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062200" cy="10648950"/>
  <p:notesSz cx="15062200" cy="106489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-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29665" y="3301174"/>
            <a:ext cx="12802870" cy="2236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59330" y="5963412"/>
            <a:ext cx="10543540" cy="2662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3110" y="2449258"/>
            <a:ext cx="6552057" cy="70283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57033" y="2449258"/>
            <a:ext cx="6552057" cy="70283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9824" y="963802"/>
            <a:ext cx="12741529" cy="846569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83463" y="2715259"/>
            <a:ext cx="12112625" cy="687070"/>
          </a:xfrm>
          <a:custGeom>
            <a:avLst/>
            <a:gdLst/>
            <a:ahLst/>
            <a:cxnLst/>
            <a:rect l="l" t="t" r="r" b="b"/>
            <a:pathLst>
              <a:path w="12112625" h="687070">
                <a:moveTo>
                  <a:pt x="5786882" y="43306"/>
                </a:moveTo>
                <a:lnTo>
                  <a:pt x="5790291" y="26467"/>
                </a:lnTo>
                <a:lnTo>
                  <a:pt x="5799582" y="12700"/>
                </a:lnTo>
                <a:lnTo>
                  <a:pt x="5813349" y="3409"/>
                </a:lnTo>
                <a:lnTo>
                  <a:pt x="5830189" y="0"/>
                </a:lnTo>
                <a:lnTo>
                  <a:pt x="12069317" y="0"/>
                </a:lnTo>
                <a:lnTo>
                  <a:pt x="12086157" y="3409"/>
                </a:lnTo>
                <a:lnTo>
                  <a:pt x="12099925" y="12700"/>
                </a:lnTo>
                <a:lnTo>
                  <a:pt x="12109215" y="26467"/>
                </a:lnTo>
                <a:lnTo>
                  <a:pt x="12112625" y="43306"/>
                </a:lnTo>
                <a:lnTo>
                  <a:pt x="12112625" y="216534"/>
                </a:lnTo>
                <a:lnTo>
                  <a:pt x="12109215" y="233354"/>
                </a:lnTo>
                <a:lnTo>
                  <a:pt x="12099925" y="247078"/>
                </a:lnTo>
                <a:lnTo>
                  <a:pt x="12086157" y="256325"/>
                </a:lnTo>
                <a:lnTo>
                  <a:pt x="12069317" y="259714"/>
                </a:lnTo>
                <a:lnTo>
                  <a:pt x="5830189" y="259714"/>
                </a:lnTo>
                <a:lnTo>
                  <a:pt x="5813349" y="256325"/>
                </a:lnTo>
                <a:lnTo>
                  <a:pt x="5799582" y="247078"/>
                </a:lnTo>
                <a:lnTo>
                  <a:pt x="5790291" y="233354"/>
                </a:lnTo>
                <a:lnTo>
                  <a:pt x="5786882" y="216534"/>
                </a:lnTo>
                <a:lnTo>
                  <a:pt x="5786882" y="43306"/>
                </a:lnTo>
                <a:close/>
              </a:path>
              <a:path w="12112625" h="687070">
                <a:moveTo>
                  <a:pt x="0" y="509777"/>
                </a:moveTo>
                <a:lnTo>
                  <a:pt x="2784" y="496010"/>
                </a:lnTo>
                <a:lnTo>
                  <a:pt x="10375" y="484790"/>
                </a:lnTo>
                <a:lnTo>
                  <a:pt x="21634" y="477238"/>
                </a:lnTo>
                <a:lnTo>
                  <a:pt x="35420" y="474471"/>
                </a:lnTo>
                <a:lnTo>
                  <a:pt x="1432814" y="474471"/>
                </a:lnTo>
                <a:lnTo>
                  <a:pt x="1446601" y="477238"/>
                </a:lnTo>
                <a:lnTo>
                  <a:pt x="1457864" y="484790"/>
                </a:lnTo>
                <a:lnTo>
                  <a:pt x="1465460" y="496010"/>
                </a:lnTo>
                <a:lnTo>
                  <a:pt x="1468247" y="509777"/>
                </a:lnTo>
                <a:lnTo>
                  <a:pt x="1468247" y="651509"/>
                </a:lnTo>
                <a:lnTo>
                  <a:pt x="1465460" y="665297"/>
                </a:lnTo>
                <a:lnTo>
                  <a:pt x="1457864" y="676560"/>
                </a:lnTo>
                <a:lnTo>
                  <a:pt x="1446601" y="684156"/>
                </a:lnTo>
                <a:lnTo>
                  <a:pt x="1432814" y="686942"/>
                </a:lnTo>
                <a:lnTo>
                  <a:pt x="35420" y="686942"/>
                </a:lnTo>
                <a:lnTo>
                  <a:pt x="21634" y="684156"/>
                </a:lnTo>
                <a:lnTo>
                  <a:pt x="10375" y="676560"/>
                </a:lnTo>
                <a:lnTo>
                  <a:pt x="2784" y="665297"/>
                </a:lnTo>
                <a:lnTo>
                  <a:pt x="0" y="651509"/>
                </a:lnTo>
                <a:lnTo>
                  <a:pt x="0" y="509777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3110" y="425958"/>
            <a:ext cx="13555980" cy="1703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3110" y="2449258"/>
            <a:ext cx="13555980" cy="70283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1148" y="9903524"/>
            <a:ext cx="4819904" cy="532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3110" y="9903524"/>
            <a:ext cx="3464306" cy="532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44784" y="9903524"/>
            <a:ext cx="3464306" cy="532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9468" y="3952875"/>
            <a:ext cx="4260724" cy="2119170"/>
          </a:xfrm>
          <a:prstGeom prst="rect">
            <a:avLst/>
          </a:prstGeom>
          <a:solidFill>
            <a:srgbClr val="C5DFB4"/>
          </a:solidFill>
          <a:ln w="9525">
            <a:solidFill>
              <a:srgbClr val="BBBBBB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 marL="91440" marR="350520">
              <a:lnSpc>
                <a:spcPct val="139500"/>
              </a:lnSpc>
              <a:spcBef>
                <a:spcPts val="45"/>
              </a:spcBef>
            </a:pPr>
            <a:r>
              <a:rPr lang="ja-JP" altLang="en-US" sz="1100" b="1" spc="-25" dirty="0">
                <a:latin typeface="Yu Gothic"/>
                <a:cs typeface="Yu Gothic"/>
              </a:rPr>
              <a:t>顧客</a:t>
            </a:r>
            <a:r>
              <a:rPr lang="en-US" altLang="ja-JP" sz="1100" b="1" spc="-25" dirty="0">
                <a:latin typeface="Yu Gothic"/>
                <a:cs typeface="Yu Gothic"/>
              </a:rPr>
              <a:t>ID: nc15310117</a:t>
            </a:r>
          </a:p>
          <a:p>
            <a:pPr marL="91440" marR="350520">
              <a:lnSpc>
                <a:spcPct val="139500"/>
              </a:lnSpc>
              <a:spcBef>
                <a:spcPts val="45"/>
              </a:spcBef>
            </a:pPr>
            <a:endParaRPr lang="en-US" altLang="ja-JP" sz="1100" b="1" spc="-25" dirty="0">
              <a:latin typeface="Yu Gothic"/>
              <a:cs typeface="Yu Gothic"/>
            </a:endParaRPr>
          </a:p>
          <a:p>
            <a:pPr marL="91440" marR="350520">
              <a:lnSpc>
                <a:spcPct val="139500"/>
              </a:lnSpc>
              <a:spcBef>
                <a:spcPts val="45"/>
              </a:spcBef>
            </a:pPr>
            <a:r>
              <a:rPr lang="ja-JP" altLang="en-US" sz="1100" b="1" spc="-25" dirty="0">
                <a:latin typeface="Yu Gothic"/>
                <a:cs typeface="Yu Gothic"/>
              </a:rPr>
              <a:t>「特定疾患療養管理料（</a:t>
            </a:r>
            <a:r>
              <a:rPr lang="en-US" altLang="ja-JP" sz="1100" b="1" spc="-25" dirty="0">
                <a:latin typeface="Yu Gothic"/>
                <a:cs typeface="Yu Gothic"/>
              </a:rPr>
              <a:t>100</a:t>
            </a:r>
            <a:r>
              <a:rPr lang="ja-JP" altLang="en-US" sz="1100" b="1" spc="-25" dirty="0">
                <a:latin typeface="Yu Gothic"/>
                <a:cs typeface="Yu Gothic"/>
              </a:rPr>
              <a:t>床未満・療養指導）（特例）</a:t>
            </a:r>
            <a:r>
              <a:rPr lang="en-US" altLang="ja-JP" sz="1100" b="1" spc="-25" dirty="0">
                <a:latin typeface="Yu Gothic"/>
                <a:cs typeface="Yu Gothic"/>
              </a:rPr>
              <a:t>147</a:t>
            </a:r>
            <a:r>
              <a:rPr lang="ja-JP" altLang="en-US" sz="1100" b="1" spc="-25" dirty="0">
                <a:latin typeface="Yu Gothic"/>
                <a:cs typeface="Yu Gothic"/>
              </a:rPr>
              <a:t>点」は新型コロナウイルス感染患者に適用する算定項目ですが</a:t>
            </a:r>
          </a:p>
          <a:p>
            <a:pPr marL="91440" marR="350520">
              <a:lnSpc>
                <a:spcPct val="139500"/>
              </a:lnSpc>
              <a:spcBef>
                <a:spcPts val="45"/>
              </a:spcBef>
            </a:pPr>
            <a:r>
              <a:rPr lang="ja-JP" altLang="en-US" sz="1100" b="1" spc="-25" dirty="0">
                <a:latin typeface="Yu Gothic"/>
                <a:cs typeface="Yu Gothic"/>
              </a:rPr>
              <a:t>不合格（エラー）となっておりません。</a:t>
            </a:r>
          </a:p>
          <a:p>
            <a:pPr marL="91440" marR="350520">
              <a:lnSpc>
                <a:spcPct val="139500"/>
              </a:lnSpc>
              <a:spcBef>
                <a:spcPts val="45"/>
              </a:spcBef>
            </a:pPr>
            <a:endParaRPr lang="en-US" sz="1100" b="1" spc="-25" dirty="0">
              <a:latin typeface="Yu Gothic"/>
              <a:cs typeface="Yu Gothic"/>
            </a:endParaRPr>
          </a:p>
          <a:p>
            <a:pPr marL="91440" marR="350520">
              <a:lnSpc>
                <a:spcPct val="139500"/>
              </a:lnSpc>
              <a:spcBef>
                <a:spcPts val="45"/>
              </a:spcBef>
            </a:pPr>
            <a:r>
              <a:rPr sz="1100" b="1" spc="-25" dirty="0" err="1">
                <a:latin typeface="Yu Gothic"/>
                <a:cs typeface="Yu Gothic"/>
              </a:rPr>
              <a:t>新型コロナウィルス感染患者の特例です。疑いでは、算定不可ではないでしょうか</a:t>
            </a:r>
            <a:r>
              <a:rPr sz="1100" b="1" spc="-25" dirty="0">
                <a:latin typeface="Yu Gothic"/>
                <a:cs typeface="Yu Gothic"/>
              </a:rPr>
              <a:t>。</a:t>
            </a:r>
            <a:endParaRPr lang="en-US" sz="1100" b="1" spc="-25" dirty="0">
              <a:latin typeface="Yu Gothic"/>
              <a:cs typeface="Yu Gothic"/>
            </a:endParaRPr>
          </a:p>
          <a:p>
            <a:pPr marL="91440" marR="350520">
              <a:lnSpc>
                <a:spcPct val="139500"/>
              </a:lnSpc>
              <a:spcBef>
                <a:spcPts val="45"/>
              </a:spcBef>
            </a:pPr>
            <a:endParaRPr sz="1100" dirty="0">
              <a:latin typeface="Yu Gothic"/>
              <a:cs typeface="Yu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45299" y="1996312"/>
            <a:ext cx="2833370" cy="180340"/>
            <a:chOff x="545299" y="1996312"/>
            <a:chExt cx="2833370" cy="180340"/>
          </a:xfrm>
        </p:grpSpPr>
        <p:sp>
          <p:nvSpPr>
            <p:cNvPr id="4" name="object 4"/>
            <p:cNvSpPr/>
            <p:nvPr/>
          </p:nvSpPr>
          <p:spPr>
            <a:xfrm>
              <a:off x="551649" y="2002662"/>
              <a:ext cx="2820670" cy="167640"/>
            </a:xfrm>
            <a:custGeom>
              <a:avLst/>
              <a:gdLst/>
              <a:ahLst/>
              <a:cxnLst/>
              <a:rect l="l" t="t" r="r" b="b"/>
              <a:pathLst>
                <a:path w="2820670" h="167639">
                  <a:moveTo>
                    <a:pt x="2792514" y="0"/>
                  </a:moveTo>
                  <a:lnTo>
                    <a:pt x="27901" y="0"/>
                  </a:lnTo>
                  <a:lnTo>
                    <a:pt x="17037" y="2204"/>
                  </a:lnTo>
                  <a:lnTo>
                    <a:pt x="8169" y="8207"/>
                  </a:lnTo>
                  <a:lnTo>
                    <a:pt x="2191" y="17091"/>
                  </a:lnTo>
                  <a:lnTo>
                    <a:pt x="0" y="27939"/>
                  </a:lnTo>
                  <a:lnTo>
                    <a:pt x="0" y="139573"/>
                  </a:lnTo>
                  <a:lnTo>
                    <a:pt x="2191" y="150401"/>
                  </a:lnTo>
                  <a:lnTo>
                    <a:pt x="8169" y="159242"/>
                  </a:lnTo>
                  <a:lnTo>
                    <a:pt x="17037" y="165201"/>
                  </a:lnTo>
                  <a:lnTo>
                    <a:pt x="27901" y="167385"/>
                  </a:lnTo>
                  <a:lnTo>
                    <a:pt x="2792514" y="167385"/>
                  </a:lnTo>
                  <a:lnTo>
                    <a:pt x="2803416" y="165201"/>
                  </a:lnTo>
                  <a:lnTo>
                    <a:pt x="2812294" y="159242"/>
                  </a:lnTo>
                  <a:lnTo>
                    <a:pt x="2818267" y="150401"/>
                  </a:lnTo>
                  <a:lnTo>
                    <a:pt x="2820454" y="139573"/>
                  </a:lnTo>
                  <a:lnTo>
                    <a:pt x="2820454" y="27939"/>
                  </a:lnTo>
                  <a:lnTo>
                    <a:pt x="2818267" y="17091"/>
                  </a:lnTo>
                  <a:lnTo>
                    <a:pt x="2812294" y="8207"/>
                  </a:lnTo>
                  <a:lnTo>
                    <a:pt x="2803416" y="2204"/>
                  </a:lnTo>
                  <a:lnTo>
                    <a:pt x="27925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51649" y="2002662"/>
              <a:ext cx="2820670" cy="167640"/>
            </a:xfrm>
            <a:custGeom>
              <a:avLst/>
              <a:gdLst/>
              <a:ahLst/>
              <a:cxnLst/>
              <a:rect l="l" t="t" r="r" b="b"/>
              <a:pathLst>
                <a:path w="2820670" h="167639">
                  <a:moveTo>
                    <a:pt x="0" y="27939"/>
                  </a:moveTo>
                  <a:lnTo>
                    <a:pt x="2191" y="17091"/>
                  </a:lnTo>
                  <a:lnTo>
                    <a:pt x="8169" y="8207"/>
                  </a:lnTo>
                  <a:lnTo>
                    <a:pt x="17037" y="2204"/>
                  </a:lnTo>
                  <a:lnTo>
                    <a:pt x="27901" y="0"/>
                  </a:lnTo>
                  <a:lnTo>
                    <a:pt x="2792514" y="0"/>
                  </a:lnTo>
                  <a:lnTo>
                    <a:pt x="2803416" y="2204"/>
                  </a:lnTo>
                  <a:lnTo>
                    <a:pt x="2812294" y="8207"/>
                  </a:lnTo>
                  <a:lnTo>
                    <a:pt x="2818267" y="17091"/>
                  </a:lnTo>
                  <a:lnTo>
                    <a:pt x="2820454" y="27939"/>
                  </a:lnTo>
                  <a:lnTo>
                    <a:pt x="2820454" y="139573"/>
                  </a:lnTo>
                  <a:lnTo>
                    <a:pt x="2818267" y="150401"/>
                  </a:lnTo>
                  <a:lnTo>
                    <a:pt x="2812294" y="159242"/>
                  </a:lnTo>
                  <a:lnTo>
                    <a:pt x="2803416" y="165201"/>
                  </a:lnTo>
                  <a:lnTo>
                    <a:pt x="2792514" y="167385"/>
                  </a:lnTo>
                  <a:lnTo>
                    <a:pt x="27901" y="167385"/>
                  </a:lnTo>
                  <a:lnTo>
                    <a:pt x="17037" y="165201"/>
                  </a:lnTo>
                  <a:lnTo>
                    <a:pt x="8169" y="159242"/>
                  </a:lnTo>
                  <a:lnTo>
                    <a:pt x="2191" y="150401"/>
                  </a:lnTo>
                  <a:lnTo>
                    <a:pt x="0" y="139573"/>
                  </a:lnTo>
                  <a:lnTo>
                    <a:pt x="0" y="27939"/>
                  </a:lnTo>
                  <a:close/>
                </a:path>
              </a:pathLst>
            </a:custGeom>
            <a:ln w="12700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49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綿谷 浩子</dc:creator>
  <cp:lastModifiedBy>英華 金</cp:lastModifiedBy>
  <cp:revision>1</cp:revision>
  <dcterms:created xsi:type="dcterms:W3CDTF">2023-09-01T02:41:42Z</dcterms:created>
  <dcterms:modified xsi:type="dcterms:W3CDTF">2023-09-01T02:51:26Z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2023-08-31T00:00:00Z</vt:filetime>
  </property>
  <property fmtid="{D5CDD505-2E9C-101B-9397-08002B2CF9AE}" pid="3" name="Creator">
    <vt:lpwstr>Microsoft® Excel® for Microsoft 365</vt:lpwstr>
  </property>
  <property fmtid="{D5CDD505-2E9C-101B-9397-08002B2CF9AE}" pid="4" name="LastSaved">
    <vt:filetime>2023-09-01T00:00:00Z</vt:filetime>
  </property>
  <property fmtid="{D5CDD505-2E9C-101B-9397-08002B2CF9AE}" pid="5" name="Producer">
    <vt:lpwstr>Microsoft® Excel® for Microsoft 365</vt:lpwstr>
  </property>
</Properties>
</file>