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651B1-7E49-095A-784E-4551F8A46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41C6AF3-DC65-CEEB-4A08-1D1AE3A2C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CCDAD4-888F-F8E9-AE81-BC24AD983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1DA7B0-72D1-33E9-BD89-CE2EF4BE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A066A7-40F1-F77C-9E16-757AEDE5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49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4FCBF-1D7E-B700-7BD3-069C4D4C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E2F8B31-628F-9E85-F4AA-F24D92CD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F6B5A2-96DB-EC3D-7475-AC5EE2D9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E1E97-8A17-F5F9-7DC1-01575B8B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BE820-5DA7-4B09-79B1-C031B2F4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73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7777D0-3345-A7C3-3CA8-0096A0DF54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2162AF-2C71-53DB-F818-AB4EDC39E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49C32C-F9C5-4535-4BA9-74FA58007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3E22C-B62B-4C76-93A4-DF71C789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A76A5-CAFC-A269-BBEC-5F3FFA62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96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FDDF4-84B3-BE75-3516-332185772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98377B-A52E-FC88-DB29-492074DBA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A3D0F0-FA55-C22D-8D0D-162838EF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145AEA-F108-B8F6-37F5-56A280DED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AACB9E-25EC-2FB8-2C34-7E981B93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13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4E563-55E7-9039-62F7-F5F9CAEE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FB0E2-7C9B-E987-69FB-684E731ED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8C70F8-7B73-C050-B8A4-668F8A60D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3AEFBD-2195-0ADA-3064-1A2853BC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53D7CA-24F9-4EEA-6932-716BF0CA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0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60F72E-6D53-25E2-7C28-39EA7C65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9B49E7-12E5-44F6-60C4-A10164414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FE5280-DE0E-4240-9950-5A4ADE8E0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CE7EE3-C783-D251-3B2E-0EE6D24D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486CE1-EC6D-9F3D-91AD-C0E93B52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8363E3-E5E3-2852-76A4-7ECD6624F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17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455A1-0D49-CC9D-B3A8-E95B22A9D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94DEFB-7E54-9B96-F81F-113D57DA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6008EE-E1CA-7766-C087-74627714E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D1B43FC-2D10-2A6C-039F-C54B33E55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51CA61-37E4-5B3A-5D59-92DA38FBE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FC4DE4B-2DC4-13CE-3FA1-2905F013E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915768-9960-BC02-F6A9-09BDBCF8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CABF37-C369-A283-6E98-AEDEB9350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17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ADA5D-ACFE-9205-6AD7-029AA543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D28A42-BAA8-5B86-0DB6-16A2D9F0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902BCB-A729-A3D0-1674-3F71942C4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998FE5-BEC4-B317-84E8-1231910A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4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5276260-0257-2ED5-B002-71234D64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CF9518B-76B3-CF6D-572B-3C9F1498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7AFE03-B1BA-4868-A9DF-8C0C088D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63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3D7B0-F560-EFC1-F131-50E8CAB91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507B7C-79C7-3B11-900D-08F1F63DF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FEBF93-6A7D-1F7F-245C-9A132964E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B4A076-0EEC-DAFC-F3C5-2A3E686AF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22E7FB-9489-07C3-A1CA-7CEBA299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1A6480-2896-CCA3-8E05-9C0BCBA3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23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D4AFAF-5E44-729B-D842-24BF4BBA8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C68B389-305F-623B-0EA3-B85DB9DC1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4DE9C3-CE15-941E-2492-06A7ACCAF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2BB70C-851C-8751-07BC-80750D878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8C3B7F-498D-6312-1341-9BE5695B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F38381-7F95-A5D2-C385-CD980D04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1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8C49A9-78F3-BB8F-065D-F0ED3C2A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19052F-AE89-7518-3649-530252FDA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186801-1508-F750-D899-7A60F0E3B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34CC-A3A7-4EDF-A0E0-4771EA257C22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0D1A0-CEC4-7C04-CA2D-58A89C654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F9F201-0583-13B1-31EB-0D539911E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38C7A-9FE5-41D1-99F1-1F6EB44E1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7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038AC8CC-A3CE-7984-0FF8-2D1AE53D6A88}"/>
              </a:ext>
            </a:extLst>
          </p:cNvPr>
          <p:cNvSpPr txBox="1"/>
          <p:nvPr/>
        </p:nvSpPr>
        <p:spPr>
          <a:xfrm>
            <a:off x="182874" y="686451"/>
            <a:ext cx="207000" cy="2654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-50" dirty="0">
                <a:solidFill>
                  <a:srgbClr val="FF0000"/>
                </a:solidFill>
                <a:latin typeface="Yu Gothic"/>
                <a:cs typeface="Yu Gothic"/>
              </a:rPr>
              <a:t>㉒</a:t>
            </a:r>
            <a:endParaRPr sz="1650">
              <a:latin typeface="Yu Gothic"/>
              <a:cs typeface="Yu Gothic"/>
            </a:endParaRPr>
          </a:p>
        </p:txBody>
      </p:sp>
      <p:grpSp>
        <p:nvGrpSpPr>
          <p:cNvPr id="5" name="object 15">
            <a:extLst>
              <a:ext uri="{FF2B5EF4-FFF2-40B4-BE49-F238E27FC236}">
                <a16:creationId xmlns:a16="http://schemas.microsoft.com/office/drawing/2014/main" id="{96C091A6-EF0D-4AC3-5C67-9839E1CDA74C}"/>
              </a:ext>
            </a:extLst>
          </p:cNvPr>
          <p:cNvGrpSpPr/>
          <p:nvPr/>
        </p:nvGrpSpPr>
        <p:grpSpPr>
          <a:xfrm>
            <a:off x="211318" y="1114697"/>
            <a:ext cx="11135951" cy="818062"/>
            <a:chOff x="339975" y="6079286"/>
            <a:chExt cx="12605385" cy="953769"/>
          </a:xfrm>
        </p:grpSpPr>
        <p:pic>
          <p:nvPicPr>
            <p:cNvPr id="6" name="object 16">
              <a:extLst>
                <a:ext uri="{FF2B5EF4-FFF2-40B4-BE49-F238E27FC236}">
                  <a16:creationId xmlns:a16="http://schemas.microsoft.com/office/drawing/2014/main" id="{FBBAB3FA-960F-E88E-01AD-389CBC6275A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9975" y="6079286"/>
              <a:ext cx="12605379" cy="953311"/>
            </a:xfrm>
            <a:prstGeom prst="rect">
              <a:avLst/>
            </a:prstGeom>
          </p:spPr>
        </p:pic>
        <p:sp>
          <p:nvSpPr>
            <p:cNvPr id="7" name="object 17">
              <a:extLst>
                <a:ext uri="{FF2B5EF4-FFF2-40B4-BE49-F238E27FC236}">
                  <a16:creationId xmlns:a16="http://schemas.microsoft.com/office/drawing/2014/main" id="{EEE7FF22-DC4B-BE03-E59D-E0490BE39BD9}"/>
                </a:ext>
              </a:extLst>
            </p:cNvPr>
            <p:cNvSpPr/>
            <p:nvPr/>
          </p:nvSpPr>
          <p:spPr>
            <a:xfrm>
              <a:off x="4735303" y="6421158"/>
              <a:ext cx="5503545" cy="257810"/>
            </a:xfrm>
            <a:custGeom>
              <a:avLst/>
              <a:gdLst/>
              <a:ahLst/>
              <a:cxnLst/>
              <a:rect l="l" t="t" r="r" b="b"/>
              <a:pathLst>
                <a:path w="5503545" h="257809">
                  <a:moveTo>
                    <a:pt x="0" y="42926"/>
                  </a:moveTo>
                  <a:lnTo>
                    <a:pt x="3381" y="26192"/>
                  </a:lnTo>
                  <a:lnTo>
                    <a:pt x="12603" y="12550"/>
                  </a:lnTo>
                  <a:lnTo>
                    <a:pt x="26280" y="3365"/>
                  </a:lnTo>
                  <a:lnTo>
                    <a:pt x="43031" y="0"/>
                  </a:lnTo>
                  <a:lnTo>
                    <a:pt x="5460131" y="0"/>
                  </a:lnTo>
                  <a:lnTo>
                    <a:pt x="5476820" y="3365"/>
                  </a:lnTo>
                  <a:lnTo>
                    <a:pt x="5490467" y="12550"/>
                  </a:lnTo>
                  <a:lnTo>
                    <a:pt x="5499677" y="26192"/>
                  </a:lnTo>
                  <a:lnTo>
                    <a:pt x="5503057" y="42926"/>
                  </a:lnTo>
                  <a:lnTo>
                    <a:pt x="5503057" y="214736"/>
                  </a:lnTo>
                  <a:lnTo>
                    <a:pt x="5499677" y="231470"/>
                  </a:lnTo>
                  <a:lnTo>
                    <a:pt x="5490467" y="245112"/>
                  </a:lnTo>
                  <a:lnTo>
                    <a:pt x="5476820" y="254297"/>
                  </a:lnTo>
                  <a:lnTo>
                    <a:pt x="5460131" y="257663"/>
                  </a:lnTo>
                  <a:lnTo>
                    <a:pt x="43031" y="257663"/>
                  </a:lnTo>
                  <a:lnTo>
                    <a:pt x="26280" y="254297"/>
                  </a:lnTo>
                  <a:lnTo>
                    <a:pt x="12603" y="245112"/>
                  </a:lnTo>
                  <a:lnTo>
                    <a:pt x="3381" y="231470"/>
                  </a:lnTo>
                  <a:lnTo>
                    <a:pt x="0" y="214736"/>
                  </a:lnTo>
                  <a:lnTo>
                    <a:pt x="0" y="42926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18">
            <a:extLst>
              <a:ext uri="{FF2B5EF4-FFF2-40B4-BE49-F238E27FC236}">
                <a16:creationId xmlns:a16="http://schemas.microsoft.com/office/drawing/2014/main" id="{53377921-75BB-631A-FAD9-6A6D21E0A1C4}"/>
              </a:ext>
            </a:extLst>
          </p:cNvPr>
          <p:cNvSpPr txBox="1"/>
          <p:nvPr/>
        </p:nvSpPr>
        <p:spPr>
          <a:xfrm>
            <a:off x="2516779" y="2225595"/>
            <a:ext cx="6331130" cy="3767955"/>
          </a:xfrm>
          <a:prstGeom prst="rect">
            <a:avLst/>
          </a:prstGeom>
          <a:solidFill>
            <a:srgbClr val="A9D18E"/>
          </a:solidFill>
          <a:ln w="7852">
            <a:solidFill>
              <a:srgbClr val="BBBBBB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76200" marR="870585">
              <a:lnSpc>
                <a:spcPct val="140300"/>
              </a:lnSpc>
              <a:spcBef>
                <a:spcPts val="40"/>
              </a:spcBef>
            </a:pPr>
            <a:endParaRPr lang="en-US" altLang="ja-JP" sz="1200" spc="-5" dirty="0">
              <a:latin typeface="Yu Gothic"/>
              <a:cs typeface="Yu Gothic"/>
            </a:endParaRPr>
          </a:p>
          <a:p>
            <a:pPr marL="76200" marR="870585">
              <a:lnSpc>
                <a:spcPct val="140300"/>
              </a:lnSpc>
              <a:spcBef>
                <a:spcPts val="40"/>
              </a:spcBef>
            </a:pPr>
            <a:r>
              <a:rPr lang="en-US" altLang="ja-JP" sz="1200" spc="-5" dirty="0">
                <a:latin typeface="Yu Gothic"/>
                <a:cs typeface="Yu Gothic"/>
              </a:rPr>
              <a:t>【</a:t>
            </a:r>
            <a:r>
              <a:rPr lang="ja-JP" altLang="en-US" sz="1200" spc="-5" dirty="0">
                <a:latin typeface="Yu Gothic"/>
                <a:cs typeface="Yu Gothic"/>
              </a:rPr>
              <a:t>レセプト解析　→　個別項目集計</a:t>
            </a:r>
            <a:r>
              <a:rPr lang="en-US" altLang="ja-JP" sz="1200" spc="-5" dirty="0">
                <a:latin typeface="Yu Gothic"/>
                <a:cs typeface="Yu Gothic"/>
              </a:rPr>
              <a:t>】</a:t>
            </a:r>
          </a:p>
          <a:p>
            <a:pPr marL="76200" marR="870585">
              <a:lnSpc>
                <a:spcPct val="140300"/>
              </a:lnSpc>
              <a:spcBef>
                <a:spcPts val="40"/>
              </a:spcBef>
            </a:pPr>
            <a:endParaRPr lang="en-US" sz="1200" spc="-5" dirty="0">
              <a:latin typeface="Yu Gothic"/>
              <a:cs typeface="Yu Gothic"/>
            </a:endParaRPr>
          </a:p>
          <a:p>
            <a:pPr marL="76200" marR="870585">
              <a:lnSpc>
                <a:spcPct val="140300"/>
              </a:lnSpc>
              <a:spcBef>
                <a:spcPts val="40"/>
              </a:spcBef>
            </a:pPr>
            <a:r>
              <a:rPr lang="ja-JP" altLang="en-US" sz="1200" spc="-5" dirty="0">
                <a:latin typeface="Yu Gothic"/>
                <a:cs typeface="Yu Gothic"/>
              </a:rPr>
              <a:t>①赤枠の</a:t>
            </a:r>
            <a:r>
              <a:rPr sz="1200" spc="-5" dirty="0" err="1">
                <a:latin typeface="Yu Gothic"/>
                <a:cs typeface="Yu Gothic"/>
              </a:rPr>
              <a:t>各項目が固定されています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lang="en-US" sz="1200" spc="-5" dirty="0">
              <a:latin typeface="Yu Gothic"/>
              <a:cs typeface="Yu Gothic"/>
            </a:endParaRPr>
          </a:p>
          <a:p>
            <a:pPr marL="76200" marR="870585">
              <a:lnSpc>
                <a:spcPct val="140300"/>
              </a:lnSpc>
              <a:spcBef>
                <a:spcPts val="40"/>
              </a:spcBef>
            </a:pPr>
            <a:r>
              <a:rPr lang="ja-JP" altLang="en-US" sz="1200" spc="-5" dirty="0">
                <a:latin typeface="Yu Gothic"/>
                <a:cs typeface="Yu Gothic"/>
              </a:rPr>
              <a:t>　以下のように</a:t>
            </a:r>
            <a:r>
              <a:rPr sz="1200" spc="-5" dirty="0" err="1">
                <a:latin typeface="Yu Gothic"/>
                <a:cs typeface="Yu Gothic"/>
              </a:rPr>
              <a:t>選択できるよう</a:t>
            </a:r>
            <a:r>
              <a:rPr lang="ja-JP" altLang="en-US" sz="1200" spc="-5" dirty="0">
                <a:latin typeface="Yu Gothic"/>
                <a:cs typeface="Yu Gothic"/>
              </a:rPr>
              <a:t>システム改変は可能でしょうか。</a:t>
            </a:r>
            <a:endParaRPr lang="en-US" sz="1200" spc="-5" dirty="0">
              <a:latin typeface="Yu Gothic"/>
              <a:cs typeface="Yu Gothic"/>
            </a:endParaRPr>
          </a:p>
          <a:p>
            <a:pPr marL="76200" marR="870585">
              <a:lnSpc>
                <a:spcPct val="140300"/>
              </a:lnSpc>
              <a:spcBef>
                <a:spcPts val="40"/>
              </a:spcBef>
            </a:pPr>
            <a:endParaRPr lang="en-US" sz="1200" spc="-5" dirty="0">
              <a:latin typeface="Yu Gothic"/>
              <a:cs typeface="Yu Gothic"/>
            </a:endParaRPr>
          </a:p>
          <a:p>
            <a:pPr marL="76200" marR="523875">
              <a:lnSpc>
                <a:spcPct val="140400"/>
              </a:lnSpc>
            </a:pPr>
            <a:r>
              <a:rPr lang="ja-JP" altLang="en-US" sz="1200" spc="-5" dirty="0">
                <a:latin typeface="Yu Gothic"/>
                <a:cs typeface="Yu Gothic"/>
              </a:rPr>
              <a:t>　・点数表区分：医科外来、歯科、入院</a:t>
            </a:r>
            <a:endParaRPr lang="en-US" altLang="ja-JP" sz="1200" spc="-5" dirty="0">
              <a:latin typeface="Yu Gothic"/>
              <a:cs typeface="Yu Gothic"/>
            </a:endParaRPr>
          </a:p>
          <a:p>
            <a:pPr marL="76200" marR="523875">
              <a:lnSpc>
                <a:spcPct val="140400"/>
              </a:lnSpc>
            </a:pPr>
            <a:r>
              <a:rPr lang="ja-JP" altLang="en-US" sz="1200" spc="-5" dirty="0">
                <a:latin typeface="Yu Gothic"/>
                <a:cs typeface="Yu Gothic"/>
              </a:rPr>
              <a:t>　・保険：社保、国保</a:t>
            </a:r>
            <a:endParaRPr lang="en-US" altLang="ja-JP" sz="1200" spc="-5" dirty="0">
              <a:latin typeface="Yu Gothic"/>
              <a:cs typeface="Yu Gothic"/>
            </a:endParaRPr>
          </a:p>
          <a:p>
            <a:pPr marL="76200" marR="523875">
              <a:lnSpc>
                <a:spcPct val="140400"/>
              </a:lnSpc>
            </a:pPr>
            <a:r>
              <a:rPr lang="ja-JP" altLang="en-US" sz="1200" spc="-5" dirty="0">
                <a:latin typeface="Yu Gothic"/>
                <a:cs typeface="Yu Gothic"/>
              </a:rPr>
              <a:t>　・</a:t>
            </a:r>
            <a:r>
              <a:rPr sz="1200" spc="-5" dirty="0" err="1">
                <a:latin typeface="Yu Gothic"/>
                <a:cs typeface="Yu Gothic"/>
              </a:rPr>
              <a:t>判定：合格、不合格、全体</a:t>
            </a:r>
            <a:endParaRPr lang="en-US" sz="1200" spc="-5" dirty="0">
              <a:latin typeface="Yu Gothic"/>
              <a:cs typeface="Yu Gothic"/>
            </a:endParaRPr>
          </a:p>
          <a:p>
            <a:pPr marL="76200" marR="523875">
              <a:lnSpc>
                <a:spcPct val="140400"/>
              </a:lnSpc>
            </a:pPr>
            <a:r>
              <a:rPr lang="ja-JP" altLang="en-US" sz="1200" dirty="0">
                <a:latin typeface="Yu Gothic"/>
                <a:cs typeface="Yu Gothic"/>
              </a:rPr>
              <a:t>　・点検：未点検、点検済、全体</a:t>
            </a:r>
            <a:endParaRPr sz="1200" dirty="0">
              <a:latin typeface="Yu Gothic"/>
              <a:cs typeface="Yu Gothic"/>
            </a:endParaRPr>
          </a:p>
          <a:p>
            <a:pPr marL="76200" marR="230504">
              <a:lnSpc>
                <a:spcPct val="140400"/>
              </a:lnSpc>
              <a:spcBef>
                <a:spcPts val="1115"/>
              </a:spcBef>
            </a:pPr>
            <a:r>
              <a:rPr lang="ja-JP" altLang="en-US" sz="1200" dirty="0">
                <a:latin typeface="Yu Gothic"/>
                <a:cs typeface="Yu Gothic"/>
              </a:rPr>
              <a:t>②</a:t>
            </a:r>
            <a:r>
              <a:rPr sz="1200" dirty="0" err="1">
                <a:latin typeface="Yu Gothic"/>
                <a:cs typeface="Yu Gothic"/>
              </a:rPr>
              <a:t>リストの</a:t>
            </a:r>
            <a:r>
              <a:rPr sz="1200" spc="-10" dirty="0" err="1">
                <a:latin typeface="Calibri"/>
                <a:cs typeface="Calibri"/>
              </a:rPr>
              <a:t>CSV</a:t>
            </a:r>
            <a:r>
              <a:rPr sz="1200" dirty="0" err="1">
                <a:latin typeface="Yu Gothic"/>
                <a:cs typeface="Yu Gothic"/>
              </a:rPr>
              <a:t>形式での出力（印刷）</a:t>
            </a:r>
            <a:r>
              <a:rPr sz="1200" spc="-20" dirty="0" err="1">
                <a:latin typeface="Yu Gothic"/>
                <a:cs typeface="Yu Gothic"/>
              </a:rPr>
              <a:t>機能も</a:t>
            </a:r>
            <a:r>
              <a:rPr sz="1200" spc="-5" dirty="0" err="1">
                <a:latin typeface="Yu Gothic"/>
                <a:cs typeface="Yu Gothic"/>
              </a:rPr>
              <a:t>あれば、より便利です</a:t>
            </a:r>
            <a:r>
              <a:rPr sz="1200" spc="-5" dirty="0">
                <a:latin typeface="Yu Gothic"/>
                <a:cs typeface="Yu Gothic"/>
              </a:rPr>
              <a:t>。</a:t>
            </a:r>
            <a:endParaRPr lang="en-US" sz="1200" spc="-5" dirty="0">
              <a:latin typeface="Yu Gothic"/>
              <a:cs typeface="Yu Gothic"/>
            </a:endParaRPr>
          </a:p>
          <a:p>
            <a:pPr marL="76200" marR="230504">
              <a:lnSpc>
                <a:spcPct val="140400"/>
              </a:lnSpc>
              <a:spcBef>
                <a:spcPts val="1115"/>
              </a:spcBef>
            </a:pPr>
            <a:endParaRPr lang="en-US" sz="1200" spc="-5" dirty="0">
              <a:latin typeface="Yu Gothic"/>
              <a:cs typeface="Yu Gothic"/>
            </a:endParaRPr>
          </a:p>
          <a:p>
            <a:pPr marL="76200" marR="230504">
              <a:lnSpc>
                <a:spcPct val="140400"/>
              </a:lnSpc>
              <a:spcBef>
                <a:spcPts val="1115"/>
              </a:spcBef>
            </a:pPr>
            <a:endParaRPr sz="1200" dirty="0">
              <a:latin typeface="Yu Gothic"/>
              <a:cs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092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75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英華 金</dc:creator>
  <cp:lastModifiedBy>英華 金</cp:lastModifiedBy>
  <cp:revision>3</cp:revision>
  <dcterms:created xsi:type="dcterms:W3CDTF">2023-08-31T08:26:20Z</dcterms:created>
  <dcterms:modified xsi:type="dcterms:W3CDTF">2023-09-01T09:59:41Z</dcterms:modified>
</cp:coreProperties>
</file>