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0" r:id="rId1"/>
  </p:sldMasterIdLst>
  <p:notesMasterIdLst>
    <p:notesMasterId r:id="rId11"/>
  </p:notesMasterIdLst>
  <p:sldIdLst>
    <p:sldId id="423" r:id="rId2"/>
    <p:sldId id="330" r:id="rId3"/>
    <p:sldId id="331" r:id="rId4"/>
    <p:sldId id="332" r:id="rId5"/>
    <p:sldId id="335" r:id="rId6"/>
    <p:sldId id="333" r:id="rId7"/>
    <p:sldId id="416" r:id="rId8"/>
    <p:sldId id="397" r:id="rId9"/>
    <p:sldId id="424" r:id="rId10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45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CCFF"/>
    <a:srgbClr val="FFCCFF"/>
    <a:srgbClr val="99CCFF"/>
    <a:srgbClr val="33CCFF"/>
    <a:srgbClr val="0099CC"/>
    <a:srgbClr val="3399FF"/>
    <a:srgbClr val="0000FF"/>
    <a:srgbClr val="CC00CC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52" autoAdjust="0"/>
    <p:restoredTop sz="94660"/>
  </p:normalViewPr>
  <p:slideViewPr>
    <p:cSldViewPr snapToGrid="0">
      <p:cViewPr>
        <p:scale>
          <a:sx n="80" d="100"/>
          <a:sy n="80" d="100"/>
        </p:scale>
        <p:origin x="-3144" y="-78"/>
      </p:cViewPr>
      <p:guideLst>
        <p:guide orient="horz" pos="334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52CC8-D3C0-4098-84E6-3F189BCD0975}" type="datetimeFigureOut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32B2D-22A9-4108-88A8-AC3059C31BD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53634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2CC9-1097-45CA-A24D-9E0A575A0BC2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5617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A038-3782-4CBD-9EC2-36F69CCB1E0C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297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3500-FE77-4A5A-96A1-901FB5C4B411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0118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F6B51-EEDE-4AC1-AA16-CD7E43DB47E1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1403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5D33-B36F-40ED-89E8-E6F8D0C79D88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9007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765-67C5-4650-BBEF-23DC1EF128AF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1042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D51CD-6C80-489C-B522-AEC317F9AB42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7500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52E0-A8CB-4240-B752-27EA8B73CE02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9482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9EE4-1A89-4268-A5E6-AF62A8567661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5003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0155-6EDB-4224-9D07-24CD71B9DAD8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8935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438D-89AD-49EE-8A5F-D7577B5F95E6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9047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03929-DDE0-4EC7-9258-CA34DCCBA2D6}" type="datetime1">
              <a:rPr kumimoji="1" lang="ja-JP" altLang="en-US" smtClean="0"/>
              <a:pPr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672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>
            <a:extLst>
              <a:ext uri="{FF2B5EF4-FFF2-40B4-BE49-F238E27FC236}">
                <a16:creationId xmlns:a16="http://schemas.microsoft.com/office/drawing/2014/main" xmlns="" id="{FA3BCCB4-D3E5-4B2C-B128-C8DBC2980D19}"/>
              </a:ext>
            </a:extLst>
          </p:cNvPr>
          <p:cNvSpPr txBox="1">
            <a:spLocks/>
          </p:cNvSpPr>
          <p:nvPr/>
        </p:nvSpPr>
        <p:spPr>
          <a:xfrm>
            <a:off x="540380" y="964900"/>
            <a:ext cx="6331067" cy="12873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5000"/>
              </a:lnSpc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 smtClean="0">
                <a:solidFill>
                  <a:srgbClr val="66CC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運営者マニュアル</a:t>
            </a:r>
            <a:endParaRPr lang="ja-JP" altLang="en-US" sz="2200" dirty="0">
              <a:solidFill>
                <a:srgbClr val="66CC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94F60DC2-2138-4155-8344-F8EDE6DAF101}"/>
              </a:ext>
            </a:extLst>
          </p:cNvPr>
          <p:cNvSpPr txBox="1"/>
          <p:nvPr/>
        </p:nvSpPr>
        <p:spPr>
          <a:xfrm>
            <a:off x="1483084" y="2529079"/>
            <a:ext cx="3315470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kumimoji="1" lang="ja-JP" altLang="en-US" sz="1200" dirty="0"/>
              <a:t>１</a:t>
            </a:r>
            <a:r>
              <a:rPr kumimoji="1" lang="ja-JP" altLang="en-US" sz="1200" dirty="0" smtClean="0"/>
              <a:t>．顧客管理</a:t>
            </a:r>
            <a:endParaRPr kumimoji="1" lang="en-US" altLang="ja-JP" sz="1200" dirty="0"/>
          </a:p>
          <a:p>
            <a:pPr algn="l">
              <a:lnSpc>
                <a:spcPct val="200000"/>
              </a:lnSpc>
            </a:pPr>
            <a:r>
              <a:rPr kumimoji="1" lang="ja-JP" altLang="en-US" sz="1200" dirty="0"/>
              <a:t>２</a:t>
            </a:r>
            <a:r>
              <a:rPr kumimoji="1" lang="ja-JP" altLang="en-US" sz="1200" dirty="0" smtClean="0"/>
              <a:t>．</a:t>
            </a:r>
            <a:endParaRPr kumimoji="1" lang="en-US" altLang="ja-JP" sz="1200" dirty="0"/>
          </a:p>
          <a:p>
            <a:pPr algn="l">
              <a:lnSpc>
                <a:spcPct val="200000"/>
              </a:lnSpc>
            </a:pPr>
            <a:r>
              <a:rPr kumimoji="1" lang="ja-JP" altLang="en-US" sz="1200" dirty="0" smtClean="0"/>
              <a:t>３．</a:t>
            </a:r>
            <a:r>
              <a:rPr kumimoji="1" lang="ja-JP" altLang="en-US" sz="1200" dirty="0"/>
              <a:t>　</a:t>
            </a:r>
            <a:endParaRPr kumimoji="1" lang="en-US" altLang="ja-JP" sz="1200" dirty="0"/>
          </a:p>
          <a:p>
            <a:pPr algn="l">
              <a:lnSpc>
                <a:spcPct val="200000"/>
              </a:lnSpc>
            </a:pPr>
            <a:r>
              <a:rPr kumimoji="1" lang="ja-JP" altLang="en-US" sz="1200" dirty="0"/>
              <a:t>４</a:t>
            </a:r>
            <a:r>
              <a:rPr kumimoji="1" lang="ja-JP" altLang="en-US" sz="1200" dirty="0" smtClean="0"/>
              <a:t>．</a:t>
            </a:r>
            <a:endParaRPr kumimoji="1" lang="en-US" altLang="ja-JP" sz="1200" dirty="0"/>
          </a:p>
          <a:p>
            <a:pPr algn="l">
              <a:lnSpc>
                <a:spcPct val="200000"/>
              </a:lnSpc>
            </a:pPr>
            <a:r>
              <a:rPr kumimoji="1" lang="ja-JP" altLang="en-US" sz="1200" dirty="0"/>
              <a:t>５</a:t>
            </a:r>
            <a:r>
              <a:rPr kumimoji="1" lang="ja-JP" altLang="en-US" sz="1200" dirty="0" smtClean="0"/>
              <a:t>．</a:t>
            </a:r>
            <a:endParaRPr kumimoji="1" lang="en-US" altLang="ja-JP" sz="1200" dirty="0" smtClean="0"/>
          </a:p>
          <a:p>
            <a:pPr algn="l">
              <a:lnSpc>
                <a:spcPct val="200000"/>
              </a:lnSpc>
            </a:pPr>
            <a:r>
              <a:rPr kumimoji="1" lang="ja-JP" altLang="en-US" sz="1200" dirty="0" smtClean="0"/>
              <a:t>６．</a:t>
            </a:r>
            <a:endParaRPr kumimoji="1" lang="en-US" altLang="ja-JP" sz="1200" dirty="0" smtClean="0"/>
          </a:p>
          <a:p>
            <a:pPr algn="l">
              <a:lnSpc>
                <a:spcPct val="200000"/>
              </a:lnSpc>
            </a:pPr>
            <a:endParaRPr kumimoji="1" lang="en-US" altLang="ja-JP" sz="1200" dirty="0"/>
          </a:p>
          <a:p>
            <a:pPr algn="l">
              <a:lnSpc>
                <a:spcPct val="200000"/>
              </a:lnSpc>
            </a:pPr>
            <a:endParaRPr kumimoji="1" lang="en-US" altLang="ja-JP" sz="1200" dirty="0" smtClean="0"/>
          </a:p>
          <a:p>
            <a:pPr algn="l">
              <a:lnSpc>
                <a:spcPct val="200000"/>
              </a:lnSpc>
            </a:pPr>
            <a:endParaRPr kumimoji="1" lang="en-US" altLang="ja-JP" sz="12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18AE2A3A-665B-4090-A0A1-C42EE977520F}"/>
              </a:ext>
            </a:extLst>
          </p:cNvPr>
          <p:cNvSpPr txBox="1"/>
          <p:nvPr/>
        </p:nvSpPr>
        <p:spPr>
          <a:xfrm>
            <a:off x="5382387" y="2529079"/>
            <a:ext cx="36669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kumimoji="1" lang="en-US" altLang="ja-JP" sz="1200" dirty="0"/>
              <a:t>1</a:t>
            </a:r>
          </a:p>
          <a:p>
            <a:pPr algn="r">
              <a:lnSpc>
                <a:spcPct val="200000"/>
              </a:lnSpc>
            </a:pPr>
            <a:r>
              <a:rPr kumimoji="1" lang="en-US" altLang="ja-JP" sz="1200" dirty="0" smtClean="0"/>
              <a:t>9</a:t>
            </a:r>
            <a:endParaRPr kumimoji="1" lang="en-US" altLang="ja-JP" sz="1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A8EC14A-0F06-07D4-A09B-EEADFDB2D7B3}"/>
              </a:ext>
            </a:extLst>
          </p:cNvPr>
          <p:cNvSpPr txBox="1"/>
          <p:nvPr/>
        </p:nvSpPr>
        <p:spPr>
          <a:xfrm>
            <a:off x="4087849" y="2529079"/>
            <a:ext cx="1375691" cy="37264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kumimoji="1" lang="ja-JP" altLang="en-US" sz="1200" dirty="0"/>
              <a:t>・・・・・・・</a:t>
            </a:r>
            <a:endParaRPr kumimoji="1" lang="en-US" altLang="ja-JP" sz="1200" dirty="0"/>
          </a:p>
          <a:p>
            <a:pPr algn="l">
              <a:lnSpc>
                <a:spcPct val="200000"/>
              </a:lnSpc>
            </a:pPr>
            <a:r>
              <a:rPr kumimoji="1" lang="ja-JP" altLang="en-US" sz="1200" dirty="0"/>
              <a:t>・・・・・・・</a:t>
            </a:r>
            <a:endParaRPr kumimoji="1" lang="en-US" altLang="ja-JP" sz="1200" dirty="0"/>
          </a:p>
          <a:p>
            <a:pPr algn="l">
              <a:lnSpc>
                <a:spcPct val="200000"/>
              </a:lnSpc>
            </a:pPr>
            <a:r>
              <a:rPr kumimoji="1" lang="ja-JP" altLang="en-US" sz="1200" dirty="0"/>
              <a:t>・・・・・・・</a:t>
            </a:r>
            <a:endParaRPr kumimoji="1" lang="en-US" altLang="ja-JP" sz="1200" dirty="0"/>
          </a:p>
          <a:p>
            <a:pPr algn="l">
              <a:lnSpc>
                <a:spcPct val="200000"/>
              </a:lnSpc>
            </a:pPr>
            <a:r>
              <a:rPr kumimoji="1" lang="ja-JP" altLang="en-US" sz="1200" dirty="0"/>
              <a:t>・・・・・・・　　</a:t>
            </a:r>
            <a:endParaRPr kumimoji="1" lang="en-US" altLang="ja-JP" sz="1200" dirty="0"/>
          </a:p>
          <a:p>
            <a:pPr algn="l">
              <a:lnSpc>
                <a:spcPct val="200000"/>
              </a:lnSpc>
            </a:pPr>
            <a:r>
              <a:rPr kumimoji="1" lang="ja-JP" altLang="en-US" sz="1200" dirty="0"/>
              <a:t>・・・・・・・</a:t>
            </a:r>
            <a:endParaRPr kumimoji="1" lang="en-US" altLang="ja-JP" sz="1200" dirty="0"/>
          </a:p>
          <a:p>
            <a:pPr>
              <a:lnSpc>
                <a:spcPct val="200000"/>
              </a:lnSpc>
            </a:pPr>
            <a:r>
              <a:rPr kumimoji="1" lang="ja-JP" altLang="en-US" sz="1200" dirty="0"/>
              <a:t>・・・・・・・</a:t>
            </a:r>
            <a:endParaRPr kumimoji="1" lang="en-US" altLang="ja-JP" sz="1200" dirty="0"/>
          </a:p>
          <a:p>
            <a:pPr>
              <a:lnSpc>
                <a:spcPct val="200000"/>
              </a:lnSpc>
            </a:pPr>
            <a:r>
              <a:rPr kumimoji="1" lang="ja-JP" altLang="en-US" sz="1200" dirty="0"/>
              <a:t>・・・・・・・</a:t>
            </a:r>
            <a:endParaRPr kumimoji="1" lang="en-US" altLang="ja-JP" sz="1200" dirty="0"/>
          </a:p>
          <a:p>
            <a:pPr>
              <a:lnSpc>
                <a:spcPct val="200000"/>
              </a:lnSpc>
            </a:pPr>
            <a:r>
              <a:rPr kumimoji="1" lang="ja-JP" altLang="en-US" sz="1200" dirty="0"/>
              <a:t>・・・・・・・</a:t>
            </a:r>
            <a:endParaRPr kumimoji="1" lang="en-US" altLang="ja-JP" sz="1200" dirty="0"/>
          </a:p>
          <a:p>
            <a:pPr>
              <a:lnSpc>
                <a:spcPct val="200000"/>
              </a:lnSpc>
            </a:pPr>
            <a:r>
              <a:rPr kumimoji="1" lang="ja-JP" altLang="en-US" sz="1200" dirty="0"/>
              <a:t>・・・・・・・</a:t>
            </a:r>
            <a:endParaRPr kumimoji="1" lang="en-US" altLang="ja-JP" sz="1200" dirty="0"/>
          </a:p>
          <a:p>
            <a:pPr>
              <a:lnSpc>
                <a:spcPct val="200000"/>
              </a:lnSpc>
            </a:pPr>
            <a:endParaRPr kumimoji="1" lang="en-US" altLang="ja-JP" sz="1200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xmlns="" id="{EC555DDC-E4EA-13F1-84B3-3BC113856E11}"/>
              </a:ext>
            </a:extLst>
          </p:cNvPr>
          <p:cNvSpPr/>
          <p:nvPr/>
        </p:nvSpPr>
        <p:spPr>
          <a:xfrm>
            <a:off x="1597528" y="7092359"/>
            <a:ext cx="4437656" cy="11559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4714538-0DFE-41AB-AACB-CD24FCFC295B}"/>
              </a:ext>
            </a:extLst>
          </p:cNvPr>
          <p:cNvSpPr txBox="1"/>
          <p:nvPr/>
        </p:nvSpPr>
        <p:spPr>
          <a:xfrm>
            <a:off x="1665163" y="7263137"/>
            <a:ext cx="4302387" cy="814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本説明書はチェックアイ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DX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の基本操作について説明したものです。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S UI Gothic"/>
              </a:rPr>
              <a:t>医療機関名、 患者氏名は仮名に変換してあります。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詳細はホームページの操作マニュアルを参照してください。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0A0BD38E-2D79-66AD-1E55-402EAC0CE42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4813" y="1115254"/>
            <a:ext cx="2362200" cy="5334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3E235814-5877-8226-9556-269F56962393}"/>
              </a:ext>
            </a:extLst>
          </p:cNvPr>
          <p:cNvSpPr txBox="1"/>
          <p:nvPr/>
        </p:nvSpPr>
        <p:spPr>
          <a:xfrm>
            <a:off x="3822285" y="9181056"/>
            <a:ext cx="2724197" cy="539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開発：</a:t>
            </a:r>
            <a:endParaRPr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販売：</a:t>
            </a:r>
            <a:endParaRPr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オブジェクト 11">
            <a:extLst>
              <a:ext uri="{FF2B5EF4-FFF2-40B4-BE49-F238E27FC236}">
                <a16:creationId xmlns:a16="http://schemas.microsoft.com/office/drawing/2014/main" xmlns="" id="{EF073E51-93FE-8BB1-8E53-C383813505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63237" y="9267970"/>
          <a:ext cx="2052000" cy="208079"/>
        </p:xfrm>
        <a:graphic>
          <a:graphicData uri="http://schemas.openxmlformats.org/presentationml/2006/ole">
            <p:oleObj spid="_x0000_s1033" r:id="rId4" imgW="13600000" imgH="1384127" progId="">
              <p:embed/>
            </p:oleObj>
          </a:graphicData>
        </a:graphic>
      </p:graphicFrame>
      <p:pic>
        <p:nvPicPr>
          <p:cNvPr id="13" name="図 12">
            <a:extLst>
              <a:ext uri="{FF2B5EF4-FFF2-40B4-BE49-F238E27FC236}">
                <a16:creationId xmlns:a16="http://schemas.microsoft.com/office/drawing/2014/main" xmlns="" id="{D9F24B67-03B9-9CBE-E117-78B95F2FB9B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16279" y="9494256"/>
            <a:ext cx="801864" cy="20807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xmlns="" id="{08ADEF2F-7C2E-3714-D3DD-C8946D3A0427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71682" y="9487905"/>
            <a:ext cx="1301827" cy="20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825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A5BB72B0-B138-4FA9-8E01-013F9B3B1410}"/>
              </a:ext>
            </a:extLst>
          </p:cNvPr>
          <p:cNvSpPr/>
          <p:nvPr/>
        </p:nvSpPr>
        <p:spPr>
          <a:xfrm>
            <a:off x="1080000" y="1294999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顧客管理</a:t>
            </a:r>
            <a:endParaRPr kumimoji="1" lang="ja-JP" altLang="en-US" sz="14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1080000" y="1621974"/>
            <a:ext cx="5890816" cy="136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ja-JP" altLang="ko-KR" sz="1100" dirty="0" smtClean="0"/>
              <a:t>チェックアイDX’を利用する医療機関を管理します。契約条件に従って医療機</a:t>
            </a:r>
            <a:r>
              <a:rPr lang="ja-JP" altLang="ko-KR" sz="1100" dirty="0" smtClean="0"/>
              <a:t>関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ja-JP" altLang="ko-KR" sz="1100" dirty="0" smtClean="0"/>
              <a:t>（</a:t>
            </a:r>
            <a:r>
              <a:rPr lang="ja-JP" altLang="ko-KR" sz="1100" dirty="0" smtClean="0"/>
              <a:t>＝顧客）情報を登録し、ユーザー情報を登録します。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ko-KR" sz="1100" dirty="0" smtClean="0">
                <a:solidFill>
                  <a:srgbClr val="FF0000"/>
                </a:solidFill>
              </a:rPr>
              <a:t>注：事前医療機関の情報（医療機関名、医療機関コード（7桁）、都道府県、医療機関</a:t>
            </a:r>
            <a:r>
              <a:rPr lang="ja-JP" altLang="ko-KR" sz="1100" dirty="0" smtClean="0">
                <a:solidFill>
                  <a:srgbClr val="FF0000"/>
                </a:solidFill>
              </a:rPr>
              <a:t>、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pPr>
              <a:lnSpc>
                <a:spcPct val="125000"/>
              </a:lnSpc>
            </a:pPr>
            <a:r>
              <a:rPr lang="en-US" altLang="ja-JP" sz="1100" dirty="0" smtClean="0">
                <a:solidFill>
                  <a:srgbClr val="FF0000"/>
                </a:solidFill>
              </a:rPr>
              <a:t> </a:t>
            </a:r>
            <a:r>
              <a:rPr lang="en-US" altLang="ja-JP" sz="1100" dirty="0" smtClean="0">
                <a:solidFill>
                  <a:srgbClr val="FF0000"/>
                </a:solidFill>
              </a:rPr>
              <a:t>       </a:t>
            </a:r>
            <a:r>
              <a:rPr lang="ja-JP" altLang="ko-KR" sz="1100" dirty="0" smtClean="0">
                <a:solidFill>
                  <a:srgbClr val="FF0000"/>
                </a:solidFill>
              </a:rPr>
              <a:t>点</a:t>
            </a:r>
            <a:r>
              <a:rPr lang="ja-JP" altLang="ko-KR" sz="1100" dirty="0" smtClean="0">
                <a:solidFill>
                  <a:srgbClr val="FF0000"/>
                </a:solidFill>
              </a:rPr>
              <a:t>数表などの基本情報取得後に登録してください。</a:t>
            </a:r>
            <a:endParaRPr lang="en-US" altLang="ko-KR" sz="11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242C884C-46E1-4D5D-AACF-4F6E8F41E036}"/>
              </a:ext>
            </a:extLst>
          </p:cNvPr>
          <p:cNvSpPr txBox="1"/>
          <p:nvPr/>
        </p:nvSpPr>
        <p:spPr>
          <a:xfrm>
            <a:off x="2405268" y="648000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 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 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章　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管理者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ko-KR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Admin</a:t>
            </a:r>
            <a:r>
              <a:rPr kumimoji="1" lang="en-US" altLang="ko-KR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09D893F-B4F0-BCA6-CD36-749492DBD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xmlns="" id="{11C38D9A-C4C6-3530-A251-15C85BB0617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119" y="2764294"/>
            <a:ext cx="1903468" cy="3438098"/>
          </a:xfrm>
          <a:prstGeom prst="rect">
            <a:avLst/>
          </a:prstGeom>
        </p:spPr>
      </p:pic>
      <p:sp>
        <p:nvSpPr>
          <p:cNvPr id="18" name="四角形: 角を丸くする 15">
            <a:extLst>
              <a:ext uri="{FF2B5EF4-FFF2-40B4-BE49-F238E27FC236}">
                <a16:creationId xmlns:a16="http://schemas.microsoft.com/office/drawing/2014/main" xmlns="" id="{7FC6311B-7F6A-AFBA-8F02-E9A4F65DC4ED}"/>
              </a:ext>
            </a:extLst>
          </p:cNvPr>
          <p:cNvSpPr/>
          <p:nvPr/>
        </p:nvSpPr>
        <p:spPr>
          <a:xfrm>
            <a:off x="1231306" y="4761080"/>
            <a:ext cx="1501261" cy="23622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25">
            <a:extLst>
              <a:ext uri="{FF2B5EF4-FFF2-40B4-BE49-F238E27FC236}">
                <a16:creationId xmlns:a16="http://schemas.microsoft.com/office/drawing/2014/main" xmlns="" id="{F9B4E289-725C-0E84-8890-8DD0A0C3A0AC}"/>
              </a:ext>
            </a:extLst>
          </p:cNvPr>
          <p:cNvSpPr/>
          <p:nvPr/>
        </p:nvSpPr>
        <p:spPr>
          <a:xfrm>
            <a:off x="2978450" y="4464593"/>
            <a:ext cx="3501387" cy="82919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lang="ja-JP" altLang="ko-KR" sz="1100" dirty="0" smtClean="0">
                <a:solidFill>
                  <a:schemeClr val="tx1"/>
                </a:solidFill>
              </a:rPr>
              <a:t>ナビゲーションウィンドウの「Admin」&gt;「顧客管理」をダブルクリックします。</a:t>
            </a:r>
            <a:endParaRPr lang="ja-JP" altLang="en-US" sz="1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3" name="テキスト ボックス 3">
            <a:extLst>
              <a:ext uri="{FF2B5EF4-FFF2-40B4-BE49-F238E27FC236}">
                <a16:creationId xmlns:a16="http://schemas.microsoft.com/office/drawing/2014/main" xmlns="" id="{35AC8DCB-E083-B70B-F1A1-73AD3D983DEC}"/>
              </a:ext>
            </a:extLst>
          </p:cNvPr>
          <p:cNvSpPr txBox="1"/>
          <p:nvPr/>
        </p:nvSpPr>
        <p:spPr>
          <a:xfrm>
            <a:off x="1079837" y="6429393"/>
            <a:ext cx="5400000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ja-JP" altLang="ko-KR" sz="1100" dirty="0" smtClean="0"/>
              <a:t>「顧客管理」の初期画面です。</a:t>
            </a:r>
            <a:endParaRPr lang="ja-JP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xmlns="" id="{8FE400D6-38CE-4194-67EC-BF6A1DD0DF8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9837" y="6803606"/>
            <a:ext cx="5389557" cy="331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750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970916" y="6779362"/>
            <a:ext cx="6201779" cy="515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④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상세보기</a:t>
            </a:r>
            <a:r>
              <a:rPr lang="ja-JP" altLang="ko-KR" sz="1100" dirty="0" smtClean="0"/>
              <a:t> 「詳細を見る」未チェックの状態で</a:t>
            </a:r>
            <a:r>
              <a:rPr lang="ja-JP" altLang="en-US" sz="1100" dirty="0" smtClean="0"/>
              <a:t>あり、</a:t>
            </a:r>
            <a:r>
              <a:rPr lang="ja-JP" altLang="ko-KR" sz="1100" dirty="0" smtClean="0"/>
              <a:t>詳細情報領域は表示されません。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ko-KR" sz="1100" dirty="0" smtClean="0"/>
              <a:t>「詳細表示</a:t>
            </a:r>
            <a:r>
              <a:rPr lang="ja-JP" altLang="ko-KR" sz="1100" dirty="0" smtClean="0"/>
              <a:t>」</a:t>
            </a:r>
            <a:r>
              <a:rPr lang="en-US" altLang="ja-JP" sz="1100" dirty="0" smtClean="0"/>
              <a:t>    </a:t>
            </a:r>
            <a:r>
              <a:rPr lang="ja-JP" altLang="ko-KR" sz="1100" dirty="0" smtClean="0"/>
              <a:t>チ</a:t>
            </a:r>
            <a:r>
              <a:rPr lang="ja-JP" altLang="ko-KR" sz="1100" dirty="0" smtClean="0"/>
              <a:t>ェックされた状態で</a:t>
            </a:r>
            <a:r>
              <a:rPr lang="ja-JP" altLang="en-US" sz="1100" dirty="0" smtClean="0"/>
              <a:t>あり、</a:t>
            </a:r>
            <a:r>
              <a:rPr lang="ja-JP" altLang="ko-KR" sz="1100" dirty="0" smtClean="0"/>
              <a:t>詳細情報領域が表示されます。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5787" y="4186940"/>
            <a:ext cx="5436040" cy="75775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1048101" y="1320281"/>
            <a:ext cx="5400000" cy="30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b="1" dirty="0" smtClean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●</a:t>
            </a:r>
            <a:r>
              <a:rPr lang="ja-JP" altLang="ko-KR" sz="1100" dirty="0" smtClean="0"/>
              <a:t>トップエリ</a:t>
            </a:r>
            <a:r>
              <a:rPr lang="ja-JP" altLang="ko-KR" sz="1100" dirty="0" smtClean="0"/>
              <a:t>ア</a:t>
            </a:r>
            <a:r>
              <a:rPr lang="ja-JP" altLang="en-US" sz="1100" dirty="0" smtClean="0"/>
              <a:t>として</a:t>
            </a:r>
            <a:r>
              <a:rPr lang="ja-JP" altLang="ko-KR" sz="1100" dirty="0" smtClean="0"/>
              <a:t>検</a:t>
            </a:r>
            <a:r>
              <a:rPr lang="ja-JP" altLang="ko-KR" sz="1100" dirty="0" smtClean="0"/>
              <a:t>索ボタンとダウンロードボタンが存在します。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2EC0BD65-A616-4BD8-A7E7-FA4CFA052271}"/>
              </a:ext>
            </a:extLst>
          </p:cNvPr>
          <p:cNvSpPr/>
          <p:nvPr/>
        </p:nvSpPr>
        <p:spPr>
          <a:xfrm>
            <a:off x="980661" y="3370095"/>
            <a:ext cx="975432" cy="2154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5F91E1DE-E51B-80A9-C07B-72A02D1AC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0000" y="1627015"/>
            <a:ext cx="5436040" cy="757751"/>
          </a:xfrm>
          <a:prstGeom prst="rect">
            <a:avLst/>
          </a:prstGeom>
        </p:spPr>
      </p:pic>
      <p:sp>
        <p:nvSpPr>
          <p:cNvPr id="17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915787" y="184826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8" name="テキスト ボックス 21">
            <a:extLst>
              <a:ext uri="{FF2B5EF4-FFF2-40B4-BE49-F238E27FC236}">
                <a16:creationId xmlns:a16="http://schemas.microsoft.com/office/drawing/2014/main" xmlns="" id="{20F7AD82-028F-54DB-9015-3BCA534A3D76}"/>
              </a:ext>
            </a:extLst>
          </p:cNvPr>
          <p:cNvSpPr txBox="1"/>
          <p:nvPr/>
        </p:nvSpPr>
        <p:spPr>
          <a:xfrm>
            <a:off x="915787" y="1588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0" name="四角形: 角を丸くする 22">
            <a:extLst>
              <a:ext uri="{FF2B5EF4-FFF2-40B4-BE49-F238E27FC236}">
                <a16:creationId xmlns:a16="http://schemas.microsoft.com/office/drawing/2014/main" xmlns="" id="{F211DA2C-C83A-5F41-6152-E7B73A4E7E89}"/>
              </a:ext>
            </a:extLst>
          </p:cNvPr>
          <p:cNvSpPr/>
          <p:nvPr/>
        </p:nvSpPr>
        <p:spPr>
          <a:xfrm>
            <a:off x="1243986" y="1696852"/>
            <a:ext cx="4690089" cy="22781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736270" y="2477065"/>
            <a:ext cx="6823405" cy="1150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① </a:t>
            </a:r>
            <a:r>
              <a:rPr lang="ja-JP" altLang="ko-KR" sz="1100" dirty="0" smtClean="0"/>
              <a:t>顧</a:t>
            </a:r>
            <a:r>
              <a:rPr lang="ja-JP" altLang="ko-KR" sz="1100" dirty="0" smtClean="0"/>
              <a:t>客番号、医療機関名、医療機関コードの前方一致条件で検索します。 医療機関コードの場合</a:t>
            </a:r>
            <a:r>
              <a:rPr lang="ja-JP" altLang="en-US" sz="1100" dirty="0" smtClean="0"/>
              <a:t>、 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</a:t>
            </a:r>
            <a:r>
              <a:rPr lang="en-US" altLang="ja-JP" sz="1100" dirty="0" smtClean="0"/>
              <a:t>    </a:t>
            </a:r>
            <a:r>
              <a:rPr lang="ja-JP" altLang="ko-KR" sz="1100" dirty="0" smtClean="0"/>
              <a:t>10</a:t>
            </a:r>
            <a:r>
              <a:rPr lang="ja-JP" altLang="ko-KR" sz="1100" dirty="0" smtClean="0"/>
              <a:t>行チェックの場合は「都道府県(2桁)+点数表(1桁)+医療機関コード(7桁)で検索し、10行チェック</a:t>
            </a:r>
            <a:r>
              <a:rPr lang="ja-JP" altLang="en-US" sz="1100" dirty="0" smtClean="0"/>
              <a:t>を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ja-JP" altLang="en-US" sz="1100" dirty="0" smtClean="0"/>
              <a:t>     行</a:t>
            </a:r>
            <a:r>
              <a:rPr lang="ja-JP" altLang="en-US" sz="1100" dirty="0" smtClean="0"/>
              <a:t>う。また、</a:t>
            </a:r>
            <a:r>
              <a:rPr lang="ja-JP" altLang="ko-KR" sz="1100" dirty="0" smtClean="0"/>
              <a:t>解除の場</a:t>
            </a:r>
            <a:r>
              <a:rPr lang="ja-JP" altLang="ko-KR" sz="1100" dirty="0" smtClean="0"/>
              <a:t>合</a:t>
            </a:r>
            <a:r>
              <a:rPr lang="ja-JP" altLang="en-US" sz="1100" dirty="0" smtClean="0"/>
              <a:t>に</a:t>
            </a:r>
            <a:r>
              <a:rPr lang="ja-JP" altLang="ko-KR" sz="1100" dirty="0" smtClean="0"/>
              <a:t>は</a:t>
            </a:r>
            <a:r>
              <a:rPr lang="ja-JP" altLang="ko-KR" sz="1100" dirty="0" smtClean="0"/>
              <a:t>医療機関コード（7桁）でのみ検索します。 </a:t>
            </a: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100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r>
              <a:rPr lang="ja-JP" altLang="ko-KR" sz="1100" dirty="0" smtClean="0"/>
              <a:t>「契約状況」別に検索します。トライアル顧客および本契約の適用日として照会可能です。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③ </a:t>
            </a:r>
            <a:r>
              <a:rPr lang="ja-JP" altLang="ko-KR" sz="1100" dirty="0" smtClean="0"/>
              <a:t>顧</a:t>
            </a:r>
            <a:r>
              <a:rPr lang="ja-JP" altLang="ko-KR" sz="1100" dirty="0" smtClean="0"/>
              <a:t>客リスト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四角形: 角を丸くする 22">
            <a:extLst>
              <a:ext uri="{FF2B5EF4-FFF2-40B4-BE49-F238E27FC236}">
                <a16:creationId xmlns:a16="http://schemas.microsoft.com/office/drawing/2014/main" xmlns="" id="{F211DA2C-C83A-5F41-6152-E7B73A4E7E89}"/>
              </a:ext>
            </a:extLst>
          </p:cNvPr>
          <p:cNvSpPr/>
          <p:nvPr/>
        </p:nvSpPr>
        <p:spPr>
          <a:xfrm>
            <a:off x="1243987" y="1954028"/>
            <a:ext cx="3366113" cy="17340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772912" y="46071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9" name="四角形: 角を丸くする 22">
            <a:extLst>
              <a:ext uri="{FF2B5EF4-FFF2-40B4-BE49-F238E27FC236}">
                <a16:creationId xmlns:a16="http://schemas.microsoft.com/office/drawing/2014/main" xmlns="" id="{F211DA2C-C83A-5F41-6152-E7B73A4E7E89}"/>
              </a:ext>
            </a:extLst>
          </p:cNvPr>
          <p:cNvSpPr/>
          <p:nvPr/>
        </p:nvSpPr>
        <p:spPr>
          <a:xfrm>
            <a:off x="1099050" y="4688340"/>
            <a:ext cx="1558426" cy="22668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0661" y="5358462"/>
            <a:ext cx="2665613" cy="1257145"/>
          </a:xfrm>
          <a:prstGeom prst="rect">
            <a:avLst/>
          </a:prstGeom>
        </p:spPr>
      </p:pic>
      <p:sp>
        <p:nvSpPr>
          <p:cNvPr id="30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915787" y="5028661"/>
            <a:ext cx="5616075" cy="30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③ </a:t>
            </a:r>
            <a:r>
              <a:rPr lang="ja-JP" altLang="ko-KR" sz="1100" dirty="0" smtClean="0"/>
              <a:t>顧</a:t>
            </a:r>
            <a:r>
              <a:rPr lang="ja-JP" altLang="ko-KR" sz="1100" dirty="0" smtClean="0"/>
              <a:t>客リストをCSVファイルにダウンロードします。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3780000" y="5416560"/>
            <a:ext cx="3416447" cy="491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「CSV出力項目選択」により、不要な項目を除い</a:t>
            </a:r>
            <a:r>
              <a:rPr lang="ja-JP" altLang="ko-KR" sz="1100" dirty="0" smtClean="0"/>
              <a:t>て</a:t>
            </a:r>
            <a:r>
              <a:rPr lang="en-US" altLang="ja-JP" sz="1100" dirty="0" smtClean="0"/>
              <a:t> </a:t>
            </a:r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</a:t>
            </a:r>
            <a:r>
              <a:rPr lang="en-US" altLang="ja-JP" sz="1100" dirty="0" smtClean="0"/>
              <a:t>  </a:t>
            </a:r>
            <a:r>
              <a:rPr lang="ja-JP" altLang="ko-KR" sz="1100" dirty="0" smtClean="0"/>
              <a:t>CSV</a:t>
            </a:r>
            <a:r>
              <a:rPr lang="ja-JP" altLang="ko-KR" sz="1100" dirty="0" smtClean="0"/>
              <a:t>ファイルの作成</a:t>
            </a:r>
            <a:r>
              <a:rPr lang="ja-JP" altLang="en-US" sz="1100" dirty="0" smtClean="0"/>
              <a:t>が</a:t>
            </a:r>
            <a:r>
              <a:rPr lang="ja-JP" altLang="ko-KR" sz="1100" dirty="0" smtClean="0"/>
              <a:t>可能</a:t>
            </a:r>
            <a:r>
              <a:rPr lang="ja-JP" altLang="en-US" sz="1100" dirty="0" smtClean="0"/>
              <a:t>です。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94146" y="6761792"/>
            <a:ext cx="838200" cy="3619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22721" y="7029951"/>
            <a:ext cx="809625" cy="304800"/>
          </a:xfrm>
          <a:prstGeom prst="rect">
            <a:avLst/>
          </a:prstGeom>
        </p:spPr>
      </p:pic>
      <p:sp>
        <p:nvSpPr>
          <p:cNvPr id="22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5726326" y="43903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④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4" name="四角形: 角を丸くする 22">
            <a:extLst>
              <a:ext uri="{FF2B5EF4-FFF2-40B4-BE49-F238E27FC236}">
                <a16:creationId xmlns:a16="http://schemas.microsoft.com/office/drawing/2014/main" xmlns="" id="{F211DA2C-C83A-5F41-6152-E7B73A4E7E89}"/>
              </a:ext>
            </a:extLst>
          </p:cNvPr>
          <p:cNvSpPr/>
          <p:nvPr/>
        </p:nvSpPr>
        <p:spPr>
          <a:xfrm>
            <a:off x="5200750" y="4461653"/>
            <a:ext cx="864319" cy="22668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896358" y="7703251"/>
            <a:ext cx="5836948" cy="30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詳細情報は「顧客情報」、「ユーザー情報」、「その他」タブ(Tab)で構成されます。</a:t>
            </a:r>
            <a:r>
              <a:rPr lang="ko-KR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53436" y="8030762"/>
            <a:ext cx="5114925" cy="400050"/>
          </a:xfrm>
          <a:prstGeom prst="rect">
            <a:avLst/>
          </a:prstGeom>
        </p:spPr>
      </p:pic>
      <p:sp>
        <p:nvSpPr>
          <p:cNvPr id="32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914387" y="8694442"/>
            <a:ext cx="6388925" cy="1150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-「顧客情報」 </a:t>
            </a:r>
            <a:r>
              <a:rPr lang="ja-JP" altLang="en-US" sz="1100" dirty="0" smtClean="0"/>
              <a:t>　　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ja-JP" altLang="en-US" sz="1100" dirty="0" smtClean="0"/>
              <a:t>　</a:t>
            </a:r>
            <a:r>
              <a:rPr lang="ja-JP" altLang="ko-KR" sz="1100" dirty="0" smtClean="0"/>
              <a:t>医療機</a:t>
            </a:r>
            <a:r>
              <a:rPr lang="ja-JP" altLang="ko-KR" sz="1100" dirty="0" smtClean="0"/>
              <a:t>関情報</a:t>
            </a:r>
            <a:r>
              <a:rPr lang="ja-JP" altLang="en-US" sz="1100" dirty="0" smtClean="0"/>
              <a:t>の</a:t>
            </a:r>
            <a:r>
              <a:rPr lang="ja-JP" altLang="ko-KR" sz="1100" dirty="0" smtClean="0"/>
              <a:t>登録</a:t>
            </a:r>
            <a:r>
              <a:rPr lang="ja-JP" altLang="en-US" sz="1100" dirty="0" smtClean="0"/>
              <a:t>であり、</a:t>
            </a:r>
            <a:r>
              <a:rPr lang="ja-JP" altLang="ko-KR" sz="1100" dirty="0" smtClean="0"/>
              <a:t>「</a:t>
            </a:r>
            <a:r>
              <a:rPr lang="ja-JP" altLang="ko-KR" sz="1100" dirty="0" smtClean="0"/>
              <a:t>基本情報」と使用期間設定の「契約情報」に分けて登録します</a:t>
            </a:r>
            <a:r>
              <a:rPr lang="ja-JP" altLang="ko-KR" sz="1100" dirty="0" smtClean="0"/>
              <a:t>。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endParaRPr lang="en-US" altLang="ja-JP" sz="1100" dirty="0" smtClean="0"/>
          </a:p>
          <a:p>
            <a:pPr>
              <a:lnSpc>
                <a:spcPct val="125000"/>
              </a:lnSpc>
              <a:buFontTx/>
              <a:buChar char="-"/>
            </a:pPr>
            <a:r>
              <a:rPr lang="ja-JP" altLang="ko-KR" sz="1100" dirty="0" smtClean="0"/>
              <a:t>「ユーザー情報」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ja-JP" altLang="en-US" sz="1100" dirty="0" smtClean="0"/>
              <a:t>　</a:t>
            </a:r>
            <a:r>
              <a:rPr lang="ja-JP" altLang="ko-KR" sz="1100" dirty="0" smtClean="0"/>
              <a:t> 該</a:t>
            </a:r>
            <a:r>
              <a:rPr lang="ja-JP" altLang="ko-KR" sz="1100" dirty="0" smtClean="0"/>
              <a:t>当</a:t>
            </a:r>
            <a:r>
              <a:rPr lang="ja-JP" altLang="en-US" sz="1100" dirty="0" smtClean="0"/>
              <a:t>する</a:t>
            </a:r>
            <a:r>
              <a:rPr lang="ja-JP" altLang="ko-KR" sz="1100" dirty="0" smtClean="0"/>
              <a:t>医</a:t>
            </a:r>
            <a:r>
              <a:rPr lang="ja-JP" altLang="ko-KR" sz="1100" dirty="0" smtClean="0"/>
              <a:t>療機関のユーザーを追加</a:t>
            </a:r>
            <a:r>
              <a:rPr lang="ja-JP" altLang="en-US" sz="1100" dirty="0" smtClean="0"/>
              <a:t>及び</a:t>
            </a:r>
            <a:r>
              <a:rPr lang="ja-JP" altLang="ko-KR" sz="1100" dirty="0" smtClean="0"/>
              <a:t>削除することになります。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528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7982" y="1736150"/>
            <a:ext cx="3672753" cy="628055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39B20316-5516-465F-8F83-CAB8795F9EBE}"/>
              </a:ext>
            </a:extLst>
          </p:cNvPr>
          <p:cNvSpPr txBox="1"/>
          <p:nvPr/>
        </p:nvSpPr>
        <p:spPr>
          <a:xfrm>
            <a:off x="877982" y="1211468"/>
            <a:ext cx="5400000" cy="515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b="1" dirty="0" smtClean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●</a:t>
            </a:r>
            <a:r>
              <a:rPr lang="ja-JP" altLang="ko-KR" sz="1100" dirty="0" smtClean="0"/>
              <a:t>顧客情報領域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ja-JP" altLang="en-US" sz="1100" dirty="0" smtClean="0"/>
              <a:t>　</a:t>
            </a:r>
            <a:r>
              <a:rPr lang="ja-JP" altLang="ko-KR" sz="1100" dirty="0" smtClean="0"/>
              <a:t> - 新しい医療機​​</a:t>
            </a:r>
            <a:r>
              <a:rPr lang="ja-JP" altLang="ko-KR" sz="1100" dirty="0" smtClean="0"/>
              <a:t>関</a:t>
            </a:r>
            <a:r>
              <a:rPr lang="ja-JP" altLang="en-US" sz="1100" dirty="0" smtClean="0"/>
              <a:t>に関して</a:t>
            </a:r>
            <a:r>
              <a:rPr lang="ja-JP" altLang="ko-KR" sz="1100" dirty="0" smtClean="0"/>
              <a:t>「</a:t>
            </a:r>
            <a:r>
              <a:rPr lang="ja-JP" altLang="ko-KR" sz="1100" dirty="0" smtClean="0"/>
              <a:t>顧客追加」ボタンを通じて登録します。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xmlns="" id="{7328982D-9E17-4DC4-9140-D0962D2610EA}"/>
              </a:ext>
            </a:extLst>
          </p:cNvPr>
          <p:cNvCxnSpPr/>
          <p:nvPr/>
        </p:nvCxnSpPr>
        <p:spPr>
          <a:xfrm flipH="1">
            <a:off x="1382233" y="2252382"/>
            <a:ext cx="21265" cy="130993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xmlns="" id="{EE57D552-DADF-4D39-AB08-4EFBA770F0FD}"/>
              </a:ext>
            </a:extLst>
          </p:cNvPr>
          <p:cNvSpPr/>
          <p:nvPr/>
        </p:nvSpPr>
        <p:spPr>
          <a:xfrm>
            <a:off x="1001257" y="2030490"/>
            <a:ext cx="719418" cy="26500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DB600439-0C77-9E4D-D268-9CC1586BF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762" y="3562317"/>
            <a:ext cx="3717442" cy="6056183"/>
          </a:xfrm>
          <a:prstGeom prst="rect">
            <a:avLst/>
          </a:prstGeom>
        </p:spPr>
      </p:pic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xmlns="" id="{39B20316-5516-465F-8F83-CAB8795F9EBE}"/>
              </a:ext>
            </a:extLst>
          </p:cNvPr>
          <p:cNvSpPr txBox="1"/>
          <p:nvPr/>
        </p:nvSpPr>
        <p:spPr>
          <a:xfrm>
            <a:off x="4381994" y="6590408"/>
            <a:ext cx="3420093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 </a:t>
            </a:r>
            <a:r>
              <a:rPr lang="ja-JP" altLang="ko-KR" sz="1100" dirty="0" smtClean="0"/>
              <a:t>薬</a:t>
            </a:r>
            <a:r>
              <a:rPr lang="ja-JP" altLang="ko-KR" sz="1100" dirty="0" smtClean="0"/>
              <a:t>価及びチェックの有無について、 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ja-JP" altLang="ko-KR" sz="1100" dirty="0" smtClean="0"/>
              <a:t> </a:t>
            </a:r>
            <a:r>
              <a:rPr lang="en-US" altLang="ja-JP" sz="1100" dirty="0" smtClean="0"/>
              <a:t>  </a:t>
            </a: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 </a:t>
            </a:r>
            <a:r>
              <a:rPr lang="ja-JP" altLang="ko-KR" sz="1100" dirty="0" smtClean="0"/>
              <a:t>Default 項目情報です。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 </a:t>
            </a:r>
            <a:r>
              <a:rPr lang="ja-JP" altLang="ko-KR" sz="1100" dirty="0" smtClean="0"/>
              <a:t> </a:t>
            </a:r>
            <a:r>
              <a:rPr lang="ja-JP" altLang="ko-KR" sz="1100" dirty="0" smtClean="0"/>
              <a:t>- </a:t>
            </a:r>
            <a:r>
              <a:rPr lang="en-US" altLang="ja-JP" sz="1100" dirty="0" smtClean="0"/>
              <a:t> </a:t>
            </a:r>
            <a:r>
              <a:rPr lang="ja-JP" altLang="ko-KR" sz="1100" dirty="0" smtClean="0"/>
              <a:t>各項目はチェック解除し、病名</a:t>
            </a:r>
            <a:r>
              <a:rPr lang="ja-JP" altLang="en-US" sz="1100" dirty="0" smtClean="0"/>
              <a:t>漏れ</a:t>
            </a:r>
            <a:r>
              <a:rPr lang="ja-JP" altLang="ko-KR" sz="1100" dirty="0" smtClean="0"/>
              <a:t>チェック</a:t>
            </a:r>
            <a:r>
              <a:rPr lang="ja-JP" altLang="en-US" sz="1100" dirty="0" smtClean="0"/>
              <a:t>　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ja-JP" altLang="en-US" sz="1100" dirty="0" smtClean="0"/>
              <a:t>　</a:t>
            </a:r>
            <a:r>
              <a:rPr lang="ja-JP" altLang="en-US" sz="1100" dirty="0" smtClean="0"/>
              <a:t>   の</a:t>
            </a:r>
            <a:r>
              <a:rPr lang="ja-JP" altLang="en-US" sz="1100" dirty="0" smtClean="0"/>
              <a:t>際</a:t>
            </a:r>
            <a:r>
              <a:rPr lang="ja-JP" altLang="ko-KR" sz="1100" dirty="0" smtClean="0"/>
              <a:t>に除外</a:t>
            </a:r>
            <a:r>
              <a:rPr lang="ja-JP" altLang="en-US" sz="1100" dirty="0" smtClean="0"/>
              <a:t>又は、</a:t>
            </a:r>
            <a:r>
              <a:rPr lang="ja-JP" altLang="ko-KR" sz="1100" dirty="0" smtClean="0"/>
              <a:t>含</a:t>
            </a:r>
            <a:r>
              <a:rPr lang="ja-JP" altLang="en-US" sz="1100" dirty="0" smtClean="0"/>
              <a:t>む</a:t>
            </a:r>
            <a:r>
              <a:rPr lang="ja-JP" altLang="ko-KR" sz="1100" dirty="0" smtClean="0"/>
              <a:t>ことができます。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4417619" y="3833913"/>
            <a:ext cx="3142055" cy="1785104"/>
            <a:chOff x="4417619" y="3833913"/>
            <a:chExt cx="3142055" cy="1785104"/>
          </a:xfrm>
        </p:grpSpPr>
        <p:sp>
          <p:nvSpPr>
            <p:cNvPr id="25" name="テキスト ボックス 3">
              <a:extLst>
                <a:ext uri="{FF2B5EF4-FFF2-40B4-BE49-F238E27FC236}">
                  <a16:creationId xmlns:a16="http://schemas.microsoft.com/office/drawing/2014/main" xmlns="" id="{39B20316-5516-465F-8F83-CAB8795F9EBE}"/>
                </a:ext>
              </a:extLst>
            </p:cNvPr>
            <p:cNvSpPr txBox="1"/>
            <p:nvPr/>
          </p:nvSpPr>
          <p:spPr>
            <a:xfrm>
              <a:off x="4417619" y="3833913"/>
              <a:ext cx="3142055" cy="17851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ja-JP" altLang="ko-KR" sz="1100" dirty="0" smtClean="0"/>
                <a:t>①</a:t>
              </a:r>
              <a:r>
                <a:rPr lang="en-US" altLang="ja-JP" sz="1100" dirty="0" smtClean="0"/>
                <a:t> </a:t>
              </a:r>
              <a:r>
                <a:rPr lang="ja-JP" altLang="ko-KR" sz="1100" dirty="0" smtClean="0"/>
                <a:t>基</a:t>
              </a:r>
              <a:r>
                <a:rPr lang="ja-JP" altLang="ko-KR" sz="1100" dirty="0" smtClean="0"/>
                <a:t>本情報</a:t>
              </a:r>
              <a:r>
                <a:rPr lang="ja-JP" altLang="en-US" sz="1100" dirty="0" smtClean="0"/>
                <a:t>に関し</a:t>
              </a:r>
              <a:r>
                <a:rPr lang="ja-JP" altLang="en-US" sz="1100" dirty="0" smtClean="0"/>
                <a:t>て</a:t>
              </a:r>
              <a:r>
                <a:rPr lang="ja-JP" altLang="ko-KR" sz="1100" dirty="0" smtClean="0"/>
                <a:t> </a:t>
              </a:r>
              <a:r>
                <a:rPr lang="en-US" altLang="ja-JP" sz="1100" dirty="0" smtClean="0"/>
                <a:t>  </a:t>
              </a:r>
            </a:p>
            <a:p>
              <a:pPr>
                <a:lnSpc>
                  <a:spcPct val="125000"/>
                </a:lnSpc>
              </a:pPr>
              <a:r>
                <a:rPr lang="en-US" altLang="ja-JP" sz="1100" dirty="0" smtClean="0"/>
                <a:t> </a:t>
              </a:r>
              <a:r>
                <a:rPr lang="en-US" altLang="ja-JP" sz="1100" dirty="0" smtClean="0"/>
                <a:t>   </a:t>
              </a:r>
              <a:r>
                <a:rPr lang="ja-JP" altLang="ko-KR" sz="1100" dirty="0" smtClean="0"/>
                <a:t>表</a:t>
              </a:r>
              <a:r>
                <a:rPr lang="ja-JP" altLang="ko-KR" sz="1100" dirty="0" smtClean="0"/>
                <a:t>表示は必須入力項目です</a:t>
              </a:r>
              <a:r>
                <a:rPr lang="ja-JP" altLang="ko-KR" sz="1100" dirty="0" smtClean="0"/>
                <a:t>。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</a:pPr>
              <a:r>
                <a:rPr lang="en-US" altLang="ko-KR" sz="11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-</a:t>
              </a:r>
              <a:r>
                <a:rPr lang="ja-JP" altLang="ko-KR" sz="1100" dirty="0" smtClean="0"/>
                <a:t>「</a:t>
              </a:r>
              <a:r>
                <a:rPr lang="ja-JP" altLang="ko-KR" sz="1100" dirty="0" smtClean="0"/>
                <a:t>顧客番号」は「存在確認」を通じて既存</a:t>
              </a:r>
              <a:r>
                <a:rPr lang="ja-JP" altLang="ko-KR" sz="1100" dirty="0" smtClean="0"/>
                <a:t>の</a:t>
              </a:r>
              <a:r>
                <a:rPr lang="en-US" altLang="ja-JP" sz="1100" dirty="0" smtClean="0"/>
                <a:t>   </a:t>
              </a:r>
            </a:p>
            <a:p>
              <a:pPr>
                <a:lnSpc>
                  <a:spcPct val="125000"/>
                </a:lnSpc>
              </a:pPr>
              <a:r>
                <a:rPr lang="en-US" altLang="ja-JP" sz="1100" dirty="0" smtClean="0"/>
                <a:t> </a:t>
              </a:r>
              <a:r>
                <a:rPr lang="en-US" altLang="ja-JP" sz="1100" dirty="0" smtClean="0"/>
                <a:t>   </a:t>
              </a:r>
              <a:r>
                <a:rPr lang="ja-JP" altLang="ko-KR" sz="1100" dirty="0" smtClean="0"/>
                <a:t>存</a:t>
              </a:r>
              <a:r>
                <a:rPr lang="ja-JP" altLang="ko-KR" sz="1100" dirty="0" smtClean="0"/>
                <a:t>在可否を確認しなければなりません。</a:t>
              </a:r>
              <a:endPara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lnSpc>
                  <a:spcPct val="125000"/>
                </a:lnSpc>
                <a:buFontTx/>
                <a:buChar char="-"/>
              </a:pPr>
              <a:r>
                <a:rPr lang="en-US" altLang="ja-JP" sz="1100" dirty="0" smtClean="0"/>
                <a:t>  DP</a:t>
              </a:r>
              <a:r>
                <a:rPr lang="ja-JP" altLang="ko-KR" sz="1100" dirty="0" smtClean="0"/>
                <a:t>Cの場合、病名</a:t>
              </a:r>
              <a:r>
                <a:rPr lang="ja-JP" altLang="en-US" sz="1100" dirty="0" smtClean="0"/>
                <a:t>漏れ点検を</a:t>
              </a:r>
              <a:r>
                <a:rPr lang="ja-JP" altLang="ko-KR" sz="1100" dirty="0" smtClean="0"/>
                <a:t>除外</a:t>
              </a:r>
              <a:r>
                <a:rPr lang="ja-JP" altLang="en-US" sz="1100" dirty="0" smtClean="0"/>
                <a:t>でき</a:t>
              </a:r>
              <a:r>
                <a:rPr lang="ja-JP" altLang="en-US" sz="1100" dirty="0" smtClean="0"/>
                <a:t>る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</a:pPr>
              <a:r>
                <a:rPr lang="en-US" altLang="ja-JP" sz="1100" dirty="0" smtClean="0"/>
                <a:t> </a:t>
              </a:r>
              <a:r>
                <a:rPr lang="en-US" altLang="ja-JP" sz="1100" dirty="0" smtClean="0"/>
                <a:t>  </a:t>
              </a:r>
              <a:r>
                <a:rPr lang="ja-JP" altLang="en-US" sz="1100" dirty="0" smtClean="0"/>
                <a:t>よう</a:t>
              </a:r>
              <a:r>
                <a:rPr lang="ko-KR" altLang="en-US" sz="1100" dirty="0" smtClean="0"/>
                <a:t> </a:t>
              </a:r>
              <a:r>
                <a:rPr lang="ja-JP" altLang="en-US" sz="1100" dirty="0" smtClean="0"/>
                <a:t>に</a:t>
              </a:r>
              <a:r>
                <a:rPr lang="ja-JP" altLang="ko-KR" sz="1100" dirty="0" smtClean="0"/>
                <a:t>選択解除</a:t>
              </a:r>
              <a:r>
                <a:rPr lang="ja-JP" altLang="en-US" sz="1100" dirty="0" smtClean="0"/>
                <a:t>が</a:t>
              </a:r>
              <a:r>
                <a:rPr lang="ja-JP" altLang="ko-KR" sz="1100" dirty="0" smtClean="0"/>
                <a:t>可能です。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  <a:buFontTx/>
                <a:buChar char="-"/>
              </a:pPr>
              <a:r>
                <a:rPr lang="en-US" altLang="ja-JP" sz="1100" dirty="0" smtClean="0"/>
                <a:t>  </a:t>
              </a:r>
              <a:r>
                <a:rPr lang="ja-JP" altLang="ko-KR" sz="1100" dirty="0" smtClean="0"/>
                <a:t>歯</a:t>
              </a:r>
              <a:r>
                <a:rPr lang="ja-JP" altLang="ko-KR" sz="1100" dirty="0" smtClean="0"/>
                <a:t>科並行の場合、「医療器課程2」の歯科</a:t>
              </a:r>
              <a:r>
                <a:rPr lang="ja-JP" altLang="ko-KR" sz="1100" dirty="0" smtClean="0"/>
                <a:t>を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</a:pPr>
              <a:r>
                <a:rPr lang="en-US" altLang="ja-JP" sz="1100" dirty="0" smtClean="0"/>
                <a:t> </a:t>
              </a:r>
              <a:r>
                <a:rPr lang="en-US" altLang="ja-JP" sz="1100" dirty="0" smtClean="0"/>
                <a:t> </a:t>
              </a:r>
              <a:r>
                <a:rPr lang="ja-JP" altLang="ko-KR" sz="1100" dirty="0" smtClean="0"/>
                <a:t>選</a:t>
              </a:r>
              <a:r>
                <a:rPr lang="ja-JP" altLang="ko-KR" sz="1100" dirty="0" smtClean="0"/>
                <a:t>択し、医療機関コード（7桁）を記載</a:t>
              </a:r>
              <a:r>
                <a:rPr lang="ja-JP" altLang="en-US" sz="1100" dirty="0" smtClean="0"/>
                <a:t>します</a:t>
              </a:r>
              <a:r>
                <a:rPr lang="ja-JP" altLang="ko-KR" sz="1100" dirty="0" smtClean="0"/>
                <a:t>。</a:t>
              </a:r>
              <a:endPara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71866" y="4085656"/>
              <a:ext cx="180975" cy="238125"/>
            </a:xfrm>
            <a:prstGeom prst="rect">
              <a:avLst/>
            </a:prstGeom>
          </p:spPr>
        </p:pic>
      </p:grp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xmlns="" id="{39B20316-5516-465F-8F83-CAB8795F9EBE}"/>
              </a:ext>
            </a:extLst>
          </p:cNvPr>
          <p:cNvSpPr txBox="1"/>
          <p:nvPr/>
        </p:nvSpPr>
        <p:spPr>
          <a:xfrm>
            <a:off x="4478531" y="8087957"/>
            <a:ext cx="3081144" cy="136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③ </a:t>
            </a:r>
            <a:r>
              <a:rPr lang="ja-JP" altLang="ko-KR" sz="1100" dirty="0" smtClean="0"/>
              <a:t>契</a:t>
            </a:r>
            <a:r>
              <a:rPr lang="ja-JP" altLang="ko-KR" sz="1100" dirty="0" smtClean="0"/>
              <a:t>約情報</a:t>
            </a:r>
            <a:endParaRPr lang="en-US" altLang="ko-KR" sz="11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- </a:t>
            </a:r>
            <a:r>
              <a:rPr lang="ja-JP" altLang="ko-KR" sz="1100" dirty="0" smtClean="0"/>
              <a:t>最</a:t>
            </a:r>
            <a:r>
              <a:rPr lang="ja-JP" altLang="ko-KR" sz="1100" dirty="0" smtClean="0"/>
              <a:t>初の登録時は「トライアル」です。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- </a:t>
            </a:r>
            <a:r>
              <a:rPr lang="ja-JP" altLang="ko-KR" sz="1100" dirty="0" smtClean="0"/>
              <a:t>運</a:t>
            </a:r>
            <a:r>
              <a:rPr lang="ja-JP" altLang="ko-KR" sz="1100" dirty="0" smtClean="0"/>
              <a:t>営者が本契約に変更可能です</a:t>
            </a:r>
            <a:r>
              <a:rPr lang="ja-JP" altLang="ko-KR" sz="1100" dirty="0" smtClean="0"/>
              <a:t>。</a:t>
            </a:r>
            <a:r>
              <a:rPr lang="en-US" altLang="ja-JP" sz="1100" dirty="0" smtClean="0"/>
              <a:t> </a:t>
            </a:r>
            <a:r>
              <a:rPr lang="en-US" altLang="ja-JP" sz="1100" dirty="0" smtClean="0"/>
              <a:t>  </a:t>
            </a:r>
            <a:r>
              <a:rPr lang="ja-JP" altLang="ko-KR" sz="1100" dirty="0" smtClean="0"/>
              <a:t>ト</a:t>
            </a:r>
            <a:r>
              <a:rPr lang="ja-JP" altLang="ko-KR" sz="1100" dirty="0" smtClean="0"/>
              <a:t>ライアル終了後に特別な変更がない場合、自動的に本契約（～2999年12月31日まで）に切り替えられます。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8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708038" y="64654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9" name="テキスト ボックス 21">
            <a:extLst>
              <a:ext uri="{FF2B5EF4-FFF2-40B4-BE49-F238E27FC236}">
                <a16:creationId xmlns:a16="http://schemas.microsoft.com/office/drawing/2014/main" xmlns="" id="{20F7AD82-028F-54DB-9015-3BCA534A3D76}"/>
              </a:ext>
            </a:extLst>
          </p:cNvPr>
          <p:cNvSpPr txBox="1"/>
          <p:nvPr/>
        </p:nvSpPr>
        <p:spPr>
          <a:xfrm>
            <a:off x="708038" y="382652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708038" y="79838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1" name="四角形: 角を丸くする 12">
            <a:extLst>
              <a:ext uri="{FF2B5EF4-FFF2-40B4-BE49-F238E27FC236}">
                <a16:creationId xmlns:a16="http://schemas.microsoft.com/office/drawing/2014/main" xmlns="" id="{EE57D552-DADF-4D39-AB08-4EFBA770F0FD}"/>
              </a:ext>
            </a:extLst>
          </p:cNvPr>
          <p:cNvSpPr/>
          <p:nvPr/>
        </p:nvSpPr>
        <p:spPr>
          <a:xfrm>
            <a:off x="1741942" y="2039776"/>
            <a:ext cx="719418" cy="26500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꺾인 연결선 32"/>
          <p:cNvCxnSpPr>
            <a:stCxn id="31" idx="2"/>
            <a:endCxn id="36" idx="1"/>
          </p:cNvCxnSpPr>
          <p:nvPr/>
        </p:nvCxnSpPr>
        <p:spPr>
          <a:xfrm rot="16200000" flipH="1">
            <a:off x="3344117" y="1062317"/>
            <a:ext cx="618245" cy="3103176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그림 3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04827" y="2468071"/>
            <a:ext cx="1969311" cy="909913"/>
          </a:xfrm>
          <a:prstGeom prst="rect">
            <a:avLst/>
          </a:prstGeom>
        </p:spPr>
      </p:pic>
      <p:sp>
        <p:nvSpPr>
          <p:cNvPr id="38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2967109" y="2368453"/>
            <a:ext cx="2057864" cy="4864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顧客リストで選択された顧客情報を削除します。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1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1476124" y="3226019"/>
            <a:ext cx="3416509" cy="303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顧客追加ポップアップウィンドウが表示されます。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717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877982" y="1801423"/>
            <a:ext cx="6367146" cy="4354829"/>
            <a:chOff x="877982" y="1726994"/>
            <a:chExt cx="6367146" cy="4354829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982" y="1726994"/>
              <a:ext cx="6367146" cy="1101266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09395" y="2828260"/>
              <a:ext cx="2603834" cy="3253563"/>
            </a:xfrm>
            <a:prstGeom prst="rect">
              <a:avLst/>
            </a:prstGeom>
          </p:spPr>
        </p:pic>
      </p:grp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8E9A50FC-E61D-A23C-A937-8C0F74B36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16" name="テキスト ボックス 3">
            <a:extLst>
              <a:ext uri="{FF2B5EF4-FFF2-40B4-BE49-F238E27FC236}">
                <a16:creationId xmlns:a16="http://schemas.microsoft.com/office/drawing/2014/main" xmlns="" id="{39B20316-5516-465F-8F83-CAB8795F9EBE}"/>
              </a:ext>
            </a:extLst>
          </p:cNvPr>
          <p:cNvSpPr txBox="1"/>
          <p:nvPr/>
        </p:nvSpPr>
        <p:spPr>
          <a:xfrm>
            <a:off x="877982" y="1211468"/>
            <a:ext cx="5400000" cy="515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顧客情報</a:t>
            </a:r>
            <a:r>
              <a:rPr lang="ja-JP" altLang="en-US" sz="1100" dirty="0" smtClean="0"/>
              <a:t>の</a:t>
            </a:r>
            <a:r>
              <a:rPr lang="ja-JP" altLang="ko-KR" sz="1100" dirty="0" smtClean="0"/>
              <a:t>変更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 </a:t>
            </a:r>
            <a:r>
              <a:rPr lang="ja-JP" altLang="ko-KR" sz="1100" dirty="0" smtClean="0"/>
              <a:t>リストから選択した顧客の情報を「変更」ボタンに変更します。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四角形: 角を丸くする 22">
            <a:extLst>
              <a:ext uri="{FF2B5EF4-FFF2-40B4-BE49-F238E27FC236}">
                <a16:creationId xmlns:a16="http://schemas.microsoft.com/office/drawing/2014/main" xmlns="" id="{F211DA2C-C83A-5F41-6152-E7B73A4E7E89}"/>
              </a:ext>
            </a:extLst>
          </p:cNvPr>
          <p:cNvSpPr/>
          <p:nvPr/>
        </p:nvSpPr>
        <p:spPr>
          <a:xfrm>
            <a:off x="6277982" y="2352057"/>
            <a:ext cx="526855" cy="21039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2">
            <a:extLst>
              <a:ext uri="{FF2B5EF4-FFF2-40B4-BE49-F238E27FC236}">
                <a16:creationId xmlns:a16="http://schemas.microsoft.com/office/drawing/2014/main" xmlns="" id="{F211DA2C-C83A-5F41-6152-E7B73A4E7E89}"/>
              </a:ext>
            </a:extLst>
          </p:cNvPr>
          <p:cNvSpPr/>
          <p:nvPr/>
        </p:nvSpPr>
        <p:spPr>
          <a:xfrm>
            <a:off x="6277981" y="5533634"/>
            <a:ext cx="526855" cy="21039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6794179" y="545416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3" name="テキスト ボックス 21">
            <a:extLst>
              <a:ext uri="{FF2B5EF4-FFF2-40B4-BE49-F238E27FC236}">
                <a16:creationId xmlns:a16="http://schemas.microsoft.com/office/drawing/2014/main" xmlns="" id="{20F7AD82-028F-54DB-9015-3BCA534A3D76}"/>
              </a:ext>
            </a:extLst>
          </p:cNvPr>
          <p:cNvSpPr txBox="1"/>
          <p:nvPr/>
        </p:nvSpPr>
        <p:spPr>
          <a:xfrm>
            <a:off x="6797731" y="227258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4" name="テキスト ボックス 3">
            <a:extLst>
              <a:ext uri="{FF2B5EF4-FFF2-40B4-BE49-F238E27FC236}">
                <a16:creationId xmlns:a16="http://schemas.microsoft.com/office/drawing/2014/main" xmlns="" id="{39B20316-5516-465F-8F83-CAB8795F9EBE}"/>
              </a:ext>
            </a:extLst>
          </p:cNvPr>
          <p:cNvSpPr txBox="1"/>
          <p:nvPr/>
        </p:nvSpPr>
        <p:spPr>
          <a:xfrm>
            <a:off x="0" y="3669505"/>
            <a:ext cx="4785756" cy="1996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endParaRPr lang="en-US" altLang="ja-JP" sz="1100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① </a:t>
            </a:r>
            <a:r>
              <a:rPr lang="ja-JP" altLang="ko-KR" sz="1100" dirty="0" smtClean="0"/>
              <a:t>基本情報と薬価</a:t>
            </a:r>
            <a:r>
              <a:rPr lang="ja-JP" altLang="en-US" sz="1100" dirty="0" smtClean="0"/>
              <a:t>及び</a:t>
            </a:r>
            <a:r>
              <a:rPr lang="ja-JP" altLang="ko-KR" sz="1100" dirty="0" smtClean="0"/>
              <a:t>チェック</a:t>
            </a:r>
            <a:r>
              <a:rPr lang="ja-JP" altLang="en-US" sz="1100" dirty="0" smtClean="0"/>
              <a:t>可不</a:t>
            </a:r>
            <a:r>
              <a:rPr lang="ja-JP" altLang="ko-KR" sz="1100" dirty="0" smtClean="0"/>
              <a:t>項目を一緒に変更処理します。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 </a:t>
            </a:r>
            <a:r>
              <a:rPr lang="ja-JP" altLang="ko-KR" sz="1100" dirty="0" smtClean="0"/>
              <a:t>契約情報</a:t>
            </a:r>
            <a:r>
              <a:rPr lang="ja-JP" altLang="en-US" sz="1100" dirty="0" smtClean="0"/>
              <a:t>の</a:t>
            </a:r>
            <a:r>
              <a:rPr lang="ja-JP" altLang="ko-KR" sz="1100" dirty="0" smtClean="0"/>
              <a:t>変更処理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    </a:t>
            </a:r>
            <a:r>
              <a:rPr lang="ja-JP" altLang="ko-KR" sz="1100" dirty="0" smtClean="0"/>
              <a:t>トライアルから本契約に変更または終了の場合、オペレータ</a:t>
            </a:r>
            <a:r>
              <a:rPr lang="ja-JP" altLang="en-US" sz="1100" dirty="0" smtClean="0"/>
              <a:t>が  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     </a:t>
            </a:r>
            <a:r>
              <a:rPr lang="ja-JP" altLang="ko-KR" sz="1100" dirty="0" smtClean="0"/>
              <a:t>チェックして変更処理を</a:t>
            </a:r>
            <a:r>
              <a:rPr lang="ja-JP" altLang="en-US" sz="1100" dirty="0" smtClean="0"/>
              <a:t>行います</a:t>
            </a:r>
            <a:r>
              <a:rPr lang="ja-JP" altLang="ko-KR" sz="1100" dirty="0" smtClean="0"/>
              <a:t>。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 *  </a:t>
            </a:r>
            <a:r>
              <a:rPr lang="ja-JP" altLang="ko-KR" sz="1100" dirty="0" smtClean="0"/>
              <a:t>契約</a:t>
            </a:r>
            <a:r>
              <a:rPr lang="ja-JP" altLang="en-US" sz="1100" dirty="0" smtClean="0"/>
              <a:t>が</a:t>
            </a:r>
            <a:r>
              <a:rPr lang="ja-JP" altLang="ko-KR" sz="1100" dirty="0" smtClean="0"/>
              <a:t>解除された医療機関の場合、ログイン接続はできません。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836439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C1B1E428-D0EB-64EF-4DCB-42F48EEFF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19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669678" y="1214906"/>
            <a:ext cx="5400000" cy="727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b="1" dirty="0" smtClean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●</a:t>
            </a:r>
            <a:r>
              <a:rPr lang="ja-JP" altLang="ko-KR" sz="1100" dirty="0" smtClean="0"/>
              <a:t>詳細情報のうち「ユーザー情報」タブです。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ko-KR" sz="1100" dirty="0" smtClean="0"/>
              <a:t>新しいユーザーを追加または削除します。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ko-KR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9679" y="1810359"/>
            <a:ext cx="3627142" cy="581967"/>
          </a:xfrm>
          <a:prstGeom prst="rect">
            <a:avLst/>
          </a:prstGeom>
        </p:spPr>
      </p:pic>
      <p:cxnSp>
        <p:nvCxnSpPr>
          <p:cNvPr id="23" name="直線矢印コネクタ 11">
            <a:extLst>
              <a:ext uri="{FF2B5EF4-FFF2-40B4-BE49-F238E27FC236}">
                <a16:creationId xmlns:a16="http://schemas.microsoft.com/office/drawing/2014/main" xmlns="" id="{7328982D-9E17-4DC4-9140-D0962D2610EA}"/>
              </a:ext>
            </a:extLst>
          </p:cNvPr>
          <p:cNvCxnSpPr/>
          <p:nvPr/>
        </p:nvCxnSpPr>
        <p:spPr>
          <a:xfrm flipH="1">
            <a:off x="1238108" y="2284145"/>
            <a:ext cx="3" cy="45197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四角形: 角を丸くする 12">
            <a:extLst>
              <a:ext uri="{FF2B5EF4-FFF2-40B4-BE49-F238E27FC236}">
                <a16:creationId xmlns:a16="http://schemas.microsoft.com/office/drawing/2014/main" xmlns="" id="{EE57D552-DADF-4D39-AB08-4EFBA770F0FD}"/>
              </a:ext>
            </a:extLst>
          </p:cNvPr>
          <p:cNvSpPr/>
          <p:nvPr/>
        </p:nvSpPr>
        <p:spPr>
          <a:xfrm>
            <a:off x="814219" y="2084676"/>
            <a:ext cx="847781" cy="26500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8829" y="2736124"/>
            <a:ext cx="3754867" cy="4104157"/>
          </a:xfrm>
          <a:prstGeom prst="rect">
            <a:avLst/>
          </a:prstGeom>
        </p:spPr>
      </p:pic>
      <p:sp>
        <p:nvSpPr>
          <p:cNvPr id="27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1238109" y="2471176"/>
            <a:ext cx="5317078" cy="30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ユーザー追加ポップアップウィンドウが表示されます。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1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604197" y="399266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32" name="テキスト ボックス 21">
            <a:extLst>
              <a:ext uri="{FF2B5EF4-FFF2-40B4-BE49-F238E27FC236}">
                <a16:creationId xmlns:a16="http://schemas.microsoft.com/office/drawing/2014/main" xmlns="" id="{20F7AD82-028F-54DB-9015-3BCA534A3D76}"/>
              </a:ext>
            </a:extLst>
          </p:cNvPr>
          <p:cNvSpPr txBox="1"/>
          <p:nvPr/>
        </p:nvSpPr>
        <p:spPr>
          <a:xfrm>
            <a:off x="625821" y="29009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33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603166" y="54164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36" name="그룹 35"/>
          <p:cNvGrpSpPr/>
          <p:nvPr/>
        </p:nvGrpSpPr>
        <p:grpSpPr>
          <a:xfrm>
            <a:off x="4217771" y="2900939"/>
            <a:ext cx="3869323" cy="3477875"/>
            <a:chOff x="4353670" y="2900939"/>
            <a:chExt cx="3250402" cy="3477875"/>
          </a:xfrm>
        </p:grpSpPr>
        <p:sp>
          <p:nvSpPr>
            <p:cNvPr id="30" name="テキスト ボックス 3">
              <a:extLst>
                <a:ext uri="{FF2B5EF4-FFF2-40B4-BE49-F238E27FC236}">
                  <a16:creationId xmlns:a16="http://schemas.microsoft.com/office/drawing/2014/main" xmlns="" id="{39B20316-5516-465F-8F83-CAB8795F9EBE}"/>
                </a:ext>
              </a:extLst>
            </p:cNvPr>
            <p:cNvSpPr txBox="1"/>
            <p:nvPr/>
          </p:nvSpPr>
          <p:spPr>
            <a:xfrm>
              <a:off x="4371914" y="2900939"/>
              <a:ext cx="3232158" cy="34778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ja-JP" altLang="en-US" sz="1100" dirty="0" smtClean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①</a:t>
              </a:r>
              <a:r>
                <a:rPr lang="ja-JP" altLang="ko-KR" sz="1100" dirty="0" smtClean="0"/>
                <a:t>基本情報</a:t>
              </a:r>
              <a:endParaRPr lang="en-US" altLang="ko-KR" sz="1100" b="1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lnSpc>
                  <a:spcPct val="125000"/>
                </a:lnSpc>
              </a:pPr>
              <a:r>
                <a:rPr lang="en-US" altLang="ja-JP" sz="1100" dirty="0" smtClean="0"/>
                <a:t>   </a:t>
              </a:r>
              <a:r>
                <a:rPr lang="ja-JP" altLang="ko-KR" sz="1100" dirty="0" smtClean="0"/>
                <a:t>表</a:t>
              </a:r>
              <a:r>
                <a:rPr lang="ja-JP" altLang="ko-KR" sz="1100" dirty="0" smtClean="0"/>
                <a:t>示は必須入力項目です。</a:t>
              </a:r>
              <a:endPara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lnSpc>
                  <a:spcPct val="125000"/>
                </a:lnSpc>
              </a:pPr>
              <a:r>
                <a:rPr lang="en-US" altLang="ko-KR" sz="11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- </a:t>
              </a:r>
              <a:r>
                <a:rPr lang="ja-JP" altLang="ko-KR" sz="1100" dirty="0" smtClean="0"/>
                <a:t>ユーザーIDは20文字まで入力可能です。 </a:t>
              </a:r>
              <a:r>
                <a:rPr lang="en-US" altLang="ja-JP" sz="1100" dirty="0" smtClean="0"/>
                <a:t> </a:t>
              </a:r>
            </a:p>
            <a:p>
              <a:pPr>
                <a:lnSpc>
                  <a:spcPct val="125000"/>
                </a:lnSpc>
              </a:pPr>
              <a:r>
                <a:rPr lang="en-US" altLang="ja-JP" sz="1100" dirty="0" smtClean="0"/>
                <a:t>    </a:t>
              </a:r>
              <a:r>
                <a:rPr lang="ja-JP" altLang="ko-KR" sz="1100" dirty="0" smtClean="0"/>
                <a:t>既存のIDの存在を確認する必要があります。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</a:pPr>
              <a:endPara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lnSpc>
                  <a:spcPct val="125000"/>
                </a:lnSpc>
              </a:pPr>
              <a:r>
                <a:rPr lang="en-US" altLang="ko-KR" sz="11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 </a:t>
              </a:r>
              <a:r>
                <a:rPr lang="en-US" altLang="ko-KR" sz="11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* </a:t>
              </a:r>
              <a:r>
                <a:rPr lang="ja-JP" altLang="ko-KR" sz="1100" dirty="0" smtClean="0"/>
                <a:t>基本的には顧客IDとユーザーIDを同</a:t>
              </a:r>
              <a:r>
                <a:rPr lang="ja-JP" altLang="en-US" sz="1100" dirty="0" smtClean="0"/>
                <a:t>一</a:t>
              </a:r>
              <a:r>
                <a:rPr lang="ja-JP" altLang="ko-KR" sz="1100" dirty="0" smtClean="0"/>
                <a:t>に付与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</a:pPr>
              <a:r>
                <a:rPr lang="ja-JP" altLang="en-US" sz="1100" dirty="0" smtClean="0"/>
                <a:t>　 </a:t>
              </a:r>
              <a:r>
                <a:rPr lang="ja-JP" altLang="ko-KR" sz="1100" dirty="0" smtClean="0"/>
                <a:t>しますが、</a:t>
              </a:r>
              <a:r>
                <a:rPr lang="ja-JP" altLang="en-US" sz="1100" dirty="0" smtClean="0"/>
                <a:t>１</a:t>
              </a:r>
              <a:r>
                <a:rPr lang="ja-JP" altLang="ko-KR" sz="1100" dirty="0" smtClean="0"/>
                <a:t>顧客に</a:t>
              </a:r>
              <a:r>
                <a:rPr lang="ja-JP" altLang="en-US" sz="1100" dirty="0" smtClean="0"/>
                <a:t>複数</a:t>
              </a:r>
              <a:r>
                <a:rPr lang="ja-JP" altLang="ko-KR" sz="1100" dirty="0" smtClean="0"/>
                <a:t>のユーザーを登録して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</a:pPr>
              <a:r>
                <a:rPr lang="ja-JP" altLang="en-US" sz="1100" dirty="0" smtClean="0"/>
                <a:t>　  </a:t>
              </a:r>
              <a:r>
                <a:rPr lang="ja-JP" altLang="ko-KR" sz="1100" dirty="0" smtClean="0"/>
                <a:t>使用可能です。</a:t>
              </a:r>
              <a:endPara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lnSpc>
                  <a:spcPct val="125000"/>
                </a:lnSpc>
              </a:pPr>
              <a:r>
                <a:rPr lang="en-US" altLang="ja-JP" sz="1100" dirty="0" smtClean="0"/>
                <a:t>    </a:t>
              </a:r>
              <a:r>
                <a:rPr lang="ja-JP" altLang="ko-KR" sz="1100" dirty="0" smtClean="0"/>
                <a:t>「画面点検分配」参照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</a:pPr>
              <a:endPara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lnSpc>
                  <a:spcPct val="125000"/>
                </a:lnSpc>
              </a:pPr>
              <a:endPara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lnSpc>
                  <a:spcPct val="125000"/>
                </a:lnSpc>
              </a:pPr>
              <a:r>
                <a:rPr lang="en-US" altLang="ko-KR" sz="11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- </a:t>
              </a:r>
              <a:r>
                <a:rPr lang="ja-JP" altLang="ko-KR" sz="1100" dirty="0" smtClean="0"/>
                <a:t>一時パスワードは、大/小文字、数字などの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</a:pPr>
              <a:r>
                <a:rPr lang="en-US" altLang="ja-JP" sz="1100" dirty="0" smtClean="0"/>
                <a:t>   </a:t>
              </a:r>
              <a:r>
                <a:rPr lang="ja-JP" altLang="ko-KR" sz="1100" dirty="0" smtClean="0"/>
                <a:t>文字列で自動的に生成されます</a:t>
              </a:r>
              <a:r>
                <a:rPr lang="ja-JP" altLang="ko-KR" sz="1100" dirty="0" smtClean="0"/>
                <a:t>。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</a:pPr>
              <a:endPara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lnSpc>
                  <a:spcPct val="125000"/>
                </a:lnSpc>
              </a:pPr>
              <a:r>
                <a:rPr lang="en-US" altLang="ko-KR" sz="11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  * </a:t>
              </a:r>
              <a:r>
                <a:rPr lang="ja-JP" altLang="ko-KR" sz="1100" dirty="0" smtClean="0"/>
                <a:t>登録されたパスワードは、人が認識できない</a:t>
              </a:r>
              <a:endParaRPr lang="en-US" altLang="ja-JP" sz="1100" dirty="0" smtClean="0"/>
            </a:p>
            <a:p>
              <a:pPr>
                <a:lnSpc>
                  <a:spcPct val="125000"/>
                </a:lnSpc>
              </a:pPr>
              <a:r>
                <a:rPr lang="en-US" altLang="ja-JP" sz="1100" dirty="0" smtClean="0"/>
                <a:t>    </a:t>
              </a:r>
              <a:r>
                <a:rPr lang="en-US" altLang="ja-JP" sz="1100" dirty="0" smtClean="0"/>
                <a:t>   </a:t>
              </a:r>
              <a:r>
                <a:rPr lang="ja-JP" altLang="ko-KR" sz="1100" dirty="0" smtClean="0"/>
                <a:t>よ</a:t>
              </a:r>
              <a:r>
                <a:rPr lang="ja-JP" altLang="ko-KR" sz="1100" dirty="0" smtClean="0"/>
                <a:t>うに暗号化され、システムに登録されます。</a:t>
              </a:r>
              <a:endPara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pic>
          <p:nvPicPr>
            <p:cNvPr id="35" name="그림 3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53670" y="3163083"/>
              <a:ext cx="180975" cy="238125"/>
            </a:xfrm>
            <a:prstGeom prst="rect">
              <a:avLst/>
            </a:prstGeom>
          </p:spPr>
        </p:pic>
      </p:grpSp>
      <p:sp>
        <p:nvSpPr>
          <p:cNvPr id="37" name="テキスト ボックス 3">
            <a:extLst>
              <a:ext uri="{FF2B5EF4-FFF2-40B4-BE49-F238E27FC236}">
                <a16:creationId xmlns:a16="http://schemas.microsoft.com/office/drawing/2014/main" xmlns="" id="{39B20316-5516-465F-8F83-CAB8795F9EBE}"/>
              </a:ext>
            </a:extLst>
          </p:cNvPr>
          <p:cNvSpPr txBox="1"/>
          <p:nvPr/>
        </p:nvSpPr>
        <p:spPr>
          <a:xfrm>
            <a:off x="285014" y="6921971"/>
            <a:ext cx="6911439" cy="1573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 </a:t>
            </a:r>
            <a:r>
              <a:rPr lang="ja-JP" altLang="ko-KR" sz="1100" dirty="0" smtClean="0"/>
              <a:t>ユーザー招待メッセージとは？</a:t>
            </a:r>
            <a:endParaRPr lang="en-US" altLang="ko-KR" sz="11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 </a:t>
            </a:r>
            <a:r>
              <a:rPr lang="ja-JP" altLang="ko-KR" sz="1100" dirty="0" smtClean="0"/>
              <a:t>生成されたユーザの二次認証のための情報で</a:t>
            </a:r>
            <a:r>
              <a:rPr lang="ja-JP" altLang="en-US" sz="1100" dirty="0" smtClean="0"/>
              <a:t>あり</a:t>
            </a:r>
            <a:r>
              <a:rPr lang="ja-JP" altLang="ko-KR" sz="1100" dirty="0" smtClean="0"/>
              <a:t>、電話番号は必ず文字受信が可能でなければなりません。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 </a:t>
            </a:r>
            <a:r>
              <a:rPr lang="ja-JP" altLang="ko-KR" sz="1100" dirty="0" smtClean="0"/>
              <a:t>最初のユーザー生成時にIDと一時パスワード情報を登録された電話番号にSMS文字送信します。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* </a:t>
            </a:r>
            <a:r>
              <a:rPr lang="ja-JP" altLang="ko-KR" sz="1100" dirty="0" smtClean="0"/>
              <a:t>その後、ユーザーが最初のログイン時に認証コードの受信を通じた二次認証過程を経ることになります。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  <a:buFontTx/>
              <a:buChar char="-"/>
            </a:pPr>
            <a:r>
              <a:rPr lang="ja-JP" altLang="ko-KR" sz="1100" dirty="0" smtClean="0"/>
              <a:t>（注意）招待及び認証が「Eメール」選択の場合、2次認証コードが送信されない</a:t>
            </a:r>
            <a:r>
              <a:rPr lang="ja-JP" altLang="en-US" sz="1100" dirty="0" smtClean="0"/>
              <a:t>ので</a:t>
            </a:r>
            <a:r>
              <a:rPr lang="ja-JP" altLang="ko-KR" sz="1100" dirty="0" smtClean="0"/>
              <a:t>ログインできない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ja-JP" altLang="en-US" sz="1100" dirty="0" smtClean="0"/>
              <a:t>　　　　</a:t>
            </a:r>
            <a:r>
              <a:rPr lang="ko-KR" altLang="en-US" sz="1100" dirty="0" smtClean="0"/>
              <a:t>  </a:t>
            </a:r>
            <a:r>
              <a:rPr lang="ja-JP" altLang="ko-KR" sz="1100" dirty="0" smtClean="0"/>
              <a:t>ため、必ず「SMS」が選択されるようにしなければなりません。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8" name="テキスト ボックス 3">
            <a:extLst>
              <a:ext uri="{FF2B5EF4-FFF2-40B4-BE49-F238E27FC236}">
                <a16:creationId xmlns:a16="http://schemas.microsoft.com/office/drawing/2014/main" xmlns="" id="{39B20316-5516-465F-8F83-CAB8795F9EBE}"/>
              </a:ext>
            </a:extLst>
          </p:cNvPr>
          <p:cNvSpPr txBox="1"/>
          <p:nvPr/>
        </p:nvSpPr>
        <p:spPr>
          <a:xfrm>
            <a:off x="273132" y="8339769"/>
            <a:ext cx="7286543" cy="1150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③</a:t>
            </a:r>
            <a:r>
              <a:rPr lang="ja-JP" altLang="ko-KR" sz="1100" dirty="0" smtClean="0"/>
              <a:t>所属情報</a:t>
            </a:r>
            <a:endParaRPr lang="en-US" altLang="ko-KR" sz="11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1450" indent="-171450">
              <a:lnSpc>
                <a:spcPct val="125000"/>
              </a:lnSpc>
              <a:buFontTx/>
              <a:buChar char="-"/>
            </a:pPr>
            <a:r>
              <a:rPr lang="ja-JP" altLang="ko-KR" sz="1100" dirty="0" smtClean="0"/>
              <a:t>Default </a:t>
            </a:r>
            <a:r>
              <a:rPr lang="ja-JP" altLang="en-US" sz="1100" dirty="0" smtClean="0"/>
              <a:t>として</a:t>
            </a:r>
            <a:r>
              <a:rPr lang="ja-JP" altLang="ko-KR" sz="1100" dirty="0" smtClean="0"/>
              <a:t>所属医療機関情報（顧客番号、名称）とユニークなコード情報（10行、都道府県（2） ＋ </a:t>
            </a:r>
            <a:endParaRPr lang="en-US" altLang="ja-JP" sz="1100" dirty="0" smtClean="0"/>
          </a:p>
          <a:p>
            <a:pPr marL="171450" indent="-171450">
              <a:lnSpc>
                <a:spcPct val="125000"/>
              </a:lnSpc>
            </a:pPr>
            <a:r>
              <a:rPr lang="ja-JP" altLang="en-US" sz="1100" dirty="0" smtClean="0"/>
              <a:t>     点数</a:t>
            </a:r>
            <a:r>
              <a:rPr lang="ja-JP" altLang="ko-KR" sz="1100" dirty="0" smtClean="0"/>
              <a:t>表（1）＋医療機関（7））が表示されます。</a:t>
            </a:r>
            <a:endParaRPr lang="en-US" altLang="ja-JP" sz="1100" dirty="0" smtClean="0"/>
          </a:p>
          <a:p>
            <a:pPr marL="171450" indent="-171450">
              <a:lnSpc>
                <a:spcPct val="125000"/>
              </a:lnSpc>
              <a:buFontTx/>
              <a:buChar char="-"/>
            </a:pPr>
            <a:r>
              <a:rPr lang="ja-JP" altLang="ko-KR" sz="1100" dirty="0" smtClean="0"/>
              <a:t>所属</a:t>
            </a:r>
            <a:r>
              <a:rPr lang="ja-JP" altLang="en-US" sz="1100" dirty="0" smtClean="0"/>
              <a:t>権限</a:t>
            </a:r>
            <a:r>
              <a:rPr lang="ja-JP" altLang="ko-KR" sz="1100" dirty="0" smtClean="0"/>
              <a:t>は default で 「 1. 顧客点検者」です。</a:t>
            </a:r>
            <a:r>
              <a:rPr lang="ko-KR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1450" indent="-171450">
              <a:lnSpc>
                <a:spcPct val="125000"/>
              </a:lnSpc>
            </a:pPr>
            <a:r>
              <a:rPr lang="en-US" altLang="ja-JP" sz="1100" dirty="0" smtClean="0"/>
              <a:t>    </a:t>
            </a:r>
            <a:r>
              <a:rPr lang="ja-JP" altLang="ko-KR" sz="1100" dirty="0" smtClean="0"/>
              <a:t>その他、所属権限でサポーターチェック、閲覧権限、運営者権限で付与することもできます。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39" name="그림 3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1319" y="9697608"/>
            <a:ext cx="1901009" cy="79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2058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1080000" y="1080000"/>
            <a:ext cx="5400000" cy="515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2人以上のユーザーを追加した場合</a:t>
            </a:r>
            <a:r>
              <a:rPr lang="en-US" altLang="ja-JP" sz="1100" dirty="0" smtClean="0"/>
              <a:t>.</a:t>
            </a:r>
          </a:p>
          <a:p>
            <a:pPr>
              <a:lnSpc>
                <a:spcPct val="125000"/>
              </a:lnSpc>
            </a:pP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CBE35F4E-EEDA-4323-847C-4810B24DBB55}"/>
              </a:ext>
            </a:extLst>
          </p:cNvPr>
          <p:cNvSpPr txBox="1"/>
          <p:nvPr/>
        </p:nvSpPr>
        <p:spPr>
          <a:xfrm>
            <a:off x="937337" y="2768999"/>
            <a:ext cx="41215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kumimoji="1" lang="en-US" altLang="ja-JP" sz="1100" dirty="0" smtClean="0"/>
              <a:t>   Status </a:t>
            </a:r>
            <a:r>
              <a:rPr kumimoji="1" lang="ja-JP" altLang="en-US" sz="1100" dirty="0" smtClean="0"/>
              <a:t>が</a:t>
            </a:r>
            <a:r>
              <a:rPr kumimoji="1" lang="ko-KR" altLang="en-US" sz="1100" dirty="0" smtClean="0"/>
              <a:t> </a:t>
            </a:r>
            <a:r>
              <a:rPr kumimoji="1" lang="en-US" altLang="ko-KR" sz="1100" dirty="0" smtClean="0"/>
              <a:t>confirmed</a:t>
            </a:r>
            <a:r>
              <a:rPr kumimoji="1" lang="ja-JP" altLang="en-US" sz="1100" dirty="0" smtClean="0"/>
              <a:t>の</a:t>
            </a:r>
            <a:r>
              <a:rPr lang="ja-JP" altLang="ko-KR" sz="1100" dirty="0" smtClean="0"/>
              <a:t>場合は、SMS二次認証コード </a:t>
            </a:r>
            <a:r>
              <a:rPr lang="ja-JP" altLang="en-US" sz="1100" dirty="0" smtClean="0"/>
              <a:t>が</a:t>
            </a:r>
            <a:endParaRPr lang="en-US" altLang="ja-JP" sz="1100" dirty="0" smtClean="0"/>
          </a:p>
          <a:p>
            <a:r>
              <a:rPr lang="ja-JP" altLang="en-US" sz="1100" dirty="0" smtClean="0"/>
              <a:t>　</a:t>
            </a:r>
            <a:r>
              <a:rPr lang="ja-JP" altLang="ko-KR" sz="1100" dirty="0" smtClean="0"/>
              <a:t>受信して正常なアクセスが可能な状態です。</a:t>
            </a:r>
            <a:endParaRPr kumimoji="1" lang="en-US" altLang="ko-KR" sz="1100" dirty="0" smtClean="0"/>
          </a:p>
          <a:p>
            <a:pPr marL="171450" indent="-171450">
              <a:buFontTx/>
              <a:buChar char="-"/>
            </a:pPr>
            <a:r>
              <a:rPr kumimoji="1" lang="en-US" altLang="ja-JP" sz="1100" dirty="0" smtClean="0"/>
              <a:t>Status </a:t>
            </a:r>
            <a:r>
              <a:rPr kumimoji="1" lang="ja-JP" altLang="en-US" sz="1100" dirty="0" smtClean="0"/>
              <a:t>値が</a:t>
            </a:r>
            <a:r>
              <a:rPr kumimoji="1" lang="ko-KR" altLang="en-US" sz="1100" dirty="0" smtClean="0"/>
              <a:t> </a:t>
            </a:r>
            <a:r>
              <a:rPr kumimoji="1" lang="en-US" altLang="ko-KR" sz="1100" dirty="0" err="1" smtClean="0"/>
              <a:t>f</a:t>
            </a:r>
            <a:r>
              <a:rPr kumimoji="1" lang="en-US" altLang="ko-KR" sz="1100" dirty="0" err="1" smtClean="0"/>
              <a:t>orce_change_password</a:t>
            </a:r>
            <a:r>
              <a:rPr lang="ja-JP" altLang="ko-KR" sz="1100" dirty="0" smtClean="0"/>
              <a:t>は、SMSで招</a:t>
            </a:r>
            <a:r>
              <a:rPr lang="ja-JP" altLang="ko-KR" sz="1100" dirty="0" smtClean="0"/>
              <a:t>待</a:t>
            </a:r>
            <a:endParaRPr lang="en-US" altLang="ja-JP" sz="1100" dirty="0" smtClean="0"/>
          </a:p>
          <a:p>
            <a:pPr marL="171450" indent="-171450"/>
            <a:r>
              <a:rPr lang="en-US" altLang="ja-JP" sz="1100" dirty="0" smtClean="0"/>
              <a:t>     </a:t>
            </a:r>
            <a:r>
              <a:rPr lang="ja-JP" altLang="ko-KR" sz="1100" dirty="0" smtClean="0"/>
              <a:t>メ</a:t>
            </a:r>
            <a:r>
              <a:rPr lang="ja-JP" altLang="ko-KR" sz="1100" dirty="0" smtClean="0"/>
              <a:t>ッセージが送信された状態で、ユーザーがログイ</a:t>
            </a:r>
            <a:r>
              <a:rPr lang="ja-JP" altLang="ko-KR" sz="1100" dirty="0" smtClean="0"/>
              <a:t>ン</a:t>
            </a:r>
            <a:endParaRPr lang="en-US" altLang="ja-JP" sz="1100" dirty="0" smtClean="0"/>
          </a:p>
          <a:p>
            <a:pPr marL="171450" indent="-171450"/>
            <a:r>
              <a:rPr lang="en-US" altLang="ja-JP" sz="1100" dirty="0" smtClean="0"/>
              <a:t>     </a:t>
            </a:r>
            <a:r>
              <a:rPr lang="ja-JP" altLang="ko-KR" sz="1100" dirty="0" smtClean="0"/>
              <a:t>し</a:t>
            </a:r>
            <a:r>
              <a:rPr lang="ja-JP" altLang="ko-KR" sz="1100" dirty="0" smtClean="0"/>
              <a:t>ていない状態で</a:t>
            </a:r>
            <a:r>
              <a:rPr lang="ja-JP" altLang="en-US" sz="1100" dirty="0" smtClean="0"/>
              <a:t>確認すると良いです</a:t>
            </a:r>
            <a:r>
              <a:rPr lang="ja-JP" altLang="ko-KR" sz="1100" dirty="0" smtClean="0"/>
              <a:t>。 （二次認証予定ユーザー）</a:t>
            </a:r>
            <a:endParaRPr kumimoji="1" lang="en-US" altLang="ko-KR" sz="1100" dirty="0" smtClean="0"/>
          </a:p>
          <a:p>
            <a:endParaRPr kumimoji="1" lang="en-US" altLang="ko-KR" sz="1100" dirty="0" smtClean="0"/>
          </a:p>
          <a:p>
            <a:r>
              <a:rPr lang="ja-JP" altLang="ko-KR" sz="1100" dirty="0" smtClean="0"/>
              <a:t>（参照）有効</a:t>
            </a:r>
            <a:r>
              <a:rPr lang="ja-JP" altLang="en-US" sz="1100" dirty="0" smtClean="0"/>
              <a:t>可不</a:t>
            </a:r>
            <a:r>
              <a:rPr lang="ja-JP" altLang="ko-KR" sz="1100" dirty="0" smtClean="0"/>
              <a:t>が</a:t>
            </a:r>
            <a:r>
              <a:rPr lang="ja-JP" altLang="ko-KR" sz="1100" dirty="0" smtClean="0"/>
              <a:t>Xの場合は、AWS認証を</a:t>
            </a:r>
            <a:r>
              <a:rPr lang="ja-JP" altLang="en-US" sz="1100" dirty="0" smtClean="0"/>
              <a:t>要請</a:t>
            </a:r>
            <a:r>
              <a:rPr lang="ja-JP" altLang="ko-KR" sz="1100" dirty="0" smtClean="0"/>
              <a:t>していない</a:t>
            </a:r>
            <a:endParaRPr lang="en-US" altLang="ja-JP" sz="1100" dirty="0" smtClean="0"/>
          </a:p>
          <a:p>
            <a:r>
              <a:rPr lang="ja-JP" altLang="en-US" sz="1100" dirty="0" smtClean="0"/>
              <a:t>　　　　</a:t>
            </a:r>
            <a:r>
              <a:rPr lang="ja-JP" altLang="ko-KR" sz="1100" dirty="0" smtClean="0"/>
              <a:t>管理者のみが表示されます。</a:t>
            </a:r>
            <a:endParaRPr kumimoji="1" lang="en-US" altLang="ja-JP" sz="11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6479B567-F4B5-4E24-8019-5012643CE833}"/>
              </a:ext>
            </a:extLst>
          </p:cNvPr>
          <p:cNvSpPr txBox="1"/>
          <p:nvPr/>
        </p:nvSpPr>
        <p:spPr>
          <a:xfrm>
            <a:off x="972961" y="4684379"/>
            <a:ext cx="501220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ko-KR" sz="1100" dirty="0" smtClean="0">
                <a:solidFill>
                  <a:srgbClr val="FF0000"/>
                </a:solidFill>
              </a:rPr>
              <a:t>（参照）2つ以上のユーザーの場合、 点検業務 &gt; レセ画面点</a:t>
            </a:r>
            <a:r>
              <a:rPr lang="ja-JP" altLang="ko-KR" sz="1100" dirty="0" smtClean="0">
                <a:solidFill>
                  <a:srgbClr val="FF0000"/>
                </a:solidFill>
              </a:rPr>
              <a:t>検</a:t>
            </a:r>
            <a:r>
              <a:rPr lang="ja-JP" altLang="en-US" sz="1100" dirty="0" smtClean="0">
                <a:solidFill>
                  <a:srgbClr val="FF0000"/>
                </a:solidFill>
              </a:rPr>
              <a:t>の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lang="en-US" altLang="ja-JP" sz="1100" dirty="0" smtClean="0">
                <a:solidFill>
                  <a:srgbClr val="FF0000"/>
                </a:solidFill>
              </a:rPr>
              <a:t>              </a:t>
            </a:r>
            <a:r>
              <a:rPr lang="ja-JP" altLang="ko-KR" sz="1100" dirty="0" smtClean="0">
                <a:solidFill>
                  <a:srgbClr val="FF0000"/>
                </a:solidFill>
              </a:rPr>
              <a:t>「</a:t>
            </a:r>
            <a:r>
              <a:rPr lang="ja-JP" altLang="ko-KR" sz="1100" dirty="0" smtClean="0">
                <a:solidFill>
                  <a:srgbClr val="FF0000"/>
                </a:solidFill>
              </a:rPr>
              <a:t>点検者分担</a:t>
            </a:r>
            <a:r>
              <a:rPr lang="ja-JP" altLang="ko-KR" sz="1100" dirty="0" smtClean="0">
                <a:solidFill>
                  <a:srgbClr val="FF0000"/>
                </a:solidFill>
              </a:rPr>
              <a:t>」</a:t>
            </a:r>
            <a:r>
              <a:rPr lang="ja-JP" altLang="en-US" sz="1100" dirty="0" smtClean="0">
                <a:solidFill>
                  <a:srgbClr val="FF0000"/>
                </a:solidFill>
              </a:rPr>
              <a:t>と</a:t>
            </a:r>
            <a:r>
              <a:rPr lang="ja-JP" altLang="ko-KR" sz="1100" dirty="0" smtClean="0">
                <a:solidFill>
                  <a:srgbClr val="FF0000"/>
                </a:solidFill>
              </a:rPr>
              <a:t>点</a:t>
            </a:r>
            <a:r>
              <a:rPr lang="ja-JP" altLang="ko-KR" sz="1100" dirty="0" smtClean="0">
                <a:solidFill>
                  <a:srgbClr val="FF0000"/>
                </a:solidFill>
              </a:rPr>
              <a:t>検業務 </a:t>
            </a:r>
            <a:r>
              <a:rPr lang="ja-JP" altLang="ko-KR" sz="1100" dirty="0" smtClean="0">
                <a:solidFill>
                  <a:srgbClr val="FF0000"/>
                </a:solidFill>
              </a:rPr>
              <a:t>&gt;画面点検分担の画</a:t>
            </a:r>
            <a:r>
              <a:rPr lang="ja-JP" altLang="ko-KR" sz="1100" dirty="0" smtClean="0">
                <a:solidFill>
                  <a:srgbClr val="FF0000"/>
                </a:solidFill>
              </a:rPr>
              <a:t>面</a:t>
            </a:r>
            <a:r>
              <a:rPr lang="ja-JP" altLang="ko-KR" sz="1100" dirty="0" smtClean="0">
                <a:solidFill>
                  <a:srgbClr val="FF0000"/>
                </a:solidFill>
              </a:rPr>
              <a:t>点</a:t>
            </a:r>
            <a:r>
              <a:rPr lang="ja-JP" altLang="ko-KR" sz="1100" dirty="0" smtClean="0">
                <a:solidFill>
                  <a:srgbClr val="FF0000"/>
                </a:solidFill>
              </a:rPr>
              <a:t>検</a:t>
            </a:r>
            <a:r>
              <a:rPr lang="ja-JP" altLang="en-US" sz="1100" dirty="0" smtClean="0">
                <a:solidFill>
                  <a:srgbClr val="FF0000"/>
                </a:solidFill>
              </a:rPr>
              <a:t>分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</a:rPr>
              <a:t>　</a:t>
            </a:r>
            <a:r>
              <a:rPr lang="ja-JP" altLang="en-US" sz="1100" dirty="0" smtClean="0">
                <a:solidFill>
                  <a:srgbClr val="FF0000"/>
                </a:solidFill>
              </a:rPr>
              <a:t>　　     </a:t>
            </a:r>
            <a:r>
              <a:rPr lang="ja-JP" altLang="ko-KR" sz="1100" dirty="0" smtClean="0">
                <a:solidFill>
                  <a:srgbClr val="FF0000"/>
                </a:solidFill>
              </a:rPr>
              <a:t>担の</a:t>
            </a:r>
            <a:r>
              <a:rPr lang="ja-JP" altLang="ko-KR" sz="1100" dirty="0" smtClean="0">
                <a:solidFill>
                  <a:srgbClr val="FF0000"/>
                </a:solidFill>
              </a:rPr>
              <a:t>「</a:t>
            </a:r>
            <a:r>
              <a:rPr lang="ja-JP" altLang="ko-KR" sz="1100" dirty="0" smtClean="0">
                <a:solidFill>
                  <a:srgbClr val="FF0000"/>
                </a:solidFill>
              </a:rPr>
              <a:t>点</a:t>
            </a:r>
            <a:r>
              <a:rPr lang="ja-JP" altLang="ko-KR" sz="1100" dirty="0" smtClean="0">
                <a:solidFill>
                  <a:srgbClr val="FF0000"/>
                </a:solidFill>
              </a:rPr>
              <a:t>検者</a:t>
            </a:r>
            <a:r>
              <a:rPr lang="ja-JP" altLang="ko-KR" sz="1100" dirty="0" smtClean="0">
                <a:solidFill>
                  <a:srgbClr val="FF0000"/>
                </a:solidFill>
              </a:rPr>
              <a:t>」で</a:t>
            </a:r>
            <a:r>
              <a:rPr lang="ja-JP" altLang="ko-KR" sz="1100" dirty="0" smtClean="0">
                <a:solidFill>
                  <a:srgbClr val="FF0000"/>
                </a:solidFill>
              </a:rPr>
              <a:t>活用されま</a:t>
            </a:r>
            <a:r>
              <a:rPr lang="ja-JP" altLang="ko-KR" sz="1100" dirty="0" smtClean="0">
                <a:solidFill>
                  <a:srgbClr val="FF0000"/>
                </a:solidFill>
              </a:rPr>
              <a:t>す</a:t>
            </a:r>
            <a:r>
              <a:rPr lang="ja-JP" altLang="en-US" sz="1100" dirty="0" smtClean="0">
                <a:solidFill>
                  <a:srgbClr val="FF0000"/>
                </a:solidFill>
              </a:rPr>
              <a:t>。</a:t>
            </a:r>
            <a:r>
              <a:rPr lang="en-US" altLang="ja-JP" sz="1100" dirty="0" smtClean="0">
                <a:solidFill>
                  <a:srgbClr val="FF0000"/>
                </a:solidFill>
              </a:rPr>
              <a:t> </a:t>
            </a:r>
            <a:endParaRPr kumimoji="1" lang="en-US" altLang="ko-KR" sz="1100" dirty="0" smtClean="0">
              <a:solidFill>
                <a:srgbClr val="FF0000"/>
              </a:solidFill>
            </a:endParaRPr>
          </a:p>
          <a:p>
            <a:r>
              <a:rPr kumimoji="1" lang="en-US" altLang="ja-JP" sz="1100" dirty="0">
                <a:solidFill>
                  <a:srgbClr val="FF0000"/>
                </a:solidFill>
              </a:rPr>
              <a:t> 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DF194949-53EE-4FDF-CD01-3B5AEE72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9020" y="9874104"/>
            <a:ext cx="1700927" cy="569240"/>
          </a:xfrm>
        </p:spPr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8989" y="1464846"/>
            <a:ext cx="3639337" cy="1254004"/>
          </a:xfrm>
          <a:prstGeom prst="rect">
            <a:avLst/>
          </a:prstGeom>
        </p:spPr>
      </p:pic>
      <p:sp>
        <p:nvSpPr>
          <p:cNvPr id="24" name="四角形: 角を丸くする 12">
            <a:extLst>
              <a:ext uri="{FF2B5EF4-FFF2-40B4-BE49-F238E27FC236}">
                <a16:creationId xmlns:a16="http://schemas.microsoft.com/office/drawing/2014/main" xmlns="" id="{EE57D552-DADF-4D39-AB08-4EFBA770F0FD}"/>
              </a:ext>
            </a:extLst>
          </p:cNvPr>
          <p:cNvSpPr/>
          <p:nvPr/>
        </p:nvSpPr>
        <p:spPr>
          <a:xfrm>
            <a:off x="2054656" y="1729841"/>
            <a:ext cx="879929" cy="26500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꺾인 연결선 24"/>
          <p:cNvCxnSpPr>
            <a:endCxn id="20" idx="0"/>
          </p:cNvCxnSpPr>
          <p:nvPr/>
        </p:nvCxnSpPr>
        <p:spPr>
          <a:xfrm>
            <a:off x="2934585" y="1860699"/>
            <a:ext cx="3207688" cy="148964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그림 1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8468" y="2009663"/>
            <a:ext cx="2187609" cy="837501"/>
          </a:xfrm>
          <a:prstGeom prst="rect">
            <a:avLst/>
          </a:prstGeom>
        </p:spPr>
      </p:pic>
      <p:sp>
        <p:nvSpPr>
          <p:cNvPr id="27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5048467" y="2938396"/>
            <a:ext cx="2187609" cy="4864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ユーザーリストで選択したユーザーを削除します。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33590" y="5288826"/>
            <a:ext cx="4105430" cy="1608002"/>
          </a:xfrm>
          <a:prstGeom prst="rect">
            <a:avLst/>
          </a:prstGeom>
        </p:spPr>
      </p:pic>
      <p:sp>
        <p:nvSpPr>
          <p:cNvPr id="30" name="テキスト ボックス 3">
            <a:extLst>
              <a:ext uri="{FF2B5EF4-FFF2-40B4-BE49-F238E27FC236}">
                <a16:creationId xmlns:a16="http://schemas.microsoft.com/office/drawing/2014/main" xmlns="" id="{39B20316-5516-465F-8F83-CAB8795F9EBE}"/>
              </a:ext>
            </a:extLst>
          </p:cNvPr>
          <p:cNvSpPr txBox="1"/>
          <p:nvPr/>
        </p:nvSpPr>
        <p:spPr>
          <a:xfrm>
            <a:off x="793436" y="6992394"/>
            <a:ext cx="5400000" cy="491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ユーザー情報を変更します。 - </a:t>
            </a:r>
            <a:r>
              <a:rPr lang="en-US" altLang="ja-JP" sz="1100" dirty="0" smtClean="0"/>
              <a:t>- </a:t>
            </a:r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 -  </a:t>
            </a:r>
            <a:r>
              <a:rPr lang="ja-JP" altLang="ko-KR" sz="1100" dirty="0" smtClean="0"/>
              <a:t>リストでダブルクリックするとユーザー情報画面が表示されます。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31" name="그림 3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33222" y="7555420"/>
            <a:ext cx="3096518" cy="3049916"/>
          </a:xfrm>
          <a:prstGeom prst="rect">
            <a:avLst/>
          </a:prstGeom>
        </p:spPr>
      </p:pic>
      <p:sp>
        <p:nvSpPr>
          <p:cNvPr id="32" name="テキスト ボックス 1">
            <a:extLst>
              <a:ext uri="{FF2B5EF4-FFF2-40B4-BE49-F238E27FC236}">
                <a16:creationId xmlns:a16="http://schemas.microsoft.com/office/drawing/2014/main" xmlns="" id="{6479B567-F4B5-4E24-8019-5012643CE833}"/>
              </a:ext>
            </a:extLst>
          </p:cNvPr>
          <p:cNvSpPr txBox="1"/>
          <p:nvPr/>
        </p:nvSpPr>
        <p:spPr>
          <a:xfrm>
            <a:off x="4137249" y="8508473"/>
            <a:ext cx="290269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ko-KR" sz="1100" dirty="0" smtClean="0"/>
              <a:t>ユーザー情報の変更は一部のみ可能で</a:t>
            </a:r>
            <a:r>
              <a:rPr lang="ja-JP" altLang="ko-KR" sz="1100" dirty="0" smtClean="0"/>
              <a:t>す</a:t>
            </a:r>
            <a:r>
              <a:rPr kumimoji="1" lang="ja-JP" altLang="en-US" sz="1100" dirty="0" smtClean="0"/>
              <a:t>。</a:t>
            </a:r>
            <a:r>
              <a:rPr kumimoji="1" lang="ko-KR" altLang="en-US" sz="1100" dirty="0" smtClean="0"/>
              <a:t> </a:t>
            </a:r>
            <a:endParaRPr kumimoji="1" lang="en-US" altLang="ko-KR" sz="1100" dirty="0" smtClean="0"/>
          </a:p>
          <a:p>
            <a:pPr marL="171450" indent="-171450">
              <a:buFontTx/>
              <a:buChar char="-"/>
            </a:pPr>
            <a:r>
              <a:rPr lang="ja-JP" altLang="ko-KR" sz="1100" dirty="0" smtClean="0"/>
              <a:t>ユーザー名が変更可能です</a:t>
            </a:r>
            <a:r>
              <a:rPr kumimoji="1" lang="en-US" altLang="ko-KR" sz="1100" dirty="0" smtClean="0"/>
              <a:t>.</a:t>
            </a:r>
          </a:p>
          <a:p>
            <a:pPr marL="171450" indent="-171450">
              <a:buFontTx/>
              <a:buChar char="-"/>
            </a:pPr>
            <a:r>
              <a:rPr lang="ja-JP" altLang="ko-KR" sz="1100" dirty="0" smtClean="0"/>
              <a:t>所属</a:t>
            </a:r>
            <a:r>
              <a:rPr lang="ja-JP" altLang="en-US" sz="1100" dirty="0" smtClean="0"/>
              <a:t>権限</a:t>
            </a:r>
            <a:r>
              <a:rPr lang="ja-JP" altLang="ko-KR" sz="1100" dirty="0" smtClean="0"/>
              <a:t>を変更可能です。</a:t>
            </a:r>
            <a:endParaRPr kumimoji="1" lang="en-US" altLang="ko-KR" sz="1100" dirty="0" smtClean="0"/>
          </a:p>
        </p:txBody>
      </p:sp>
      <p:sp>
        <p:nvSpPr>
          <p:cNvPr id="33" name="四角形: 角を丸くする 12">
            <a:extLst>
              <a:ext uri="{FF2B5EF4-FFF2-40B4-BE49-F238E27FC236}">
                <a16:creationId xmlns:a16="http://schemas.microsoft.com/office/drawing/2014/main" xmlns="" id="{EE57D552-DADF-4D39-AB08-4EFBA770F0FD}"/>
              </a:ext>
            </a:extLst>
          </p:cNvPr>
          <p:cNvSpPr/>
          <p:nvPr/>
        </p:nvSpPr>
        <p:spPr>
          <a:xfrm>
            <a:off x="3249732" y="8147839"/>
            <a:ext cx="548767" cy="267154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12">
            <a:extLst>
              <a:ext uri="{FF2B5EF4-FFF2-40B4-BE49-F238E27FC236}">
                <a16:creationId xmlns:a16="http://schemas.microsoft.com/office/drawing/2014/main" xmlns="" id="{EE57D552-DADF-4D39-AB08-4EFBA770F0FD}"/>
              </a:ext>
            </a:extLst>
          </p:cNvPr>
          <p:cNvSpPr/>
          <p:nvPr/>
        </p:nvSpPr>
        <p:spPr>
          <a:xfrm>
            <a:off x="2616846" y="9439412"/>
            <a:ext cx="635478" cy="267154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95161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2459" y="3506088"/>
            <a:ext cx="4905046" cy="3721703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7027" y="1929445"/>
            <a:ext cx="3686336" cy="1052269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FAB6DACF-39B6-0BC0-2C91-CE1CB587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17" name="四角形: 角を丸くする 12">
            <a:extLst>
              <a:ext uri="{FF2B5EF4-FFF2-40B4-BE49-F238E27FC236}">
                <a16:creationId xmlns:a16="http://schemas.microsoft.com/office/drawing/2014/main" xmlns="" id="{EE57D552-DADF-4D39-AB08-4EFBA770F0FD}"/>
              </a:ext>
            </a:extLst>
          </p:cNvPr>
          <p:cNvSpPr/>
          <p:nvPr/>
        </p:nvSpPr>
        <p:spPr>
          <a:xfrm>
            <a:off x="1347551" y="2358215"/>
            <a:ext cx="1395649" cy="23692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942803" y="1106618"/>
            <a:ext cx="6146766" cy="727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b="1" dirty="0" smtClean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●</a:t>
            </a:r>
            <a:r>
              <a:rPr lang="ja-JP" altLang="ko-KR" sz="1100" dirty="0" smtClean="0"/>
              <a:t>詳細情報の</a:t>
            </a:r>
            <a:r>
              <a:rPr lang="ja-JP" altLang="en-US" sz="1100" dirty="0" smtClean="0"/>
              <a:t>内</a:t>
            </a:r>
            <a:r>
              <a:rPr lang="ja-JP" altLang="ko-KR" sz="1100" dirty="0" smtClean="0"/>
              <a:t>「その他」タブです。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-</a:t>
            </a:r>
            <a:r>
              <a:rPr lang="ja-JP" altLang="ko-KR" sz="1100" dirty="0" smtClean="0"/>
              <a:t>インストール</a:t>
            </a:r>
            <a:r>
              <a:rPr lang="ja-JP" altLang="ko-KR" sz="1100" dirty="0" smtClean="0"/>
              <a:t>版</a:t>
            </a:r>
            <a:r>
              <a:rPr lang="ja-JP" altLang="en-US" sz="1100" dirty="0" smtClean="0"/>
              <a:t>の</a:t>
            </a:r>
            <a:r>
              <a:rPr lang="ja-JP" altLang="ko-KR" sz="1100" dirty="0" smtClean="0"/>
              <a:t>RCLS</a:t>
            </a:r>
            <a:r>
              <a:rPr lang="ja-JP" altLang="ko-KR" sz="1100" dirty="0" smtClean="0"/>
              <a:t>を使用してい</a:t>
            </a:r>
            <a:r>
              <a:rPr lang="ja-JP" altLang="ko-KR" sz="1100" dirty="0" smtClean="0"/>
              <a:t>た</a:t>
            </a:r>
            <a:r>
              <a:rPr lang="ja-JP" altLang="en-US" sz="1100" dirty="0" smtClean="0"/>
              <a:t>顧客</a:t>
            </a:r>
            <a:r>
              <a:rPr lang="ja-JP" altLang="ko-KR" sz="1100" dirty="0" smtClean="0"/>
              <a:t>の</a:t>
            </a:r>
            <a:r>
              <a:rPr lang="ja-JP" altLang="ko-KR" sz="1100" dirty="0" smtClean="0"/>
              <a:t>場合は、学習したデータが存在します。 </a:t>
            </a:r>
            <a:r>
              <a:rPr lang="en-US" altLang="ja-JP" sz="1100" dirty="0" smtClean="0"/>
              <a:t> </a:t>
            </a:r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     </a:t>
            </a:r>
            <a:r>
              <a:rPr lang="ja-JP" altLang="ko-KR" sz="1100" dirty="0" smtClean="0"/>
              <a:t>そのデータをクラウド</a:t>
            </a:r>
            <a:r>
              <a:rPr lang="ja-JP" altLang="ko-KR" sz="1100" dirty="0" smtClean="0"/>
              <a:t>版</a:t>
            </a:r>
            <a:r>
              <a:rPr lang="ja-JP" altLang="en-US" sz="1100" dirty="0" smtClean="0"/>
              <a:t>の</a:t>
            </a:r>
            <a:r>
              <a:rPr lang="ja-JP" altLang="ko-KR" sz="1100" dirty="0" smtClean="0"/>
              <a:t>RCLS</a:t>
            </a:r>
            <a:r>
              <a:rPr lang="ja-JP" altLang="ko-KR" sz="1100" dirty="0" smtClean="0"/>
              <a:t>に登録して利用可能です。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4" name="テキスト ボックス 21">
            <a:extLst>
              <a:ext uri="{FF2B5EF4-FFF2-40B4-BE49-F238E27FC236}">
                <a16:creationId xmlns:a16="http://schemas.microsoft.com/office/drawing/2014/main" xmlns="" id="{20F7AD82-028F-54DB-9015-3BCA534A3D76}"/>
              </a:ext>
            </a:extLst>
          </p:cNvPr>
          <p:cNvSpPr txBox="1"/>
          <p:nvPr/>
        </p:nvSpPr>
        <p:spPr>
          <a:xfrm>
            <a:off x="1961154" y="53890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7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988818" y="3173221"/>
            <a:ext cx="3963188" cy="303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>
                <a:solidFill>
                  <a:srgbClr val="FF0000"/>
                </a:solidFill>
              </a:rPr>
              <a:t>学習データ移行</a:t>
            </a:r>
            <a:r>
              <a:rPr lang="ja-JP" altLang="ko-KR" sz="1100" dirty="0" smtClean="0"/>
              <a:t>ポップアップウィンドウが表示されます。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28" name="꺾인 연결선 27"/>
          <p:cNvCxnSpPr>
            <a:stCxn id="17" idx="3"/>
            <a:endCxn id="4" idx="0"/>
          </p:cNvCxnSpPr>
          <p:nvPr/>
        </p:nvCxnSpPr>
        <p:spPr>
          <a:xfrm>
            <a:off x="2743200" y="2476676"/>
            <a:ext cx="711782" cy="1029412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680067" y="7428166"/>
            <a:ext cx="6879608" cy="2458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①</a:t>
            </a:r>
            <a:r>
              <a:rPr lang="ja-JP" altLang="ko-KR" sz="1100" dirty="0" smtClean="0"/>
              <a:t>「</a:t>
            </a:r>
            <a:r>
              <a:rPr lang="ja-JP" altLang="ko-KR" sz="1100" dirty="0" smtClean="0"/>
              <a:t>追加」します。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   </a:t>
            </a:r>
            <a:r>
              <a:rPr lang="ja-JP" altLang="ko-KR" sz="1100" dirty="0" smtClean="0"/>
              <a:t>中</a:t>
            </a:r>
            <a:r>
              <a:rPr lang="ja-JP" altLang="ko-KR" sz="1100" dirty="0" smtClean="0"/>
              <a:t>央マークをダブルクリックしたり、チェックデータ、審査対象、誤判定病名、併用薬設定など</a:t>
            </a:r>
            <a:r>
              <a:rPr lang="ja-JP" altLang="ko-KR" sz="1100" dirty="0" smtClean="0"/>
              <a:t>の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</a:t>
            </a:r>
            <a:r>
              <a:rPr lang="en-US" altLang="ja-JP" sz="1100" dirty="0" smtClean="0"/>
              <a:t>   </a:t>
            </a:r>
            <a:r>
              <a:rPr lang="ja-JP" altLang="ko-KR" sz="1100" dirty="0" smtClean="0"/>
              <a:t>デ</a:t>
            </a:r>
            <a:r>
              <a:rPr lang="ja-JP" altLang="ko-KR" sz="1100" dirty="0" smtClean="0"/>
              <a:t>ータファイルをドラッグしても同様に追加されます。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endParaRPr lang="en-US" altLang="ja-JP" sz="11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r>
              <a:rPr lang="ja-JP" altLang="ko-KR" sz="1100" dirty="0" smtClean="0"/>
              <a:t> </a:t>
            </a:r>
            <a:r>
              <a:rPr lang="ja-JP" altLang="ko-KR" sz="1100" dirty="0" smtClean="0"/>
              <a:t>[アップロード]をクリックします。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   </a:t>
            </a:r>
            <a:r>
              <a:rPr lang="ja-JP" altLang="ko-KR" sz="1100" dirty="0" smtClean="0"/>
              <a:t>ア</a:t>
            </a:r>
            <a:r>
              <a:rPr lang="ja-JP" altLang="ko-KR" sz="1100" dirty="0" smtClean="0"/>
              <a:t>ップロードが完了</a:t>
            </a:r>
            <a:r>
              <a:rPr lang="ja-JP" altLang="en-US" sz="1100" dirty="0" smtClean="0"/>
              <a:t>されると</a:t>
            </a:r>
            <a:r>
              <a:rPr lang="ja-JP" altLang="ko-KR" sz="1100" dirty="0" smtClean="0"/>
              <a:t>、リストにそのファイルが表示されます。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③ </a:t>
            </a:r>
            <a:r>
              <a:rPr lang="ja-JP" altLang="ko-KR" sz="1100" dirty="0" smtClean="0"/>
              <a:t>移</a:t>
            </a:r>
            <a:r>
              <a:rPr lang="ja-JP" altLang="ko-KR" sz="1100" dirty="0" smtClean="0"/>
              <a:t>行データ CSVファイルを読み込み、学習データに登録します。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     </a:t>
            </a:r>
            <a:r>
              <a:rPr lang="ja-JP" altLang="ko-KR" sz="1100" dirty="0" smtClean="0"/>
              <a:t>登</a:t>
            </a:r>
            <a:r>
              <a:rPr lang="ja-JP" altLang="ko-KR" sz="1100" dirty="0" smtClean="0"/>
              <a:t>録された学習データは「点検業務」&gt;「学習データ変更履歴」で確認可能です。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ko-KR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4" name="テキスト ボックス 13">
            <a:extLst>
              <a:ext uri="{FF2B5EF4-FFF2-40B4-BE49-F238E27FC236}">
                <a16:creationId xmlns:a16="http://schemas.microsoft.com/office/drawing/2014/main" xmlns="" id="{F5D052A9-5D64-452F-B2D5-0AD5D3601E94}"/>
              </a:ext>
            </a:extLst>
          </p:cNvPr>
          <p:cNvSpPr txBox="1"/>
          <p:nvPr/>
        </p:nvSpPr>
        <p:spPr>
          <a:xfrm>
            <a:off x="4522176" y="2358114"/>
            <a:ext cx="3244293" cy="491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(参照) </a:t>
            </a:r>
            <a:r>
              <a:rPr lang="en-US" altLang="ja-JP" sz="1100" dirty="0" smtClean="0"/>
              <a:t> </a:t>
            </a:r>
            <a:r>
              <a:rPr lang="ja-JP" altLang="ko-KR" sz="1100" dirty="0" smtClean="0"/>
              <a:t>移行データファイルは インストール版 </a:t>
            </a:r>
            <a:r>
              <a:rPr lang="en-US" altLang="ja-JP" sz="1100" dirty="0" smtClean="0"/>
              <a:t> </a:t>
            </a:r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           </a:t>
            </a:r>
            <a:r>
              <a:rPr lang="ja-JP" altLang="ko-KR" sz="1100" dirty="0" smtClean="0"/>
              <a:t>RCLS で生成されます。</a:t>
            </a:r>
            <a:endParaRPr lang="ja-JP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618135" y="58764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36" name="四角形: 角を丸くする 12">
            <a:extLst>
              <a:ext uri="{FF2B5EF4-FFF2-40B4-BE49-F238E27FC236}">
                <a16:creationId xmlns:a16="http://schemas.microsoft.com/office/drawing/2014/main" xmlns="" id="{EE57D552-DADF-4D39-AB08-4EFBA770F0FD}"/>
              </a:ext>
            </a:extLst>
          </p:cNvPr>
          <p:cNvSpPr/>
          <p:nvPr/>
        </p:nvSpPr>
        <p:spPr>
          <a:xfrm>
            <a:off x="981003" y="5942639"/>
            <a:ext cx="4830250" cy="93557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602548" y="688036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8" name="四角形: 角を丸くする 12">
            <a:extLst>
              <a:ext uri="{FF2B5EF4-FFF2-40B4-BE49-F238E27FC236}">
                <a16:creationId xmlns:a16="http://schemas.microsoft.com/office/drawing/2014/main" xmlns="" id="{EE57D552-DADF-4D39-AB08-4EFBA770F0FD}"/>
              </a:ext>
            </a:extLst>
          </p:cNvPr>
          <p:cNvSpPr/>
          <p:nvPr/>
        </p:nvSpPr>
        <p:spPr>
          <a:xfrm>
            <a:off x="981003" y="6955540"/>
            <a:ext cx="847797" cy="272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51024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7504" y="3400108"/>
            <a:ext cx="5715801" cy="4284054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7652" y="1929445"/>
            <a:ext cx="3686336" cy="1052269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FAB6DACF-39B6-0BC0-2C91-CE1CB587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17" name="四角形: 角を丸くする 12">
            <a:extLst>
              <a:ext uri="{FF2B5EF4-FFF2-40B4-BE49-F238E27FC236}">
                <a16:creationId xmlns:a16="http://schemas.microsoft.com/office/drawing/2014/main" xmlns="" id="{EE57D552-DADF-4D39-AB08-4EFBA770F0FD}"/>
              </a:ext>
            </a:extLst>
          </p:cNvPr>
          <p:cNvSpPr/>
          <p:nvPr/>
        </p:nvSpPr>
        <p:spPr>
          <a:xfrm>
            <a:off x="1347551" y="2615802"/>
            <a:ext cx="1395649" cy="23692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942803" y="1106618"/>
            <a:ext cx="5400000" cy="515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b="1" dirty="0" smtClean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●</a:t>
            </a:r>
            <a:r>
              <a:rPr lang="ja-JP" altLang="ko-KR" sz="1100" dirty="0" smtClean="0"/>
              <a:t>詳細情報の</a:t>
            </a:r>
            <a:r>
              <a:rPr lang="ja-JP" altLang="en-US" sz="1100" dirty="0" smtClean="0"/>
              <a:t>内</a:t>
            </a:r>
            <a:r>
              <a:rPr lang="ja-JP" altLang="ko-KR" sz="1100" dirty="0" smtClean="0"/>
              <a:t>「その他」タブです。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ko-KR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- </a:t>
            </a:r>
            <a:r>
              <a:rPr lang="ja-JP" altLang="ko-KR" sz="1100" dirty="0" smtClean="0"/>
              <a:t>「サービ</a:t>
            </a:r>
            <a:r>
              <a:rPr lang="ja-JP" altLang="ko-KR" sz="1100" smtClean="0"/>
              <a:t>ス</a:t>
            </a:r>
            <a:r>
              <a:rPr lang="ja-JP" altLang="ko-KR" sz="1100" smtClean="0"/>
              <a:t>別</a:t>
            </a:r>
            <a:r>
              <a:rPr lang="ja-JP" altLang="en-US" sz="1100" smtClean="0"/>
              <a:t>の</a:t>
            </a:r>
            <a:r>
              <a:rPr lang="ja-JP" altLang="ko-KR" sz="1100" smtClean="0"/>
              <a:t>使</a:t>
            </a:r>
            <a:r>
              <a:rPr lang="ja-JP" altLang="ko-KR" sz="1100" dirty="0" smtClean="0"/>
              <a:t>用状況ダッシュボード」をクリックします。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4" name="テキスト ボックス 21">
            <a:extLst>
              <a:ext uri="{FF2B5EF4-FFF2-40B4-BE49-F238E27FC236}">
                <a16:creationId xmlns:a16="http://schemas.microsoft.com/office/drawing/2014/main" xmlns="" id="{20F7AD82-028F-54DB-9015-3BCA534A3D76}"/>
              </a:ext>
            </a:extLst>
          </p:cNvPr>
          <p:cNvSpPr txBox="1"/>
          <p:nvPr/>
        </p:nvSpPr>
        <p:spPr>
          <a:xfrm>
            <a:off x="447107" y="35504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7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877504" y="3100175"/>
            <a:ext cx="3585404" cy="2748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ko-KR" sz="1100" dirty="0" smtClean="0"/>
              <a:t>ポップアップウィンドウが表示されます。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28" name="꺾인 연결선 27"/>
          <p:cNvCxnSpPr>
            <a:stCxn id="17" idx="3"/>
          </p:cNvCxnSpPr>
          <p:nvPr/>
        </p:nvCxnSpPr>
        <p:spPr>
          <a:xfrm>
            <a:off x="2743200" y="2734263"/>
            <a:ext cx="711782" cy="771825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4">
            <a:extLst>
              <a:ext uri="{FF2B5EF4-FFF2-40B4-BE49-F238E27FC236}">
                <a16:creationId xmlns:a16="http://schemas.microsoft.com/office/drawing/2014/main" xmlns="" id="{9FAB47BD-74C2-4F7D-A107-DF55D43C7741}"/>
              </a:ext>
            </a:extLst>
          </p:cNvPr>
          <p:cNvSpPr txBox="1"/>
          <p:nvPr/>
        </p:nvSpPr>
        <p:spPr>
          <a:xfrm>
            <a:off x="157171" y="8102557"/>
            <a:ext cx="7466793" cy="1188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①　</a:t>
            </a:r>
            <a:r>
              <a:rPr lang="ja-JP" altLang="ko-KR" sz="1100" dirty="0" smtClean="0"/>
              <a:t>使用年月を選択すると、データとグラフが表示されます。</a:t>
            </a:r>
            <a:endParaRPr lang="en-US" altLang="ja-JP" sz="11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ko-KR" sz="1100" dirty="0" smtClean="0"/>
              <a:t>サービスの使用は受付、点検、分析、抽出、その他に区分し、 件数と回数情報を照会します。</a:t>
            </a:r>
            <a:endParaRPr lang="en-US" altLang="ja-JP" sz="1100" dirty="0" smtClean="0"/>
          </a:p>
          <a:p>
            <a:pPr>
              <a:lnSpc>
                <a:spcPct val="125000"/>
              </a:lnSpc>
            </a:pPr>
            <a:r>
              <a:rPr lang="en-US" altLang="ja-JP" sz="1100" dirty="0" smtClean="0"/>
              <a:t>        </a:t>
            </a:r>
            <a:r>
              <a:rPr lang="ja-JP" altLang="ko-KR" sz="1100" dirty="0" smtClean="0"/>
              <a:t>各サービス別</a:t>
            </a:r>
            <a:r>
              <a:rPr lang="ja-JP" altLang="en-US" sz="1100" dirty="0" smtClean="0"/>
              <a:t>の</a:t>
            </a:r>
            <a:r>
              <a:rPr lang="ja-JP" altLang="ko-KR" sz="1100" dirty="0" smtClean="0"/>
              <a:t>算定値は、件数／回数に応じた重み（チェック＞受付＞分析＞抽出）順に算定値を算出します。</a:t>
            </a:r>
            <a:endParaRPr lang="en-US" altLang="ko-KR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③  </a:t>
            </a:r>
            <a:r>
              <a:rPr lang="ja-JP" altLang="ko-KR" sz="1100" dirty="0" smtClean="0"/>
              <a:t>算出された算定値でサービス利用状況グラフが表示されます。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ko-KR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5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475976" y="584283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xmlns="" id="{133AD795-5C0E-2720-2DC3-404090135512}"/>
              </a:ext>
            </a:extLst>
          </p:cNvPr>
          <p:cNvSpPr txBox="1"/>
          <p:nvPr/>
        </p:nvSpPr>
        <p:spPr>
          <a:xfrm>
            <a:off x="4462908" y="70245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835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Century"/>
        <a:ea typeface="ＭＳ 明朝"/>
        <a:cs typeface=""/>
      </a:majorFont>
      <a:minorFont>
        <a:latin typeface="Century"/>
        <a:ea typeface="ＭＳ 明朝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none" rtlCol="0">
        <a:spAutoFit/>
      </a:bodyPr>
      <a:lstStyle>
        <a:defPPr algn="l">
          <a:defRPr kumimoji="1" sz="11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10200</TotalTime>
  <Words>2216</Words>
  <Application>Microsoft Office PowerPoint</Application>
  <PresentationFormat>사용자 지정</PresentationFormat>
  <Paragraphs>182</Paragraphs>
  <Slides>9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0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テーマ</vt:lpstr>
      <vt:lpstr>슬라이드 0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p</cp:lastModifiedBy>
  <cp:revision>587</cp:revision>
  <cp:lastPrinted>2023-06-20T07:12:06Z</cp:lastPrinted>
  <dcterms:created xsi:type="dcterms:W3CDTF">2019-02-22T14:43:31Z</dcterms:created>
  <dcterms:modified xsi:type="dcterms:W3CDTF">2023-09-14T03:22:54Z</dcterms:modified>
</cp:coreProperties>
</file>