
<file path=[Content_Types].xml><?xml version="1.0" encoding="utf-8"?>
<Types xmlns="http://schemas.openxmlformats.org/package/2006/content-types"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firstSlideNum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10691800" cx="7559675"/>
  <p:notesSz cx="709930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45">
          <p15:clr>
            <a:srgbClr val="A4A3A4"/>
          </p15:clr>
        </p15:guide>
        <p15:guide id="2" pos="2404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gJPX9ssHmRdjhs502XMLWjBuuE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45" orient="horz"/>
        <p:guide pos="240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84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ko-K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0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1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2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3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4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5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6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7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8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8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9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9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0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0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1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1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2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2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3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3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4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4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5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5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9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29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9:notes"/>
          <p:cNvSpPr/>
          <p:nvPr>
            <p:ph idx="2" type="sldImg"/>
          </p:nvPr>
        </p:nvSpPr>
        <p:spPr>
          <a:xfrm>
            <a:off x="2328863" y="1279525"/>
            <a:ext cx="2441575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entury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subTitle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9pPr>
          </a:lstStyle>
          <a:p/>
        </p:txBody>
      </p:sp>
      <p:sp>
        <p:nvSpPr>
          <p:cNvPr id="18" name="Google Shape;18;p31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縦書きテキスト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0"/>
          <p:cNvSpPr txBox="1"/>
          <p:nvPr>
            <p:ph idx="1" type="body"/>
          </p:nvPr>
        </p:nvSpPr>
        <p:spPr>
          <a:xfrm rot="5400000">
            <a:off x="387910" y="2978019"/>
            <a:ext cx="6783857" cy="6520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0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0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0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縦書きタイトルと&#10;縦書きテキスト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/>
          <p:nvPr>
            <p:ph type="title"/>
          </p:nvPr>
        </p:nvSpPr>
        <p:spPr>
          <a:xfrm rot="5400000">
            <a:off x="1694512" y="4284621"/>
            <a:ext cx="9060817" cy="163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1"/>
          <p:cNvSpPr txBox="1"/>
          <p:nvPr>
            <p:ph idx="1" type="body"/>
          </p:nvPr>
        </p:nvSpPr>
        <p:spPr>
          <a:xfrm rot="5400000">
            <a:off x="-1612846" y="2701814"/>
            <a:ext cx="9060817" cy="4795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1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1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1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" type="body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/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entury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" type="body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53"/>
              <a:buNone/>
              <a:defRPr sz="165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488"/>
              <a:buNone/>
              <a:defRPr sz="148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3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つのコンテンツ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" type="body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2" type="body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4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4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 txBox="1"/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" type="body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b="1" sz="1653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b="1" sz="1488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9pPr>
          </a:lstStyle>
          <a:p/>
        </p:txBody>
      </p:sp>
      <p:sp>
        <p:nvSpPr>
          <p:cNvPr id="43" name="Google Shape;43;p35"/>
          <p:cNvSpPr txBox="1"/>
          <p:nvPr>
            <p:ph idx="2" type="body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3" type="body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b="1" sz="1653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b="1" sz="1488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9pPr>
          </a:lstStyle>
          <a:p/>
        </p:txBody>
      </p:sp>
      <p:sp>
        <p:nvSpPr>
          <p:cNvPr id="45" name="Google Shape;45;p35"/>
          <p:cNvSpPr txBox="1"/>
          <p:nvPr>
            <p:ph idx="4" type="body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5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5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5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6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コンテンツ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/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entury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" type="body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6557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645"/>
              <a:buChar char="•"/>
              <a:defRPr sz="2645"/>
            </a:lvl1pPr>
            <a:lvl2pPr indent="-375602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15"/>
              <a:buChar char="•"/>
              <a:defRPr sz="2315"/>
            </a:lvl2pPr>
            <a:lvl3pPr indent="-354583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Char char="•"/>
              <a:defRPr sz="1984"/>
            </a:lvl3pPr>
            <a:lvl4pPr indent="-333565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4pPr>
            <a:lvl5pPr indent="-333565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5pPr>
            <a:lvl6pPr indent="-333565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6pPr>
            <a:lvl7pPr indent="-333565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7pPr>
            <a:lvl8pPr indent="-333565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8pPr>
            <a:lvl9pPr indent="-333565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9pPr>
          </a:lstStyle>
          <a:p/>
        </p:txBody>
      </p:sp>
      <p:sp>
        <p:nvSpPr>
          <p:cNvPr id="61" name="Google Shape;61;p38"/>
          <p:cNvSpPr txBox="1"/>
          <p:nvPr>
            <p:ph idx="2" type="body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/>
        </p:txBody>
      </p:sp>
      <p:sp>
        <p:nvSpPr>
          <p:cNvPr id="62" name="Google Shape;62;p38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8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図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/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entury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/>
          <p:nvPr>
            <p:ph idx="2" type="pic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9"/>
          <p:cNvSpPr txBox="1"/>
          <p:nvPr>
            <p:ph idx="1" type="body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/>
        </p:txBody>
      </p:sp>
      <p:sp>
        <p:nvSpPr>
          <p:cNvPr id="69" name="Google Shape;69;p39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9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7"/>
              <a:buFont typeface="Century"/>
              <a:buNone/>
              <a:defRPr b="0" i="0" sz="3637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0"/>
          <p:cNvSpPr txBox="1"/>
          <p:nvPr>
            <p:ph idx="1" type="body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5602" lvl="0" marL="457200" marR="0" rtl="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15"/>
              <a:buFont typeface="Arial"/>
              <a:buChar char="•"/>
              <a:defRPr b="0" i="0" sz="2315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indent="-354583" lvl="1" marL="9144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indent="-333565" lvl="2" marL="13716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b="0" i="0" sz="1653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indent="-323088" lvl="3" marL="18288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indent="-323088" lvl="4" marL="22860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indent="-323088" lvl="5" marL="27432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indent="-323088" lvl="6" marL="32004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indent="-323088" lvl="7" marL="36576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indent="-323088" lvl="8" marL="41148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92" u="none" cap="none" strike="noStrike">
                <a:solidFill>
                  <a:srgbClr val="888888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92" u="none" cap="none" strike="noStrike">
                <a:solidFill>
                  <a:srgbClr val="888888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84.png"/><Relationship Id="rId8" Type="http://schemas.openxmlformats.org/officeDocument/2006/relationships/image" Target="../media/image7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png"/><Relationship Id="rId4" Type="http://schemas.openxmlformats.org/officeDocument/2006/relationships/image" Target="../media/image34.png"/><Relationship Id="rId9" Type="http://schemas.openxmlformats.org/officeDocument/2006/relationships/image" Target="../media/image69.png"/><Relationship Id="rId5" Type="http://schemas.openxmlformats.org/officeDocument/2006/relationships/image" Target="../media/image26.png"/><Relationship Id="rId6" Type="http://schemas.openxmlformats.org/officeDocument/2006/relationships/image" Target="../media/image19.png"/><Relationship Id="rId7" Type="http://schemas.openxmlformats.org/officeDocument/2006/relationships/image" Target="../media/image37.png"/><Relationship Id="rId8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4.png"/><Relationship Id="rId4" Type="http://schemas.openxmlformats.org/officeDocument/2006/relationships/image" Target="../media/image6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Relationship Id="rId4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54.png"/><Relationship Id="rId12" Type="http://schemas.openxmlformats.org/officeDocument/2006/relationships/image" Target="../media/image71.png"/><Relationship Id="rId9" Type="http://schemas.openxmlformats.org/officeDocument/2006/relationships/image" Target="../media/image45.png"/><Relationship Id="rId5" Type="http://schemas.openxmlformats.org/officeDocument/2006/relationships/image" Target="../media/image38.png"/><Relationship Id="rId6" Type="http://schemas.openxmlformats.org/officeDocument/2006/relationships/image" Target="../media/image41.png"/><Relationship Id="rId7" Type="http://schemas.openxmlformats.org/officeDocument/2006/relationships/image" Target="../media/image3.png"/><Relationship Id="rId8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9.png"/><Relationship Id="rId4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1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5.png"/><Relationship Id="rId4" Type="http://schemas.openxmlformats.org/officeDocument/2006/relationships/image" Target="../media/image67.png"/><Relationship Id="rId5" Type="http://schemas.openxmlformats.org/officeDocument/2006/relationships/image" Target="../media/image5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8.png"/><Relationship Id="rId4" Type="http://schemas.openxmlformats.org/officeDocument/2006/relationships/image" Target="../media/image5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4.png"/><Relationship Id="rId4" Type="http://schemas.openxmlformats.org/officeDocument/2006/relationships/image" Target="../media/image5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8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3.png"/><Relationship Id="rId7" Type="http://schemas.openxmlformats.org/officeDocument/2006/relationships/image" Target="../media/image19.png"/><Relationship Id="rId8" Type="http://schemas.openxmlformats.org/officeDocument/2006/relationships/image" Target="../media/image5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8.png"/><Relationship Id="rId4" Type="http://schemas.openxmlformats.org/officeDocument/2006/relationships/image" Target="../media/image80.png"/><Relationship Id="rId5" Type="http://schemas.openxmlformats.org/officeDocument/2006/relationships/image" Target="../media/image66.png"/><Relationship Id="rId6" Type="http://schemas.openxmlformats.org/officeDocument/2006/relationships/image" Target="../media/image89.png"/><Relationship Id="rId7" Type="http://schemas.openxmlformats.org/officeDocument/2006/relationships/image" Target="../media/image63.png"/><Relationship Id="rId8" Type="http://schemas.openxmlformats.org/officeDocument/2006/relationships/image" Target="../media/image9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3.png"/><Relationship Id="rId4" Type="http://schemas.openxmlformats.org/officeDocument/2006/relationships/image" Target="../media/image7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0.png"/><Relationship Id="rId4" Type="http://schemas.openxmlformats.org/officeDocument/2006/relationships/image" Target="../media/image85.png"/><Relationship Id="rId10" Type="http://schemas.openxmlformats.org/officeDocument/2006/relationships/image" Target="../media/image79.png"/><Relationship Id="rId9" Type="http://schemas.openxmlformats.org/officeDocument/2006/relationships/image" Target="../media/image81.png"/><Relationship Id="rId5" Type="http://schemas.openxmlformats.org/officeDocument/2006/relationships/image" Target="../media/image72.png"/><Relationship Id="rId6" Type="http://schemas.openxmlformats.org/officeDocument/2006/relationships/image" Target="../media/image3.png"/><Relationship Id="rId7" Type="http://schemas.openxmlformats.org/officeDocument/2006/relationships/image" Target="../media/image19.png"/><Relationship Id="rId8" Type="http://schemas.openxmlformats.org/officeDocument/2006/relationships/image" Target="../media/image5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5.png"/><Relationship Id="rId4" Type="http://schemas.openxmlformats.org/officeDocument/2006/relationships/image" Target="../media/image91.png"/><Relationship Id="rId5" Type="http://schemas.openxmlformats.org/officeDocument/2006/relationships/image" Target="../media/image87.png"/><Relationship Id="rId6" Type="http://schemas.openxmlformats.org/officeDocument/2006/relationships/image" Target="../media/image82.png"/><Relationship Id="rId7" Type="http://schemas.openxmlformats.org/officeDocument/2006/relationships/image" Target="../media/image9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5.png"/><Relationship Id="rId4" Type="http://schemas.openxmlformats.org/officeDocument/2006/relationships/image" Target="../media/image72.png"/><Relationship Id="rId5" Type="http://schemas.openxmlformats.org/officeDocument/2006/relationships/image" Target="../media/image95.png"/><Relationship Id="rId6" Type="http://schemas.openxmlformats.org/officeDocument/2006/relationships/image" Target="../media/image8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8.png"/><Relationship Id="rId4" Type="http://schemas.openxmlformats.org/officeDocument/2006/relationships/image" Target="../media/image93.png"/><Relationship Id="rId5" Type="http://schemas.openxmlformats.org/officeDocument/2006/relationships/image" Target="../media/image96.png"/><Relationship Id="rId6" Type="http://schemas.openxmlformats.org/officeDocument/2006/relationships/image" Target="../media/image9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25.pn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7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n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3.png"/><Relationship Id="rId6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28.png"/><Relationship Id="rId6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540380" y="964900"/>
            <a:ext cx="6331067" cy="12873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S Gothic"/>
              <a:buNone/>
            </a:pPr>
            <a:br>
              <a:rPr b="0" i="0" lang="ko-KR" sz="2400" u="none" cap="none" strike="noStrike">
                <a:solidFill>
                  <a:schemeClr val="dk1"/>
                </a:solidFill>
                <a:latin typeface="MS Gothic"/>
                <a:ea typeface="MS Gothic"/>
                <a:cs typeface="MS Gothic"/>
                <a:sym typeface="MS Gothic"/>
              </a:rPr>
            </a:br>
            <a:r>
              <a:rPr b="0" i="0" lang="ko-KR" sz="2400" u="none" cap="none" strike="noStrike">
                <a:solidFill>
                  <a:srgbClr val="0000FF"/>
                </a:solidFill>
                <a:latin typeface="MS Gothic"/>
                <a:ea typeface="MS Gothic"/>
                <a:cs typeface="MS Gothic"/>
                <a:sym typeface="MS Gothic"/>
              </a:rPr>
              <a:t>운영자 매뉴얼</a:t>
            </a:r>
            <a:endParaRPr b="0" i="0" sz="2200" u="none" cap="none" strike="noStrike">
              <a:solidFill>
                <a:srgbClr val="0000FF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483084" y="2529079"/>
            <a:ext cx="3315470" cy="48936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１．顧客管理</a:t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２．ユーザー管理</a:t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３．使用者ログ履歴　</a:t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４．レセプト抽出ルール管理</a:t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５．休日管理</a:t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６．使用者ワープロ病名管理</a:t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７．マザーDB管理</a:t>
            </a:r>
            <a:endParaRPr b="0" i="0" sz="1200" u="none" cap="none" strike="noStrike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８．問い合わせ一覧</a:t>
            </a:r>
            <a:endParaRPr b="0" i="0" sz="1200" u="none" cap="none" strike="noStrike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별첨. 의료기관 전환 방법 </a:t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382387" y="2529079"/>
            <a:ext cx="366694" cy="34163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1</a:t>
            </a:r>
            <a:endParaRPr/>
          </a:p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9</a:t>
            </a:r>
            <a:endParaRPr/>
          </a:p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11</a:t>
            </a:r>
            <a:endParaRPr/>
          </a:p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14</a:t>
            </a:r>
            <a:endParaRPr/>
          </a:p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18</a:t>
            </a:r>
            <a:endParaRPr/>
          </a:p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21</a:t>
            </a:r>
            <a:endParaRPr/>
          </a:p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28</a:t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087849" y="2529079"/>
            <a:ext cx="1375691" cy="37264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・・・・・・・</a:t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・・・・・・・</a:t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・・・・・・・</a:t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・・・・・・・　　</a:t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・・・・・・・</a:t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・・・・・・・</a:t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・・・・・・・</a:t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・・・・・・・</a:t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2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・・・・・・・</a:t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grpSp>
        <p:nvGrpSpPr>
          <p:cNvPr id="92" name="Google Shape;92;p1"/>
          <p:cNvGrpSpPr/>
          <p:nvPr/>
        </p:nvGrpSpPr>
        <p:grpSpPr>
          <a:xfrm>
            <a:off x="1521537" y="6739590"/>
            <a:ext cx="4601496" cy="2161840"/>
            <a:chOff x="1235434" y="6785310"/>
            <a:chExt cx="4601496" cy="2161840"/>
          </a:xfrm>
        </p:grpSpPr>
        <p:sp>
          <p:nvSpPr>
            <p:cNvPr id="93" name="Google Shape;93;p1"/>
            <p:cNvSpPr/>
            <p:nvPr/>
          </p:nvSpPr>
          <p:spPr>
            <a:xfrm>
              <a:off x="1311425" y="7791204"/>
              <a:ext cx="4437656" cy="1155946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94" name="Google Shape;94;p1"/>
            <p:cNvSpPr txBox="1"/>
            <p:nvPr/>
          </p:nvSpPr>
          <p:spPr>
            <a:xfrm>
              <a:off x="1379060" y="7961982"/>
              <a:ext cx="4302387" cy="814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ko-KR" sz="1100" u="none" cap="none" strike="noStrike">
                  <a:solidFill>
                    <a:schemeClr val="dk1"/>
                  </a:solidFill>
                  <a:latin typeface="MS Mincho"/>
                  <a:ea typeface="MS Mincho"/>
                  <a:cs typeface="MS Mincho"/>
                  <a:sym typeface="MS Mincho"/>
                </a:rPr>
                <a:t>本説明書はチェックアイDXの基本操作について説明したものです。</a:t>
              </a:r>
              <a:endParaRPr b="0" i="0" sz="1100" u="none" cap="none" strike="noStrike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ko-KR" sz="1100" u="none" cap="none" strike="noStrike">
                  <a:solidFill>
                    <a:schemeClr val="dk1"/>
                  </a:solidFill>
                  <a:latin typeface="MS Mincho"/>
                  <a:ea typeface="MS Mincho"/>
                  <a:cs typeface="MS Mincho"/>
                  <a:sym typeface="MS Mincho"/>
                </a:rPr>
                <a:t>医療機関名、 患者氏名は仮名に変換してあります。</a:t>
              </a:r>
              <a:endParaRPr b="0" i="0" sz="1100" u="none" cap="none" strike="noStrike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ko-KR" sz="1100" u="none" cap="none" strike="noStrike">
                  <a:solidFill>
                    <a:schemeClr val="dk1"/>
                  </a:solidFill>
                  <a:latin typeface="MS Mincho"/>
                  <a:ea typeface="MS Mincho"/>
                  <a:cs typeface="MS Mincho"/>
                  <a:sym typeface="MS Mincho"/>
                </a:rPr>
                <a:t>詳細はホームページの操作マニュアルを参照してください。</a:t>
              </a:r>
              <a:endParaRPr b="0" i="0" sz="1100" u="none" cap="none" strike="noStrike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235434" y="6785310"/>
              <a:ext cx="4601496" cy="796590"/>
            </a:xfrm>
            <a:prstGeom prst="roundRect">
              <a:avLst>
                <a:gd fmla="val 16667" name="adj"/>
              </a:avLst>
            </a:prstGeom>
            <a:solidFill>
              <a:srgbClr val="FFC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1304326" y="6903368"/>
              <a:ext cx="4463713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ko-KR" sz="1100" u="none" cap="none" strike="noStrike">
                  <a:solidFill>
                    <a:srgbClr val="FF0000"/>
                  </a:solidFill>
                  <a:latin typeface="MS Gothic"/>
                  <a:ea typeface="MS Gothic"/>
                  <a:cs typeface="MS Gothic"/>
                  <a:sym typeface="MS Gothic"/>
                </a:rPr>
                <a:t>注：본 설명서는 체크아이DX 의 운영자대상으로 관리자 메뉴 화면의 운영 조작에 대해 설명한 것입니다. </a:t>
              </a:r>
              <a:endParaRPr b="0" i="0" sz="11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endParaRPr>
            </a:p>
          </p:txBody>
        </p:sp>
      </p:grpSp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4813" y="1115254"/>
            <a:ext cx="23622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3822285" y="9347306"/>
            <a:ext cx="2724197" cy="539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050" u="none" cap="none" strike="noStrike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開発：</a:t>
            </a:r>
            <a:endParaRPr b="0" i="0" sz="1050" u="none" cap="none" strike="noStrike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050" u="none" cap="none" strike="noStrike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販売：</a:t>
            </a:r>
            <a:endParaRPr b="0" i="0" sz="1050" u="none" cap="none" strike="noStrike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graphicFrame>
        <p:nvGraphicFramePr>
          <p:cNvPr id="99" name="Google Shape;99;p1"/>
          <p:cNvGraphicFramePr/>
          <p:nvPr/>
        </p:nvGraphicFramePr>
        <p:xfrm>
          <a:off x="4363237" y="9434220"/>
          <a:ext cx="2052000" cy="208079"/>
        </p:xfrm>
        <a:graphic>
          <a:graphicData uri="http://schemas.openxmlformats.org/presentationml/2006/ole">
            <mc:AlternateContent>
              <mc:Choice Requires="v">
                <p:oleObj r:id="rId5" imgH="208079" imgW="2052000" progId="" spid="_x0000_s1">
                  <p:embed/>
                </p:oleObj>
              </mc:Choice>
              <mc:Fallback>
                <p:oleObj r:id="rId6" imgH="208079" imgW="2052000" progId="">
                  <p:embed/>
                  <p:pic>
                    <p:nvPicPr>
                      <p:cNvPr id="99" name="Google Shape;99;p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363237" y="9434220"/>
                        <a:ext cx="2052000" cy="208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" name="Google Shape;100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16279" y="9660506"/>
            <a:ext cx="801864" cy="208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71682" y="9654155"/>
            <a:ext cx="1301827" cy="208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/>
          <p:nvPr/>
        </p:nvSpPr>
        <p:spPr>
          <a:xfrm>
            <a:off x="5749081" y="4363253"/>
            <a:ext cx="1482992" cy="846055"/>
          </a:xfrm>
          <a:prstGeom prst="wedgeRectCallout">
            <a:avLst>
              <a:gd fmla="val -98498" name="adj1"/>
              <a:gd fmla="val 29749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800" u="none" cap="none" strike="noStrike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Part 2 작성</a:t>
            </a:r>
            <a:endParaRPr b="0" i="0" sz="1800" u="none" cap="none" strike="noStrike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837" y="3058860"/>
            <a:ext cx="1998372" cy="356746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0"/>
          <p:cNvSpPr/>
          <p:nvPr/>
        </p:nvSpPr>
        <p:spPr>
          <a:xfrm>
            <a:off x="1080000" y="1294999"/>
            <a:ext cx="5400000" cy="2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rgbClr val="002060"/>
                </a:solidFill>
                <a:latin typeface="MS Gothic"/>
                <a:ea typeface="MS Gothic"/>
                <a:cs typeface="MS Gothic"/>
                <a:sym typeface="MS Gothic"/>
              </a:rPr>
              <a:t>ユーザー管理</a:t>
            </a:r>
            <a:endParaRPr/>
          </a:p>
        </p:txBody>
      </p:sp>
      <p:sp>
        <p:nvSpPr>
          <p:cNvPr id="259" name="Google Shape;259;p10"/>
          <p:cNvSpPr txBox="1"/>
          <p:nvPr/>
        </p:nvSpPr>
        <p:spPr>
          <a:xfrm>
            <a:off x="1080000" y="1621974"/>
            <a:ext cx="5400000" cy="136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체크아이DX’의 운영자 권한의 메뉴입니다.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‘체크아이DX’를 이용 하는 유저를 조회 합니다.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注： 관리의 용이함을 위해 ‘고객관리’에 유저 관리 기능이 흡수됨에 따라  본 화면은 유저 리스트 조회 용입니다. 유저의 생성과 삭제는 ‘고객관리’ &gt;’유저정보’ 에서 수행하십시요.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2407673" y="648000"/>
            <a:ext cx="2744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dk1"/>
                </a:solidFill>
                <a:latin typeface="MS Gothic"/>
                <a:ea typeface="MS Gothic"/>
                <a:cs typeface="MS Gothic"/>
                <a:sym typeface="MS Gothic"/>
              </a:rPr>
              <a:t>第 ? 章　관리자(Admin)</a:t>
            </a:r>
            <a:endParaRPr b="1" sz="1800">
              <a:solidFill>
                <a:schemeClr val="dk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261" name="Google Shape;261;p10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262" name="Google Shape;262;p10"/>
          <p:cNvSpPr/>
          <p:nvPr/>
        </p:nvSpPr>
        <p:spPr>
          <a:xfrm>
            <a:off x="1278513" y="5293788"/>
            <a:ext cx="1501261" cy="236222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2978450" y="4464593"/>
            <a:ext cx="3501387" cy="82919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네비게이션 위도우의 ‘Admin’&gt; ＇유저관리’를 더블 클릭합니다.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1079838" y="6789356"/>
            <a:ext cx="540000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rPr>
              <a:t>‘유저관리’ 초기 화면입니다.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265" name="Google Shape;26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9837" y="7093285"/>
            <a:ext cx="5016163" cy="3340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190" y="5687564"/>
            <a:ext cx="3027587" cy="449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670" y="3998148"/>
            <a:ext cx="6028902" cy="98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8101" y="1646137"/>
            <a:ext cx="4627659" cy="39565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1"/>
          <p:cNvSpPr txBox="1"/>
          <p:nvPr/>
        </p:nvSpPr>
        <p:spPr>
          <a:xfrm>
            <a:off x="4097120" y="5591765"/>
            <a:ext cx="3014451" cy="326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④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유저 상세 정보입니다.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‘고객관리’의 ‘유저 생성 시 등록된 정보와 동일합니다.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            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임시 패스워드를 재발급할 수 있습니다.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유서의 권한을 변경합니다.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유효여부(Enabled)를 체크 해제하게 됩니다. </a:t>
            </a: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* 注： ‘무효화’처리되면 유저는 더 이상 로그인 사용 불가이면 되돌릴 수 없습니다.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1048101" y="1320281"/>
            <a:ext cx="540000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100">
                <a:solidFill>
                  <a:srgbClr val="7F7F7F"/>
                </a:solidFill>
                <a:latin typeface="MS Mincho"/>
                <a:ea typeface="MS Mincho"/>
                <a:cs typeface="MS Mincho"/>
                <a:sym typeface="MS Mincho"/>
              </a:rPr>
              <a:t>●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상단 영역입니다. 검색     버튼이 존재합니다.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275" name="Google Shape;275;p11"/>
          <p:cNvSpPr/>
          <p:nvPr/>
        </p:nvSpPr>
        <p:spPr>
          <a:xfrm>
            <a:off x="980661" y="3370095"/>
            <a:ext cx="975432" cy="2154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76" name="Google Shape;276;p11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277" name="Google Shape;277;p11"/>
          <p:cNvSpPr txBox="1"/>
          <p:nvPr/>
        </p:nvSpPr>
        <p:spPr>
          <a:xfrm>
            <a:off x="4556505" y="1636456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/>
          </a:p>
        </p:txBody>
      </p:sp>
      <p:sp>
        <p:nvSpPr>
          <p:cNvPr id="278" name="Google Shape;278;p11"/>
          <p:cNvSpPr txBox="1"/>
          <p:nvPr/>
        </p:nvSpPr>
        <p:spPr>
          <a:xfrm>
            <a:off x="840352" y="1543745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/>
          </a:p>
        </p:txBody>
      </p:sp>
      <p:sp>
        <p:nvSpPr>
          <p:cNvPr id="279" name="Google Shape;279;p11"/>
          <p:cNvSpPr txBox="1"/>
          <p:nvPr/>
        </p:nvSpPr>
        <p:spPr>
          <a:xfrm>
            <a:off x="949368" y="2120005"/>
            <a:ext cx="5616075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의료기관명을 경우, 등록된 의료기관 리스트가 표시됩니다.(Default 로 소속 의료기관이 선택)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유저ID와 유저명은 전방 일치 조건으로 검색하도록 되어 있습니다.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유저권한은 ‘소속 권한’과 동일합니다. (Page 5 ‘고객관리‘ &gt; ‘유저정보’의 소속권한 참조 바랍니다. )</a:t>
            </a: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   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 　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버튼을 클릭하여 유저 리스트를 조회합니다.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</a:t>
            </a: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* 注： 유저의 생성 변경은 ‘고객관리’의 ‘유저 정보’를 이용합니다</a:t>
            </a:r>
            <a:endParaRPr sz="1100">
              <a:solidFill>
                <a:srgbClr val="FF0000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따라서, 본 화면을 통한 등록/삭제는 수행 할 수 없습니다.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280" name="Google Shape;280;p11"/>
          <p:cNvSpPr txBox="1"/>
          <p:nvPr/>
        </p:nvSpPr>
        <p:spPr>
          <a:xfrm>
            <a:off x="1748344" y="3927371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81" name="Google Shape;281;p11"/>
          <p:cNvSpPr/>
          <p:nvPr/>
        </p:nvSpPr>
        <p:spPr>
          <a:xfrm>
            <a:off x="1099049" y="4705758"/>
            <a:ext cx="5940897" cy="225489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82" name="Google Shape;282;p11"/>
          <p:cNvSpPr txBox="1"/>
          <p:nvPr/>
        </p:nvSpPr>
        <p:spPr>
          <a:xfrm>
            <a:off x="933205" y="4985116"/>
            <a:ext cx="6106741" cy="727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③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유저 리스트 검색 결과입니다.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해당 유저를 클릭하면 오른쪽 화면에서 유저 상세 정보’와 ‘소속 의료기관’이 조회 됩니다.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283" name="Google Shape;28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55850" y="3227265"/>
            <a:ext cx="244939" cy="197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68636" y="1383218"/>
            <a:ext cx="244939" cy="1970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11"/>
          <p:cNvCxnSpPr>
            <a:stCxn id="281" idx="1"/>
            <a:endCxn id="270" idx="1"/>
          </p:cNvCxnSpPr>
          <p:nvPr/>
        </p:nvCxnSpPr>
        <p:spPr>
          <a:xfrm flipH="1">
            <a:off x="1013249" y="4818502"/>
            <a:ext cx="85800" cy="3118800"/>
          </a:xfrm>
          <a:prstGeom prst="bentConnector3">
            <a:avLst>
              <a:gd fmla="val 366501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86" name="Google Shape;286;p11"/>
          <p:cNvSpPr txBox="1"/>
          <p:nvPr/>
        </p:nvSpPr>
        <p:spPr>
          <a:xfrm>
            <a:off x="1748344" y="5556437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④</a:t>
            </a:r>
            <a:endParaRPr sz="180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87" name="Google Shape;287;p11"/>
          <p:cNvSpPr txBox="1"/>
          <p:nvPr/>
        </p:nvSpPr>
        <p:spPr>
          <a:xfrm>
            <a:off x="1748344" y="763395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⑤</a:t>
            </a:r>
            <a:endParaRPr sz="180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88" name="Google Shape;288;p11"/>
          <p:cNvSpPr txBox="1"/>
          <p:nvPr/>
        </p:nvSpPr>
        <p:spPr>
          <a:xfrm>
            <a:off x="4097120" y="9382908"/>
            <a:ext cx="2779982" cy="698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⑤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유저의 소속 의료기관이 체크되어 표시됩니다.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289" name="Google Shape;289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69056" y="6322450"/>
            <a:ext cx="1470418" cy="34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32686" y="6975731"/>
            <a:ext cx="111442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20763" y="7585229"/>
            <a:ext cx="1123950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519" y="2983885"/>
            <a:ext cx="1990994" cy="329309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2"/>
          <p:cNvSpPr/>
          <p:nvPr/>
        </p:nvSpPr>
        <p:spPr>
          <a:xfrm>
            <a:off x="1080000" y="1294999"/>
            <a:ext cx="5400000" cy="2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rgbClr val="002060"/>
                </a:solidFill>
                <a:latin typeface="MS Gothic"/>
                <a:ea typeface="MS Gothic"/>
                <a:cs typeface="MS Gothic"/>
                <a:sym typeface="MS Gothic"/>
              </a:rPr>
              <a:t>使用者ログ履歴</a:t>
            </a:r>
            <a:endParaRPr/>
          </a:p>
        </p:txBody>
      </p:sp>
      <p:sp>
        <p:nvSpPr>
          <p:cNvPr id="298" name="Google Shape;298;p12"/>
          <p:cNvSpPr txBox="1"/>
          <p:nvPr/>
        </p:nvSpPr>
        <p:spPr>
          <a:xfrm>
            <a:off x="1080000" y="1621974"/>
            <a:ext cx="5400000" cy="136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‘체크아이DX’의 운영자 권한의 메뉴입니다.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의료기관의 유저가 사용한 화면의 접근 일시를 확인할 수 있습니다.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注： 본 기능은 운영자만의 고유 권한으로 소속 의료기관 이외의 유저 시용 이력을 조회하기 위해서는 ‘의료기관 전환’으로 소속 의료기관을 변경해야 합니다.  ( * 의료기관 전환은 [별첨.의료기관 전환 방법]을 참조하세요. )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299" name="Google Shape;299;p12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300" name="Google Shape;300;p12"/>
          <p:cNvSpPr/>
          <p:nvPr/>
        </p:nvSpPr>
        <p:spPr>
          <a:xfrm>
            <a:off x="1278513" y="5093016"/>
            <a:ext cx="1501261" cy="236222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01" name="Google Shape;301;p12"/>
          <p:cNvSpPr/>
          <p:nvPr/>
        </p:nvSpPr>
        <p:spPr>
          <a:xfrm>
            <a:off x="2978450" y="4464593"/>
            <a:ext cx="3501387" cy="82919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네비게이션 위도우의 ‘Admin’&gt; ＇사용자로그이력’을 더블 클릭합니다.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302" name="Google Shape;302;p12"/>
          <p:cNvSpPr txBox="1"/>
          <p:nvPr/>
        </p:nvSpPr>
        <p:spPr>
          <a:xfrm>
            <a:off x="935519" y="6446914"/>
            <a:ext cx="540000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rPr>
              <a:t>‘사용자로그이력’ 초기 화면입니다.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303" name="Google Shape;30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762" y="6825463"/>
            <a:ext cx="6097328" cy="251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110" y="4989015"/>
            <a:ext cx="5610135" cy="274958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3"/>
          <p:cNvSpPr txBox="1"/>
          <p:nvPr/>
        </p:nvSpPr>
        <p:spPr>
          <a:xfrm>
            <a:off x="1048101" y="1994233"/>
            <a:ext cx="6093920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사용자의 이력 로그 추출 조회 조건입니다.</a:t>
            </a:r>
            <a:endParaRPr/>
          </a:p>
          <a:p>
            <a:pPr indent="-17145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S Mincho"/>
              <a:buChar char="-"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개시 일자와 종료 일자 : default 로 현재 일자로 표시됩니다.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일자를 변경하면 사용 이력이 있는 유저(유저ID, 유저 명칭)이 좌측 하단 ‘履歴ログが存在する使用者リスト’에 조회됩니다.</a:t>
            </a:r>
            <a:endParaRPr/>
          </a:p>
        </p:txBody>
      </p:sp>
      <p:pic>
        <p:nvPicPr>
          <p:cNvPr id="310" name="Google Shape;31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7652" y="3015966"/>
            <a:ext cx="2453487" cy="374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p13"/>
          <p:cNvGrpSpPr/>
          <p:nvPr/>
        </p:nvGrpSpPr>
        <p:grpSpPr>
          <a:xfrm>
            <a:off x="1013812" y="1502173"/>
            <a:ext cx="6390407" cy="426958"/>
            <a:chOff x="1013812" y="1502173"/>
            <a:chExt cx="6390407" cy="426958"/>
          </a:xfrm>
        </p:grpSpPr>
        <p:pic>
          <p:nvPicPr>
            <p:cNvPr id="312" name="Google Shape;312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13812" y="1530533"/>
              <a:ext cx="4995333" cy="39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003262" y="1502173"/>
              <a:ext cx="1400957" cy="4269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4" name="Google Shape;314;p13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315" name="Google Shape;315;p13"/>
          <p:cNvSpPr txBox="1"/>
          <p:nvPr/>
        </p:nvSpPr>
        <p:spPr>
          <a:xfrm>
            <a:off x="3947370" y="3487531"/>
            <a:ext cx="3092578" cy="136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default로 ‘사용자’는 공란입니다만,  ‘履歴ログが存在する使用者リスト’에서 선택 클릭할 경우 ID, 유저명이 셋팅 되고, 자동으로     검색이 수행됩니다.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‘使用者履歴ログリスト’에 사용 이력이 조회됩니다.</a:t>
            </a:r>
            <a:endParaRPr/>
          </a:p>
        </p:txBody>
      </p:sp>
      <p:pic>
        <p:nvPicPr>
          <p:cNvPr id="316" name="Google Shape;316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36581" y="2824168"/>
            <a:ext cx="180975" cy="81187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3"/>
          <p:cNvSpPr txBox="1"/>
          <p:nvPr/>
        </p:nvSpPr>
        <p:spPr>
          <a:xfrm>
            <a:off x="1043215" y="8087957"/>
            <a:ext cx="6342282" cy="1150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③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기능 버튼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-17145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S Mincho"/>
              <a:buChar char="-"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Default 로           버튼 이외            은 비활성화 상태입니다.</a:t>
            </a:r>
            <a:endParaRPr/>
          </a:p>
          <a:p>
            <a:pPr indent="-17145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S Mincho"/>
              <a:buChar char="-"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‘使用者履歴ログリスト’에 조회 결과가 있는 경우            는 활성화됩니다. </a:t>
            </a:r>
            <a:endParaRPr/>
          </a:p>
          <a:p>
            <a:pPr indent="-17145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S Mincho"/>
              <a:buChar char="-"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        : 리스트 정보와 상단 개시 일자,종료 일자를 초기화합니다. </a:t>
            </a:r>
            <a:endParaRPr/>
          </a:p>
          <a:p>
            <a:pPr indent="-17145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S Mincho"/>
              <a:buChar char="-"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        :‘使用者履歴ログリスト’에 표시된 내역을 화면 출력합니다.    </a:t>
            </a:r>
            <a:endParaRPr/>
          </a:p>
        </p:txBody>
      </p:sp>
      <p:sp>
        <p:nvSpPr>
          <p:cNvPr id="318" name="Google Shape;318;p13"/>
          <p:cNvSpPr txBox="1"/>
          <p:nvPr/>
        </p:nvSpPr>
        <p:spPr>
          <a:xfrm>
            <a:off x="2259168" y="156757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/>
          </a:p>
        </p:txBody>
      </p:sp>
      <p:sp>
        <p:nvSpPr>
          <p:cNvPr id="319" name="Google Shape;319;p13"/>
          <p:cNvSpPr txBox="1"/>
          <p:nvPr/>
        </p:nvSpPr>
        <p:spPr>
          <a:xfrm>
            <a:off x="6428518" y="1293220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20" name="Google Shape;320;p13"/>
          <p:cNvSpPr/>
          <p:nvPr/>
        </p:nvSpPr>
        <p:spPr>
          <a:xfrm>
            <a:off x="1142876" y="1595206"/>
            <a:ext cx="2544828" cy="33392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cxnSp>
        <p:nvCxnSpPr>
          <p:cNvPr id="321" name="Google Shape;321;p13"/>
          <p:cNvCxnSpPr>
            <a:stCxn id="312" idx="1"/>
            <a:endCxn id="322" idx="1"/>
          </p:cNvCxnSpPr>
          <p:nvPr/>
        </p:nvCxnSpPr>
        <p:spPr>
          <a:xfrm>
            <a:off x="1013812" y="1729832"/>
            <a:ext cx="29400" cy="2116200"/>
          </a:xfrm>
          <a:prstGeom prst="bentConnector3">
            <a:avLst>
              <a:gd fmla="val -777551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23" name="Google Shape;323;p13"/>
          <p:cNvSpPr txBox="1"/>
          <p:nvPr/>
        </p:nvSpPr>
        <p:spPr>
          <a:xfrm>
            <a:off x="2883742" y="6281583"/>
            <a:ext cx="3908638" cy="30392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해당 기간 + 선택 유저의 화면 접근 이력이 검색됩니다.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324" name="Google Shape;324;p13"/>
          <p:cNvSpPr txBox="1"/>
          <p:nvPr/>
        </p:nvSpPr>
        <p:spPr>
          <a:xfrm>
            <a:off x="1048101" y="1205981"/>
            <a:ext cx="540000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100">
                <a:solidFill>
                  <a:srgbClr val="7F7F7F"/>
                </a:solidFill>
                <a:latin typeface="MS Mincho"/>
                <a:ea typeface="MS Mincho"/>
                <a:cs typeface="MS Mincho"/>
                <a:sym typeface="MS Mincho"/>
              </a:rPr>
              <a:t>●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상단 영역입니다. 검색     버튼이 존재합니다.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325" name="Google Shape;325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68636" y="1268918"/>
            <a:ext cx="244939" cy="197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43214" y="2959228"/>
            <a:ext cx="2443491" cy="17738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13"/>
          <p:cNvCxnSpPr>
            <a:stCxn id="322" idx="3"/>
            <a:endCxn id="310" idx="1"/>
          </p:cNvCxnSpPr>
          <p:nvPr/>
        </p:nvCxnSpPr>
        <p:spPr>
          <a:xfrm flipH="1" rot="10800000">
            <a:off x="3486705" y="3203251"/>
            <a:ext cx="861000" cy="642900"/>
          </a:xfrm>
          <a:prstGeom prst="bentConnector3">
            <a:avLst>
              <a:gd fmla="val 49997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327" name="Google Shape;327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83747" y="4178092"/>
            <a:ext cx="244939" cy="1970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8" name="Google Shape;328;p13"/>
          <p:cNvCxnSpPr>
            <a:stCxn id="310" idx="3"/>
            <a:endCxn id="308" idx="3"/>
          </p:cNvCxnSpPr>
          <p:nvPr/>
        </p:nvCxnSpPr>
        <p:spPr>
          <a:xfrm flipH="1">
            <a:off x="6722239" y="3203283"/>
            <a:ext cx="78900" cy="3160500"/>
          </a:xfrm>
          <a:prstGeom prst="bentConnector3">
            <a:avLst>
              <a:gd fmla="val -289734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29" name="Google Shape;329;p13"/>
          <p:cNvSpPr txBox="1"/>
          <p:nvPr/>
        </p:nvSpPr>
        <p:spPr>
          <a:xfrm>
            <a:off x="4768892" y="132524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/>
          </a:p>
        </p:txBody>
      </p:sp>
      <p:pic>
        <p:nvPicPr>
          <p:cNvPr id="330" name="Google Shape;330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57717" y="8283514"/>
            <a:ext cx="715145" cy="292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35999" y="8519478"/>
            <a:ext cx="694179" cy="28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511478" y="8309662"/>
            <a:ext cx="703803" cy="26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10129" y="8735182"/>
            <a:ext cx="715145" cy="292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10130" y="8982312"/>
            <a:ext cx="715144" cy="289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340" name="Google Shape;340;p14"/>
          <p:cNvSpPr txBox="1"/>
          <p:nvPr/>
        </p:nvSpPr>
        <p:spPr>
          <a:xfrm>
            <a:off x="531062" y="1211468"/>
            <a:ext cx="540000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‘使用者履歴ログリスト’           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341" name="Google Shape;34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062" y="1715587"/>
            <a:ext cx="6238038" cy="453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3085" y="1208707"/>
            <a:ext cx="715144" cy="2892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" name="Google Shape;343;p14"/>
          <p:cNvCxnSpPr>
            <a:stCxn id="342" idx="2"/>
          </p:cNvCxnSpPr>
          <p:nvPr/>
        </p:nvCxnSpPr>
        <p:spPr>
          <a:xfrm rot="5400000">
            <a:off x="2521607" y="1606429"/>
            <a:ext cx="217500" cy="600"/>
          </a:xfrm>
          <a:prstGeom prst="bentConnector3">
            <a:avLst>
              <a:gd fmla="val 50025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5513" y="3444280"/>
            <a:ext cx="1644487" cy="2713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5636" y="3444280"/>
            <a:ext cx="1586418" cy="2611108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5"/>
          <p:cNvSpPr/>
          <p:nvPr/>
        </p:nvSpPr>
        <p:spPr>
          <a:xfrm>
            <a:off x="1080000" y="1294999"/>
            <a:ext cx="5400000" cy="2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rgbClr val="002060"/>
                </a:solidFill>
                <a:latin typeface="MS Gothic"/>
                <a:ea typeface="MS Gothic"/>
                <a:cs typeface="MS Gothic"/>
                <a:sym typeface="MS Gothic"/>
              </a:rPr>
              <a:t>レセプト抽出ルール管理</a:t>
            </a:r>
            <a:endParaRPr/>
          </a:p>
        </p:txBody>
      </p:sp>
      <p:sp>
        <p:nvSpPr>
          <p:cNvPr id="351" name="Google Shape;351;p15"/>
          <p:cNvSpPr txBox="1"/>
          <p:nvPr/>
        </p:nvSpPr>
        <p:spPr>
          <a:xfrm>
            <a:off x="1080000" y="1621974"/>
            <a:ext cx="5400000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‘체크아이DX’의 운영자 권한의 메뉴입니다.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의료기관의 유저 메뉴 중 </a:t>
            </a:r>
            <a:r>
              <a:rPr lang="ko-KR" sz="1100">
                <a:solidFill>
                  <a:srgbClr val="0000FF"/>
                </a:solidFill>
                <a:latin typeface="MS Mincho"/>
                <a:ea typeface="MS Mincho"/>
                <a:cs typeface="MS Mincho"/>
                <a:sym typeface="MS Mincho"/>
              </a:rPr>
              <a:t>‘점검업무’ &gt; ‘의료비청구서추출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’에 제공되는 기본 추출 룰을 관리합니다.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참고) 의료비 청구서 추출이란 설정된 추출 규칙에 합치한 의료비 청구서를 심사월의 의료비 청구서 안에서 추출하는 기능입니다.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注： 본 기능은 운영자의 고유 권한으로 의료기관에 공통으로 제공 되는 추출 룰을 추가, 변경, 제거 할 수 있습니다. 단,‘코딩’방식의 추출 룰의 생성은 서포터 센터(dev)에서 관리 되어 집니다.   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352" name="Google Shape;352;p15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353" name="Google Shape;353;p15"/>
          <p:cNvSpPr/>
          <p:nvPr/>
        </p:nvSpPr>
        <p:spPr>
          <a:xfrm>
            <a:off x="1234663" y="5248144"/>
            <a:ext cx="1501261" cy="236222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54" name="Google Shape;354;p15"/>
          <p:cNvSpPr/>
          <p:nvPr/>
        </p:nvSpPr>
        <p:spPr>
          <a:xfrm>
            <a:off x="2255638" y="4277884"/>
            <a:ext cx="2429573" cy="82919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네비게이션 위도우의 ‘Admin’&gt; ＇레세프트추출룰관리’를 더블 클릭합니다.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355" name="Google Shape;355;p15"/>
          <p:cNvSpPr txBox="1"/>
          <p:nvPr/>
        </p:nvSpPr>
        <p:spPr>
          <a:xfrm>
            <a:off x="935519" y="6446914"/>
            <a:ext cx="540000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rPr>
              <a:t>‘레세프트추출룰관리’  초기 화면입니다.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356" name="Google Shape;356;p15"/>
          <p:cNvSpPr/>
          <p:nvPr/>
        </p:nvSpPr>
        <p:spPr>
          <a:xfrm>
            <a:off x="5124202" y="4609749"/>
            <a:ext cx="1211318" cy="16255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57" name="Google Shape;357;p15"/>
          <p:cNvSpPr/>
          <p:nvPr/>
        </p:nvSpPr>
        <p:spPr>
          <a:xfrm>
            <a:off x="3372527" y="5484366"/>
            <a:ext cx="2862810" cy="82919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의료기관 유저용 네비게이션 위도우의 ‘점검업무’&gt; ＇레세프트추출’의 제공룰에 대해 관리합니다.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358" name="Google Shape;35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0000" y="6742042"/>
            <a:ext cx="5631229" cy="2994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402" y="3126612"/>
            <a:ext cx="5413283" cy="288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887" y="1489087"/>
            <a:ext cx="3117559" cy="93643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6"/>
          <p:cNvSpPr txBox="1"/>
          <p:nvPr/>
        </p:nvSpPr>
        <p:spPr>
          <a:xfrm>
            <a:off x="983938" y="2619485"/>
            <a:ext cx="6093920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룰 타입 조회 조건입니다. Default는 공란으로 전체 조회됩니다.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룰 타입을 선택 변경할 경우 자동 조회됩니다. </a:t>
            </a:r>
            <a:endParaRPr/>
          </a:p>
        </p:txBody>
      </p:sp>
      <p:sp>
        <p:nvSpPr>
          <p:cNvPr id="366" name="Google Shape;366;p16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367" name="Google Shape;367;p16"/>
          <p:cNvSpPr txBox="1"/>
          <p:nvPr/>
        </p:nvSpPr>
        <p:spPr>
          <a:xfrm>
            <a:off x="1018837" y="6181188"/>
            <a:ext cx="6183217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템플릿 룰 표시 여부 입니다.  Default 는 선택 해제로 일반 추출 룰을 조회합니다.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선택 체크의 경우 템플릿 룰 만 조회됩니다. 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368" name="Google Shape;368;p16"/>
          <p:cNvSpPr txBox="1"/>
          <p:nvPr/>
        </p:nvSpPr>
        <p:spPr>
          <a:xfrm>
            <a:off x="1455437" y="1534748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/>
          </a:p>
        </p:txBody>
      </p:sp>
      <p:sp>
        <p:nvSpPr>
          <p:cNvPr id="369" name="Google Shape;369;p16"/>
          <p:cNvSpPr txBox="1"/>
          <p:nvPr/>
        </p:nvSpPr>
        <p:spPr>
          <a:xfrm>
            <a:off x="2422047" y="4736026"/>
            <a:ext cx="3908638" cy="51552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해당 룰을 선택, 더블클릭하면 룰 상세 화면 위도우가 오픈 됩니다.</a:t>
            </a:r>
            <a:endParaRPr/>
          </a:p>
        </p:txBody>
      </p:sp>
      <p:sp>
        <p:nvSpPr>
          <p:cNvPr id="370" name="Google Shape;370;p16"/>
          <p:cNvSpPr txBox="1"/>
          <p:nvPr/>
        </p:nvSpPr>
        <p:spPr>
          <a:xfrm>
            <a:off x="1048101" y="1205981"/>
            <a:ext cx="540000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100">
                <a:solidFill>
                  <a:srgbClr val="7F7F7F"/>
                </a:solidFill>
                <a:latin typeface="MS Mincho"/>
                <a:ea typeface="MS Mincho"/>
                <a:cs typeface="MS Mincho"/>
                <a:sym typeface="MS Mincho"/>
              </a:rPr>
              <a:t>●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상단 영역의 조회 조건 입니다.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371" name="Google Shape;371;p16"/>
          <p:cNvSpPr txBox="1"/>
          <p:nvPr/>
        </p:nvSpPr>
        <p:spPr>
          <a:xfrm>
            <a:off x="3322812" y="1477886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/>
          </a:p>
        </p:txBody>
      </p:sp>
      <p:pic>
        <p:nvPicPr>
          <p:cNvPr id="372" name="Google Shape;37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6522" y="6696123"/>
            <a:ext cx="5398628" cy="2962269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6"/>
          <p:cNvSpPr txBox="1"/>
          <p:nvPr/>
        </p:nvSpPr>
        <p:spPr>
          <a:xfrm>
            <a:off x="1412559" y="9678823"/>
            <a:ext cx="5197247" cy="51552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* 사용 체크 해제의 경우, 사용 중지 처리됩니다.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🡪 ‘의료비청구서추출’ 화면에서는 사용 중지 되어 표시되지 않습니다.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7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379" name="Google Shape;379;p17"/>
          <p:cNvSpPr txBox="1"/>
          <p:nvPr/>
        </p:nvSpPr>
        <p:spPr>
          <a:xfrm>
            <a:off x="1048101" y="1205981"/>
            <a:ext cx="5400000" cy="280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100">
                <a:solidFill>
                  <a:srgbClr val="7F7F7F"/>
                </a:solidFill>
                <a:latin typeface="MS Mincho"/>
                <a:ea typeface="MS Mincho"/>
                <a:cs typeface="MS Mincho"/>
                <a:sym typeface="MS Mincho"/>
              </a:rPr>
              <a:t>● 추출 규칙의 작성 및 편집 제거 방법입니다.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380" name="Google Shape;38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4341" y="1509910"/>
            <a:ext cx="3468323" cy="669437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7"/>
          <p:cNvSpPr/>
          <p:nvPr/>
        </p:nvSpPr>
        <p:spPr>
          <a:xfrm>
            <a:off x="1048101" y="1943125"/>
            <a:ext cx="1851853" cy="236222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82" name="Google Shape;382;p17"/>
          <p:cNvSpPr txBox="1"/>
          <p:nvPr/>
        </p:nvSpPr>
        <p:spPr>
          <a:xfrm>
            <a:off x="1158377" y="163716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/>
          </a:p>
        </p:txBody>
      </p:sp>
      <p:sp>
        <p:nvSpPr>
          <p:cNvPr id="383" name="Google Shape;383;p17"/>
          <p:cNvSpPr txBox="1"/>
          <p:nvPr/>
        </p:nvSpPr>
        <p:spPr>
          <a:xfrm>
            <a:off x="2430950" y="163716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84" name="Google Shape;384;p17"/>
          <p:cNvSpPr txBox="1"/>
          <p:nvPr/>
        </p:nvSpPr>
        <p:spPr>
          <a:xfrm>
            <a:off x="1821416" y="162917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/>
          </a:p>
        </p:txBody>
      </p:sp>
      <p:sp>
        <p:nvSpPr>
          <p:cNvPr id="385" name="Google Shape;385;p17"/>
          <p:cNvSpPr txBox="1"/>
          <p:nvPr/>
        </p:nvSpPr>
        <p:spPr>
          <a:xfrm>
            <a:off x="946027" y="2287745"/>
            <a:ext cx="609392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‘신규’를 클릭하면 새로운 추출 룰을 작성 할 수 있습니다.  </a:t>
            </a:r>
            <a:endParaRPr/>
          </a:p>
        </p:txBody>
      </p:sp>
      <p:pic>
        <p:nvPicPr>
          <p:cNvPr id="386" name="Google Shape;38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6027" y="2612562"/>
            <a:ext cx="4470704" cy="2971067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7"/>
          <p:cNvSpPr txBox="1"/>
          <p:nvPr/>
        </p:nvSpPr>
        <p:spPr>
          <a:xfrm>
            <a:off x="946027" y="5703812"/>
            <a:ext cx="6093920" cy="136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Char char="•"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신규 추출 룰 작성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은 ‘동작메뉴얼’ &gt; ‘의료비청구서추출</a:t>
            </a:r>
            <a:r>
              <a:rPr lang="ko-KR" sz="11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 ５．新規の抽出ルール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편을 참조해 주십시요. ( 작성방법이 동일합니다. )</a:t>
            </a:r>
            <a:endParaRPr/>
          </a:p>
          <a:p>
            <a:pPr indent="-17145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Char char="•"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추출 룰 편집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은 리스트에서 추출 규칙을 더블 클릭하면 추출 규칙에 대한 자세한 내용이 표시됩니다.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왼쪽 상단에 '변경 모드'라고 표시되어 있는 규칙은 설정을 변경할 수 있습니다. ‘동작메뉴얼’ &gt; ‘의료비청구서추출</a:t>
            </a:r>
            <a:r>
              <a:rPr lang="ko-KR" sz="11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 ４．抽出ルールの編集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편을 참조하세요.</a:t>
            </a:r>
            <a:endParaRPr/>
          </a:p>
        </p:txBody>
      </p:sp>
      <p:sp>
        <p:nvSpPr>
          <p:cNvPr id="388" name="Google Shape;388;p17"/>
          <p:cNvSpPr txBox="1"/>
          <p:nvPr/>
        </p:nvSpPr>
        <p:spPr>
          <a:xfrm>
            <a:off x="946027" y="7185906"/>
            <a:ext cx="609392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‘정렬순서보존’을 통해 제공되는 추출 룰의 순서를 변경할 수 있습니다. </a:t>
            </a:r>
            <a:endParaRPr/>
          </a:p>
        </p:txBody>
      </p:sp>
      <p:pic>
        <p:nvPicPr>
          <p:cNvPr id="389" name="Google Shape;38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8101" y="7489835"/>
            <a:ext cx="3819990" cy="129581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7"/>
          <p:cNvSpPr txBox="1"/>
          <p:nvPr/>
        </p:nvSpPr>
        <p:spPr>
          <a:xfrm>
            <a:off x="2779099" y="8270119"/>
            <a:ext cx="3908638" cy="93871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정렬 순서를 클릭하여 순서를 편집합니다.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- 10단위로 증가하도록 기재합니다.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- ‘정렬순서보존＇을 클릭하여 순서를 변경합니다.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*  기재 순서대로 오름차순 정렬됩니다. </a:t>
            </a:r>
            <a:endParaRPr/>
          </a:p>
        </p:txBody>
      </p:sp>
      <p:sp>
        <p:nvSpPr>
          <p:cNvPr id="391" name="Google Shape;391;p17"/>
          <p:cNvSpPr txBox="1"/>
          <p:nvPr/>
        </p:nvSpPr>
        <p:spPr>
          <a:xfrm>
            <a:off x="946027" y="9333652"/>
            <a:ext cx="6093920" cy="727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③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추출 룰 리스트에서 클릭 선택 된 추출 룰을 제거합니다.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* 사용여부 체크 해제의 사용 중지와 삭제 처리는 같지 않으므로 주의해 주세요.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/>
          </a:p>
        </p:txBody>
      </p:sp>
      <p:sp>
        <p:nvSpPr>
          <p:cNvPr id="392" name="Google Shape;392;p17"/>
          <p:cNvSpPr/>
          <p:nvPr/>
        </p:nvSpPr>
        <p:spPr>
          <a:xfrm>
            <a:off x="1505023" y="7801620"/>
            <a:ext cx="593743" cy="166723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8101" y="2591674"/>
            <a:ext cx="4407620" cy="2933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7377" y="1509858"/>
            <a:ext cx="3268531" cy="672932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18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400" name="Google Shape;400;p18"/>
          <p:cNvSpPr txBox="1"/>
          <p:nvPr/>
        </p:nvSpPr>
        <p:spPr>
          <a:xfrm>
            <a:off x="1048101" y="1205981"/>
            <a:ext cx="540000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100">
                <a:solidFill>
                  <a:srgbClr val="7F7F7F"/>
                </a:solidFill>
                <a:latin typeface="MS Mincho"/>
                <a:ea typeface="MS Mincho"/>
                <a:cs typeface="MS Mincho"/>
                <a:sym typeface="MS Mincho"/>
              </a:rPr>
              <a:t>● 템플릿 추출 규칙의 작성 및 편집 제거 방법입니다.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401" name="Google Shape;401;p18"/>
          <p:cNvSpPr/>
          <p:nvPr/>
        </p:nvSpPr>
        <p:spPr>
          <a:xfrm>
            <a:off x="1048101" y="1943125"/>
            <a:ext cx="1851853" cy="236222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02" name="Google Shape;402;p18"/>
          <p:cNvSpPr txBox="1"/>
          <p:nvPr/>
        </p:nvSpPr>
        <p:spPr>
          <a:xfrm>
            <a:off x="1158377" y="163716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/>
          </a:p>
        </p:txBody>
      </p:sp>
      <p:sp>
        <p:nvSpPr>
          <p:cNvPr id="403" name="Google Shape;403;p18"/>
          <p:cNvSpPr txBox="1"/>
          <p:nvPr/>
        </p:nvSpPr>
        <p:spPr>
          <a:xfrm>
            <a:off x="2430950" y="163716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04" name="Google Shape;404;p18"/>
          <p:cNvSpPr txBox="1"/>
          <p:nvPr/>
        </p:nvSpPr>
        <p:spPr>
          <a:xfrm>
            <a:off x="1821416" y="162917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/>
          </a:p>
        </p:txBody>
      </p:sp>
      <p:sp>
        <p:nvSpPr>
          <p:cNvPr id="405" name="Google Shape;405;p18"/>
          <p:cNvSpPr txBox="1"/>
          <p:nvPr/>
        </p:nvSpPr>
        <p:spPr>
          <a:xfrm>
            <a:off x="946027" y="2287745"/>
            <a:ext cx="609392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‘신규’를 클릭하면 새로운 탬플릿 추출 룰을 작성 할 수 있습니다.  </a:t>
            </a:r>
            <a:endParaRPr/>
          </a:p>
        </p:txBody>
      </p:sp>
      <p:sp>
        <p:nvSpPr>
          <p:cNvPr id="406" name="Google Shape;406;p18"/>
          <p:cNvSpPr txBox="1"/>
          <p:nvPr/>
        </p:nvSpPr>
        <p:spPr>
          <a:xfrm>
            <a:off x="946027" y="5650252"/>
            <a:ext cx="6093920" cy="136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Char char="•"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신규 템플릿 추출 룰 작성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은 이전 추출 룰 작성과 동일합니다.‘동작메뉴얼’ &gt; ‘의료비청구서추출</a:t>
            </a:r>
            <a:r>
              <a:rPr lang="ko-KR" sz="11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 ５．新規の抽出ルール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편을 참조해 주세요.</a:t>
            </a:r>
            <a:endParaRPr/>
          </a:p>
          <a:p>
            <a:pPr indent="-17145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Char char="•"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템플릿 추출 룰 편집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은 리스트에서 템플릿 추출 규칙을 더블 클릭하면 템플릿 추출 규칙에 대한 자세한 내용이 표시됩니다.‘동작메뉴얼’ &gt; ‘의료비청구서추출</a:t>
            </a:r>
            <a:r>
              <a:rPr lang="ko-KR" sz="11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 ４．抽出ルールの編集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편을 참조하세요.</a:t>
            </a:r>
            <a:endParaRPr/>
          </a:p>
          <a:p>
            <a:pPr indent="-17145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단, 룰 타입이 ‘코딩 방식’의 작성과 편집은 할 수 없습니다.(서포터 센터에 의뢰) </a:t>
            </a:r>
            <a:endParaRPr/>
          </a:p>
        </p:txBody>
      </p:sp>
      <p:sp>
        <p:nvSpPr>
          <p:cNvPr id="407" name="Google Shape;407;p18"/>
          <p:cNvSpPr txBox="1"/>
          <p:nvPr/>
        </p:nvSpPr>
        <p:spPr>
          <a:xfrm>
            <a:off x="946027" y="7185906"/>
            <a:ext cx="6093920" cy="727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‘정렬순서보존’을 통해 제공되는 추출 룰의 순서를 변경할 수 있습니다.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 일반 추출 룰과 동일하게 정렬 순서를 클릭하여 순서를 편집 후 ‘정렬순서보존’ 버튼을 클릭합니다.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408" name="Google Shape;408;p18"/>
          <p:cNvSpPr txBox="1"/>
          <p:nvPr/>
        </p:nvSpPr>
        <p:spPr>
          <a:xfrm>
            <a:off x="911192" y="8086771"/>
            <a:ext cx="6093920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③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템플릿 추출 룰 리스트에서 선택 클릭 된 템플릿 추출 룰을 제거합니다.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</a:t>
            </a:r>
            <a:endParaRPr/>
          </a:p>
        </p:txBody>
      </p:sp>
      <p:sp>
        <p:nvSpPr>
          <p:cNvPr id="409" name="Google Shape;409;p18"/>
          <p:cNvSpPr txBox="1"/>
          <p:nvPr/>
        </p:nvSpPr>
        <p:spPr>
          <a:xfrm>
            <a:off x="3958152" y="1580482"/>
            <a:ext cx="2489949" cy="51552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* 템플릿 룰 표시 체크를 해제합니다. </a:t>
            </a:r>
            <a:endParaRPr/>
          </a:p>
        </p:txBody>
      </p:sp>
      <p:sp>
        <p:nvSpPr>
          <p:cNvPr id="410" name="Google Shape;410;p18"/>
          <p:cNvSpPr/>
          <p:nvPr/>
        </p:nvSpPr>
        <p:spPr>
          <a:xfrm>
            <a:off x="1947902" y="2597272"/>
            <a:ext cx="831197" cy="172776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11" name="Google Shape;411;p18"/>
          <p:cNvSpPr txBox="1"/>
          <p:nvPr/>
        </p:nvSpPr>
        <p:spPr>
          <a:xfrm>
            <a:off x="2638699" y="3014126"/>
            <a:ext cx="2489949" cy="30392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* 템플릿 타입은 지원하지 않습니다. 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9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417" name="Google Shape;417;p19"/>
          <p:cNvSpPr/>
          <p:nvPr/>
        </p:nvSpPr>
        <p:spPr>
          <a:xfrm>
            <a:off x="1080000" y="1294999"/>
            <a:ext cx="5400000" cy="2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rgbClr val="002060"/>
                </a:solidFill>
                <a:latin typeface="MS Gothic"/>
                <a:ea typeface="MS Gothic"/>
                <a:cs typeface="MS Gothic"/>
                <a:sym typeface="MS Gothic"/>
              </a:rPr>
              <a:t>休日管理</a:t>
            </a:r>
            <a:endParaRPr/>
          </a:p>
        </p:txBody>
      </p:sp>
      <p:pic>
        <p:nvPicPr>
          <p:cNvPr id="418" name="Google Shape;4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1623" y="3058860"/>
            <a:ext cx="1608278" cy="2661762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19"/>
          <p:cNvSpPr txBox="1"/>
          <p:nvPr/>
        </p:nvSpPr>
        <p:spPr>
          <a:xfrm>
            <a:off x="1080000" y="1621974"/>
            <a:ext cx="5400000" cy="136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‘체크아이DX’의 운영자 권한의 메뉴입니다.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의료비청구서 점검에는 휴일 가산 관련의 정밀 점검 등이 존재합니다. 따라서, 이에 대한 휴일 확인이 필요하고 경우에 따라서는 변경할 수 있습니다.  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注： 본 기능은 서포터 센터(dev포함)의 운영자 및 관리자가 매년 새로운 년도가 시작되기 전에 확인하고 있습니다.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420" name="Google Shape;420;p19"/>
          <p:cNvSpPr/>
          <p:nvPr/>
        </p:nvSpPr>
        <p:spPr>
          <a:xfrm>
            <a:off x="1055131" y="5073966"/>
            <a:ext cx="1501261" cy="16859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21" name="Google Shape;421;p19"/>
          <p:cNvSpPr/>
          <p:nvPr/>
        </p:nvSpPr>
        <p:spPr>
          <a:xfrm>
            <a:off x="2760735" y="3766128"/>
            <a:ext cx="2429573" cy="82919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네비게이션 위도우의 ‘Admin’&gt; ＇휴일관리’를 더블 클릭합니다.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422" name="Google Shape;422;p19"/>
          <p:cNvSpPr txBox="1"/>
          <p:nvPr/>
        </p:nvSpPr>
        <p:spPr>
          <a:xfrm>
            <a:off x="1055131" y="5990913"/>
            <a:ext cx="540000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rPr>
              <a:t>‘휴일관리’  초기 화면입니다.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423" name="Google Shape;42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780" y="6294842"/>
            <a:ext cx="5601477" cy="3702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/>
          <p:nvPr/>
        </p:nvSpPr>
        <p:spPr>
          <a:xfrm>
            <a:off x="1080000" y="1294999"/>
            <a:ext cx="5400000" cy="2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400" u="none" cap="none" strike="noStrike">
                <a:solidFill>
                  <a:srgbClr val="002060"/>
                </a:solidFill>
                <a:latin typeface="MS Gothic"/>
                <a:ea typeface="MS Gothic"/>
                <a:cs typeface="MS Gothic"/>
                <a:sym typeface="MS Gothic"/>
              </a:rPr>
              <a:t>고객관리</a:t>
            </a:r>
            <a:endParaRPr sz="1400">
              <a:solidFill>
                <a:srgbClr val="002060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1080000" y="1621974"/>
            <a:ext cx="5400000" cy="1332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‘체크아이DX’를 이용 하는 의료기관을 관리합니다. 계약조건에 따라  의료기관(=고객) 정보를 등록하고 유저 정보를 등록합니다.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注：사전 의료기관의 정보(의료기관명, 의료기관코드(7자리), 도도부현,의료기관,점수표 등의 기본 정보 취득 후 등록하셔야 합니다. </a:t>
            </a:r>
            <a:endParaRPr sz="1100">
              <a:solidFill>
                <a:srgbClr val="FF0000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2407673" y="648000"/>
            <a:ext cx="2744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dk1"/>
                </a:solidFill>
                <a:latin typeface="MS Gothic"/>
                <a:ea typeface="MS Gothic"/>
                <a:cs typeface="MS Gothic"/>
                <a:sym typeface="MS Gothic"/>
              </a:rPr>
              <a:t>第 ? 章　관리자(Admin)</a:t>
            </a:r>
            <a:endParaRPr b="1" sz="1800">
              <a:solidFill>
                <a:schemeClr val="dk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10" name="Google Shape;110;p2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119" y="2764294"/>
            <a:ext cx="1903468" cy="343809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/>
          <p:nvPr/>
        </p:nvSpPr>
        <p:spPr>
          <a:xfrm>
            <a:off x="1231306" y="4761080"/>
            <a:ext cx="1501261" cy="236222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2978450" y="4464593"/>
            <a:ext cx="3501387" cy="82919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네비게이션 위도우의 ‘Admin’&gt; ＇고객관리’를 더블 클릭합니다.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1079837" y="6429393"/>
            <a:ext cx="5400000" cy="280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rPr>
              <a:t>‘고객관리’ 초기 화면입니다.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9837" y="6803606"/>
            <a:ext cx="5389557" cy="3319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2" y="3199162"/>
            <a:ext cx="5606270" cy="4259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" name="Google Shape;429;p20"/>
          <p:cNvGrpSpPr/>
          <p:nvPr/>
        </p:nvGrpSpPr>
        <p:grpSpPr>
          <a:xfrm>
            <a:off x="1054640" y="1508632"/>
            <a:ext cx="4805778" cy="486295"/>
            <a:chOff x="411159" y="651474"/>
            <a:chExt cx="5932623" cy="657225"/>
          </a:xfrm>
        </p:grpSpPr>
        <p:pic>
          <p:nvPicPr>
            <p:cNvPr id="430" name="Google Shape;430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1159" y="651474"/>
              <a:ext cx="4438650" cy="65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838832" y="669586"/>
              <a:ext cx="1504950" cy="6381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2" name="Google Shape;432;p20"/>
          <p:cNvSpPr txBox="1"/>
          <p:nvPr/>
        </p:nvSpPr>
        <p:spPr>
          <a:xfrm>
            <a:off x="1048101" y="2063905"/>
            <a:ext cx="6093920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휴일 정보 조회의 조건은 적용일자 시작일과 종료일입니다.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-17145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S Mincho"/>
              <a:buChar char="-"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개시 일자와 종료 일자 : default 로 현재 년도의 1월 1일과 12월 31일자가 표시됩니다. </a:t>
            </a:r>
            <a:endParaRPr/>
          </a:p>
        </p:txBody>
      </p:sp>
      <p:sp>
        <p:nvSpPr>
          <p:cNvPr id="433" name="Google Shape;433;p20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434" name="Google Shape;434;p20"/>
          <p:cNvSpPr txBox="1"/>
          <p:nvPr/>
        </p:nvSpPr>
        <p:spPr>
          <a:xfrm>
            <a:off x="1047324" y="2772051"/>
            <a:ext cx="5606025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    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검색 버튼을 클릭하면 조회됩니다. </a:t>
            </a:r>
            <a:endParaRPr/>
          </a:p>
        </p:txBody>
      </p:sp>
      <p:pic>
        <p:nvPicPr>
          <p:cNvPr id="435" name="Google Shape;43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36581" y="2824168"/>
            <a:ext cx="180975" cy="81187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0"/>
          <p:cNvSpPr txBox="1"/>
          <p:nvPr/>
        </p:nvSpPr>
        <p:spPr>
          <a:xfrm>
            <a:off x="1043215" y="8087957"/>
            <a:ext cx="6342282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③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상단 버튼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         리스트와 상단 적용시작일자와 종료 일자를 초기 상태로 변경 합니다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437" name="Google Shape;437;p20"/>
          <p:cNvSpPr txBox="1"/>
          <p:nvPr/>
        </p:nvSpPr>
        <p:spPr>
          <a:xfrm>
            <a:off x="2348269" y="138532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/>
          </a:p>
        </p:txBody>
      </p:sp>
      <p:sp>
        <p:nvSpPr>
          <p:cNvPr id="438" name="Google Shape;438;p20"/>
          <p:cNvSpPr txBox="1"/>
          <p:nvPr/>
        </p:nvSpPr>
        <p:spPr>
          <a:xfrm>
            <a:off x="5185343" y="1354570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1264379" y="1596266"/>
            <a:ext cx="2544828" cy="33392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cxnSp>
        <p:nvCxnSpPr>
          <p:cNvPr id="440" name="Google Shape;440;p20"/>
          <p:cNvCxnSpPr>
            <a:stCxn id="441" idx="2"/>
          </p:cNvCxnSpPr>
          <p:nvPr/>
        </p:nvCxnSpPr>
        <p:spPr>
          <a:xfrm flipH="1" rot="-5400000">
            <a:off x="1383301" y="3090316"/>
            <a:ext cx="167700" cy="600"/>
          </a:xfrm>
          <a:prstGeom prst="bentConnector3">
            <a:avLst>
              <a:gd fmla="val 49991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42" name="Google Shape;442;p20"/>
          <p:cNvSpPr txBox="1"/>
          <p:nvPr/>
        </p:nvSpPr>
        <p:spPr>
          <a:xfrm>
            <a:off x="2991105" y="4875253"/>
            <a:ext cx="3908638" cy="30392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해당 기간의 휴일 일자가 검색됩니다.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443" name="Google Shape;443;p20"/>
          <p:cNvSpPr txBox="1"/>
          <p:nvPr/>
        </p:nvSpPr>
        <p:spPr>
          <a:xfrm>
            <a:off x="1054640" y="1162005"/>
            <a:ext cx="540000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100">
                <a:solidFill>
                  <a:srgbClr val="7F7F7F"/>
                </a:solidFill>
                <a:latin typeface="MS Mincho"/>
                <a:ea typeface="MS Mincho"/>
                <a:cs typeface="MS Mincho"/>
                <a:sym typeface="MS Mincho"/>
              </a:rPr>
              <a:t>●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상단 영역입니다. 검색     버튼이 존재합니다.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444" name="Google Shape;444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68636" y="1216664"/>
            <a:ext cx="244939" cy="197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44381" y="2809750"/>
            <a:ext cx="244939" cy="197016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0"/>
          <p:cNvSpPr txBox="1"/>
          <p:nvPr/>
        </p:nvSpPr>
        <p:spPr>
          <a:xfrm>
            <a:off x="4139903" y="1354570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/>
          </a:p>
        </p:txBody>
      </p:sp>
      <p:pic>
        <p:nvPicPr>
          <p:cNvPr id="446" name="Google Shape;446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51326" y="8305238"/>
            <a:ext cx="715145" cy="292559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0"/>
          <p:cNvSpPr txBox="1"/>
          <p:nvPr/>
        </p:nvSpPr>
        <p:spPr>
          <a:xfrm>
            <a:off x="2813607" y="7326050"/>
            <a:ext cx="3908638" cy="28059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1페이지당 30건의 정보가 표시됩니다.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1"/>
          <p:cNvSpPr txBox="1"/>
          <p:nvPr/>
        </p:nvSpPr>
        <p:spPr>
          <a:xfrm>
            <a:off x="946027" y="5441824"/>
            <a:ext cx="6093920" cy="280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* 휴일 정보 제거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는 리스트의       체크 선택하도록 합니다.</a:t>
            </a:r>
            <a:endParaRPr/>
          </a:p>
        </p:txBody>
      </p:sp>
      <p:pic>
        <p:nvPicPr>
          <p:cNvPr id="453" name="Google Shape;45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5187" y="1595815"/>
            <a:ext cx="4854766" cy="1044431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1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455" name="Google Shape;455;p21"/>
          <p:cNvSpPr txBox="1"/>
          <p:nvPr/>
        </p:nvSpPr>
        <p:spPr>
          <a:xfrm>
            <a:off x="1048101" y="1125823"/>
            <a:ext cx="540000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100">
                <a:solidFill>
                  <a:srgbClr val="7F7F7F"/>
                </a:solidFill>
                <a:latin typeface="MS Mincho"/>
                <a:ea typeface="MS Mincho"/>
                <a:cs typeface="MS Mincho"/>
                <a:sym typeface="MS Mincho"/>
              </a:rPr>
              <a:t>● 휴일 정보의 추가/편집 및 제거 방법입니다.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456" name="Google Shape;456;p21"/>
          <p:cNvSpPr/>
          <p:nvPr/>
        </p:nvSpPr>
        <p:spPr>
          <a:xfrm>
            <a:off x="1172839" y="1585644"/>
            <a:ext cx="1064075" cy="198018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57" name="Google Shape;457;p21"/>
          <p:cNvSpPr txBox="1"/>
          <p:nvPr/>
        </p:nvSpPr>
        <p:spPr>
          <a:xfrm>
            <a:off x="1289378" y="1290075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/>
          </a:p>
        </p:txBody>
      </p:sp>
      <p:sp>
        <p:nvSpPr>
          <p:cNvPr id="458" name="Google Shape;458;p21"/>
          <p:cNvSpPr txBox="1"/>
          <p:nvPr/>
        </p:nvSpPr>
        <p:spPr>
          <a:xfrm>
            <a:off x="1594145" y="1295579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/>
          </a:p>
        </p:txBody>
      </p:sp>
      <p:sp>
        <p:nvSpPr>
          <p:cNvPr id="459" name="Google Shape;459;p21"/>
          <p:cNvSpPr txBox="1"/>
          <p:nvPr/>
        </p:nvSpPr>
        <p:spPr>
          <a:xfrm>
            <a:off x="946027" y="2713136"/>
            <a:ext cx="6093920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       를 클릭하면 새로운 휴일 정보를 작성 할 수 있습니다.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     </a:t>
            </a:r>
            <a:endParaRPr/>
          </a:p>
        </p:txBody>
      </p:sp>
      <p:sp>
        <p:nvSpPr>
          <p:cNvPr id="460" name="Google Shape;460;p21"/>
          <p:cNvSpPr txBox="1"/>
          <p:nvPr/>
        </p:nvSpPr>
        <p:spPr>
          <a:xfrm>
            <a:off x="1022293" y="6131837"/>
            <a:ext cx="609392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최종 적용 변경은          을 클릭하면 이루어집니다.       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461" name="Google Shape;461;p21"/>
          <p:cNvSpPr txBox="1"/>
          <p:nvPr/>
        </p:nvSpPr>
        <p:spPr>
          <a:xfrm>
            <a:off x="946027" y="9333652"/>
            <a:ext cx="6093920" cy="727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③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추출 룰 리스트에서 클릭 선택 된 추출 룰을 제거합니다.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* 사용여부 체크 해제의 사용 중지와 삭제 처리는 같지 않으므로 주의해 주세요.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/>
          </a:p>
        </p:txBody>
      </p:sp>
      <p:pic>
        <p:nvPicPr>
          <p:cNvPr id="462" name="Google Shape;46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2839" y="3272757"/>
            <a:ext cx="5497516" cy="4151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3" name="Google Shape;463;p21"/>
          <p:cNvCxnSpPr>
            <a:stCxn id="464" idx="2"/>
            <a:endCxn id="462" idx="0"/>
          </p:cNvCxnSpPr>
          <p:nvPr/>
        </p:nvCxnSpPr>
        <p:spPr>
          <a:xfrm flipH="1" rot="-5400000">
            <a:off x="2562136" y="1913359"/>
            <a:ext cx="312600" cy="24063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65" name="Google Shape;465;p21"/>
          <p:cNvSpPr txBox="1"/>
          <p:nvPr/>
        </p:nvSpPr>
        <p:spPr>
          <a:xfrm>
            <a:off x="3932985" y="2982374"/>
            <a:ext cx="2651433" cy="51552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리스트 아래에 새로운 행이 추가됩니다. </a:t>
            </a:r>
            <a:endParaRPr/>
          </a:p>
        </p:txBody>
      </p:sp>
      <p:pic>
        <p:nvPicPr>
          <p:cNvPr id="464" name="Google Shape;46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4378" y="2726170"/>
            <a:ext cx="601815" cy="234039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21"/>
          <p:cNvSpPr txBox="1"/>
          <p:nvPr/>
        </p:nvSpPr>
        <p:spPr>
          <a:xfrm>
            <a:off x="946027" y="3922733"/>
            <a:ext cx="6093920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S Mincho"/>
              <a:buChar char="-"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휴일(서력)은 숫자로 서력 포맷(YYYYMMDD)으로 기재하고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-17145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S Mincho"/>
              <a:buChar char="-"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휴일(연호)는 숫자로 일본력 포맷(YYYMMDD)으로 등록하도록 합니다.  </a:t>
            </a:r>
            <a:endParaRPr/>
          </a:p>
        </p:txBody>
      </p:sp>
      <p:sp>
        <p:nvSpPr>
          <p:cNvPr id="467" name="Google Shape;467;p21"/>
          <p:cNvSpPr txBox="1"/>
          <p:nvPr/>
        </p:nvSpPr>
        <p:spPr>
          <a:xfrm>
            <a:off x="970450" y="4501522"/>
            <a:ext cx="6093920" cy="280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* 휴일 정보 편집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은 리스트에서 해당 행을 클릭하면 편집 모드로 변경됩니다.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468" name="Google Shape;468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89942" y="6131837"/>
            <a:ext cx="574096" cy="247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64038" y="5504238"/>
            <a:ext cx="332182" cy="45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14378" y="4795011"/>
            <a:ext cx="4231503" cy="49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131" y="2919631"/>
            <a:ext cx="1771077" cy="3004607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22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477" name="Google Shape;477;p22"/>
          <p:cNvSpPr/>
          <p:nvPr/>
        </p:nvSpPr>
        <p:spPr>
          <a:xfrm>
            <a:off x="1080000" y="1294999"/>
            <a:ext cx="5400000" cy="2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rgbClr val="002060"/>
                </a:solidFill>
                <a:latin typeface="MS Gothic"/>
                <a:ea typeface="MS Gothic"/>
                <a:cs typeface="MS Gothic"/>
                <a:sym typeface="MS Gothic"/>
              </a:rPr>
              <a:t>使用者ワープロ病名管理</a:t>
            </a:r>
            <a:endParaRPr/>
          </a:p>
        </p:txBody>
      </p:sp>
      <p:sp>
        <p:nvSpPr>
          <p:cNvPr id="478" name="Google Shape;478;p22"/>
          <p:cNvSpPr txBox="1"/>
          <p:nvPr/>
        </p:nvSpPr>
        <p:spPr>
          <a:xfrm>
            <a:off x="1080000" y="1621974"/>
            <a:ext cx="5400000" cy="136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‘체크아이DX’의 운영자 권한의 메뉴입니다.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메뉴네비게이션‘점검업무’ &gt; ‘접수및점검’ 에서 업로드 취입된 의료비청구서에 상병명 코드가 미 기재되어 작성된 경우가 존재하기도 합니다.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그러한 경우, ‘</a:t>
            </a:r>
            <a:r>
              <a:rPr lang="ko-KR" sz="1100">
                <a:solidFill>
                  <a:srgbClr val="002060"/>
                </a:solidFill>
                <a:latin typeface="MS Gothic"/>
                <a:ea typeface="MS Gothic"/>
                <a:cs typeface="MS Gothic"/>
                <a:sym typeface="MS Gothic"/>
              </a:rPr>
              <a:t>ワープロ病名’ 병명이라 지칭하고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정확한 점검 심사를 위해 </a:t>
            </a:r>
            <a:r>
              <a:rPr lang="ko-KR" sz="1100">
                <a:solidFill>
                  <a:srgbClr val="002060"/>
                </a:solidFill>
                <a:latin typeface="MS Gothic"/>
                <a:ea typeface="MS Gothic"/>
                <a:cs typeface="MS Gothic"/>
                <a:sym typeface="MS Gothic"/>
              </a:rPr>
              <a:t>해당 병명에 대해 상병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명 마스터의 병명 코드를 사전에 정의하여 매핑할 수 있습니다.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479" name="Google Shape;479;p22"/>
          <p:cNvSpPr/>
          <p:nvPr/>
        </p:nvSpPr>
        <p:spPr>
          <a:xfrm>
            <a:off x="1255156" y="5397816"/>
            <a:ext cx="1501261" cy="16859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80" name="Google Shape;480;p22"/>
          <p:cNvSpPr/>
          <p:nvPr/>
        </p:nvSpPr>
        <p:spPr>
          <a:xfrm>
            <a:off x="2826208" y="3807759"/>
            <a:ext cx="4279212" cy="82919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네비게이션 위도우의 ‘Admin’&gt; ＇</a:t>
            </a:r>
            <a:r>
              <a:rPr lang="ko-KR" sz="1100">
                <a:solidFill>
                  <a:srgbClr val="002060"/>
                </a:solidFill>
                <a:latin typeface="MS Gothic"/>
                <a:ea typeface="MS Gothic"/>
                <a:cs typeface="MS Gothic"/>
                <a:sym typeface="MS Gothic"/>
              </a:rPr>
              <a:t>使用者ワープロ病名管理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’를 더블 클릭합니다.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481" name="Google Shape;481;p22"/>
          <p:cNvSpPr txBox="1"/>
          <p:nvPr/>
        </p:nvSpPr>
        <p:spPr>
          <a:xfrm>
            <a:off x="1055131" y="6019323"/>
            <a:ext cx="540000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rPr>
              <a:t>‘</a:t>
            </a:r>
            <a:r>
              <a:rPr lang="ko-KR" sz="1100">
                <a:solidFill>
                  <a:srgbClr val="002060"/>
                </a:solidFill>
                <a:latin typeface="MS Gothic"/>
                <a:ea typeface="MS Gothic"/>
                <a:cs typeface="MS Gothic"/>
                <a:sym typeface="MS Gothic"/>
              </a:rPr>
              <a:t>使用者ワープロ病名管理</a:t>
            </a:r>
            <a:r>
              <a:rPr lang="ko-KR" sz="11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rPr>
              <a:t>’  초기 화면입니다.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482" name="Google Shape;482;p22"/>
          <p:cNvSpPr txBox="1"/>
          <p:nvPr/>
        </p:nvSpPr>
        <p:spPr>
          <a:xfrm>
            <a:off x="2760735" y="4719616"/>
            <a:ext cx="4135365" cy="492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注： 본 기능은 의학적 지식을 가지고 있는 사람이 확인해야 합니다. 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483" name="Google Shape;48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9845" y="6328201"/>
            <a:ext cx="5649030" cy="3713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1326" y="5077668"/>
            <a:ext cx="5485940" cy="3065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9" name="Google Shape;489;p23"/>
          <p:cNvGrpSpPr/>
          <p:nvPr/>
        </p:nvGrpSpPr>
        <p:grpSpPr>
          <a:xfrm>
            <a:off x="1188272" y="1480995"/>
            <a:ext cx="5465077" cy="887995"/>
            <a:chOff x="-2205038" y="4632677"/>
            <a:chExt cx="8734425" cy="981684"/>
          </a:xfrm>
        </p:grpSpPr>
        <p:pic>
          <p:nvPicPr>
            <p:cNvPr id="490" name="Google Shape;490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205038" y="4633286"/>
              <a:ext cx="7343775" cy="981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38737" y="4632677"/>
              <a:ext cx="1390650" cy="647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2" name="Google Shape;492;p23"/>
          <p:cNvSpPr txBox="1"/>
          <p:nvPr/>
        </p:nvSpPr>
        <p:spPr>
          <a:xfrm>
            <a:off x="1043215" y="2396968"/>
            <a:ext cx="6093920" cy="19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조회 조건입니다.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-17145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S Mincho"/>
              <a:buChar char="-"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사용자워드프로세서 색인명 : 미코드화병명으로 입수된 상병명 조건으로 조회합니다.</a:t>
            </a:r>
            <a:endParaRPr/>
          </a:p>
          <a:p>
            <a:pPr indent="-17145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S Mincho"/>
              <a:buChar char="-"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워드프로세스 구분 :                 으로 병명, 수식어를 선택할 수 있습니다. </a:t>
            </a:r>
            <a:endParaRPr/>
          </a:p>
          <a:p>
            <a:pPr indent="-10160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"/>
              <a:buNone/>
            </a:pPr>
            <a:r>
              <a:t/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-10160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"/>
              <a:buNone/>
            </a:pPr>
            <a:r>
              <a:t/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-17145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S Mincho"/>
              <a:buChar char="-"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코드, 코드명 : 매핑 된 상병명마스터의 코드와 병명 코드명으로 전방 일지되는 워드프로세서 색인명을 조회 합니다. </a:t>
            </a:r>
            <a:endParaRPr/>
          </a:p>
          <a:p>
            <a:pPr indent="-17145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S Mincho"/>
              <a:buChar char="-"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사용여부 : Y 인 경우는 체크아이DX 에서 의료비청구서가 업로드 및 취입 시에 적용되는 워드프로세스 병명을 조회 합니다.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493" name="Google Shape;493;p23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494" name="Google Shape;494;p23"/>
          <p:cNvSpPr txBox="1"/>
          <p:nvPr/>
        </p:nvSpPr>
        <p:spPr>
          <a:xfrm>
            <a:off x="1144937" y="4413942"/>
            <a:ext cx="5606025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    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검색 버튼을 클릭하면 조회됩니다.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- 병명코드명칭을 ‘유방암’으로 전방일지 조회합니다.    </a:t>
            </a:r>
            <a:endParaRPr/>
          </a:p>
        </p:txBody>
      </p:sp>
      <p:pic>
        <p:nvPicPr>
          <p:cNvPr id="495" name="Google Shape;495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34194" y="4466059"/>
            <a:ext cx="180975" cy="81187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23"/>
          <p:cNvSpPr txBox="1"/>
          <p:nvPr/>
        </p:nvSpPr>
        <p:spPr>
          <a:xfrm>
            <a:off x="1144937" y="9238112"/>
            <a:ext cx="6342282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③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상단 버튼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         리스트와 상단 조회 조건을 초기 상태로 변경 합니다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497" name="Google Shape;497;p23"/>
          <p:cNvSpPr txBox="1"/>
          <p:nvPr/>
        </p:nvSpPr>
        <p:spPr>
          <a:xfrm>
            <a:off x="2835414" y="1661247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/>
          </a:p>
        </p:txBody>
      </p:sp>
      <p:sp>
        <p:nvSpPr>
          <p:cNvPr id="498" name="Google Shape;498;p23"/>
          <p:cNvSpPr txBox="1"/>
          <p:nvPr/>
        </p:nvSpPr>
        <p:spPr>
          <a:xfrm>
            <a:off x="5928285" y="135781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99" name="Google Shape;499;p23"/>
          <p:cNvSpPr/>
          <p:nvPr/>
        </p:nvSpPr>
        <p:spPr>
          <a:xfrm>
            <a:off x="1207306" y="1531049"/>
            <a:ext cx="4131714" cy="464951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00" name="Google Shape;500;p23"/>
          <p:cNvSpPr txBox="1"/>
          <p:nvPr/>
        </p:nvSpPr>
        <p:spPr>
          <a:xfrm>
            <a:off x="1873611" y="8474953"/>
            <a:ext cx="3193689" cy="51552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‘유방암 전방 일치 병명에 대한 워드프로세스색인명이 조회됩니다. </a:t>
            </a:r>
            <a:endParaRPr/>
          </a:p>
        </p:txBody>
      </p:sp>
      <p:sp>
        <p:nvSpPr>
          <p:cNvPr id="501" name="Google Shape;501;p23"/>
          <p:cNvSpPr txBox="1"/>
          <p:nvPr/>
        </p:nvSpPr>
        <p:spPr>
          <a:xfrm>
            <a:off x="1054640" y="1162005"/>
            <a:ext cx="540000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100">
                <a:solidFill>
                  <a:srgbClr val="7F7F7F"/>
                </a:solidFill>
                <a:latin typeface="MS Mincho"/>
                <a:ea typeface="MS Mincho"/>
                <a:cs typeface="MS Mincho"/>
                <a:sym typeface="MS Mincho"/>
              </a:rPr>
              <a:t>●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상단 영역입니다.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502" name="Google Shape;502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41994" y="4451641"/>
            <a:ext cx="244939" cy="197016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23"/>
          <p:cNvSpPr txBox="1"/>
          <p:nvPr/>
        </p:nvSpPr>
        <p:spPr>
          <a:xfrm>
            <a:off x="5318896" y="133531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/>
          </a:p>
        </p:txBody>
      </p:sp>
      <p:pic>
        <p:nvPicPr>
          <p:cNvPr id="504" name="Google Shape;504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53048" y="9455393"/>
            <a:ext cx="715145" cy="292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30809" y="2904069"/>
            <a:ext cx="995525" cy="5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958322" y="4623280"/>
            <a:ext cx="1939926" cy="294672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23"/>
          <p:cNvSpPr/>
          <p:nvPr/>
        </p:nvSpPr>
        <p:spPr>
          <a:xfrm>
            <a:off x="3163099" y="5657087"/>
            <a:ext cx="616739" cy="248608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08" name="Google Shape;508;p23"/>
          <p:cNvSpPr/>
          <p:nvPr/>
        </p:nvSpPr>
        <p:spPr>
          <a:xfrm>
            <a:off x="1441994" y="5667217"/>
            <a:ext cx="948781" cy="247595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cxnSp>
        <p:nvCxnSpPr>
          <p:cNvPr id="509" name="Google Shape;509;p23"/>
          <p:cNvCxnSpPr>
            <a:endCxn id="507" idx="3"/>
          </p:cNvCxnSpPr>
          <p:nvPr/>
        </p:nvCxnSpPr>
        <p:spPr>
          <a:xfrm rot="5400000">
            <a:off x="3199338" y="6089527"/>
            <a:ext cx="1391100" cy="2301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10" name="Google Shape;510;p23"/>
          <p:cNvCxnSpPr>
            <a:stCxn id="507" idx="2"/>
            <a:endCxn id="500" idx="0"/>
          </p:cNvCxnSpPr>
          <p:nvPr/>
        </p:nvCxnSpPr>
        <p:spPr>
          <a:xfrm rot="5400000">
            <a:off x="3305118" y="8308617"/>
            <a:ext cx="331800" cy="9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11" name="Google Shape;511;p23"/>
          <p:cNvCxnSpPr>
            <a:stCxn id="500" idx="1"/>
          </p:cNvCxnSpPr>
          <p:nvPr/>
        </p:nvCxnSpPr>
        <p:spPr>
          <a:xfrm rot="10800000">
            <a:off x="1687011" y="8143216"/>
            <a:ext cx="186600" cy="5895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12" name="Google Shape;512;p23"/>
          <p:cNvSpPr/>
          <p:nvPr/>
        </p:nvSpPr>
        <p:spPr>
          <a:xfrm>
            <a:off x="3276993" y="5241149"/>
            <a:ext cx="1457201" cy="267738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1416" y="1391170"/>
            <a:ext cx="2222183" cy="2435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3754" y="1428433"/>
            <a:ext cx="3315003" cy="890686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4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520" name="Google Shape;520;p24"/>
          <p:cNvSpPr txBox="1"/>
          <p:nvPr/>
        </p:nvSpPr>
        <p:spPr>
          <a:xfrm>
            <a:off x="1048101" y="1125823"/>
            <a:ext cx="540000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100">
                <a:solidFill>
                  <a:srgbClr val="7F7F7F"/>
                </a:solidFill>
                <a:latin typeface="MS Mincho"/>
                <a:ea typeface="MS Mincho"/>
                <a:cs typeface="MS Mincho"/>
                <a:sym typeface="MS Mincho"/>
              </a:rPr>
              <a:t>● 워드프로세서 색인 상세정보입니다.  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521" name="Google Shape;521;p24"/>
          <p:cNvSpPr/>
          <p:nvPr/>
        </p:nvSpPr>
        <p:spPr>
          <a:xfrm>
            <a:off x="1163754" y="2024655"/>
            <a:ext cx="3315003" cy="118218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22" name="Google Shape;522;p24"/>
          <p:cNvSpPr txBox="1"/>
          <p:nvPr/>
        </p:nvSpPr>
        <p:spPr>
          <a:xfrm>
            <a:off x="4433666" y="1551445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/>
          </a:p>
        </p:txBody>
      </p:sp>
      <p:sp>
        <p:nvSpPr>
          <p:cNvPr id="523" name="Google Shape;523;p24"/>
          <p:cNvSpPr txBox="1"/>
          <p:nvPr/>
        </p:nvSpPr>
        <p:spPr>
          <a:xfrm>
            <a:off x="6548183" y="1543945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/>
          </a:p>
        </p:txBody>
      </p:sp>
      <p:sp>
        <p:nvSpPr>
          <p:cNvPr id="524" name="Google Shape;524;p24"/>
          <p:cNvSpPr txBox="1"/>
          <p:nvPr/>
        </p:nvSpPr>
        <p:spPr>
          <a:xfrm>
            <a:off x="869761" y="4222896"/>
            <a:ext cx="6093920" cy="727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‘수정 모드’입니다.  기존 정보를 갱신 가능 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‘신규’ 버튼을 클릭하면 ‘신규‘ 모드가 되며 항목 입력 창이 공란으로 변경되어 입력 대기 상태가 되어집니다.        </a:t>
            </a:r>
            <a:endParaRPr/>
          </a:p>
        </p:txBody>
      </p:sp>
      <p:sp>
        <p:nvSpPr>
          <p:cNvPr id="525" name="Google Shape;525;p24"/>
          <p:cNvSpPr txBox="1"/>
          <p:nvPr/>
        </p:nvSpPr>
        <p:spPr>
          <a:xfrm>
            <a:off x="894184" y="4974069"/>
            <a:ext cx="609392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기능 버튼을 이용해서 정보를 등록, 변경합니다.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526" name="Google Shape;526;p24"/>
          <p:cNvSpPr txBox="1"/>
          <p:nvPr/>
        </p:nvSpPr>
        <p:spPr>
          <a:xfrm>
            <a:off x="894184" y="5230853"/>
            <a:ext cx="609392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S Mincho"/>
              <a:buChar char="-"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       : 신규 정보를 등록하거나, 선택된 정보를 갱신합니다. </a:t>
            </a:r>
            <a:endParaRPr/>
          </a:p>
        </p:txBody>
      </p:sp>
      <p:sp>
        <p:nvSpPr>
          <p:cNvPr id="527" name="Google Shape;527;p24"/>
          <p:cNvSpPr txBox="1"/>
          <p:nvPr/>
        </p:nvSpPr>
        <p:spPr>
          <a:xfrm>
            <a:off x="1343026" y="2744601"/>
            <a:ext cx="3135732" cy="115031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해당 리스트의 워드프로세서 색인을 더블 클릭합니다.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좌측 ‘使用者ワープロ名テーブル’영역에 상세정보가 표시됩니다.</a:t>
            </a:r>
            <a:endParaRPr/>
          </a:p>
        </p:txBody>
      </p:sp>
      <p:cxnSp>
        <p:nvCxnSpPr>
          <p:cNvPr id="528" name="Google Shape;528;p24"/>
          <p:cNvCxnSpPr>
            <a:stCxn id="521" idx="2"/>
            <a:endCxn id="517" idx="1"/>
          </p:cNvCxnSpPr>
          <p:nvPr/>
        </p:nvCxnSpPr>
        <p:spPr>
          <a:xfrm flipH="1" rot="-5400000">
            <a:off x="3498206" y="1465923"/>
            <a:ext cx="466200" cy="18201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529" name="Google Shape;52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3754" y="5591932"/>
            <a:ext cx="2421006" cy="35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24"/>
          <p:cNvSpPr txBox="1"/>
          <p:nvPr/>
        </p:nvSpPr>
        <p:spPr>
          <a:xfrm>
            <a:off x="946027" y="9335656"/>
            <a:ext cx="609392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S Mincho"/>
              <a:buChar char="-"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      : 선택된 정보를 제거합니다.  </a:t>
            </a:r>
            <a:endParaRPr/>
          </a:p>
        </p:txBody>
      </p:sp>
      <p:sp>
        <p:nvSpPr>
          <p:cNvPr id="531" name="Google Shape;531;p24"/>
          <p:cNvSpPr txBox="1"/>
          <p:nvPr/>
        </p:nvSpPr>
        <p:spPr>
          <a:xfrm>
            <a:off x="3669910" y="5906805"/>
            <a:ext cx="3045215" cy="93871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‘우유암 온존술 후’ 로 기재된 미코드화 상병명은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상병명코드 ‘1749008’, 상병명 명칭‘유방암‘ 으로 인식 되어 집니다. </a:t>
            </a:r>
            <a:endParaRPr/>
          </a:p>
        </p:txBody>
      </p:sp>
      <p:sp>
        <p:nvSpPr>
          <p:cNvPr id="532" name="Google Shape;532;p24"/>
          <p:cNvSpPr/>
          <p:nvPr/>
        </p:nvSpPr>
        <p:spPr>
          <a:xfrm>
            <a:off x="1266826" y="6476999"/>
            <a:ext cx="1971674" cy="376795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33" name="Google Shape;533;p24"/>
          <p:cNvSpPr txBox="1"/>
          <p:nvPr/>
        </p:nvSpPr>
        <p:spPr>
          <a:xfrm>
            <a:off x="3669910" y="6927411"/>
            <a:ext cx="3045215" cy="115031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마스터 상병명코드와 명칭을 조회하여 정확한 코드와 명칭을 매핑합니다.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Ex ) ‘右乳癌温存術後’로 입수되는 워드프로세서병명을 乳癌(1749008) 로 인식될 수 있도록 합니다. </a:t>
            </a:r>
            <a:endParaRPr/>
          </a:p>
        </p:txBody>
      </p:sp>
      <p:cxnSp>
        <p:nvCxnSpPr>
          <p:cNvPr id="534" name="Google Shape;534;p24"/>
          <p:cNvCxnSpPr>
            <a:stCxn id="535" idx="3"/>
            <a:endCxn id="533" idx="1"/>
          </p:cNvCxnSpPr>
          <p:nvPr/>
        </p:nvCxnSpPr>
        <p:spPr>
          <a:xfrm>
            <a:off x="2530128" y="7219605"/>
            <a:ext cx="1139700" cy="282900"/>
          </a:xfrm>
          <a:prstGeom prst="bentConnector3">
            <a:avLst>
              <a:gd fmla="val 50004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35" name="Google Shape;535;p24"/>
          <p:cNvSpPr/>
          <p:nvPr/>
        </p:nvSpPr>
        <p:spPr>
          <a:xfrm>
            <a:off x="2187424" y="7131948"/>
            <a:ext cx="342704" cy="175313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36" name="Google Shape;536;p24"/>
          <p:cNvSpPr/>
          <p:nvPr/>
        </p:nvSpPr>
        <p:spPr>
          <a:xfrm>
            <a:off x="2377826" y="8287967"/>
            <a:ext cx="978543" cy="20302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cxnSp>
        <p:nvCxnSpPr>
          <p:cNvPr id="537" name="Google Shape;537;p24"/>
          <p:cNvCxnSpPr>
            <a:endCxn id="538" idx="1"/>
          </p:cNvCxnSpPr>
          <p:nvPr/>
        </p:nvCxnSpPr>
        <p:spPr>
          <a:xfrm flipH="1" rot="-5400000">
            <a:off x="3333910" y="8383289"/>
            <a:ext cx="354900" cy="3171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38" name="Google Shape;538;p24"/>
          <p:cNvSpPr txBox="1"/>
          <p:nvPr/>
        </p:nvSpPr>
        <p:spPr>
          <a:xfrm>
            <a:off x="3669910" y="8144131"/>
            <a:ext cx="3045215" cy="115031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상병명 정보에 해당되는 수식어 코드 정보를 등록합니다.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Ex ) ‘右乳癌温存術後’  에 대해서 수식어 術後 (3088) , 右(2056)을 등록합니다.</a:t>
            </a:r>
            <a:endParaRPr/>
          </a:p>
        </p:txBody>
      </p:sp>
      <p:pic>
        <p:nvPicPr>
          <p:cNvPr id="539" name="Google Shape;539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9480" y="5190173"/>
            <a:ext cx="6477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63754" y="9336534"/>
            <a:ext cx="676275" cy="3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25"/>
          <p:cNvGrpSpPr/>
          <p:nvPr/>
        </p:nvGrpSpPr>
        <p:grpSpPr>
          <a:xfrm>
            <a:off x="1228888" y="2080426"/>
            <a:ext cx="5465077" cy="887995"/>
            <a:chOff x="-2205038" y="4632677"/>
            <a:chExt cx="8734425" cy="981684"/>
          </a:xfrm>
        </p:grpSpPr>
        <p:pic>
          <p:nvPicPr>
            <p:cNvPr id="546" name="Google Shape;546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205038" y="4633286"/>
              <a:ext cx="7343775" cy="981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38737" y="4632677"/>
              <a:ext cx="1390650" cy="647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8" name="Google Shape;548;p25"/>
          <p:cNvSpPr txBox="1"/>
          <p:nvPr/>
        </p:nvSpPr>
        <p:spPr>
          <a:xfrm>
            <a:off x="946027" y="8147954"/>
            <a:ext cx="5400000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다운로드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현재 등록된 ‘사용자 워드프로세서 색인 정보’ 를 엑셀(XLSX) 포맷으로 PC 에 파일 다운로드합니다.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注： 다운로드 받은 파일형식으로 ‘업로드‘ 가능합니다.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549" name="Google Shape;549;p25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550" name="Google Shape;550;p25"/>
          <p:cNvSpPr txBox="1"/>
          <p:nvPr/>
        </p:nvSpPr>
        <p:spPr>
          <a:xfrm>
            <a:off x="1048101" y="1125823"/>
            <a:ext cx="540000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100">
                <a:solidFill>
                  <a:srgbClr val="7F7F7F"/>
                </a:solidFill>
                <a:latin typeface="MS Mincho"/>
                <a:ea typeface="MS Mincho"/>
                <a:cs typeface="MS Mincho"/>
                <a:sym typeface="MS Mincho"/>
              </a:rPr>
              <a:t>● 워드프로세서 색인 정보를 일괄 관리합니다.   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551" name="Google Shape;551;p25"/>
          <p:cNvSpPr txBox="1"/>
          <p:nvPr/>
        </p:nvSpPr>
        <p:spPr>
          <a:xfrm>
            <a:off x="1048101" y="261647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/>
          </a:p>
        </p:txBody>
      </p:sp>
      <p:sp>
        <p:nvSpPr>
          <p:cNvPr id="552" name="Google Shape;552;p25"/>
          <p:cNvSpPr txBox="1"/>
          <p:nvPr/>
        </p:nvSpPr>
        <p:spPr>
          <a:xfrm>
            <a:off x="2533300" y="2599090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/>
          </a:p>
        </p:txBody>
      </p:sp>
      <p:sp>
        <p:nvSpPr>
          <p:cNvPr id="553" name="Google Shape;553;p25"/>
          <p:cNvSpPr txBox="1"/>
          <p:nvPr/>
        </p:nvSpPr>
        <p:spPr>
          <a:xfrm>
            <a:off x="946027" y="4948731"/>
            <a:ext cx="6093920" cy="727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업로드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아래와 같은 ‘사용자 워드프로세서 색인 정보’ 포맷으로 등록된 정보를 일괄적으로 등록할 수 있습니다.   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554" name="Google Shape;55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28049" y="2993550"/>
            <a:ext cx="2675466" cy="206930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55" name="Google Shape;555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8101" y="5675853"/>
            <a:ext cx="4338115" cy="23610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6" name="Google Shape;556;p25"/>
          <p:cNvCxnSpPr>
            <a:stCxn id="551" idx="2"/>
            <a:endCxn id="554" idx="1"/>
          </p:cNvCxnSpPr>
          <p:nvPr/>
        </p:nvCxnSpPr>
        <p:spPr>
          <a:xfrm flipH="1" rot="-5400000">
            <a:off x="2220650" y="2021006"/>
            <a:ext cx="1042500" cy="29721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57" name="Google Shape;557;p25"/>
          <p:cNvSpPr txBox="1"/>
          <p:nvPr/>
        </p:nvSpPr>
        <p:spPr>
          <a:xfrm>
            <a:off x="1373812" y="3459487"/>
            <a:ext cx="2526725" cy="51552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엑셀(XLSX) 파일을 선택하여 클라우드 서버에 업로드합니다. </a:t>
            </a:r>
            <a:endParaRPr/>
          </a:p>
        </p:txBody>
      </p:sp>
      <p:sp>
        <p:nvSpPr>
          <p:cNvPr id="558" name="Google Shape;558;p25"/>
          <p:cNvSpPr/>
          <p:nvPr/>
        </p:nvSpPr>
        <p:spPr>
          <a:xfrm>
            <a:off x="6043939" y="4484311"/>
            <a:ext cx="650026" cy="175313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59" name="Google Shape;559;p25"/>
          <p:cNvSpPr/>
          <p:nvPr/>
        </p:nvSpPr>
        <p:spPr>
          <a:xfrm>
            <a:off x="1286570" y="1406334"/>
            <a:ext cx="5533330" cy="54153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1건 별로 등록하기 번거로운 경우, 대량의 정보를 파일에 기재하여 일괄적으로 등록할 수 있습니다.  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303" y="4781006"/>
            <a:ext cx="3195208" cy="3528176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29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566" name="Google Shape;566;p29"/>
          <p:cNvSpPr/>
          <p:nvPr/>
        </p:nvSpPr>
        <p:spPr>
          <a:xfrm>
            <a:off x="1080000" y="1294999"/>
            <a:ext cx="5400000" cy="2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rgbClr val="002060"/>
                </a:solidFill>
                <a:latin typeface="MS Gothic"/>
                <a:ea typeface="MS Gothic"/>
                <a:cs typeface="MS Gothic"/>
                <a:sym typeface="MS Gothic"/>
              </a:rPr>
              <a:t>별첨. 의료 기관 전환 벙법</a:t>
            </a:r>
            <a:endParaRPr sz="1400">
              <a:solidFill>
                <a:srgbClr val="002060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567" name="Google Shape;567;p29"/>
          <p:cNvSpPr txBox="1"/>
          <p:nvPr/>
        </p:nvSpPr>
        <p:spPr>
          <a:xfrm>
            <a:off x="1080000" y="1621974"/>
            <a:ext cx="5400000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‘체크아이DX’의 운영자만이 가지고 있는 고유 기능 입니다.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유저의 소속 의료기관을 변경하여 해당 변경 의료기관 정보로 사용 가능해 집니다.  ( 해당 의료기관으로의 재 로그인 과정이 필요 없습니다. )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注： 본 기능은 운영자의 고유 권한이므로 운영자 유저 정보의 외부 유출이 되지 않도록 조심 해 주세요. 또한 변경 의료기관에 대해 단순 열람 뿐 아니라 점검 및 학습이 가능한 상태이므로 의료비청구서를 다룰 때는 주의하셔야 합니다.  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568" name="Google Shape;5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0001" y="3909947"/>
            <a:ext cx="3127812" cy="444341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29"/>
          <p:cNvSpPr/>
          <p:nvPr/>
        </p:nvSpPr>
        <p:spPr>
          <a:xfrm>
            <a:off x="2549965" y="4014006"/>
            <a:ext cx="1168596" cy="244488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70" name="Google Shape;570;p29"/>
          <p:cNvSpPr txBox="1"/>
          <p:nvPr/>
        </p:nvSpPr>
        <p:spPr>
          <a:xfrm>
            <a:off x="1018561" y="3597986"/>
            <a:ext cx="540000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100">
                <a:solidFill>
                  <a:srgbClr val="7F7F7F"/>
                </a:solidFill>
                <a:latin typeface="MS Mincho"/>
                <a:ea typeface="MS Mincho"/>
                <a:cs typeface="MS Mincho"/>
                <a:sym typeface="MS Mincho"/>
              </a:rPr>
              <a:t>●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상단 로고 + 소속의료기관명 좌측으로 ‘의료기관 전환‘ 버튼이 존재합니다.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571" name="Google Shape;571;p29"/>
          <p:cNvSpPr txBox="1"/>
          <p:nvPr/>
        </p:nvSpPr>
        <p:spPr>
          <a:xfrm>
            <a:off x="4284617" y="4936704"/>
            <a:ext cx="2690950" cy="136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위도우 오픈과 동시에 유효한 의료기관 리스트가 조회됩니다.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0000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전환 대상 의료기관을 선택합니다.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선택 버튼 클릭합니다.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변경 완료 메시지가 표시됩니다.  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cxnSp>
        <p:nvCxnSpPr>
          <p:cNvPr id="572" name="Google Shape;572;p29"/>
          <p:cNvCxnSpPr>
            <a:stCxn id="569" idx="2"/>
          </p:cNvCxnSpPr>
          <p:nvPr/>
        </p:nvCxnSpPr>
        <p:spPr>
          <a:xfrm flipH="1">
            <a:off x="3126463" y="4258494"/>
            <a:ext cx="7800" cy="522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73" name="Google Shape;573;p29"/>
          <p:cNvSpPr txBox="1"/>
          <p:nvPr/>
        </p:nvSpPr>
        <p:spPr>
          <a:xfrm>
            <a:off x="3226320" y="4354288"/>
            <a:ext cx="3908638" cy="28059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전환 대상 의료기관 선택 팝업 위도우가 오픈 됩니다. </a:t>
            </a:r>
            <a:endParaRPr/>
          </a:p>
        </p:txBody>
      </p:sp>
      <p:sp>
        <p:nvSpPr>
          <p:cNvPr id="574" name="Google Shape;574;p29"/>
          <p:cNvSpPr txBox="1"/>
          <p:nvPr/>
        </p:nvSpPr>
        <p:spPr>
          <a:xfrm>
            <a:off x="3303063" y="596198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/>
          </a:p>
        </p:txBody>
      </p:sp>
      <p:sp>
        <p:nvSpPr>
          <p:cNvPr id="575" name="Google Shape;575;p29"/>
          <p:cNvSpPr txBox="1"/>
          <p:nvPr/>
        </p:nvSpPr>
        <p:spPr>
          <a:xfrm>
            <a:off x="3126377" y="7876666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76" name="Google Shape;576;p29"/>
          <p:cNvSpPr/>
          <p:nvPr/>
        </p:nvSpPr>
        <p:spPr>
          <a:xfrm>
            <a:off x="1129737" y="6170823"/>
            <a:ext cx="2902331" cy="142892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77" name="Google Shape;577;p29"/>
          <p:cNvSpPr txBox="1"/>
          <p:nvPr/>
        </p:nvSpPr>
        <p:spPr>
          <a:xfrm>
            <a:off x="1670842" y="7926547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/>
          </a:p>
        </p:txBody>
      </p:sp>
      <p:pic>
        <p:nvPicPr>
          <p:cNvPr id="578" name="Google Shape;578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1287" y="6298615"/>
            <a:ext cx="2783671" cy="1212997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29"/>
          <p:cNvSpPr txBox="1"/>
          <p:nvPr/>
        </p:nvSpPr>
        <p:spPr>
          <a:xfrm>
            <a:off x="2549965" y="8363058"/>
            <a:ext cx="2717832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③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닫기 버튼을 클릭하면 ‘의료기관 전환’을 취소합니다.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580" name="Google Shape;58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737" y="8932461"/>
            <a:ext cx="3505200" cy="485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1" name="Google Shape;581;p29"/>
          <p:cNvCxnSpPr>
            <a:stCxn id="578" idx="2"/>
            <a:endCxn id="580" idx="3"/>
          </p:cNvCxnSpPr>
          <p:nvPr/>
        </p:nvCxnSpPr>
        <p:spPr>
          <a:xfrm rot="5400000">
            <a:off x="4357123" y="7789412"/>
            <a:ext cx="1663800" cy="11082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82" name="Google Shape;582;p29"/>
          <p:cNvCxnSpPr>
            <a:endCxn id="578" idx="1"/>
          </p:cNvCxnSpPr>
          <p:nvPr/>
        </p:nvCxnSpPr>
        <p:spPr>
          <a:xfrm flipH="1" rot="10800000">
            <a:off x="2310087" y="6905113"/>
            <a:ext cx="2041200" cy="1064100"/>
          </a:xfrm>
          <a:prstGeom prst="bentConnector3">
            <a:avLst>
              <a:gd fmla="val 1367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83" name="Google Shape;583;p29"/>
          <p:cNvSpPr txBox="1"/>
          <p:nvPr/>
        </p:nvSpPr>
        <p:spPr>
          <a:xfrm>
            <a:off x="810812" y="9003607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④</a:t>
            </a:r>
            <a:endParaRPr sz="180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84" name="Google Shape;584;p29"/>
          <p:cNvSpPr txBox="1"/>
          <p:nvPr/>
        </p:nvSpPr>
        <p:spPr>
          <a:xfrm>
            <a:off x="1017617" y="9432191"/>
            <a:ext cx="5957950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④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상단 로고 + 소속의료기관명이 해당 전환 대상 의료기관으로 변경되었습니다.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이후 점검 업무의 의료비청구서는 전환 의료기관의 데이터 입니다.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/>
        </p:nvSpPr>
        <p:spPr>
          <a:xfrm>
            <a:off x="923416" y="6791238"/>
            <a:ext cx="5772658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④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‘상세보기’’상세보기‘ 미체크 상태로 상세정보 영역이 표시되지 않습니다.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             ‘상세보기’체크된 상태로 상세정보 영역이 표시됩니다.  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787" y="4186940"/>
            <a:ext cx="5436040" cy="75775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1048101" y="1320281"/>
            <a:ext cx="540000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100">
                <a:solidFill>
                  <a:srgbClr val="7F7F7F"/>
                </a:solidFill>
                <a:latin typeface="MS Mincho"/>
                <a:ea typeface="MS Mincho"/>
                <a:cs typeface="MS Mincho"/>
                <a:sym typeface="MS Mincho"/>
              </a:rPr>
              <a:t>●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상단 영역입니다. 검색 버튼과 다운로드 버튼이 존재합니다.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980661" y="3370095"/>
            <a:ext cx="975432" cy="2154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24" name="Google Shape;124;p3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000" y="1627015"/>
            <a:ext cx="5436040" cy="7577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 txBox="1"/>
          <p:nvPr/>
        </p:nvSpPr>
        <p:spPr>
          <a:xfrm>
            <a:off x="915787" y="184826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915787" y="1588795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1243986" y="1696852"/>
            <a:ext cx="4690089" cy="227817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1079999" y="2477065"/>
            <a:ext cx="5616075" cy="157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고객번호, 의료기관명, 의료기관코드의 전방 일치 조건으로 검색합니다.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   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의료기관코드의 경우 10행 체크의 경우는 ‘도도부현(2자리)+점수표(1자리)+의료기관코드(7자리) 로 검색하고, 10행 체크 해제의 경우는 의료기관코드(7자리)로만 검색합니다.</a:t>
            </a: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　</a:t>
            </a:r>
            <a:endParaRPr sz="1100">
              <a:solidFill>
                <a:srgbClr val="FF0000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　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’계약 상황’ 별로 검색합니다. 트라이얼고객 및 본계약의 적용 일자로 조회 가능 합니다.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③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고객 리스트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1243987" y="1954028"/>
            <a:ext cx="3366113" cy="173408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772912" y="4607188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1099050" y="4688340"/>
            <a:ext cx="1558426" cy="226687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133" name="Google Shape;13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0661" y="5358462"/>
            <a:ext cx="2665613" cy="125714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"/>
          <p:cNvSpPr txBox="1"/>
          <p:nvPr/>
        </p:nvSpPr>
        <p:spPr>
          <a:xfrm>
            <a:off x="915787" y="5028661"/>
            <a:ext cx="5616075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③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고객 리스트를 CSV 파일로 다운로드합니다.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3780000" y="5416560"/>
            <a:ext cx="2820825" cy="727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‘CSV출력항목선택’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을 통하여 불필요한 항목을 제외하고 CSV 파일 작성을 가능하게 합니다.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4146" y="6761792"/>
            <a:ext cx="8382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22721" y="7029951"/>
            <a:ext cx="809625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5726326" y="4390330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④</a:t>
            </a:r>
            <a:endParaRPr sz="180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5200750" y="4461653"/>
            <a:ext cx="864319" cy="226687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789483" y="7679501"/>
            <a:ext cx="5400000" cy="48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상세정보는 ‘고객정보’, ‘유저정보’,’기타‘ 탭(Tab)으로 구성됩니다.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3436" y="8030762"/>
            <a:ext cx="5114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 txBox="1"/>
          <p:nvPr/>
        </p:nvSpPr>
        <p:spPr>
          <a:xfrm>
            <a:off x="741824" y="8635067"/>
            <a:ext cx="5859001" cy="1150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-‘고객정보’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의료기관의 정보를 등록하는 ‘기본정보’와 사용 기간 설정의  ‘계약정보’로 나뉘어 등록합니다.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- ‘유저정보’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해당 의료기관의 유저를 추가/삭제하게 됩니다.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982" y="1736150"/>
            <a:ext cx="3672753" cy="628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 txBox="1"/>
          <p:nvPr/>
        </p:nvSpPr>
        <p:spPr>
          <a:xfrm>
            <a:off x="877982" y="1211468"/>
            <a:ext cx="5400000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100">
                <a:solidFill>
                  <a:srgbClr val="7F7F7F"/>
                </a:solidFill>
                <a:latin typeface="MS Mincho"/>
                <a:ea typeface="MS Mincho"/>
                <a:cs typeface="MS Mincho"/>
                <a:sym typeface="MS Mincho"/>
              </a:rPr>
              <a:t>●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고객정보 영역입니다.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- 새로운 의료기관을‘고객추가‘ 버튼을 통해 등록합니다.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cxnSp>
        <p:nvCxnSpPr>
          <p:cNvPr id="149" name="Google Shape;149;p4"/>
          <p:cNvCxnSpPr/>
          <p:nvPr/>
        </p:nvCxnSpPr>
        <p:spPr>
          <a:xfrm flipH="1">
            <a:off x="1382233" y="2252382"/>
            <a:ext cx="21265" cy="1309935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0" name="Google Shape;150;p4"/>
          <p:cNvSpPr/>
          <p:nvPr/>
        </p:nvSpPr>
        <p:spPr>
          <a:xfrm>
            <a:off x="1001257" y="2030490"/>
            <a:ext cx="719418" cy="265007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51" name="Google Shape;151;p4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637" y="3562317"/>
            <a:ext cx="3717442" cy="60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"/>
          <p:cNvSpPr txBox="1"/>
          <p:nvPr/>
        </p:nvSpPr>
        <p:spPr>
          <a:xfrm>
            <a:off x="4621031" y="6590408"/>
            <a:ext cx="2764465" cy="136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 </a:t>
            </a:r>
            <a:r>
              <a:rPr b="1"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약가 및 체크 여부 에 대하여,</a:t>
            </a:r>
            <a:endParaRPr b="1"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- Default 항목 정보입니다.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- 각 항목은 체크 해제하여 병명 누락 점검 시 제외하거나 포함할 수 있습니다.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grpSp>
        <p:nvGrpSpPr>
          <p:cNvPr id="154" name="Google Shape;154;p4"/>
          <p:cNvGrpSpPr/>
          <p:nvPr/>
        </p:nvGrpSpPr>
        <p:grpSpPr>
          <a:xfrm>
            <a:off x="4573079" y="3833913"/>
            <a:ext cx="2870791" cy="1996700"/>
            <a:chOff x="4573079" y="3833913"/>
            <a:chExt cx="2870791" cy="1996700"/>
          </a:xfrm>
        </p:grpSpPr>
        <p:sp>
          <p:nvSpPr>
            <p:cNvPr id="155" name="Google Shape;155;p4"/>
            <p:cNvSpPr txBox="1"/>
            <p:nvPr/>
          </p:nvSpPr>
          <p:spPr>
            <a:xfrm>
              <a:off x="4573079" y="3833913"/>
              <a:ext cx="2870791" cy="199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rgbClr val="FF0000"/>
                  </a:solidFill>
                  <a:latin typeface="MS Mincho"/>
                  <a:ea typeface="MS Mincho"/>
                  <a:cs typeface="MS Mincho"/>
                  <a:sym typeface="MS Mincho"/>
                </a:rPr>
                <a:t>① </a:t>
              </a:r>
              <a:r>
                <a:rPr b="1" lang="ko-KR" sz="1100">
                  <a:solidFill>
                    <a:schemeClr val="dk1"/>
                  </a:solidFill>
                  <a:latin typeface="MS Mincho"/>
                  <a:ea typeface="MS Mincho"/>
                  <a:cs typeface="MS Mincho"/>
                  <a:sym typeface="MS Mincho"/>
                </a:rPr>
                <a:t>기본 정보에 대햐여,  </a:t>
              </a:r>
              <a:endParaRPr b="1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endParaRPr>
            </a:p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chemeClr val="dk1"/>
                  </a:solidFill>
                  <a:latin typeface="MS Mincho"/>
                  <a:ea typeface="MS Mincho"/>
                  <a:cs typeface="MS Mincho"/>
                  <a:sym typeface="MS Mincho"/>
                </a:rPr>
                <a:t>  표시는 필수 입력 항목입니다.</a:t>
              </a:r>
              <a:endParaRPr/>
            </a:p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chemeClr val="dk1"/>
                  </a:solidFill>
                  <a:latin typeface="MS Mincho"/>
                  <a:ea typeface="MS Mincho"/>
                  <a:cs typeface="MS Mincho"/>
                  <a:sym typeface="MS Mincho"/>
                </a:rPr>
                <a:t>- ‘고객번호’는 ‘존재확인‘ 을 통해 기존 존재여부를 확인해야 합니다.</a:t>
              </a:r>
              <a:endParaRPr/>
            </a:p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chemeClr val="dk1"/>
                  </a:solidFill>
                  <a:latin typeface="MS Mincho"/>
                  <a:ea typeface="MS Mincho"/>
                  <a:cs typeface="MS Mincho"/>
                  <a:sym typeface="MS Mincho"/>
                </a:rPr>
                <a:t>- DPC의 경우,병명누락점검을 제외할 수 있도록 선택 해제 가능합니다.</a:t>
              </a:r>
              <a:endParaRPr/>
            </a:p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chemeClr val="dk1"/>
                  </a:solidFill>
                  <a:latin typeface="MS Mincho"/>
                  <a:ea typeface="MS Mincho"/>
                  <a:cs typeface="MS Mincho"/>
                  <a:sym typeface="MS Mincho"/>
                </a:rPr>
                <a:t>- 치과 병행의 경우,  ‘의료기과정2’의 치과를 선택하고,의료기관코드(7자리)를 기재하도록 합니다.</a:t>
              </a:r>
              <a:endParaRPr/>
            </a:p>
          </p:txBody>
        </p:sp>
        <p:pic>
          <p:nvPicPr>
            <p:cNvPr id="156" name="Google Shape;156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626241" y="4085656"/>
              <a:ext cx="180975" cy="238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4"/>
          <p:cNvSpPr txBox="1"/>
          <p:nvPr/>
        </p:nvSpPr>
        <p:spPr>
          <a:xfrm>
            <a:off x="4621031" y="8087957"/>
            <a:ext cx="2764465" cy="19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③ </a:t>
            </a:r>
            <a:r>
              <a:rPr b="1"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계약 정보</a:t>
            </a:r>
            <a:endParaRPr b="1"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- 최초 등록 시는 ‘트라이얼‘ 입니다.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- 운영자가 본계약으로 변경 가능합니다.</a:t>
            </a:r>
            <a:endParaRPr/>
          </a:p>
          <a:p>
            <a:pPr indent="-17145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트라이얼 종료 후 특별한 변경이 없는 경우, 자동으로 본 계약( ~2999년12월31일까지) 으로 전환됩니다.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708038" y="646540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/>
          </a:p>
        </p:txBody>
      </p:sp>
      <p:sp>
        <p:nvSpPr>
          <p:cNvPr id="159" name="Google Shape;159;p4"/>
          <p:cNvSpPr txBox="1"/>
          <p:nvPr/>
        </p:nvSpPr>
        <p:spPr>
          <a:xfrm>
            <a:off x="708038" y="3826521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708038" y="7983858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1741942" y="2039776"/>
            <a:ext cx="719418" cy="265007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cxnSp>
        <p:nvCxnSpPr>
          <p:cNvPr id="162" name="Google Shape;162;p4"/>
          <p:cNvCxnSpPr>
            <a:stCxn id="161" idx="2"/>
            <a:endCxn id="163" idx="1"/>
          </p:cNvCxnSpPr>
          <p:nvPr/>
        </p:nvCxnSpPr>
        <p:spPr>
          <a:xfrm flipH="1" rot="-5400000">
            <a:off x="3344101" y="1062333"/>
            <a:ext cx="618300" cy="31032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63" name="Google Shape;16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04827" y="2468071"/>
            <a:ext cx="1969311" cy="90991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 txBox="1"/>
          <p:nvPr/>
        </p:nvSpPr>
        <p:spPr>
          <a:xfrm>
            <a:off x="2967109" y="2368453"/>
            <a:ext cx="2057864" cy="515526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고객리스트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에서 선택 된 고객정보를 삭제하게 됩니다. </a:t>
            </a:r>
            <a:endParaRPr/>
          </a:p>
        </p:txBody>
      </p:sp>
      <p:sp>
        <p:nvSpPr>
          <p:cNvPr id="165" name="Google Shape;165;p4"/>
          <p:cNvSpPr txBox="1"/>
          <p:nvPr/>
        </p:nvSpPr>
        <p:spPr>
          <a:xfrm>
            <a:off x="1476125" y="3226019"/>
            <a:ext cx="2519916" cy="303929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고객추가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팝업 위도우가 표시됩니다.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5"/>
          <p:cNvGrpSpPr/>
          <p:nvPr/>
        </p:nvGrpSpPr>
        <p:grpSpPr>
          <a:xfrm>
            <a:off x="877982" y="1801423"/>
            <a:ext cx="6367146" cy="4354829"/>
            <a:chOff x="877982" y="1726994"/>
            <a:chExt cx="6367146" cy="4354829"/>
          </a:xfrm>
        </p:grpSpPr>
        <p:pic>
          <p:nvPicPr>
            <p:cNvPr id="171" name="Google Shape;171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7982" y="1726994"/>
              <a:ext cx="6367146" cy="1101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09395" y="2828260"/>
              <a:ext cx="2603834" cy="32535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p5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174" name="Google Shape;174;p5"/>
          <p:cNvSpPr txBox="1"/>
          <p:nvPr/>
        </p:nvSpPr>
        <p:spPr>
          <a:xfrm>
            <a:off x="877982" y="1211468"/>
            <a:ext cx="5400000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고객정보를 변경합니다.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- 리스트에서 선택된 고객의 정보를‘변경’버튼으로 변경합니다.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6277982" y="2352057"/>
            <a:ext cx="526855" cy="21039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6277981" y="5533634"/>
            <a:ext cx="526855" cy="21039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6794179" y="545416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/>
          </a:p>
        </p:txBody>
      </p:sp>
      <p:sp>
        <p:nvSpPr>
          <p:cNvPr id="178" name="Google Shape;178;p5"/>
          <p:cNvSpPr txBox="1"/>
          <p:nvPr/>
        </p:nvSpPr>
        <p:spPr>
          <a:xfrm>
            <a:off x="6797731" y="2272586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/>
          </a:p>
        </p:txBody>
      </p:sp>
      <p:sp>
        <p:nvSpPr>
          <p:cNvPr id="179" name="Google Shape;179;p5"/>
          <p:cNvSpPr txBox="1"/>
          <p:nvPr/>
        </p:nvSpPr>
        <p:spPr>
          <a:xfrm>
            <a:off x="877148" y="3669505"/>
            <a:ext cx="3700348" cy="2419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0000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기본정보 와 약가 및 체크 여부 항목을 같이 변경 처리합니다.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계약 정보를 변경 처리합니다. 트라이얼에서 본계약으로 변경 또는 해지의 경우 운영자가 체크하여 변경 처리 하도록 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* 계약 해지된 의료기관의 경우, 로그인 접속이 불가합니다.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942803" y="1214906"/>
            <a:ext cx="5400000" cy="727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100">
                <a:solidFill>
                  <a:srgbClr val="7F7F7F"/>
                </a:solidFill>
                <a:latin typeface="MS Mincho"/>
                <a:ea typeface="MS Mincho"/>
                <a:cs typeface="MS Mincho"/>
                <a:sym typeface="MS Mincho"/>
              </a:rPr>
              <a:t>●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상세정보 중 ‘유저정보’탭 입니다.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- 새로운 유저를 추가하거나 삭제합니다.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804" y="1810359"/>
            <a:ext cx="3627142" cy="5819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6"/>
          <p:cNvCxnSpPr/>
          <p:nvPr/>
        </p:nvCxnSpPr>
        <p:spPr>
          <a:xfrm flipH="1">
            <a:off x="1511233" y="2284145"/>
            <a:ext cx="3" cy="451979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8" name="Google Shape;188;p6"/>
          <p:cNvSpPr/>
          <p:nvPr/>
        </p:nvSpPr>
        <p:spPr>
          <a:xfrm>
            <a:off x="1087344" y="2084676"/>
            <a:ext cx="847781" cy="265007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189" name="Google Shape;18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079" y="2736124"/>
            <a:ext cx="3754867" cy="410415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 txBox="1"/>
          <p:nvPr/>
        </p:nvSpPr>
        <p:spPr>
          <a:xfrm>
            <a:off x="1511234" y="2471176"/>
            <a:ext cx="2849527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유저 추가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팝업 위도우가 표시됩니다.</a:t>
            </a:r>
            <a:endParaRPr/>
          </a:p>
        </p:txBody>
      </p:sp>
      <p:sp>
        <p:nvSpPr>
          <p:cNvPr id="191" name="Google Shape;191;p6"/>
          <p:cNvSpPr txBox="1"/>
          <p:nvPr/>
        </p:nvSpPr>
        <p:spPr>
          <a:xfrm>
            <a:off x="604197" y="3992665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/>
          </a:p>
        </p:txBody>
      </p:sp>
      <p:sp>
        <p:nvSpPr>
          <p:cNvPr id="192" name="Google Shape;192;p6"/>
          <p:cNvSpPr txBox="1"/>
          <p:nvPr/>
        </p:nvSpPr>
        <p:spPr>
          <a:xfrm>
            <a:off x="625821" y="2900939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/>
          </a:p>
        </p:txBody>
      </p:sp>
      <p:sp>
        <p:nvSpPr>
          <p:cNvPr id="193" name="Google Shape;193;p6"/>
          <p:cNvSpPr txBox="1"/>
          <p:nvPr/>
        </p:nvSpPr>
        <p:spPr>
          <a:xfrm>
            <a:off x="603166" y="541647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grpSp>
        <p:nvGrpSpPr>
          <p:cNvPr id="194" name="Google Shape;194;p6"/>
          <p:cNvGrpSpPr/>
          <p:nvPr/>
        </p:nvGrpSpPr>
        <p:grpSpPr>
          <a:xfrm>
            <a:off x="4577720" y="2900939"/>
            <a:ext cx="2875703" cy="3477875"/>
            <a:chOff x="4673417" y="2900939"/>
            <a:chExt cx="2870791" cy="3477875"/>
          </a:xfrm>
        </p:grpSpPr>
        <p:sp>
          <p:nvSpPr>
            <p:cNvPr id="195" name="Google Shape;195;p6"/>
            <p:cNvSpPr txBox="1"/>
            <p:nvPr/>
          </p:nvSpPr>
          <p:spPr>
            <a:xfrm>
              <a:off x="4673417" y="2900939"/>
              <a:ext cx="2870791" cy="347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rgbClr val="FF0000"/>
                  </a:solidFill>
                  <a:latin typeface="MS Mincho"/>
                  <a:ea typeface="MS Mincho"/>
                  <a:cs typeface="MS Mincho"/>
                  <a:sym typeface="MS Mincho"/>
                </a:rPr>
                <a:t>① </a:t>
              </a:r>
              <a:r>
                <a:rPr b="1" lang="ko-KR" sz="1100">
                  <a:solidFill>
                    <a:schemeClr val="dk1"/>
                  </a:solidFill>
                  <a:latin typeface="MS Mincho"/>
                  <a:ea typeface="MS Mincho"/>
                  <a:cs typeface="MS Mincho"/>
                  <a:sym typeface="MS Mincho"/>
                </a:rPr>
                <a:t>기본 정보  </a:t>
              </a:r>
              <a:endParaRPr b="1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endParaRPr>
            </a:p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chemeClr val="dk1"/>
                  </a:solidFill>
                  <a:latin typeface="MS Mincho"/>
                  <a:ea typeface="MS Mincho"/>
                  <a:cs typeface="MS Mincho"/>
                  <a:sym typeface="MS Mincho"/>
                </a:rPr>
                <a:t>  표시는 필수 입력 항목입니다.</a:t>
              </a:r>
              <a:endParaRPr/>
            </a:p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chemeClr val="dk1"/>
                  </a:solidFill>
                  <a:latin typeface="MS Mincho"/>
                  <a:ea typeface="MS Mincho"/>
                  <a:cs typeface="MS Mincho"/>
                  <a:sym typeface="MS Mincho"/>
                </a:rPr>
                <a:t>- 유저ID 는 20자까지 입력 가능합니다.</a:t>
              </a:r>
              <a:endParaRPr/>
            </a:p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chemeClr val="dk1"/>
                  </a:solidFill>
                  <a:latin typeface="MS Mincho"/>
                  <a:ea typeface="MS Mincho"/>
                  <a:cs typeface="MS Mincho"/>
                  <a:sym typeface="MS Mincho"/>
                </a:rPr>
                <a:t> 기존 ID 존재를 확인해야 합니다.</a:t>
              </a:r>
              <a:endParaRPr/>
            </a:p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endParaRPr>
            </a:p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chemeClr val="dk1"/>
                  </a:solidFill>
                  <a:latin typeface="MS Mincho"/>
                  <a:ea typeface="MS Mincho"/>
                  <a:cs typeface="MS Mincho"/>
                  <a:sym typeface="MS Mincho"/>
                </a:rPr>
                <a:t> * 기본적으로 고객ID와 유저ID를 동일하게 부여합니다만, 한 고객에 다수의 유저를 등록하여 사용 가능합니다. </a:t>
              </a:r>
              <a:endParaRPr/>
            </a:p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chemeClr val="dk1"/>
                  </a:solidFill>
                  <a:latin typeface="MS Mincho"/>
                  <a:ea typeface="MS Mincho"/>
                  <a:cs typeface="MS Mincho"/>
                  <a:sym typeface="MS Mincho"/>
                </a:rPr>
                <a:t>‘화면점검분배’참조  </a:t>
              </a:r>
              <a:endParaRPr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endParaRPr>
            </a:p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chemeClr val="dk1"/>
                  </a:solidFill>
                  <a:latin typeface="MS Mincho"/>
                  <a:ea typeface="MS Mincho"/>
                  <a:cs typeface="MS Mincho"/>
                  <a:sym typeface="MS Mincho"/>
                </a:rPr>
                <a:t> </a:t>
              </a:r>
              <a:endParaRPr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endParaRPr>
            </a:p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chemeClr val="dk1"/>
                  </a:solidFill>
                  <a:latin typeface="MS Mincho"/>
                  <a:ea typeface="MS Mincho"/>
                  <a:cs typeface="MS Mincho"/>
                  <a:sym typeface="MS Mincho"/>
                </a:rPr>
                <a:t>- 임시패스워드는 대/소문자,숫자를 포함한 문자열로 자동 생성합니다. </a:t>
              </a:r>
              <a:endParaRPr/>
            </a:p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>
                  <a:solidFill>
                    <a:schemeClr val="dk1"/>
                  </a:solidFill>
                  <a:latin typeface="MS Mincho"/>
                  <a:ea typeface="MS Mincho"/>
                  <a:cs typeface="MS Mincho"/>
                  <a:sym typeface="MS Mincho"/>
                </a:rPr>
                <a:t>* 등록된 패스워드는 실제 사람이 인지할 수 없도록 암호화되어 시스템에 등록됩니다.</a:t>
              </a:r>
              <a:endParaRPr/>
            </a:p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endParaRPr>
            </a:p>
          </p:txBody>
        </p:sp>
        <p:pic>
          <p:nvPicPr>
            <p:cNvPr id="196" name="Google Shape;196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22757" y="3151208"/>
              <a:ext cx="180975" cy="238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6"/>
          <p:cNvSpPr txBox="1"/>
          <p:nvPr/>
        </p:nvSpPr>
        <p:spPr>
          <a:xfrm>
            <a:off x="833570" y="7005096"/>
            <a:ext cx="6206377" cy="157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 </a:t>
            </a:r>
            <a:r>
              <a:rPr b="1"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유저 초대 메시지 란?</a:t>
            </a:r>
            <a:endParaRPr b="1"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- 생성된 유저의 2차 인증을 위한 정보로 전화번호는 반드시 문자 수신이 가능해야 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- 최초 유저 생성시 ID와 임시패스워드 정보를 등록된 전화번호로 SMS 문자 전송합니다.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* 이후 유저가 최초 로그인시 인증코드를 수신을 통한 2차 인증과정을 거치게 됩니다.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- (주의) 招請及び認証이 ‘E메일’선택일 경우 2차인증코드가 전송되지 않음으로 로그인할 수 없으므로 반드시 ‘SMS’ 가 선택되도록 해야 합니다.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878338" y="8482269"/>
            <a:ext cx="6022192" cy="1150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③ </a:t>
            </a:r>
            <a:r>
              <a:rPr b="1"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소속정보 </a:t>
            </a:r>
            <a:endParaRPr b="1"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-17145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S Mincho"/>
              <a:buChar char="-"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Default 로 소속의료기관정보(고객번호,명칭)와 유니크한 코드정보(10행, 도도부형(2)+점수표(1)+의료기관(7))가 표시됩니다. </a:t>
            </a:r>
            <a:endParaRPr/>
          </a:p>
          <a:p>
            <a:pPr indent="-171450" lvl="0" marL="1714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S Mincho"/>
              <a:buChar char="-"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소속권한은 default로 1.顧客点検者 입니다.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이외 소속권한으로 서포터점검,열람 권한,운영자권한으로 부여할 수 도 있습니다. 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199" name="Google Shape;19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1319" y="9697608"/>
            <a:ext cx="1901009" cy="79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"/>
          <p:cNvSpPr txBox="1"/>
          <p:nvPr/>
        </p:nvSpPr>
        <p:spPr>
          <a:xfrm>
            <a:off x="1080000" y="1080000"/>
            <a:ext cx="5400000" cy="280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2인 이상의 유저를 추가한 경우입니다.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1079837" y="2899624"/>
            <a:ext cx="3832405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- Status 가  confirmed 의 경우는 SMS 2차인증코드가 수신되어 정상적인 접근이 가능한 상태입니다.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"/>
              <a:buChar char="-"/>
            </a:pPr>
            <a:r>
              <a:rPr lang="ko-KR" sz="11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Status 값이 force_change_password 는 SMS 로 초대메시지가 발송된 상태로 유저가 로그인을 하지 않은 상태로 보면 됩니다. (2차인증 예정 유저)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(참조) 유효여부가 X 인 경우는 AWS 인증 요청하지 않은 관리자의 경우만 표시됩니다.      </a:t>
            </a:r>
            <a:endParaRPr sz="11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06" name="Google Shape;206;p7"/>
          <p:cNvSpPr txBox="1"/>
          <p:nvPr/>
        </p:nvSpPr>
        <p:spPr>
          <a:xfrm>
            <a:off x="1079837" y="4482504"/>
            <a:ext cx="4354077" cy="7694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(참조) 2개 이상의 유저의 경우,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     점검업무 &gt;  레세화면점검의 ‘点検者分担’ 에서 활용되어집니다.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     점검업무 &gt;  画面点検分担 의 ‘점검자＇에서 활용되어집니다.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endParaRPr sz="110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07" name="Google Shape;207;p7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pic>
        <p:nvPicPr>
          <p:cNvPr id="208" name="Google Shape;20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989" y="1464846"/>
            <a:ext cx="3639337" cy="125400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7"/>
          <p:cNvSpPr/>
          <p:nvPr/>
        </p:nvSpPr>
        <p:spPr>
          <a:xfrm>
            <a:off x="2054656" y="1729841"/>
            <a:ext cx="879929" cy="265007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cxnSp>
        <p:nvCxnSpPr>
          <p:cNvPr id="210" name="Google Shape;210;p7"/>
          <p:cNvCxnSpPr>
            <a:endCxn id="211" idx="0"/>
          </p:cNvCxnSpPr>
          <p:nvPr/>
        </p:nvCxnSpPr>
        <p:spPr>
          <a:xfrm>
            <a:off x="2934673" y="1860563"/>
            <a:ext cx="3207600" cy="1491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11" name="Google Shape;21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8468" y="2009663"/>
            <a:ext cx="2187609" cy="837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7"/>
          <p:cNvSpPr txBox="1"/>
          <p:nvPr/>
        </p:nvSpPr>
        <p:spPr>
          <a:xfrm>
            <a:off x="5048467" y="2938396"/>
            <a:ext cx="2187609" cy="515526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유저리스트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에서 선택 된 유저를 삭제합니다. </a:t>
            </a:r>
            <a:endParaRPr/>
          </a:p>
        </p:txBody>
      </p:sp>
      <p:pic>
        <p:nvPicPr>
          <p:cNvPr id="213" name="Google Shape;21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3590" y="5217576"/>
            <a:ext cx="4105430" cy="16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7"/>
          <p:cNvSpPr txBox="1"/>
          <p:nvPr/>
        </p:nvSpPr>
        <p:spPr>
          <a:xfrm>
            <a:off x="793436" y="7075519"/>
            <a:ext cx="5400000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유저정보를 변경합니다.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- 리스트에서 더블 클릭 하면 유저 정보 화면이 표시됩니다.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215" name="Google Shape;21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3222" y="7591045"/>
            <a:ext cx="3096518" cy="304991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7"/>
          <p:cNvSpPr txBox="1"/>
          <p:nvPr/>
        </p:nvSpPr>
        <p:spPr>
          <a:xfrm>
            <a:off x="4137249" y="8544098"/>
            <a:ext cx="2902698" cy="6001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유저 정보의 변경은 일부만 가능합니다. </a:t>
            </a:r>
            <a:endParaRPr sz="11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"/>
              <a:buChar char="-"/>
            </a:pPr>
            <a:r>
              <a:rPr lang="ko-KR" sz="11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유저 명칭이 변경 가능합니다.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"/>
              <a:buChar char="-"/>
            </a:pPr>
            <a:r>
              <a:rPr lang="ko-KR" sz="11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소속권한을 변경 가능합니다. </a:t>
            </a:r>
            <a:endParaRPr/>
          </a:p>
        </p:txBody>
      </p:sp>
      <p:sp>
        <p:nvSpPr>
          <p:cNvPr id="217" name="Google Shape;217;p7"/>
          <p:cNvSpPr/>
          <p:nvPr/>
        </p:nvSpPr>
        <p:spPr>
          <a:xfrm>
            <a:off x="3249732" y="8183464"/>
            <a:ext cx="548767" cy="26715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18" name="Google Shape;218;p7"/>
          <p:cNvSpPr/>
          <p:nvPr/>
        </p:nvSpPr>
        <p:spPr>
          <a:xfrm>
            <a:off x="2616846" y="9475037"/>
            <a:ext cx="635478" cy="26715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459" y="3506088"/>
            <a:ext cx="4905046" cy="372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652" y="1929445"/>
            <a:ext cx="3686336" cy="105226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8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226" name="Google Shape;226;p8"/>
          <p:cNvSpPr/>
          <p:nvPr/>
        </p:nvSpPr>
        <p:spPr>
          <a:xfrm>
            <a:off x="1347551" y="2358215"/>
            <a:ext cx="1395649" cy="236921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942803" y="1106618"/>
            <a:ext cx="5400000" cy="727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100">
                <a:solidFill>
                  <a:srgbClr val="7F7F7F"/>
                </a:solidFill>
                <a:latin typeface="MS Mincho"/>
                <a:ea typeface="MS Mincho"/>
                <a:cs typeface="MS Mincho"/>
                <a:sym typeface="MS Mincho"/>
              </a:rPr>
              <a:t>●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상세정보 중 ‘기타’탭 입니다.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- 클라이언트판 RCLS을 사용하던 고객의 경우에는 학습된 데이터가 존재합니다. 그 데이터를 클라우드판 RCLS에 등록하여 사용 가능 합니다.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1961154" y="538907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/>
          </a:p>
        </p:txBody>
      </p:sp>
      <p:sp>
        <p:nvSpPr>
          <p:cNvPr id="229" name="Google Shape;229;p8"/>
          <p:cNvSpPr txBox="1"/>
          <p:nvPr/>
        </p:nvSpPr>
        <p:spPr>
          <a:xfrm>
            <a:off x="846318" y="3173221"/>
            <a:ext cx="3585404" cy="303929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학습데이터이행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팝업 위도우가 표시됩니다.</a:t>
            </a:r>
            <a:endParaRPr/>
          </a:p>
        </p:txBody>
      </p:sp>
      <p:cxnSp>
        <p:nvCxnSpPr>
          <p:cNvPr id="230" name="Google Shape;230;p8"/>
          <p:cNvCxnSpPr>
            <a:stCxn id="226" idx="3"/>
            <a:endCxn id="223" idx="0"/>
          </p:cNvCxnSpPr>
          <p:nvPr/>
        </p:nvCxnSpPr>
        <p:spPr>
          <a:xfrm>
            <a:off x="2743200" y="2476675"/>
            <a:ext cx="711900" cy="10293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1" name="Google Shape;231;p8"/>
          <p:cNvSpPr txBox="1"/>
          <p:nvPr/>
        </p:nvSpPr>
        <p:spPr>
          <a:xfrm>
            <a:off x="846317" y="7285666"/>
            <a:ext cx="5867303" cy="24583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　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’추가’합니다.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중앙 마크를 더블 클릭하거나 체크데이터,심사대상,오판정병명,병용약설정 등의 데이터 파일을 드래그 해도 동일하게 추가됩니다. 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0000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　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업로드를 클릭합니다.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업로드가 완료되면 리스트에 해당 파일이 표시됩니다.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③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이행 데이터 CSV 파일을 읽어 들여 학습 데이터에 등록합니다.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등록된 학습데이터는  ‘점검업무‘ &gt; ‘학습데이터변경이력’ 에서 확인 가능합니다.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4783426" y="2358114"/>
            <a:ext cx="2776249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참조) 이행 데이터 파일은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클라이언트 판 RCLS 에서 생성 됩니다.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618135" y="587643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/>
          </a:p>
        </p:txBody>
      </p:sp>
      <p:sp>
        <p:nvSpPr>
          <p:cNvPr id="234" name="Google Shape;234;p8"/>
          <p:cNvSpPr/>
          <p:nvPr/>
        </p:nvSpPr>
        <p:spPr>
          <a:xfrm>
            <a:off x="981003" y="5942639"/>
            <a:ext cx="4830250" cy="93557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35" name="Google Shape;235;p8"/>
          <p:cNvSpPr txBox="1"/>
          <p:nvPr/>
        </p:nvSpPr>
        <p:spPr>
          <a:xfrm>
            <a:off x="602548" y="688036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36" name="Google Shape;236;p8"/>
          <p:cNvSpPr/>
          <p:nvPr/>
        </p:nvSpPr>
        <p:spPr>
          <a:xfrm>
            <a:off x="981003" y="6955540"/>
            <a:ext cx="847797" cy="272251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504" y="3400108"/>
            <a:ext cx="5715801" cy="4284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652" y="1929445"/>
            <a:ext cx="3686336" cy="105226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9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244" name="Google Shape;244;p9"/>
          <p:cNvSpPr/>
          <p:nvPr/>
        </p:nvSpPr>
        <p:spPr>
          <a:xfrm>
            <a:off x="1347551" y="2615802"/>
            <a:ext cx="1395649" cy="236921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45" name="Google Shape;245;p9"/>
          <p:cNvSpPr txBox="1"/>
          <p:nvPr/>
        </p:nvSpPr>
        <p:spPr>
          <a:xfrm>
            <a:off x="942803" y="1106618"/>
            <a:ext cx="5400000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100">
                <a:solidFill>
                  <a:srgbClr val="7F7F7F"/>
                </a:solidFill>
                <a:latin typeface="MS Mincho"/>
                <a:ea typeface="MS Mincho"/>
                <a:cs typeface="MS Mincho"/>
                <a:sym typeface="MS Mincho"/>
              </a:rPr>
              <a:t>●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상세정보 중 ‘기타’탭 입니다.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 - ‘서비스별 사용현황대시보드’를 클릭합니다.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246" name="Google Shape;246;p9"/>
          <p:cNvSpPr txBox="1"/>
          <p:nvPr/>
        </p:nvSpPr>
        <p:spPr>
          <a:xfrm>
            <a:off x="447107" y="355043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①</a:t>
            </a:r>
            <a:endParaRPr/>
          </a:p>
        </p:txBody>
      </p:sp>
      <p:sp>
        <p:nvSpPr>
          <p:cNvPr id="247" name="Google Shape;247;p9"/>
          <p:cNvSpPr txBox="1"/>
          <p:nvPr/>
        </p:nvSpPr>
        <p:spPr>
          <a:xfrm>
            <a:off x="877504" y="3100175"/>
            <a:ext cx="3585404" cy="303929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팝업 위도우가 표시됩니다.</a:t>
            </a:r>
            <a:endParaRPr/>
          </a:p>
        </p:txBody>
      </p:sp>
      <p:cxnSp>
        <p:nvCxnSpPr>
          <p:cNvPr id="248" name="Google Shape;248;p9"/>
          <p:cNvCxnSpPr>
            <a:stCxn id="244" idx="3"/>
          </p:cNvCxnSpPr>
          <p:nvPr/>
        </p:nvCxnSpPr>
        <p:spPr>
          <a:xfrm>
            <a:off x="2743200" y="2734263"/>
            <a:ext cx="711900" cy="7719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9" name="Google Shape;249;p9"/>
          <p:cNvSpPr txBox="1"/>
          <p:nvPr/>
        </p:nvSpPr>
        <p:spPr>
          <a:xfrm>
            <a:off x="810297" y="8102557"/>
            <a:ext cx="5867303" cy="1611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①　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사용 연월 을 선택하면 데이터와 그래프가 표시됩니다. </a:t>
            </a:r>
            <a:endParaRPr sz="1100">
              <a:solidFill>
                <a:srgbClr val="FF0000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②　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서비스 사용은 접수,점검,분석,추출,기타로 구분하고,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건수와 횟수 정보를 조회합니다.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각 서비스별 산정값은 건수/횟수에 따른 가중치(점검&gt;접수&gt;분석&gt;추출)순으로 하여 산정 값을 산출합니다.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rgbClr val="FF0000"/>
                </a:solidFill>
                <a:latin typeface="MS Mincho"/>
                <a:ea typeface="MS Mincho"/>
                <a:cs typeface="MS Mincho"/>
                <a:sym typeface="MS Mincho"/>
              </a:rPr>
              <a:t>③ </a:t>
            </a: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산출된 산정 값으로 서비스사용현황 그래프가 표시됩니다.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4783426" y="2358114"/>
            <a:ext cx="2776249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* 선택 의료기관이 RCLS 에서 해당 월에  주요 사용 모듈, 기능을 확인합니다. </a:t>
            </a:r>
            <a:endParaRPr sz="110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251" name="Google Shape;251;p9"/>
          <p:cNvSpPr txBox="1"/>
          <p:nvPr/>
        </p:nvSpPr>
        <p:spPr>
          <a:xfrm>
            <a:off x="475976" y="5842835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②</a:t>
            </a:r>
            <a:endParaRPr/>
          </a:p>
        </p:txBody>
      </p:sp>
      <p:sp>
        <p:nvSpPr>
          <p:cNvPr id="252" name="Google Shape;252;p9"/>
          <p:cNvSpPr txBox="1"/>
          <p:nvPr/>
        </p:nvSpPr>
        <p:spPr>
          <a:xfrm>
            <a:off x="4462908" y="7024528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0000"/>
                </a:solidFill>
                <a:latin typeface="Century"/>
                <a:ea typeface="Century"/>
                <a:cs typeface="Century"/>
                <a:sym typeface="Century"/>
              </a:rPr>
              <a:t>③</a:t>
            </a:r>
            <a:endParaRPr sz="1800">
              <a:solidFill>
                <a:srgbClr val="FF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2019-02-22T14:43:31Z</dcterms:created>
  <dc:creator>honda</dc:creator>
</cp:coreProperties>
</file>