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48"/>
  </p:notesMasterIdLst>
  <p:sldIdLst>
    <p:sldId id="256" r:id="rId2"/>
    <p:sldId id="283" r:id="rId3"/>
    <p:sldId id="284" r:id="rId4"/>
    <p:sldId id="285" r:id="rId5"/>
    <p:sldId id="286" r:id="rId6"/>
    <p:sldId id="287" r:id="rId7"/>
    <p:sldId id="288" r:id="rId8"/>
    <p:sldId id="289" r:id="rId9"/>
    <p:sldId id="29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3345">
          <p15:clr>
            <a:srgbClr val="A4A3A4"/>
          </p15:clr>
        </p15:guide>
        <p15:guide id="2" pos="240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JPX9ssHmRdjhs502XMLWjBuuEg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4" d="100"/>
          <a:sy n="124" d="100"/>
        </p:scale>
        <p:origin x="-1914" y="3822"/>
      </p:cViewPr>
      <p:guideLst>
        <p:guide orient="horz" pos="3345"/>
        <p:guide pos="2404"/>
      </p:guideLst>
    </p:cSldViewPr>
  </p:slideViewPr>
  <p:notesTextViewPr>
    <p:cViewPr>
      <p:scale>
        <a:sx n="100" d="100"/>
        <a:sy n="100" d="100"/>
      </p:scale>
      <p:origin x="0" y="0"/>
    </p:cViewPr>
  </p:notesTextViewPr>
  <p:sorterViewPr>
    <p:cViewPr>
      <p:scale>
        <a:sx n="66" d="100"/>
        <a:sy n="66" d="100"/>
      </p:scale>
      <p:origin x="0" y="1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8: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6" name="Google Shape;426;p2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2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31</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ko-KR"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42</a:t>
            </a:fld>
            <a:endParaRPr lang="ko-KR" alt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9: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29: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5: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7: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7: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14.pn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1.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2.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4.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9.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100.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image" Target="../media/image109.png"/></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5.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28.pn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4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73687" y="433544"/>
            <a:ext cx="6331067" cy="1287318"/>
          </a:xfrm>
          <a:prstGeom prst="rect">
            <a:avLst/>
          </a:prstGeom>
          <a:noFill/>
          <a:ln>
            <a:noFill/>
          </a:ln>
        </p:spPr>
        <p:txBody>
          <a:bodyPr spcFirstLastPara="1" wrap="square" lIns="91425" tIns="45700" rIns="91425" bIns="45700" anchor="b" anchorCtr="0">
            <a:normAutofit fontScale="97500"/>
          </a:bodyPr>
          <a:lstStyle/>
          <a:p>
            <a:pPr marL="0" marR="0" lvl="0" indent="0" algn="ctr" rtl="0">
              <a:lnSpc>
                <a:spcPct val="125000"/>
              </a:lnSpc>
              <a:spcBef>
                <a:spcPts val="0"/>
              </a:spcBef>
              <a:spcAft>
                <a:spcPts val="0"/>
              </a:spcAft>
              <a:buClr>
                <a:schemeClr val="dk1"/>
              </a:buClr>
              <a:buSzPct val="100000"/>
              <a:buFont typeface="MS Gothic"/>
              <a:buNone/>
            </a:pPr>
            <a:r>
              <a:rPr lang="ko-KR" sz="2400" b="0" i="0" u="none" strike="noStrike" cap="none" dirty="0">
                <a:solidFill>
                  <a:schemeClr val="dk1"/>
                </a:solidFill>
                <a:latin typeface="MS Gothic"/>
                <a:ea typeface="MS Gothic"/>
                <a:cs typeface="MS Gothic"/>
                <a:sym typeface="MS Gothic"/>
              </a:rPr>
              <a:t/>
            </a:r>
            <a:br>
              <a:rPr lang="ko-KR" sz="2400" b="0" i="0" u="none" strike="noStrike" cap="none" dirty="0">
                <a:solidFill>
                  <a:schemeClr val="dk1"/>
                </a:solidFill>
                <a:latin typeface="MS Gothic"/>
                <a:ea typeface="MS Gothic"/>
                <a:cs typeface="MS Gothic"/>
                <a:sym typeface="MS Gothic"/>
              </a:rPr>
            </a:br>
            <a:r>
              <a:rPr lang="ja-JP" altLang="en-US" sz="2400" b="0" i="0" u="none" strike="noStrike" cap="none" dirty="0" smtClean="0">
                <a:solidFill>
                  <a:srgbClr val="00B0F0"/>
                </a:solidFill>
                <a:latin typeface="MS Gothic"/>
                <a:ea typeface="MS Gothic"/>
                <a:cs typeface="MS Gothic"/>
                <a:sym typeface="MS Gothic"/>
              </a:rPr>
              <a:t>運営者マニュアル</a:t>
            </a:r>
            <a:endParaRPr sz="2200" b="0" i="0" u="none" strike="noStrike" cap="none" dirty="0">
              <a:solidFill>
                <a:srgbClr val="00B0F0"/>
              </a:solidFill>
              <a:latin typeface="MS Gothic"/>
              <a:ea typeface="MS Gothic"/>
              <a:cs typeface="MS Gothic"/>
              <a:sym typeface="MS Gothic"/>
            </a:endParaRPr>
          </a:p>
        </p:txBody>
      </p:sp>
      <p:sp>
        <p:nvSpPr>
          <p:cNvPr id="89" name="Google Shape;89;p1"/>
          <p:cNvSpPr txBox="1"/>
          <p:nvPr/>
        </p:nvSpPr>
        <p:spPr>
          <a:xfrm>
            <a:off x="1483084" y="2084227"/>
            <a:ext cx="3315470"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１．顧客管理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２．ユーザー管理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３．使用者ログ</a:t>
            </a:r>
            <a:r>
              <a:rPr lang="ko-KR" sz="1200" b="0" i="0" u="none" strike="noStrike" cap="none" dirty="0" err="1">
                <a:solidFill>
                  <a:schemeClr val="dk1"/>
                </a:solidFill>
                <a:latin typeface="MS Mincho" pitchFamily="49" charset="-128"/>
                <a:ea typeface="Century"/>
                <a:cs typeface="Century"/>
                <a:sym typeface="Century"/>
              </a:rPr>
              <a:t>履歴</a:t>
            </a:r>
            <a:r>
              <a:rPr lang="ko-KR" sz="1200" b="0" i="0" u="none" strike="noStrike" cap="none" dirty="0">
                <a:solidFill>
                  <a:schemeClr val="dk1"/>
                </a:solidFill>
                <a:latin typeface="MS Mincho" pitchFamily="49" charset="-128"/>
                <a:ea typeface="Century"/>
                <a:cs typeface="Century"/>
                <a:sym typeface="Century"/>
              </a:rPr>
              <a:t>　</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４．レセプト抽出ルール管理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５．休日管理</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６．</a:t>
            </a:r>
            <a:r>
              <a:rPr lang="ko-KR" sz="1200" b="0" i="0" u="none" strike="noStrike" cap="none" dirty="0" smtClean="0">
                <a:solidFill>
                  <a:schemeClr val="dk1"/>
                </a:solidFill>
                <a:latin typeface="MS Mincho" pitchFamily="49" charset="-128"/>
                <a:ea typeface="Century"/>
                <a:cs typeface="Century"/>
                <a:sym typeface="Century"/>
              </a:rPr>
              <a:t>使用者ワープロ病名管理</a:t>
            </a:r>
            <a:endParaRPr lang="en-US" altLang="ko-KR" sz="1200" b="0" i="0" u="none" strike="noStrike" cap="none" dirty="0" smtClean="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dirty="0" smtClean="0">
                <a:solidFill>
                  <a:schemeClr val="dk1"/>
                </a:solidFill>
                <a:latin typeface="MS Mincho" pitchFamily="49" charset="-128"/>
                <a:ea typeface="Century"/>
                <a:cs typeface="Century"/>
                <a:sym typeface="Century"/>
              </a:rPr>
              <a:t>７．マザー</a:t>
            </a:r>
            <a:r>
              <a:rPr lang="en-US" altLang="ja-JP" sz="1200" dirty="0" smtClean="0">
                <a:solidFill>
                  <a:schemeClr val="dk1"/>
                </a:solidFill>
                <a:latin typeface="MS Mincho" pitchFamily="49" charset="-128"/>
                <a:ea typeface="Century"/>
                <a:cs typeface="Century"/>
                <a:sym typeface="Century"/>
              </a:rPr>
              <a:t>DB</a:t>
            </a:r>
            <a:r>
              <a:rPr lang="ja-JP" altLang="en-US" sz="1200" dirty="0" smtClean="0">
                <a:solidFill>
                  <a:schemeClr val="dk1"/>
                </a:solidFill>
                <a:latin typeface="MS Mincho" pitchFamily="49" charset="-128"/>
                <a:ea typeface="Century"/>
                <a:cs typeface="Century"/>
                <a:sym typeface="Century"/>
              </a:rPr>
              <a:t>管理</a:t>
            </a:r>
            <a:endParaRPr lang="en-US" altLang="ja-JP" sz="1200" dirty="0" smtClean="0">
              <a:solidFill>
                <a:schemeClr val="dk1"/>
              </a:solidFill>
              <a:latin typeface="MS Mincho" pitchFamily="49" charset="-128"/>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smtClean="0">
                <a:solidFill>
                  <a:schemeClr val="dk1"/>
                </a:solidFill>
                <a:latin typeface="MS Mincho" pitchFamily="49" charset="-128"/>
                <a:ea typeface="Century"/>
                <a:cs typeface="Century"/>
                <a:sym typeface="Century"/>
              </a:rPr>
              <a:t>　</a:t>
            </a:r>
            <a:r>
              <a:rPr lang="en-US" altLang="ja-JP" sz="1200" dirty="0" smtClean="0">
                <a:solidFill>
                  <a:schemeClr val="dk1"/>
                </a:solidFill>
                <a:latin typeface="Century" pitchFamily="18" charset="0"/>
                <a:ea typeface="Century"/>
                <a:cs typeface="Century"/>
                <a:sym typeface="Century"/>
              </a:rPr>
              <a:t>7.1</a:t>
            </a:r>
            <a:r>
              <a:rPr lang="ja-JP" altLang="en-US" sz="1200" dirty="0" smtClean="0">
                <a:solidFill>
                  <a:schemeClr val="dk1"/>
                </a:solidFill>
                <a:latin typeface="Century" pitchFamily="18" charset="0"/>
                <a:ea typeface="Century"/>
                <a:cs typeface="Century"/>
                <a:sym typeface="Century"/>
              </a:rPr>
              <a:t>　摘要コード別の病名集計</a:t>
            </a:r>
            <a:endParaRPr lang="en-US" altLang="ja-JP" sz="1200" dirty="0" smtClean="0">
              <a:solidFill>
                <a:schemeClr val="dk1"/>
              </a:solidFill>
              <a:latin typeface="Century" pitchFamily="18" charset="0"/>
              <a:ea typeface="Century"/>
              <a:cs typeface="Century"/>
              <a:sym typeface="Century"/>
            </a:endParaRPr>
          </a:p>
          <a:p>
            <a:pPr marL="0" marR="0" lvl="0" indent="0" algn="l" rtl="0">
              <a:lnSpc>
                <a:spcPct val="200000"/>
              </a:lnSpc>
              <a:spcBef>
                <a:spcPts val="0"/>
              </a:spcBef>
              <a:spcAft>
                <a:spcPts val="0"/>
              </a:spcAft>
              <a:buNone/>
            </a:pPr>
            <a:r>
              <a:rPr lang="ja-JP" altLang="en-US" sz="1200" b="0" i="0" u="none" strike="noStrike" cap="none" dirty="0" smtClean="0">
                <a:solidFill>
                  <a:schemeClr val="dk1"/>
                </a:solidFill>
                <a:latin typeface="Century" pitchFamily="18" charset="0"/>
                <a:ea typeface="Century"/>
                <a:cs typeface="Century"/>
                <a:sym typeface="Century"/>
              </a:rPr>
              <a:t>　</a:t>
            </a:r>
            <a:r>
              <a:rPr lang="en-US" altLang="ja-JP" sz="1200" b="0" i="0" u="none" strike="noStrike" cap="none" dirty="0" smtClean="0">
                <a:solidFill>
                  <a:schemeClr val="dk1"/>
                </a:solidFill>
                <a:latin typeface="Century" pitchFamily="18" charset="0"/>
                <a:ea typeface="Century"/>
                <a:cs typeface="Century"/>
                <a:sym typeface="Century"/>
              </a:rPr>
              <a:t>7.2</a:t>
            </a:r>
            <a:r>
              <a:rPr lang="ja-JP" altLang="en-US" sz="1200" b="0" i="0" u="none" strike="noStrike" cap="none" dirty="0" smtClean="0">
                <a:solidFill>
                  <a:schemeClr val="dk1"/>
                </a:solidFill>
                <a:latin typeface="Century" pitchFamily="18" charset="0"/>
                <a:ea typeface="Century"/>
                <a:cs typeface="Century"/>
                <a:sym typeface="Century"/>
              </a:rPr>
              <a:t>　チェックデータの比較</a:t>
            </a:r>
            <a:endParaRPr lang="en-US" altLang="ja-JP" sz="1200" b="0" i="0" u="none" strike="noStrike" cap="none" dirty="0" smtClean="0">
              <a:solidFill>
                <a:schemeClr val="dk1"/>
              </a:solidFill>
              <a:latin typeface="Century" pitchFamily="18" charset="0"/>
              <a:ea typeface="Century"/>
              <a:cs typeface="Century"/>
              <a:sym typeface="Century"/>
            </a:endParaRPr>
          </a:p>
          <a:p>
            <a:pPr lvl="0">
              <a:lnSpc>
                <a:spcPct val="200000"/>
              </a:lnSpc>
            </a:pPr>
            <a:r>
              <a:rPr lang="ja-JP" altLang="en-US" sz="1200" dirty="0" smtClean="0">
                <a:solidFill>
                  <a:schemeClr val="dk1"/>
                </a:solidFill>
                <a:latin typeface="Century" pitchFamily="18" charset="0"/>
                <a:ea typeface="Century"/>
                <a:cs typeface="Century"/>
                <a:sym typeface="Century"/>
              </a:rPr>
              <a:t>８</a:t>
            </a:r>
            <a:r>
              <a:rPr lang="ja-JP" altLang="en-US" sz="1200" dirty="0" smtClean="0">
                <a:solidFill>
                  <a:schemeClr val="dk1"/>
                </a:solidFill>
                <a:latin typeface="MS Mincho" pitchFamily="49" charset="-128"/>
                <a:ea typeface="Century"/>
                <a:cs typeface="Century"/>
                <a:sym typeface="Century"/>
              </a:rPr>
              <a:t> ．問い合わせ一覧</a:t>
            </a:r>
            <a:endParaRPr lang="en-US" altLang="ja-JP" sz="1200" dirty="0" smtClean="0">
              <a:solidFill>
                <a:schemeClr val="dk1"/>
              </a:solidFill>
              <a:latin typeface="MS Mincho" pitchFamily="49" charset="-128"/>
              <a:ea typeface="Century"/>
              <a:cs typeface="Century"/>
              <a:sym typeface="Century"/>
            </a:endParaRPr>
          </a:p>
          <a:p>
            <a:pPr lvl="0">
              <a:lnSpc>
                <a:spcPct val="200000"/>
              </a:lnSpc>
            </a:pPr>
            <a:r>
              <a:rPr kumimoji="1" lang="ja-JP" altLang="en-US" sz="1200" dirty="0" smtClean="0">
                <a:solidFill>
                  <a:schemeClr val="dk1"/>
                </a:solidFill>
                <a:latin typeface="Century" pitchFamily="18" charset="0"/>
                <a:ea typeface="MS Mincho" pitchFamily="49" charset="-128"/>
                <a:sym typeface="Century"/>
              </a:rPr>
              <a:t>　</a:t>
            </a:r>
            <a:r>
              <a:rPr kumimoji="1" lang="en-US" altLang="ja-JP" sz="1200" dirty="0" smtClean="0">
                <a:solidFill>
                  <a:schemeClr val="dk1"/>
                </a:solidFill>
                <a:latin typeface="Century" pitchFamily="18" charset="0"/>
                <a:ea typeface="MS Mincho" pitchFamily="49" charset="-128"/>
                <a:sym typeface="Century"/>
              </a:rPr>
              <a:t>8.1</a:t>
            </a:r>
            <a:r>
              <a:rPr kumimoji="1" lang="ja-JP" altLang="en-US" sz="1200" dirty="0" smtClean="0">
                <a:solidFill>
                  <a:schemeClr val="dk1"/>
                </a:solidFill>
                <a:latin typeface="Century" pitchFamily="18" charset="0"/>
                <a:ea typeface="MS Mincho" pitchFamily="49" charset="-128"/>
                <a:sym typeface="Century"/>
              </a:rPr>
              <a:t>　</a:t>
            </a:r>
            <a:r>
              <a:rPr lang="ja-JP" altLang="en-US" sz="1200" dirty="0" smtClean="0">
                <a:solidFill>
                  <a:schemeClr val="dk1"/>
                </a:solidFill>
                <a:latin typeface="MS Mincho" pitchFamily="49" charset="-128"/>
                <a:ea typeface="Century"/>
                <a:cs typeface="Century"/>
                <a:sym typeface="Century"/>
              </a:rPr>
              <a:t>チェックアイ</a:t>
            </a:r>
            <a:r>
              <a:rPr lang="en-US" altLang="ja-JP" sz="1200" dirty="0" smtClean="0">
                <a:solidFill>
                  <a:schemeClr val="dk1"/>
                </a:solidFill>
                <a:latin typeface="Century" pitchFamily="18" charset="0"/>
                <a:ea typeface="Century"/>
                <a:cs typeface="Century"/>
                <a:sym typeface="Century"/>
              </a:rPr>
              <a:t>DX</a:t>
            </a:r>
            <a:r>
              <a:rPr lang="ja-JP" altLang="en-US" sz="1200" dirty="0" smtClean="0">
                <a:solidFill>
                  <a:schemeClr val="dk1"/>
                </a:solidFill>
                <a:latin typeface="Century" pitchFamily="18" charset="0"/>
                <a:ea typeface="Century"/>
                <a:cs typeface="Century"/>
                <a:sym typeface="Century"/>
              </a:rPr>
              <a:t>の運営者</a:t>
            </a:r>
            <a:endParaRPr lang="en-US" altLang="ja-JP" sz="1200" dirty="0" smtClean="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smtClean="0">
                <a:solidFill>
                  <a:schemeClr val="dk1"/>
                </a:solidFill>
                <a:latin typeface="Century" pitchFamily="18" charset="0"/>
                <a:ea typeface="MS Mincho" pitchFamily="49" charset="-128"/>
                <a:cs typeface="Century"/>
                <a:sym typeface="Century"/>
              </a:rPr>
              <a:t>　</a:t>
            </a:r>
            <a:r>
              <a:rPr lang="en-US" altLang="ja-JP" sz="1200" b="0" i="0" u="none" strike="noStrike" cap="none" dirty="0" smtClean="0">
                <a:solidFill>
                  <a:schemeClr val="dk1"/>
                </a:solidFill>
                <a:latin typeface="Century" pitchFamily="18" charset="0"/>
                <a:ea typeface="MS Mincho" pitchFamily="49" charset="-128"/>
                <a:cs typeface="Century"/>
                <a:sym typeface="Century"/>
              </a:rPr>
              <a:t>8.2</a:t>
            </a:r>
            <a:r>
              <a:rPr lang="ja-JP" altLang="en-US" sz="1200" b="0" i="0" u="none" strike="noStrike" cap="none" dirty="0" smtClean="0">
                <a:solidFill>
                  <a:schemeClr val="dk1"/>
                </a:solidFill>
                <a:latin typeface="Century" pitchFamily="18" charset="0"/>
                <a:ea typeface="MS Mincho" pitchFamily="49" charset="-128"/>
                <a:cs typeface="Century"/>
                <a:sym typeface="Century"/>
              </a:rPr>
              <a:t>　</a:t>
            </a:r>
            <a:r>
              <a:rPr lang="en-US" altLang="ja-JP" sz="1200" dirty="0" smtClean="0">
                <a:solidFill>
                  <a:schemeClr val="dk1"/>
                </a:solidFill>
                <a:latin typeface="Century" pitchFamily="18" charset="0"/>
                <a:ea typeface="Century"/>
                <a:cs typeface="Century"/>
                <a:sym typeface="Century"/>
              </a:rPr>
              <a:t>DX Care</a:t>
            </a:r>
            <a:r>
              <a:rPr lang="ja-JP" altLang="en-US" sz="1200" dirty="0" smtClean="0">
                <a:solidFill>
                  <a:schemeClr val="dk1"/>
                </a:solidFill>
                <a:latin typeface="Century" pitchFamily="18" charset="0"/>
                <a:ea typeface="Century"/>
                <a:cs typeface="Century"/>
                <a:sym typeface="Century"/>
              </a:rPr>
              <a:t>サポートデスク</a:t>
            </a:r>
            <a:endParaRPr lang="en-US" altLang="ja-JP" sz="1200" dirty="0" smtClean="0">
              <a:solidFill>
                <a:schemeClr val="dk1"/>
              </a:solidFill>
              <a:latin typeface="Century" pitchFamily="18" charset="0"/>
              <a:ea typeface="Century"/>
              <a:cs typeface="Century"/>
              <a:sym typeface="Century"/>
            </a:endParaRPr>
          </a:p>
          <a:p>
            <a:pPr lvl="0">
              <a:lnSpc>
                <a:spcPct val="200000"/>
              </a:lnSpc>
            </a:pPr>
            <a:r>
              <a:rPr lang="ja-JP" altLang="en-US" sz="1200" b="0" i="0" u="none" strike="noStrike" cap="none" dirty="0" smtClean="0">
                <a:solidFill>
                  <a:schemeClr val="dk1"/>
                </a:solidFill>
                <a:latin typeface="Century" pitchFamily="18" charset="0"/>
                <a:ea typeface="MS Mincho" pitchFamily="49" charset="-128"/>
                <a:cs typeface="Century"/>
                <a:sym typeface="Century"/>
              </a:rPr>
              <a:t>　</a:t>
            </a:r>
            <a:r>
              <a:rPr lang="en-US" altLang="ja-JP" sz="1200" b="0" i="0" u="none" strike="noStrike" cap="none" dirty="0" smtClean="0">
                <a:solidFill>
                  <a:schemeClr val="dk1"/>
                </a:solidFill>
                <a:latin typeface="Century" pitchFamily="18" charset="0"/>
                <a:ea typeface="MS Mincho" pitchFamily="49" charset="-128"/>
                <a:cs typeface="Century"/>
                <a:sym typeface="Century"/>
              </a:rPr>
              <a:t>8.3</a:t>
            </a:r>
            <a:r>
              <a:rPr lang="ja-JP" altLang="en-US" sz="1200" b="0" i="0" u="none" strike="noStrike" cap="none" dirty="0" smtClean="0">
                <a:solidFill>
                  <a:schemeClr val="dk1"/>
                </a:solidFill>
                <a:latin typeface="Century" pitchFamily="18" charset="0"/>
                <a:ea typeface="MS Mincho" pitchFamily="49" charset="-128"/>
                <a:cs typeface="Century"/>
                <a:sym typeface="Century"/>
              </a:rPr>
              <a:t>　</a:t>
            </a:r>
            <a:r>
              <a:rPr lang="ja-JP" altLang="en-US" sz="1200" dirty="0" smtClean="0">
                <a:solidFill>
                  <a:schemeClr val="dk1"/>
                </a:solidFill>
                <a:latin typeface="Century" pitchFamily="18" charset="0"/>
                <a:ea typeface="Century"/>
                <a:cs typeface="Century"/>
                <a:sym typeface="Century"/>
              </a:rPr>
              <a:t>運営者</a:t>
            </a:r>
            <a:endParaRPr lang="en-US" altLang="ja-JP" sz="1200" dirty="0" smtClean="0">
              <a:solidFill>
                <a:schemeClr val="dk1"/>
              </a:solidFill>
              <a:latin typeface="Century" pitchFamily="18" charset="0"/>
              <a:ea typeface="Century"/>
              <a:cs typeface="Century"/>
              <a:sym typeface="Century"/>
            </a:endParaRPr>
          </a:p>
          <a:p>
            <a:pPr lvl="0">
              <a:lnSpc>
                <a:spcPct val="200000"/>
              </a:lnSpc>
            </a:pPr>
            <a:r>
              <a:rPr lang="ko-KR" altLang="en-US" sz="1200" dirty="0" smtClean="0">
                <a:solidFill>
                  <a:schemeClr val="dk1"/>
                </a:solidFill>
                <a:latin typeface="Century" pitchFamily="18" charset="0"/>
                <a:ea typeface="Century"/>
                <a:cs typeface="Century"/>
                <a:sym typeface="Century"/>
              </a:rPr>
              <a:t> </a:t>
            </a:r>
            <a:r>
              <a:rPr lang="ja-JP" altLang="en-US" sz="1200" dirty="0" smtClean="0">
                <a:solidFill>
                  <a:schemeClr val="dk1"/>
                </a:solidFill>
                <a:latin typeface="Century" pitchFamily="18" charset="0"/>
                <a:ea typeface="Century"/>
                <a:cs typeface="Century"/>
                <a:sym typeface="Century"/>
              </a:rPr>
              <a:t>別添：医療機関転換方法</a:t>
            </a:r>
            <a:endParaRPr sz="1200" b="0" i="0" u="none" strike="noStrike" cap="none" dirty="0">
              <a:solidFill>
                <a:schemeClr val="dk1"/>
              </a:solidFill>
              <a:latin typeface="Century" pitchFamily="18" charset="0"/>
              <a:ea typeface="MS Mincho" pitchFamily="49" charset="-128"/>
              <a:cs typeface="Century"/>
              <a:sym typeface="Century"/>
            </a:endParaRPr>
          </a:p>
        </p:txBody>
      </p:sp>
      <p:sp>
        <p:nvSpPr>
          <p:cNvPr id="90" name="Google Shape;90;p1"/>
          <p:cNvSpPr txBox="1"/>
          <p:nvPr/>
        </p:nvSpPr>
        <p:spPr>
          <a:xfrm>
            <a:off x="5382387" y="2084227"/>
            <a:ext cx="366694" cy="526293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9</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11</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14</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18</a:t>
            </a:r>
            <a:endParaRPr dirty="0">
              <a:latin typeface="MS Mincho" pitchFamily="49" charset="-128"/>
              <a:ea typeface="MS Mincho" pitchFamily="49" charset="-128"/>
            </a:endParaRPr>
          </a:p>
          <a:p>
            <a:pPr marL="0" marR="0" lvl="0" indent="0" algn="r" rtl="0">
              <a:lnSpc>
                <a:spcPct val="200000"/>
              </a:lnSpc>
              <a:spcBef>
                <a:spcPts val="0"/>
              </a:spcBef>
              <a:spcAft>
                <a:spcPts val="0"/>
              </a:spcAft>
              <a:buNone/>
            </a:pPr>
            <a:r>
              <a:rPr lang="ko-KR" sz="1200" b="0" i="0" u="none" strike="noStrike" cap="none" dirty="0" smtClean="0">
                <a:solidFill>
                  <a:schemeClr val="dk1"/>
                </a:solidFill>
                <a:latin typeface="MS Mincho" pitchFamily="49" charset="-128"/>
                <a:ea typeface="Century"/>
                <a:cs typeface="Century"/>
                <a:sym typeface="Century"/>
              </a:rPr>
              <a:t>21</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r" rtl="0">
              <a:lnSpc>
                <a:spcPct val="200000"/>
              </a:lnSpc>
              <a:spcBef>
                <a:spcPts val="0"/>
              </a:spcBef>
              <a:spcAft>
                <a:spcPts val="0"/>
              </a:spcAft>
              <a:buNone/>
            </a:pPr>
            <a:r>
              <a:rPr lang="en-US" sz="1200" b="0" i="0" u="none" strike="noStrike" cap="none" dirty="0" smtClean="0">
                <a:solidFill>
                  <a:schemeClr val="dk1"/>
                </a:solidFill>
                <a:latin typeface="MS Mincho" pitchFamily="49" charset="-128"/>
                <a:ea typeface="MS Mincho" pitchFamily="49" charset="-128"/>
                <a:cs typeface="Century"/>
                <a:sym typeface="Century"/>
              </a:rPr>
              <a:t>25</a:t>
            </a:r>
          </a:p>
          <a:p>
            <a:pPr marL="0" marR="0" lvl="0" indent="0" algn="r" rtl="0">
              <a:lnSpc>
                <a:spcPct val="200000"/>
              </a:lnSpc>
              <a:spcBef>
                <a:spcPts val="0"/>
              </a:spcBef>
              <a:spcAft>
                <a:spcPts val="0"/>
              </a:spcAft>
              <a:buNone/>
            </a:pPr>
            <a:r>
              <a:rPr lang="en-US" sz="1200" dirty="0" smtClean="0">
                <a:solidFill>
                  <a:schemeClr val="dk1"/>
                </a:solidFill>
                <a:latin typeface="MS Mincho" pitchFamily="49" charset="-128"/>
                <a:ea typeface="MS Mincho" pitchFamily="49" charset="-128"/>
                <a:cs typeface="Century"/>
                <a:sym typeface="Century"/>
              </a:rPr>
              <a:t>26</a:t>
            </a:r>
          </a:p>
          <a:p>
            <a:pPr marL="0" marR="0" lvl="0" indent="0" algn="r" rtl="0">
              <a:lnSpc>
                <a:spcPct val="200000"/>
              </a:lnSpc>
              <a:spcBef>
                <a:spcPts val="0"/>
              </a:spcBef>
              <a:spcAft>
                <a:spcPts val="0"/>
              </a:spcAft>
              <a:buNone/>
            </a:pPr>
            <a:r>
              <a:rPr lang="en-US" sz="1200" b="0" i="0" u="none" strike="noStrike" cap="none" dirty="0" smtClean="0">
                <a:solidFill>
                  <a:schemeClr val="dk1"/>
                </a:solidFill>
                <a:latin typeface="MS Mincho" pitchFamily="49" charset="-128"/>
                <a:ea typeface="MS Mincho" pitchFamily="49" charset="-128"/>
                <a:cs typeface="Century"/>
                <a:sym typeface="Century"/>
              </a:rPr>
              <a:t>31</a:t>
            </a:r>
          </a:p>
          <a:p>
            <a:pPr marL="0" marR="0" lvl="0" indent="0" algn="r" rtl="0">
              <a:lnSpc>
                <a:spcPct val="200000"/>
              </a:lnSpc>
              <a:spcBef>
                <a:spcPts val="0"/>
              </a:spcBef>
              <a:spcAft>
                <a:spcPts val="0"/>
              </a:spcAft>
              <a:buNone/>
            </a:pPr>
            <a:r>
              <a:rPr lang="en-US" sz="1200" dirty="0" smtClean="0">
                <a:solidFill>
                  <a:schemeClr val="dk1"/>
                </a:solidFill>
                <a:latin typeface="MS Mincho" pitchFamily="49" charset="-128"/>
                <a:ea typeface="MS Mincho" pitchFamily="49" charset="-128"/>
                <a:cs typeface="Century"/>
                <a:sym typeface="Century"/>
              </a:rPr>
              <a:t>34</a:t>
            </a:r>
          </a:p>
          <a:p>
            <a:pPr marL="0" marR="0" lvl="0" indent="0" algn="r" rtl="0">
              <a:lnSpc>
                <a:spcPct val="200000"/>
              </a:lnSpc>
              <a:spcBef>
                <a:spcPts val="0"/>
              </a:spcBef>
              <a:spcAft>
                <a:spcPts val="0"/>
              </a:spcAft>
              <a:buNone/>
            </a:pPr>
            <a:r>
              <a:rPr lang="en-US" sz="1200" b="0" i="0" u="none" strike="noStrike" cap="none" dirty="0" smtClean="0">
                <a:solidFill>
                  <a:schemeClr val="dk1"/>
                </a:solidFill>
                <a:latin typeface="MS Mincho" pitchFamily="49" charset="-128"/>
                <a:ea typeface="MS Mincho" pitchFamily="49" charset="-128"/>
                <a:cs typeface="Century"/>
                <a:sym typeface="Century"/>
              </a:rPr>
              <a:t>35</a:t>
            </a:r>
          </a:p>
          <a:p>
            <a:pPr marL="0" marR="0" lvl="0" indent="0" algn="r" rtl="0">
              <a:lnSpc>
                <a:spcPct val="200000"/>
              </a:lnSpc>
              <a:spcBef>
                <a:spcPts val="0"/>
              </a:spcBef>
              <a:spcAft>
                <a:spcPts val="0"/>
              </a:spcAft>
              <a:buNone/>
            </a:pPr>
            <a:r>
              <a:rPr lang="en-US" sz="1200" dirty="0" smtClean="0">
                <a:solidFill>
                  <a:schemeClr val="dk1"/>
                </a:solidFill>
                <a:latin typeface="MS Mincho" pitchFamily="49" charset="-128"/>
                <a:ea typeface="MS Mincho" pitchFamily="49" charset="-128"/>
                <a:cs typeface="Century"/>
                <a:sym typeface="Century"/>
              </a:rPr>
              <a:t>38</a:t>
            </a:r>
          </a:p>
          <a:p>
            <a:pPr marL="0" marR="0" lvl="0" indent="0" algn="r" rtl="0">
              <a:lnSpc>
                <a:spcPct val="200000"/>
              </a:lnSpc>
              <a:spcBef>
                <a:spcPts val="0"/>
              </a:spcBef>
              <a:spcAft>
                <a:spcPts val="0"/>
              </a:spcAft>
              <a:buNone/>
            </a:pPr>
            <a:r>
              <a:rPr lang="en-US" sz="1200" b="0" i="0" u="none" strike="noStrike" cap="none" dirty="0" smtClean="0">
                <a:solidFill>
                  <a:schemeClr val="dk1"/>
                </a:solidFill>
                <a:latin typeface="MS Mincho" pitchFamily="49" charset="-128"/>
                <a:ea typeface="MS Mincho" pitchFamily="49" charset="-128"/>
                <a:cs typeface="Century"/>
                <a:sym typeface="Century"/>
              </a:rPr>
              <a:t>41</a:t>
            </a:r>
          </a:p>
          <a:p>
            <a:pPr marL="0" marR="0" lvl="0" indent="0" algn="r" rtl="0">
              <a:lnSpc>
                <a:spcPct val="200000"/>
              </a:lnSpc>
              <a:spcBef>
                <a:spcPts val="0"/>
              </a:spcBef>
              <a:spcAft>
                <a:spcPts val="0"/>
              </a:spcAft>
              <a:buNone/>
            </a:pPr>
            <a:r>
              <a:rPr lang="en-US" sz="1200" dirty="0" smtClean="0">
                <a:solidFill>
                  <a:schemeClr val="dk1"/>
                </a:solidFill>
                <a:latin typeface="MS Mincho" pitchFamily="49" charset="-128"/>
                <a:ea typeface="MS Mincho" pitchFamily="49" charset="-128"/>
                <a:cs typeface="Century"/>
                <a:sym typeface="Century"/>
              </a:rPr>
              <a:t>45</a:t>
            </a:r>
            <a:endParaRPr sz="1200" b="0" i="0" u="none" strike="noStrike" cap="none" dirty="0">
              <a:solidFill>
                <a:schemeClr val="dk1"/>
              </a:solidFill>
              <a:latin typeface="MS Mincho" pitchFamily="49" charset="-128"/>
              <a:ea typeface="MS Mincho" pitchFamily="49" charset="-128"/>
              <a:cs typeface="Century"/>
              <a:sym typeface="Century"/>
            </a:endParaRPr>
          </a:p>
        </p:txBody>
      </p:sp>
      <p:sp>
        <p:nvSpPr>
          <p:cNvPr id="91" name="Google Shape;91;p1"/>
          <p:cNvSpPr txBox="1"/>
          <p:nvPr/>
        </p:nvSpPr>
        <p:spPr>
          <a:xfrm>
            <a:off x="4087849" y="2084227"/>
            <a:ext cx="1375691" cy="600160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　　</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MS Mincho" pitchFamily="49" charset="-128"/>
                <a:ea typeface="Century"/>
                <a:cs typeface="Century"/>
                <a:sym typeface="Century"/>
              </a:rPr>
              <a:t>・・・・・・・</a:t>
            </a: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r>
              <a:rPr lang="ko-KR" sz="1200" b="0" i="0" u="none" strike="noStrike" cap="none" dirty="0" smtClean="0">
                <a:solidFill>
                  <a:schemeClr val="dk1"/>
                </a:solidFill>
                <a:latin typeface="MS Mincho" pitchFamily="49" charset="-128"/>
                <a:ea typeface="Century"/>
                <a:cs typeface="Century"/>
                <a:sym typeface="Century"/>
              </a:rPr>
              <a:t>・・・・・・・</a:t>
            </a:r>
            <a:endParaRPr lang="en-US" altLang="ko-KR" sz="1200" b="0" i="0" u="none" strike="noStrike" cap="none" dirty="0" smtClean="0">
              <a:solidFill>
                <a:schemeClr val="dk1"/>
              </a:solidFill>
              <a:latin typeface="MS Mincho" pitchFamily="49" charset="-128"/>
              <a:ea typeface="Century"/>
              <a:cs typeface="Century"/>
              <a:sym typeface="Century"/>
            </a:endParaRPr>
          </a:p>
          <a:p>
            <a:pPr>
              <a:lnSpc>
                <a:spcPct val="200000"/>
              </a:lnSpc>
            </a:pPr>
            <a:r>
              <a:rPr lang="ja-JP" altLang="en-US" sz="1200" dirty="0" smtClean="0">
                <a:solidFill>
                  <a:schemeClr val="dk1"/>
                </a:solidFill>
                <a:latin typeface="MS Mincho" pitchFamily="49" charset="-128"/>
                <a:ea typeface="Century"/>
                <a:cs typeface="Century"/>
                <a:sym typeface="Century"/>
              </a:rPr>
              <a:t>・・・・・・・</a:t>
            </a:r>
            <a:endParaRPr lang="ja-JP" altLang="en-US" sz="1200" dirty="0" smtClean="0">
              <a:solidFill>
                <a:schemeClr val="dk1"/>
              </a:solidFill>
              <a:latin typeface="MS Mincho" pitchFamily="49" charset="-128"/>
              <a:ea typeface="MS Mincho" pitchFamily="49" charset="-128"/>
              <a:cs typeface="Century"/>
              <a:sym typeface="Century"/>
            </a:endParaRPr>
          </a:p>
          <a:p>
            <a:pPr>
              <a:lnSpc>
                <a:spcPct val="200000"/>
              </a:lnSpc>
            </a:pPr>
            <a:r>
              <a:rPr lang="ja-JP" altLang="en-US" sz="1200" dirty="0" smtClean="0">
                <a:solidFill>
                  <a:schemeClr val="dk1"/>
                </a:solidFill>
                <a:latin typeface="MS Mincho" pitchFamily="49" charset="-128"/>
                <a:ea typeface="Century"/>
                <a:cs typeface="Century"/>
                <a:sym typeface="Century"/>
              </a:rPr>
              <a:t>・・・・・・・</a:t>
            </a:r>
            <a:endParaRPr lang="ja-JP" altLang="en-US" sz="1200" dirty="0" smtClean="0">
              <a:solidFill>
                <a:schemeClr val="dk1"/>
              </a:solidFill>
              <a:latin typeface="MS Mincho" pitchFamily="49" charset="-128"/>
              <a:ea typeface="MS Mincho" pitchFamily="49" charset="-128"/>
              <a:cs typeface="Century"/>
              <a:sym typeface="Century"/>
            </a:endParaRPr>
          </a:p>
          <a:p>
            <a:pPr>
              <a:lnSpc>
                <a:spcPct val="200000"/>
              </a:lnSpc>
            </a:pPr>
            <a:r>
              <a:rPr lang="ja-JP" altLang="en-US" sz="1200" dirty="0" smtClean="0">
                <a:solidFill>
                  <a:schemeClr val="dk1"/>
                </a:solidFill>
                <a:latin typeface="MS Mincho" pitchFamily="49" charset="-128"/>
                <a:ea typeface="Century"/>
                <a:cs typeface="Century"/>
                <a:sym typeface="Century"/>
              </a:rPr>
              <a:t>・・・・・・・</a:t>
            </a:r>
            <a:endParaRPr lang="ja-JP" altLang="en-US" sz="1200" dirty="0" smtClean="0">
              <a:solidFill>
                <a:schemeClr val="dk1"/>
              </a:solidFill>
              <a:latin typeface="MS Mincho" pitchFamily="49" charset="-128"/>
              <a:ea typeface="MS Mincho" pitchFamily="49" charset="-128"/>
              <a:cs typeface="Century"/>
              <a:sym typeface="Century"/>
            </a:endParaRPr>
          </a:p>
          <a:p>
            <a:pPr>
              <a:lnSpc>
                <a:spcPct val="200000"/>
              </a:lnSpc>
            </a:pPr>
            <a:r>
              <a:rPr lang="ja-JP" altLang="en-US" sz="1200" dirty="0" smtClean="0">
                <a:solidFill>
                  <a:schemeClr val="dk1"/>
                </a:solidFill>
                <a:latin typeface="MS Mincho" pitchFamily="49" charset="-128"/>
                <a:ea typeface="Century"/>
                <a:cs typeface="Century"/>
                <a:sym typeface="Century"/>
              </a:rPr>
              <a:t>・・・・・・・</a:t>
            </a:r>
            <a:endParaRPr lang="ja-JP" altLang="en-US" sz="1200" dirty="0" smtClean="0">
              <a:solidFill>
                <a:schemeClr val="dk1"/>
              </a:solidFill>
              <a:latin typeface="MS Mincho" pitchFamily="49" charset="-128"/>
              <a:ea typeface="MS Mincho" pitchFamily="49" charset="-128"/>
              <a:cs typeface="Century"/>
              <a:sym typeface="Century"/>
            </a:endParaRPr>
          </a:p>
          <a:p>
            <a:pPr>
              <a:lnSpc>
                <a:spcPct val="200000"/>
              </a:lnSpc>
            </a:pPr>
            <a:r>
              <a:rPr lang="ja-JP" altLang="en-US" sz="1200" dirty="0" smtClean="0">
                <a:solidFill>
                  <a:schemeClr val="dk1"/>
                </a:solidFill>
                <a:latin typeface="MS Mincho" pitchFamily="49" charset="-128"/>
                <a:ea typeface="Century"/>
                <a:cs typeface="Century"/>
                <a:sym typeface="Century"/>
              </a:rPr>
              <a:t>・・・・・・・</a:t>
            </a:r>
            <a:endParaRPr lang="ja-JP" altLang="en-US" sz="1200" dirty="0" smtClean="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MS Mincho" pitchFamily="49" charset="-128"/>
              <a:ea typeface="MS Mincho" pitchFamily="49"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MS Mincho" pitchFamily="49" charset="-128"/>
              <a:ea typeface="MS Mincho" pitchFamily="49" charset="-128"/>
              <a:cs typeface="Century"/>
              <a:sym typeface="Century"/>
            </a:endParaRPr>
          </a:p>
        </p:txBody>
      </p:sp>
      <p:grpSp>
        <p:nvGrpSpPr>
          <p:cNvPr id="92" name="Google Shape;92;p1"/>
          <p:cNvGrpSpPr/>
          <p:nvPr/>
        </p:nvGrpSpPr>
        <p:grpSpPr>
          <a:xfrm>
            <a:off x="1597528" y="7458448"/>
            <a:ext cx="4600071" cy="914400"/>
            <a:chOff x="1311425" y="7956676"/>
            <a:chExt cx="4600071" cy="914400"/>
          </a:xfrm>
        </p:grpSpPr>
        <p:sp>
          <p:nvSpPr>
            <p:cNvPr id="93" name="Google Shape;93;p1"/>
            <p:cNvSpPr/>
            <p:nvPr/>
          </p:nvSpPr>
          <p:spPr>
            <a:xfrm>
              <a:off x="1311425" y="7956676"/>
              <a:ext cx="4437656" cy="914400"/>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a:ea typeface="Century"/>
                <a:cs typeface="Century"/>
                <a:sym typeface="Century"/>
              </a:endParaRPr>
            </a:p>
          </p:txBody>
        </p:sp>
        <p:sp>
          <p:nvSpPr>
            <p:cNvPr id="94" name="Google Shape;94;p1"/>
            <p:cNvSpPr txBox="1"/>
            <p:nvPr/>
          </p:nvSpPr>
          <p:spPr>
            <a:xfrm>
              <a:off x="1379059" y="7961982"/>
              <a:ext cx="4532437"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dirty="0" err="1">
                  <a:solidFill>
                    <a:schemeClr val="dk1"/>
                  </a:solidFill>
                  <a:latin typeface="MS Mincho"/>
                  <a:ea typeface="MS Mincho"/>
                  <a:cs typeface="MS Mincho"/>
                  <a:sym typeface="MS Mincho"/>
                </a:rPr>
                <a:t>本説明書</a:t>
              </a:r>
              <a:r>
                <a:rPr lang="ko-KR" sz="1100" b="0" i="0" u="none" strike="noStrike" cap="none" dirty="0">
                  <a:solidFill>
                    <a:schemeClr val="dk1"/>
                  </a:solidFill>
                  <a:latin typeface="MS Mincho"/>
                  <a:ea typeface="MS Mincho"/>
                  <a:cs typeface="MS Mincho"/>
                  <a:sym typeface="MS Mincho"/>
                </a:rPr>
                <a:t>はチェックアイDXの基本操作について説明したものです。</a:t>
              </a:r>
              <a:endParaRPr sz="1100" b="0" i="0" u="none" strike="noStrike" cap="none" dirty="0">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dirty="0" err="1" smtClean="0">
                  <a:solidFill>
                    <a:schemeClr val="dk1"/>
                  </a:solidFill>
                  <a:latin typeface="MS Mincho"/>
                  <a:ea typeface="MS Mincho"/>
                  <a:cs typeface="MS Mincho"/>
                  <a:sym typeface="MS Mincho"/>
                </a:rPr>
                <a:t>医療機関名</a:t>
              </a:r>
              <a:r>
                <a:rPr lang="ja-JP" altLang="en-US" sz="1100" b="0" i="0" u="none" strike="noStrike" cap="none" dirty="0" smtClean="0">
                  <a:solidFill>
                    <a:schemeClr val="dk1"/>
                  </a:solidFill>
                  <a:latin typeface="MS Mincho"/>
                  <a:ea typeface="MS Mincho"/>
                  <a:cs typeface="MS Mincho"/>
                  <a:sym typeface="MS Mincho"/>
                </a:rPr>
                <a:t>と</a:t>
              </a:r>
              <a:r>
                <a:rPr lang="ko-KR" sz="1100" b="0" i="0" u="none" strike="noStrike" cap="none" dirty="0" err="1" smtClean="0">
                  <a:solidFill>
                    <a:schemeClr val="dk1"/>
                  </a:solidFill>
                  <a:latin typeface="MS Mincho"/>
                  <a:ea typeface="MS Mincho"/>
                  <a:cs typeface="MS Mincho"/>
                  <a:sym typeface="MS Mincho"/>
                </a:rPr>
                <a:t>患者氏名</a:t>
              </a:r>
              <a:r>
                <a:rPr lang="ko-KR" sz="1100" b="0" i="0" u="none" strike="noStrike" cap="none" dirty="0" smtClean="0">
                  <a:solidFill>
                    <a:schemeClr val="dk1"/>
                  </a:solidFill>
                  <a:latin typeface="MS Mincho"/>
                  <a:ea typeface="MS Mincho"/>
                  <a:cs typeface="MS Mincho"/>
                  <a:sym typeface="MS Mincho"/>
                </a:rPr>
                <a:t>は仮名に変換してあります。詳細はホーム</a:t>
              </a:r>
              <a:endParaRPr lang="en-US" altLang="ko-KR" sz="1100" b="0" i="0" u="none" strike="noStrike" cap="none" dirty="0" smtClean="0">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dirty="0" smtClean="0">
                  <a:solidFill>
                    <a:schemeClr val="dk1"/>
                  </a:solidFill>
                  <a:latin typeface="MS Mincho"/>
                  <a:ea typeface="MS Mincho"/>
                  <a:cs typeface="MS Mincho"/>
                  <a:sym typeface="MS Mincho"/>
                </a:rPr>
                <a:t>ページの操作マニュアルを参照してください</a:t>
              </a:r>
              <a:r>
                <a:rPr lang="ko-KR" sz="1100" b="0" i="0" u="none" strike="noStrike" cap="none" dirty="0">
                  <a:solidFill>
                    <a:schemeClr val="dk1"/>
                  </a:solidFill>
                  <a:latin typeface="MS Mincho"/>
                  <a:ea typeface="MS Mincho"/>
                  <a:cs typeface="MS Mincho"/>
                  <a:sym typeface="MS Mincho"/>
                </a:rPr>
                <a:t>。</a:t>
              </a:r>
              <a:endParaRPr sz="1100" b="0" i="0" u="none" strike="noStrike" cap="none" dirty="0">
                <a:solidFill>
                  <a:schemeClr val="dk1"/>
                </a:solidFill>
                <a:latin typeface="MS Mincho"/>
                <a:ea typeface="MS Mincho"/>
                <a:cs typeface="MS Mincho"/>
                <a:sym typeface="MS Mincho"/>
              </a:endParaRPr>
            </a:p>
          </p:txBody>
        </p:sp>
      </p:grpSp>
      <p:pic>
        <p:nvPicPr>
          <p:cNvPr id="97" name="Google Shape;97;p1"/>
          <p:cNvPicPr preferRelativeResize="0"/>
          <p:nvPr/>
        </p:nvPicPr>
        <p:blipFill rotWithShape="1">
          <a:blip r:embed="rId4">
            <a:alphaModFix/>
          </a:blip>
          <a:srcRect/>
          <a:stretch/>
        </p:blipFill>
        <p:spPr>
          <a:xfrm>
            <a:off x="2524813" y="670402"/>
            <a:ext cx="2362200" cy="533400"/>
          </a:xfrm>
          <a:prstGeom prst="rect">
            <a:avLst/>
          </a:prstGeom>
          <a:noFill/>
          <a:ln>
            <a:noFill/>
          </a:ln>
        </p:spPr>
      </p:pic>
      <p:sp>
        <p:nvSpPr>
          <p:cNvPr id="98" name="Google Shape;98;p1"/>
          <p:cNvSpPr txBox="1"/>
          <p:nvPr/>
        </p:nvSpPr>
        <p:spPr>
          <a:xfrm>
            <a:off x="3822285" y="8580410"/>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Select="1"/>
          </p:cNvGraphicFramePr>
          <p:nvPr/>
        </p:nvGraphicFramePr>
        <p:xfrm>
          <a:off x="4363237" y="9434220"/>
          <a:ext cx="2052000" cy="208079"/>
        </p:xfrm>
        <a:graphic>
          <a:graphicData uri="http://schemas.openxmlformats.org/presentationml/2006/ole">
            <p:oleObj spid="_x0000_m1026" r:id="rId5" imgW="0" imgH="0" progId="">
              <p:embed/>
            </p:oleObj>
          </a:graphicData>
        </a:graphic>
      </p:graphicFrame>
      <p:pic>
        <p:nvPicPr>
          <p:cNvPr id="100" name="Google Shape;100;p1"/>
          <p:cNvPicPr preferRelativeResize="0"/>
          <p:nvPr/>
        </p:nvPicPr>
        <p:blipFill rotWithShape="1">
          <a:blip r:embed="rId6">
            <a:alphaModFix/>
          </a:blip>
          <a:srcRect/>
          <a:stretch/>
        </p:blipFill>
        <p:spPr>
          <a:xfrm>
            <a:off x="4316279" y="8893610"/>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8887259"/>
            <a:ext cx="1301827" cy="2080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0"/>
          <p:cNvPicPr preferRelativeResize="0"/>
          <p:nvPr/>
        </p:nvPicPr>
        <p:blipFill rotWithShape="1">
          <a:blip r:embed="rId3">
            <a:alphaModFix/>
          </a:blip>
          <a:srcRect/>
          <a:stretch/>
        </p:blipFill>
        <p:spPr>
          <a:xfrm>
            <a:off x="1079837" y="3058860"/>
            <a:ext cx="1998372" cy="3567464"/>
          </a:xfrm>
          <a:prstGeom prst="rect">
            <a:avLst/>
          </a:prstGeom>
          <a:noFill/>
          <a:ln>
            <a:noFill/>
          </a:ln>
        </p:spPr>
      </p:pic>
      <p:sp>
        <p:nvSpPr>
          <p:cNvPr id="258" name="Google Shape;258;p10"/>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ユーザー管理</a:t>
            </a:r>
            <a:endParaRPr dirty="0"/>
          </a:p>
        </p:txBody>
      </p:sp>
      <p:sp>
        <p:nvSpPr>
          <p:cNvPr id="259" name="Google Shape;259;p10"/>
          <p:cNvSpPr txBox="1"/>
          <p:nvPr/>
        </p:nvSpPr>
        <p:spPr>
          <a:xfrm>
            <a:off x="1080000" y="1621974"/>
            <a:ext cx="5689634"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チェックアイDX’の運営者権限のメニューです。</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「チェックアイDX」を利用するユーザーを照会します。</a:t>
            </a:r>
            <a:endParaRPr lang="en-US" altLang="ja-JP" sz="1100" dirty="0" smtClean="0">
              <a:latin typeface="MS Mincho" pitchFamily="49" charset="-128"/>
              <a:ea typeface="MS Mincho" pitchFamily="49" charset="-128"/>
            </a:endParaRPr>
          </a:p>
          <a:p>
            <a:pPr lvl="0">
              <a:lnSpc>
                <a:spcPct val="125000"/>
              </a:lnSpc>
            </a:pPr>
            <a:endParaRPr sz="1100" dirty="0">
              <a:solidFill>
                <a:schemeClr val="dk1"/>
              </a:solidFill>
              <a:latin typeface="MS Mincho"/>
              <a:ea typeface="MS Mincho"/>
              <a:cs typeface="MS Mincho"/>
              <a:sym typeface="MS Mincho"/>
            </a:endParaRPr>
          </a:p>
          <a:p>
            <a:pPr lvl="0">
              <a:lnSpc>
                <a:spcPct val="125000"/>
              </a:lnSpc>
            </a:pPr>
            <a:r>
              <a:rPr lang="ja-JP" altLang="ko-KR" sz="1100" dirty="0" smtClean="0">
                <a:solidFill>
                  <a:srgbClr val="FF0000"/>
                </a:solidFill>
                <a:latin typeface="MS Mincho" pitchFamily="49" charset="-128"/>
                <a:ea typeface="MS Mincho" pitchFamily="49" charset="-128"/>
              </a:rPr>
              <a:t>注：管理の容易さのために「顧客管理」にユーザー管理機能が吸収さ</a:t>
            </a:r>
            <a:r>
              <a:rPr lang="ja-JP" altLang="ko-KR" sz="1100" dirty="0" smtClean="0">
                <a:solidFill>
                  <a:srgbClr val="FF0000"/>
                </a:solidFill>
                <a:latin typeface="MS Mincho" pitchFamily="49" charset="-128"/>
                <a:ea typeface="MS Mincho" pitchFamily="49" charset="-128"/>
              </a:rPr>
              <a:t>れ</a:t>
            </a:r>
            <a:r>
              <a:rPr lang="ja-JP" altLang="en-US" sz="1100" dirty="0" smtClean="0">
                <a:solidFill>
                  <a:srgbClr val="FF0000"/>
                </a:solidFill>
                <a:latin typeface="MS Mincho" pitchFamily="49" charset="-128"/>
                <a:ea typeface="MS Mincho" pitchFamily="49" charset="-128"/>
              </a:rPr>
              <a:t>ています。　</a:t>
            </a:r>
            <a:endParaRPr lang="en-US" altLang="ja-JP" sz="1100" dirty="0" smtClean="0">
              <a:solidFill>
                <a:srgbClr val="FF0000"/>
              </a:solidFill>
              <a:latin typeface="MS Mincho" pitchFamily="49" charset="-128"/>
              <a:ea typeface="MS Mincho" pitchFamily="49" charset="-128"/>
            </a:endParaRPr>
          </a:p>
          <a:p>
            <a:pPr lvl="0">
              <a:lnSpc>
                <a:spcPct val="125000"/>
              </a:lnSpc>
            </a:pPr>
            <a:r>
              <a:rPr lang="ja-JP" altLang="en-US"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本</a:t>
            </a:r>
            <a:r>
              <a:rPr lang="ja-JP" altLang="ko-KR" sz="1100" dirty="0" smtClean="0">
                <a:solidFill>
                  <a:srgbClr val="FF0000"/>
                </a:solidFill>
                <a:latin typeface="MS Mincho" pitchFamily="49" charset="-128"/>
                <a:ea typeface="MS Mincho" pitchFamily="49" charset="-128"/>
              </a:rPr>
              <a:t>画面はユーザーリスト照会用</a:t>
            </a:r>
            <a:r>
              <a:rPr lang="ja-JP" altLang="ko-KR" sz="1100" dirty="0" smtClean="0">
                <a:solidFill>
                  <a:srgbClr val="FF0000"/>
                </a:solidFill>
                <a:latin typeface="MS Mincho" pitchFamily="49" charset="-128"/>
                <a:ea typeface="MS Mincho" pitchFamily="49" charset="-128"/>
              </a:rPr>
              <a:t>で</a:t>
            </a:r>
            <a:r>
              <a:rPr lang="ja-JP" altLang="en-US" sz="1100" dirty="0" smtClean="0">
                <a:solidFill>
                  <a:srgbClr val="FF0000"/>
                </a:solidFill>
                <a:latin typeface="MS Mincho" pitchFamily="49" charset="-128"/>
                <a:ea typeface="MS Mincho" pitchFamily="49" charset="-128"/>
              </a:rPr>
              <a:t>あり、</a:t>
            </a:r>
            <a:r>
              <a:rPr lang="ja-JP" altLang="ko-KR" sz="1100" dirty="0" smtClean="0">
                <a:solidFill>
                  <a:srgbClr val="FF0000"/>
                </a:solidFill>
                <a:latin typeface="MS Mincho" pitchFamily="49" charset="-128"/>
                <a:ea typeface="MS Mincho" pitchFamily="49" charset="-128"/>
              </a:rPr>
              <a:t>ユ</a:t>
            </a:r>
            <a:r>
              <a:rPr lang="ja-JP" altLang="ko-KR" sz="1100" dirty="0" smtClean="0">
                <a:solidFill>
                  <a:srgbClr val="FF0000"/>
                </a:solidFill>
                <a:latin typeface="MS Mincho" pitchFamily="49" charset="-128"/>
                <a:ea typeface="MS Mincho" pitchFamily="49" charset="-128"/>
              </a:rPr>
              <a:t>ーザーの作成と削除は「顧客管理</a:t>
            </a:r>
            <a:r>
              <a:rPr lang="ja-JP" altLang="ko-KR" sz="1100" dirty="0" smtClean="0">
                <a:solidFill>
                  <a:srgbClr val="FF0000"/>
                </a:solidFill>
                <a:latin typeface="MS Mincho" pitchFamily="49" charset="-128"/>
                <a:ea typeface="MS Mincho" pitchFamily="49" charset="-128"/>
              </a:rPr>
              <a:t>」&gt;</a:t>
            </a:r>
            <a:endParaRPr lang="en-US" altLang="ja-JP" sz="1100" dirty="0" smtClean="0">
              <a:solidFill>
                <a:srgbClr val="FF0000"/>
              </a:solidFill>
              <a:latin typeface="MS Mincho" pitchFamily="49" charset="-128"/>
              <a:ea typeface="MS Mincho" pitchFamily="49" charset="-128"/>
            </a:endParaRPr>
          </a:p>
          <a:p>
            <a:pPr lvl="0">
              <a:lnSpc>
                <a:spcPct val="125000"/>
              </a:lnSpc>
            </a:pPr>
            <a:r>
              <a:rPr lang="ja-JP"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ユーザー情報」で行ってください。</a:t>
            </a:r>
            <a:endParaRPr sz="1100" dirty="0">
              <a:solidFill>
                <a:srgbClr val="FF0000"/>
              </a:solidFill>
              <a:latin typeface="MS Mincho" pitchFamily="49" charset="-128"/>
              <a:ea typeface="MS Mincho" pitchFamily="49" charset="-128"/>
              <a:cs typeface="MS Mincho"/>
              <a:sym typeface="MS Mincho"/>
            </a:endParaRPr>
          </a:p>
        </p:txBody>
      </p:sp>
      <p:sp>
        <p:nvSpPr>
          <p:cNvPr id="261" name="Google Shape;261;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262" name="Google Shape;262;p10"/>
          <p:cNvSpPr/>
          <p:nvPr/>
        </p:nvSpPr>
        <p:spPr>
          <a:xfrm>
            <a:off x="1278513" y="5293788"/>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63" name="Google Shape;263;p10"/>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ナビゲーションウィンドウの「Admin」&gt;「ユーザー管理」をダブルクリックします。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64" name="Google Shape;264;p10"/>
          <p:cNvSpPr txBox="1"/>
          <p:nvPr/>
        </p:nvSpPr>
        <p:spPr>
          <a:xfrm>
            <a:off x="1079838" y="6789356"/>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smtClean="0">
                <a:latin typeface="MS Mincho" pitchFamily="49" charset="-128"/>
                <a:ea typeface="MS Mincho" pitchFamily="49" charset="-128"/>
              </a:rPr>
              <a:t>「ユーザー管理」の初期画面です。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265" name="Google Shape;265;p10"/>
          <p:cNvPicPr preferRelativeResize="0"/>
          <p:nvPr/>
        </p:nvPicPr>
        <p:blipFill rotWithShape="1">
          <a:blip r:embed="rId4">
            <a:alphaModFix/>
          </a:blip>
          <a:srcRect/>
          <a:stretch/>
        </p:blipFill>
        <p:spPr>
          <a:xfrm>
            <a:off x="1079837" y="7093285"/>
            <a:ext cx="5016163" cy="3340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1"/>
          <p:cNvPicPr preferRelativeResize="0"/>
          <p:nvPr/>
        </p:nvPicPr>
        <p:blipFill rotWithShape="1">
          <a:blip r:embed="rId3">
            <a:alphaModFix/>
          </a:blip>
          <a:srcRect/>
          <a:stretch/>
        </p:blipFill>
        <p:spPr>
          <a:xfrm>
            <a:off x="1037467" y="6192316"/>
            <a:ext cx="3027587" cy="4499497"/>
          </a:xfrm>
          <a:prstGeom prst="rect">
            <a:avLst/>
          </a:prstGeom>
          <a:noFill/>
          <a:ln>
            <a:noFill/>
          </a:ln>
        </p:spPr>
      </p:pic>
      <p:pic>
        <p:nvPicPr>
          <p:cNvPr id="271" name="Google Shape;271;p11"/>
          <p:cNvPicPr preferRelativeResize="0"/>
          <p:nvPr/>
        </p:nvPicPr>
        <p:blipFill rotWithShape="1">
          <a:blip r:embed="rId4">
            <a:alphaModFix/>
          </a:blip>
          <a:srcRect/>
          <a:stretch/>
        </p:blipFill>
        <p:spPr>
          <a:xfrm>
            <a:off x="1082670" y="3998148"/>
            <a:ext cx="6028902" cy="981806"/>
          </a:xfrm>
          <a:prstGeom prst="rect">
            <a:avLst/>
          </a:prstGeom>
          <a:noFill/>
          <a:ln>
            <a:noFill/>
          </a:ln>
        </p:spPr>
      </p:pic>
      <p:pic>
        <p:nvPicPr>
          <p:cNvPr id="272" name="Google Shape;272;p11"/>
          <p:cNvPicPr preferRelativeResize="0"/>
          <p:nvPr/>
        </p:nvPicPr>
        <p:blipFill rotWithShape="1">
          <a:blip r:embed="rId5">
            <a:alphaModFix/>
          </a:blip>
          <a:srcRect/>
          <a:stretch/>
        </p:blipFill>
        <p:spPr>
          <a:xfrm>
            <a:off x="1048101" y="1646137"/>
            <a:ext cx="4627659" cy="395655"/>
          </a:xfrm>
          <a:prstGeom prst="rect">
            <a:avLst/>
          </a:prstGeom>
          <a:noFill/>
          <a:ln>
            <a:noFill/>
          </a:ln>
        </p:spPr>
      </p:pic>
      <p:sp>
        <p:nvSpPr>
          <p:cNvPr id="273" name="Google Shape;273;p11"/>
          <p:cNvSpPr txBox="1"/>
          <p:nvPr/>
        </p:nvSpPr>
        <p:spPr>
          <a:xfrm>
            <a:off x="4098344" y="5559397"/>
            <a:ext cx="3647162" cy="305464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④</a:t>
            </a:r>
            <a:r>
              <a:rPr lang="en-US" altLang="ko-KR" sz="1100" dirty="0" smtClean="0">
                <a:solidFill>
                  <a:srgbClr val="FF0000"/>
                </a:solidFill>
                <a:latin typeface="MS Mincho"/>
                <a:ea typeface="MS Mincho"/>
                <a:cs typeface="MS Mincho"/>
                <a:sym typeface="MS Mincho"/>
              </a:rPr>
              <a:t> </a:t>
            </a:r>
            <a:r>
              <a:rPr lang="ja-JP" altLang="ko-KR" sz="1100" dirty="0" smtClean="0">
                <a:latin typeface="MS Mincho" pitchFamily="49" charset="-128"/>
                <a:ea typeface="MS Mincho" pitchFamily="49" charset="-128"/>
              </a:rPr>
              <a:t>ユーザーの詳細情報です。</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「顧客管理」の「ユーザー生成</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の際</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登録された</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情報と同じです。</a:t>
            </a:r>
            <a:endParaRPr lang="en-US" altLang="ja-JP" sz="1100" dirty="0" smtClean="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a:p>
            <a:pPr lvl="0">
              <a:lnSpc>
                <a:spcPct val="125000"/>
              </a:lnSpc>
            </a:pPr>
            <a:r>
              <a:rPr lang="ja-JP" altLang="ko-KR" sz="1100" dirty="0" smtClean="0">
                <a:latin typeface="MS Mincho" pitchFamily="49" charset="-128"/>
                <a:ea typeface="MS Mincho" pitchFamily="49" charset="-128"/>
              </a:rPr>
              <a:t>一時パスワードを再発行できます。</a:t>
            </a:r>
            <a:endParaRPr lang="en-US" altLang="ja-JP" sz="1100" dirty="0" smtClean="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smtClean="0">
                <a:latin typeface="MS Mincho" pitchFamily="49" charset="-128"/>
                <a:ea typeface="MS Mincho" pitchFamily="49" charset="-128"/>
              </a:rPr>
              <a:t>ユーザーの権限を変更します。</a:t>
            </a:r>
            <a:endParaRPr lang="en-US" altLang="ja-JP" sz="1100" dirty="0" smtClean="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a:p>
            <a:pPr lvl="0">
              <a:lnSpc>
                <a:spcPct val="125000"/>
              </a:lnSpc>
            </a:pPr>
            <a:r>
              <a:rPr lang="ja-JP" altLang="ko-KR" sz="1100" dirty="0" smtClean="0">
                <a:latin typeface="MS Mincho" pitchFamily="49" charset="-128"/>
                <a:ea typeface="MS Mincho" pitchFamily="49" charset="-128"/>
              </a:rPr>
              <a:t>有効</a:t>
            </a:r>
            <a:r>
              <a:rPr lang="ja-JP" altLang="en-US" sz="1100" dirty="0" smtClean="0">
                <a:latin typeface="MS Mincho" pitchFamily="49" charset="-128"/>
                <a:ea typeface="MS Mincho" pitchFamily="49" charset="-128"/>
              </a:rPr>
              <a:t>可不</a:t>
            </a:r>
            <a:r>
              <a:rPr lang="ja-JP" altLang="ko-KR" sz="1100" dirty="0" smtClean="0">
                <a:latin typeface="MS Mincho" pitchFamily="49" charset="-128"/>
                <a:ea typeface="MS Mincho" pitchFamily="49" charset="-128"/>
              </a:rPr>
              <a:t>をチェック</a:t>
            </a:r>
            <a:r>
              <a:rPr lang="ja-JP" altLang="en-US" sz="1100" dirty="0" smtClean="0">
                <a:latin typeface="MS Mincho" pitchFamily="49" charset="-128"/>
                <a:ea typeface="MS Mincho" pitchFamily="49" charset="-128"/>
              </a:rPr>
              <a:t>し、</a:t>
            </a:r>
            <a:r>
              <a:rPr lang="ja-JP" altLang="ko-KR" sz="1100" dirty="0" smtClean="0">
                <a:latin typeface="MS Mincho" pitchFamily="49" charset="-128"/>
                <a:ea typeface="MS Mincho" pitchFamily="49" charset="-128"/>
              </a:rPr>
              <a:t>解除します。</a:t>
            </a:r>
            <a:endParaRPr lang="en-US" altLang="ja-JP" sz="1100" dirty="0" smtClean="0">
              <a:latin typeface="MS Mincho" pitchFamily="49" charset="-128"/>
              <a:ea typeface="MS Mincho" pitchFamily="49" charset="-128"/>
            </a:endParaRPr>
          </a:p>
          <a:p>
            <a:pPr lvl="0">
              <a:lnSpc>
                <a:spcPct val="125000"/>
              </a:lnSpc>
            </a:pPr>
            <a:r>
              <a:rPr lang="ko-KR" sz="1100" dirty="0" smtClean="0">
                <a:solidFill>
                  <a:srgbClr val="FF0000"/>
                </a:solidFill>
                <a:latin typeface="MS Mincho" pitchFamily="49" charset="-128"/>
                <a:ea typeface="MS Mincho"/>
                <a:cs typeface="MS Mincho"/>
                <a:sym typeface="MS Mincho"/>
              </a:rPr>
              <a:t>*注</a:t>
            </a:r>
            <a:r>
              <a:rPr lang="ko-KR" sz="1100" dirty="0" smtClean="0">
                <a:solidFill>
                  <a:srgbClr val="FF0000"/>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無</a:t>
            </a:r>
            <a:r>
              <a:rPr lang="ja-JP" altLang="ko-KR" sz="1100" dirty="0" smtClean="0">
                <a:solidFill>
                  <a:srgbClr val="FF0000"/>
                </a:solidFill>
                <a:latin typeface="MS Mincho" pitchFamily="49" charset="-128"/>
                <a:ea typeface="MS Mincho" pitchFamily="49" charset="-128"/>
              </a:rPr>
              <a:t>効化」処理されると、ユーザーはログイン</a:t>
            </a:r>
            <a:r>
              <a:rPr lang="ja-JP" altLang="en-US" sz="1100" dirty="0" smtClean="0">
                <a:solidFill>
                  <a:srgbClr val="FF0000"/>
                </a:solidFill>
                <a:latin typeface="MS Mincho" pitchFamily="49" charset="-128"/>
                <a:ea typeface="MS Mincho" pitchFamily="49" charset="-128"/>
              </a:rPr>
              <a:t>　</a:t>
            </a:r>
            <a:endParaRPr lang="en-US" altLang="ja-JP" sz="1100" dirty="0" smtClean="0">
              <a:solidFill>
                <a:srgbClr val="FF0000"/>
              </a:solidFill>
              <a:latin typeface="MS Mincho" pitchFamily="49" charset="-128"/>
              <a:ea typeface="MS Mincho" pitchFamily="49" charset="-128"/>
            </a:endParaRPr>
          </a:p>
          <a:p>
            <a:pPr lvl="0">
              <a:lnSpc>
                <a:spcPct val="125000"/>
              </a:lnSpc>
            </a:pPr>
            <a:r>
              <a:rPr lang="ja-JP" altLang="en-US" sz="1100" dirty="0" smtClean="0">
                <a:solidFill>
                  <a:srgbClr val="FF0000"/>
                </a:solidFill>
                <a:latin typeface="MS Mincho" pitchFamily="49" charset="-128"/>
                <a:ea typeface="MS Mincho" pitchFamily="49" charset="-128"/>
              </a:rPr>
              <a:t>　　 </a:t>
            </a:r>
            <a:r>
              <a:rPr lang="ko-KR"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が</a:t>
            </a:r>
            <a:r>
              <a:rPr lang="ja-JP" altLang="ko-KR" sz="1100" dirty="0" smtClean="0">
                <a:solidFill>
                  <a:srgbClr val="FF0000"/>
                </a:solidFill>
                <a:latin typeface="MS Mincho" pitchFamily="49" charset="-128"/>
                <a:ea typeface="MS Mincho" pitchFamily="49" charset="-128"/>
              </a:rPr>
              <a:t>無効にな</a:t>
            </a:r>
            <a:r>
              <a:rPr lang="ja-JP" altLang="en-US" sz="1100" dirty="0" smtClean="0">
                <a:solidFill>
                  <a:srgbClr val="FF0000"/>
                </a:solidFill>
                <a:latin typeface="MS Mincho" pitchFamily="49" charset="-128"/>
                <a:ea typeface="MS Mincho" pitchFamily="49" charset="-128"/>
              </a:rPr>
              <a:t>り、</a:t>
            </a:r>
            <a:r>
              <a:rPr lang="ja-JP" altLang="ko-KR" sz="1100" dirty="0" smtClean="0">
                <a:solidFill>
                  <a:srgbClr val="FF0000"/>
                </a:solidFill>
                <a:latin typeface="MS Mincho" pitchFamily="49" charset="-128"/>
                <a:ea typeface="MS Mincho" pitchFamily="49" charset="-128"/>
              </a:rPr>
              <a:t>元に戻すことはできません。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74" name="Google Shape;274;p11"/>
          <p:cNvSpPr txBox="1"/>
          <p:nvPr/>
        </p:nvSpPr>
        <p:spPr>
          <a:xfrm>
            <a:off x="1048101" y="1336465"/>
            <a:ext cx="5400000" cy="303889"/>
          </a:xfrm>
          <a:prstGeom prst="rect">
            <a:avLst/>
          </a:prstGeom>
          <a:noFill/>
          <a:ln>
            <a:noFill/>
          </a:ln>
        </p:spPr>
        <p:txBody>
          <a:bodyPr spcFirstLastPara="1" wrap="square" lIns="91425" tIns="45700" rIns="91425" bIns="45700" anchor="t" anchorCtr="0">
            <a:spAutoFit/>
          </a:bodyPr>
          <a:lstStyle/>
          <a:p>
            <a:pPr>
              <a:lnSpc>
                <a:spcPct val="125000"/>
              </a:lnSpc>
            </a:pPr>
            <a:r>
              <a:rPr lang="ko-KR" sz="1100" b="1" dirty="0" smtClean="0">
                <a:solidFill>
                  <a:srgbClr val="7F7F7F"/>
                </a:solidFill>
                <a:latin typeface="MS Mincho"/>
                <a:ea typeface="MS Mincho"/>
                <a:cs typeface="MS Mincho"/>
                <a:sym typeface="MS Mincho"/>
              </a:rPr>
              <a:t>●</a:t>
            </a:r>
            <a:r>
              <a:rPr lang="ja-JP" altLang="ko-KR" sz="1100" dirty="0" smtClean="0"/>
              <a:t>トップエリア</a:t>
            </a:r>
            <a:r>
              <a:rPr lang="ja-JP" altLang="en-US" sz="1100" dirty="0" smtClean="0"/>
              <a:t>として</a:t>
            </a:r>
            <a:r>
              <a:rPr lang="en-US" altLang="ja-JP" sz="1100" dirty="0" smtClean="0"/>
              <a:t>       </a:t>
            </a:r>
            <a:r>
              <a:rPr lang="ja-JP" altLang="ko-KR" sz="1100" dirty="0" smtClean="0"/>
              <a:t>検索ボタンが存在します。</a:t>
            </a:r>
            <a:endParaRPr sz="1100" dirty="0">
              <a:solidFill>
                <a:schemeClr val="dk1"/>
              </a:solidFill>
              <a:latin typeface="MS Mincho"/>
              <a:ea typeface="MS Mincho"/>
              <a:cs typeface="MS Mincho"/>
              <a:sym typeface="MS Mincho"/>
            </a:endParaRPr>
          </a:p>
        </p:txBody>
      </p:sp>
      <p:sp>
        <p:nvSpPr>
          <p:cNvPr id="275" name="Google Shape;275;p11"/>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76" name="Google Shape;276;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277" name="Google Shape;277;p11"/>
          <p:cNvSpPr txBox="1"/>
          <p:nvPr/>
        </p:nvSpPr>
        <p:spPr>
          <a:xfrm>
            <a:off x="4556505" y="16364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278" name="Google Shape;278;p11"/>
          <p:cNvSpPr txBox="1"/>
          <p:nvPr/>
        </p:nvSpPr>
        <p:spPr>
          <a:xfrm>
            <a:off x="840352" y="15437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279" name="Google Shape;279;p11"/>
          <p:cNvSpPr txBox="1"/>
          <p:nvPr/>
        </p:nvSpPr>
        <p:spPr>
          <a:xfrm>
            <a:off x="633779" y="2120005"/>
            <a:ext cx="723168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①</a:t>
            </a:r>
            <a:r>
              <a:rPr lang="en-US" altLang="ko-KR" sz="1100" dirty="0" smtClean="0">
                <a:solidFill>
                  <a:srgbClr val="FF0000"/>
                </a:solidFill>
                <a:latin typeface="MS Mincho"/>
                <a:ea typeface="MS Mincho"/>
                <a:cs typeface="MS Mincho"/>
                <a:sym typeface="MS Mincho"/>
              </a:rPr>
              <a:t> </a:t>
            </a:r>
            <a:r>
              <a:rPr lang="ja-JP" altLang="ko-KR" sz="1100" dirty="0" smtClean="0">
                <a:latin typeface="MS Mincho" pitchFamily="49" charset="-128"/>
                <a:ea typeface="MS Mincho" pitchFamily="49" charset="-128"/>
              </a:rPr>
              <a:t>医療機関名の場合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登録された医療機関のリストが表示されます。</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Defaultで所属医療機関が選択）</a:t>
            </a:r>
            <a:endParaRPr dirty="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ユーザーIDとユーザー名は前方一致条件で検索するようになっています。ユーザー権限は「所属権限」</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と同じです。（Page5「顧客管理」&gt;「ユーザー情報」の所属</a:t>
            </a:r>
            <a:r>
              <a:rPr lang="ja-JP" altLang="en-US" sz="1100" dirty="0" smtClean="0">
                <a:latin typeface="MS Mincho" pitchFamily="49" charset="-128"/>
                <a:ea typeface="MS Mincho" pitchFamily="49" charset="-128"/>
              </a:rPr>
              <a:t>権限</a:t>
            </a:r>
            <a:r>
              <a:rPr lang="ja-JP" altLang="ko-KR" sz="1100" dirty="0" smtClean="0">
                <a:latin typeface="MS Mincho" pitchFamily="49" charset="-128"/>
                <a:ea typeface="MS Mincho" pitchFamily="49" charset="-128"/>
              </a:rPr>
              <a:t>を参照してください。）</a:t>
            </a:r>
            <a:endParaRPr lang="en-US" altLang="ja-JP" sz="1100" dirty="0" smtClean="0">
              <a:latin typeface="MS Mincho" pitchFamily="49" charset="-128"/>
              <a:ea typeface="MS Mincho" pitchFamily="49" charset="-128"/>
            </a:endParaRPr>
          </a:p>
          <a:p>
            <a:pPr lvl="0">
              <a:lnSpc>
                <a:spcPct val="125000"/>
              </a:lnSpc>
            </a:pPr>
            <a:r>
              <a:rPr lang="ko-KR" sz="1100" dirty="0" smtClean="0">
                <a:solidFill>
                  <a:srgbClr val="FF0000"/>
                </a:solidFill>
                <a:latin typeface="MS Mincho"/>
                <a:ea typeface="MS Mincho"/>
                <a:cs typeface="MS Mincho"/>
                <a:sym typeface="MS Mincho"/>
              </a:rPr>
              <a:t>② </a:t>
            </a:r>
            <a:r>
              <a:rPr lang="ko-KR" sz="1100" dirty="0">
                <a:solidFill>
                  <a:srgbClr val="FF0000"/>
                </a:solidFill>
                <a:latin typeface="MS Mincho"/>
                <a:ea typeface="MS Mincho"/>
                <a:cs typeface="MS Mincho"/>
                <a:sym typeface="MS Mincho"/>
              </a:rPr>
              <a:t>　</a:t>
            </a:r>
            <a:r>
              <a:rPr lang="ja-JP" altLang="en-US" sz="1100" dirty="0" smtClean="0">
                <a:solidFill>
                  <a:srgbClr val="FF0000"/>
                </a:solidFill>
                <a:latin typeface="MS Mincho"/>
                <a:ea typeface="MS Mincho"/>
                <a:cs typeface="MS Mincho"/>
                <a:sym typeface="MS Mincho"/>
              </a:rPr>
              <a:t>　　</a:t>
            </a:r>
            <a:r>
              <a:rPr lang="ja-JP" altLang="ko-KR" sz="1100" dirty="0" smtClean="0">
                <a:latin typeface="MS Mincho" pitchFamily="49" charset="-128"/>
                <a:ea typeface="MS Mincho" pitchFamily="49" charset="-128"/>
              </a:rPr>
              <a:t>ボタンをクリックしてユーザーリストを照会します。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a:ea typeface="MS Mincho"/>
                <a:cs typeface="MS Mincho"/>
                <a:sym typeface="MS Mincho"/>
              </a:rPr>
              <a:t>  </a:t>
            </a:r>
            <a:r>
              <a:rPr lang="ko-KR" sz="1100" dirty="0">
                <a:solidFill>
                  <a:srgbClr val="FF0000"/>
                </a:solidFill>
                <a:latin typeface="MS Mincho" pitchFamily="49" charset="-128"/>
                <a:ea typeface="MS Mincho"/>
                <a:cs typeface="MS Mincho"/>
                <a:sym typeface="MS Mincho"/>
              </a:rPr>
              <a:t>* 注</a:t>
            </a:r>
            <a:r>
              <a:rPr lang="ko-KR" sz="1100" dirty="0" smtClean="0">
                <a:solidFill>
                  <a:srgbClr val="FF0000"/>
                </a:solidFill>
                <a:latin typeface="MS Mincho" pitchFamily="49" charset="-128"/>
                <a:ea typeface="MS Mincho"/>
                <a:cs typeface="MS Mincho"/>
                <a:sym typeface="MS Mincho"/>
              </a:rPr>
              <a:t>：</a:t>
            </a:r>
            <a:r>
              <a:rPr lang="ja-JP" altLang="ko-KR" sz="1100" dirty="0" smtClean="0">
                <a:solidFill>
                  <a:srgbClr val="FF0000"/>
                </a:solidFill>
                <a:latin typeface="MS Mincho" pitchFamily="49" charset="-128"/>
                <a:ea typeface="MS Mincho" pitchFamily="49" charset="-128"/>
              </a:rPr>
              <a:t>ユーザーの生成変更は「顧客管理」の「ユーザー情報」を利用します</a:t>
            </a:r>
            <a:r>
              <a:rPr lang="ja-JP" altLang="en-US"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 </a:t>
            </a:r>
            <a:r>
              <a:rPr lang="en-US" altLang="ja-JP" sz="1100" dirty="0" smtClean="0">
                <a:solidFill>
                  <a:srgbClr val="FF0000"/>
                </a:solidFill>
                <a:latin typeface="MS Mincho" pitchFamily="49" charset="-128"/>
                <a:ea typeface="MS Mincho" pitchFamily="49" charset="-128"/>
              </a:rPr>
              <a:t> </a:t>
            </a:r>
          </a:p>
          <a:p>
            <a:pPr lvl="0">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そ</a:t>
            </a:r>
            <a:r>
              <a:rPr lang="ja-JP" altLang="ko-KR" sz="1100" dirty="0" smtClean="0">
                <a:solidFill>
                  <a:srgbClr val="FF0000"/>
                </a:solidFill>
                <a:latin typeface="MS Mincho" pitchFamily="49" charset="-128"/>
                <a:ea typeface="MS Mincho" pitchFamily="49" charset="-128"/>
              </a:rPr>
              <a:t>のため、本画面による登録/削除はできません。</a:t>
            </a:r>
            <a:endParaRPr sz="1100" dirty="0">
              <a:solidFill>
                <a:srgbClr val="FF0000"/>
              </a:solidFill>
              <a:latin typeface="MS Mincho" pitchFamily="49" charset="-128"/>
              <a:ea typeface="MS Mincho" pitchFamily="49" charset="-128"/>
              <a:cs typeface="MS Mincho"/>
              <a:sym typeface="MS Mincho"/>
            </a:endParaRPr>
          </a:p>
        </p:txBody>
      </p:sp>
      <p:sp>
        <p:nvSpPr>
          <p:cNvPr id="280" name="Google Shape;280;p11"/>
          <p:cNvSpPr txBox="1"/>
          <p:nvPr/>
        </p:nvSpPr>
        <p:spPr>
          <a:xfrm>
            <a:off x="1748344" y="392737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281" name="Google Shape;281;p11"/>
          <p:cNvSpPr/>
          <p:nvPr/>
        </p:nvSpPr>
        <p:spPr>
          <a:xfrm>
            <a:off x="1099049" y="4705758"/>
            <a:ext cx="5940897" cy="22548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2" name="Google Shape;282;p11"/>
          <p:cNvSpPr txBox="1"/>
          <p:nvPr/>
        </p:nvSpPr>
        <p:spPr>
          <a:xfrm>
            <a:off x="933205" y="4985116"/>
            <a:ext cx="646291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③</a:t>
            </a:r>
            <a:r>
              <a:rPr lang="ja-JP" altLang="ko-KR" sz="1100" dirty="0" smtClean="0">
                <a:latin typeface="MS Mincho" pitchFamily="49" charset="-128"/>
                <a:ea typeface="MS Mincho" pitchFamily="49" charset="-128"/>
              </a:rPr>
              <a:t>ユーザーリスト</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検索結果です。</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該当ユーザーをクリックする</a:t>
            </a:r>
            <a:r>
              <a:rPr lang="ja-JP" altLang="ko-KR" sz="1100" dirty="0" smtClean="0">
                <a:latin typeface="MS Mincho" pitchFamily="49" charset="-128"/>
                <a:ea typeface="MS Mincho" pitchFamily="49" charset="-128"/>
              </a:rPr>
              <a:t>と右</a:t>
            </a:r>
            <a:r>
              <a:rPr lang="ja-JP" altLang="ko-KR" sz="1100" dirty="0" smtClean="0">
                <a:latin typeface="MS Mincho" pitchFamily="49" charset="-128"/>
                <a:ea typeface="MS Mincho" pitchFamily="49" charset="-128"/>
              </a:rPr>
              <a:t>画面でユーザー詳細情報と「所属医療機関」が照会されます。</a:t>
            </a:r>
            <a:endParaRPr sz="1100" dirty="0">
              <a:solidFill>
                <a:schemeClr val="dk1"/>
              </a:solidFill>
              <a:latin typeface="MS Mincho" pitchFamily="49" charset="-128"/>
              <a:ea typeface="MS Mincho" pitchFamily="49" charset="-128"/>
              <a:cs typeface="MS Mincho"/>
              <a:sym typeface="MS Mincho"/>
            </a:endParaRPr>
          </a:p>
        </p:txBody>
      </p:sp>
      <p:pic>
        <p:nvPicPr>
          <p:cNvPr id="283" name="Google Shape;283;p11"/>
          <p:cNvPicPr preferRelativeResize="0"/>
          <p:nvPr/>
        </p:nvPicPr>
        <p:blipFill rotWithShape="1">
          <a:blip r:embed="rId6">
            <a:alphaModFix/>
          </a:blip>
          <a:srcRect/>
          <a:stretch/>
        </p:blipFill>
        <p:spPr>
          <a:xfrm>
            <a:off x="972630" y="2790297"/>
            <a:ext cx="244939" cy="197016"/>
          </a:xfrm>
          <a:prstGeom prst="rect">
            <a:avLst/>
          </a:prstGeom>
          <a:noFill/>
          <a:ln>
            <a:noFill/>
          </a:ln>
        </p:spPr>
      </p:pic>
      <p:pic>
        <p:nvPicPr>
          <p:cNvPr id="284" name="Google Shape;284;p11"/>
          <p:cNvPicPr preferRelativeResize="0"/>
          <p:nvPr/>
        </p:nvPicPr>
        <p:blipFill rotWithShape="1">
          <a:blip r:embed="rId6">
            <a:alphaModFix/>
          </a:blip>
          <a:srcRect/>
          <a:stretch/>
        </p:blipFill>
        <p:spPr>
          <a:xfrm>
            <a:off x="2536864" y="1391310"/>
            <a:ext cx="244939" cy="197016"/>
          </a:xfrm>
          <a:prstGeom prst="rect">
            <a:avLst/>
          </a:prstGeom>
          <a:noFill/>
          <a:ln>
            <a:noFill/>
          </a:ln>
        </p:spPr>
      </p:pic>
      <p:cxnSp>
        <p:nvCxnSpPr>
          <p:cNvPr id="285" name="Google Shape;285;p11"/>
          <p:cNvCxnSpPr>
            <a:stCxn id="281" idx="1"/>
            <a:endCxn id="270" idx="1"/>
          </p:cNvCxnSpPr>
          <p:nvPr/>
        </p:nvCxnSpPr>
        <p:spPr>
          <a:xfrm rot="10800000" flipV="1">
            <a:off x="1037467" y="4818503"/>
            <a:ext cx="61582" cy="3623562"/>
          </a:xfrm>
          <a:prstGeom prst="bentConnector3">
            <a:avLst>
              <a:gd name="adj1" fmla="val 471212"/>
            </a:avLst>
          </a:prstGeom>
          <a:noFill/>
          <a:ln w="19050" cap="flat" cmpd="sng">
            <a:solidFill>
              <a:srgbClr val="FF0000"/>
            </a:solidFill>
            <a:prstDash val="solid"/>
            <a:miter lim="800000"/>
            <a:headEnd type="none" w="sm" len="sm"/>
            <a:tailEnd type="triangle" w="med" len="med"/>
          </a:ln>
        </p:spPr>
      </p:cxnSp>
      <p:sp>
        <p:nvSpPr>
          <p:cNvPr id="286" name="Google Shape;286;p11"/>
          <p:cNvSpPr txBox="1"/>
          <p:nvPr/>
        </p:nvSpPr>
        <p:spPr>
          <a:xfrm>
            <a:off x="1724068" y="610669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87" name="Google Shape;287;p11"/>
          <p:cNvSpPr txBox="1"/>
          <p:nvPr/>
        </p:nvSpPr>
        <p:spPr>
          <a:xfrm>
            <a:off x="1829264" y="76015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⑤</a:t>
            </a:r>
            <a:endParaRPr sz="1800" dirty="0">
              <a:solidFill>
                <a:srgbClr val="FF0000"/>
              </a:solidFill>
              <a:latin typeface="Century"/>
              <a:ea typeface="Century"/>
              <a:cs typeface="Century"/>
              <a:sym typeface="Century"/>
            </a:endParaRPr>
          </a:p>
        </p:txBody>
      </p:sp>
      <p:sp>
        <p:nvSpPr>
          <p:cNvPr id="288" name="Google Shape;288;p11"/>
          <p:cNvSpPr txBox="1"/>
          <p:nvPr/>
        </p:nvSpPr>
        <p:spPr>
          <a:xfrm>
            <a:off x="4097119" y="8678904"/>
            <a:ext cx="3462555"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⑤</a:t>
            </a:r>
            <a:r>
              <a:rPr lang="ja-JP" altLang="ko-KR" sz="1100" dirty="0" smtClean="0">
                <a:latin typeface="MS Mincho" pitchFamily="49" charset="-128"/>
                <a:ea typeface="MS Mincho" pitchFamily="49" charset="-128"/>
              </a:rPr>
              <a:t>ユーザーの所属医療機関がチェックされ</a:t>
            </a:r>
            <a:r>
              <a:rPr lang="ja-JP" altLang="ko-KR" sz="1100" dirty="0" smtClean="0">
                <a:latin typeface="MS Mincho" pitchFamily="49" charset="-128"/>
                <a:ea typeface="MS Mincho" pitchFamily="49" charset="-128"/>
              </a:rPr>
              <a:t>て表示</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a:t>
            </a:r>
            <a:r>
              <a:rPr lang="ja-JP" altLang="ko-KR" sz="1100" dirty="0" smtClean="0">
                <a:latin typeface="MS Mincho" pitchFamily="49" charset="-128"/>
                <a:ea typeface="MS Mincho" pitchFamily="49" charset="-128"/>
              </a:rPr>
              <a:t>れます。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endParaRPr sz="1100" dirty="0">
              <a:solidFill>
                <a:schemeClr val="dk1"/>
              </a:solidFill>
              <a:latin typeface="MS Mincho"/>
              <a:ea typeface="MS Mincho"/>
              <a:cs typeface="MS Mincho"/>
              <a:sym typeface="MS Mincho"/>
            </a:endParaRPr>
          </a:p>
        </p:txBody>
      </p:sp>
      <p:pic>
        <p:nvPicPr>
          <p:cNvPr id="289" name="Google Shape;289;p11"/>
          <p:cNvPicPr preferRelativeResize="0"/>
          <p:nvPr/>
        </p:nvPicPr>
        <p:blipFill rotWithShape="1">
          <a:blip r:embed="rId7">
            <a:alphaModFix/>
          </a:blip>
          <a:srcRect/>
          <a:stretch/>
        </p:blipFill>
        <p:spPr>
          <a:xfrm>
            <a:off x="4117608" y="6314358"/>
            <a:ext cx="1470418" cy="345400"/>
          </a:xfrm>
          <a:prstGeom prst="rect">
            <a:avLst/>
          </a:prstGeom>
          <a:noFill/>
          <a:ln>
            <a:noFill/>
          </a:ln>
        </p:spPr>
      </p:pic>
      <p:pic>
        <p:nvPicPr>
          <p:cNvPr id="290" name="Google Shape;290;p11"/>
          <p:cNvPicPr preferRelativeResize="0"/>
          <p:nvPr/>
        </p:nvPicPr>
        <p:blipFill rotWithShape="1">
          <a:blip r:embed="rId8">
            <a:alphaModFix/>
          </a:blip>
          <a:srcRect/>
          <a:stretch/>
        </p:blipFill>
        <p:spPr>
          <a:xfrm>
            <a:off x="4156962" y="6927179"/>
            <a:ext cx="1114425" cy="266700"/>
          </a:xfrm>
          <a:prstGeom prst="rect">
            <a:avLst/>
          </a:prstGeom>
          <a:noFill/>
          <a:ln>
            <a:noFill/>
          </a:ln>
        </p:spPr>
      </p:pic>
      <p:pic>
        <p:nvPicPr>
          <p:cNvPr id="291" name="Google Shape;291;p11"/>
          <p:cNvPicPr preferRelativeResize="0"/>
          <p:nvPr/>
        </p:nvPicPr>
        <p:blipFill rotWithShape="1">
          <a:blip r:embed="rId9">
            <a:alphaModFix/>
          </a:blip>
          <a:srcRect/>
          <a:stretch/>
        </p:blipFill>
        <p:spPr>
          <a:xfrm>
            <a:off x="4169315" y="7585229"/>
            <a:ext cx="1123950" cy="28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a:alphaModFix/>
          </a:blip>
          <a:srcRect/>
          <a:stretch/>
        </p:blipFill>
        <p:spPr>
          <a:xfrm>
            <a:off x="935519" y="2983885"/>
            <a:ext cx="1990994" cy="3293090"/>
          </a:xfrm>
          <a:prstGeom prst="rect">
            <a:avLst/>
          </a:prstGeom>
          <a:noFill/>
          <a:ln>
            <a:noFill/>
          </a:ln>
        </p:spPr>
      </p:pic>
      <p:sp>
        <p:nvSpPr>
          <p:cNvPr id="297" name="Google Shape;297;p12"/>
          <p:cNvSpPr/>
          <p:nvPr/>
        </p:nvSpPr>
        <p:spPr>
          <a:xfrm>
            <a:off x="853423" y="1294999"/>
            <a:ext cx="6138095"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dirty="0">
                <a:solidFill>
                  <a:srgbClr val="002060"/>
                </a:solidFill>
                <a:latin typeface="MS Gothic"/>
                <a:ea typeface="MS Gothic"/>
                <a:cs typeface="MS Gothic"/>
                <a:sym typeface="MS Gothic"/>
              </a:rPr>
              <a:t>使用者ログ</a:t>
            </a:r>
            <a:r>
              <a:rPr lang="ko-KR" sz="1400" dirty="0" err="1">
                <a:solidFill>
                  <a:srgbClr val="002060"/>
                </a:solidFill>
                <a:latin typeface="MS Gothic"/>
                <a:ea typeface="MS Gothic"/>
                <a:cs typeface="MS Gothic"/>
                <a:sym typeface="MS Gothic"/>
              </a:rPr>
              <a:t>履歴</a:t>
            </a:r>
            <a:endParaRPr dirty="0"/>
          </a:p>
        </p:txBody>
      </p:sp>
      <p:sp>
        <p:nvSpPr>
          <p:cNvPr id="298" name="Google Shape;298;p12"/>
          <p:cNvSpPr txBox="1"/>
          <p:nvPr/>
        </p:nvSpPr>
        <p:spPr>
          <a:xfrm>
            <a:off x="671640" y="1621974"/>
            <a:ext cx="688803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「チェックアイDX」の運営者権限のメニュ</a:t>
            </a:r>
            <a:r>
              <a:rPr lang="ja-JP" altLang="ko-KR" sz="1100" dirty="0" smtClean="0">
                <a:latin typeface="MS Mincho" pitchFamily="49" charset="-128"/>
                <a:ea typeface="MS Mincho" pitchFamily="49" charset="-128"/>
              </a:rPr>
              <a:t>ー</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医</a:t>
            </a:r>
            <a:r>
              <a:rPr lang="ja-JP" altLang="ko-KR" sz="1100" dirty="0" smtClean="0">
                <a:latin typeface="MS Mincho" pitchFamily="49" charset="-128"/>
                <a:ea typeface="MS Mincho" pitchFamily="49" charset="-128"/>
              </a:rPr>
              <a:t>療機関のユーザーが使用した画面のアクセス</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時刻</a:t>
            </a:r>
            <a:r>
              <a:rPr lang="ja-JP" altLang="ko-KR" sz="1100" dirty="0" smtClean="0">
                <a:latin typeface="MS Mincho" pitchFamily="49" charset="-128"/>
                <a:ea typeface="MS Mincho" pitchFamily="49" charset="-128"/>
              </a:rPr>
              <a:t>を確認できます。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rgbClr val="FF0000"/>
                </a:solidFill>
                <a:latin typeface="MS Mincho" pitchFamily="49" charset="-128"/>
                <a:ea typeface="MS Mincho" pitchFamily="49" charset="-128"/>
                <a:cs typeface="MS Mincho"/>
                <a:sym typeface="MS Mincho"/>
              </a:rPr>
              <a:t> </a:t>
            </a:r>
            <a:r>
              <a:rPr lang="ko-KR" sz="1100" dirty="0" smtClean="0">
                <a:solidFill>
                  <a:srgbClr val="FF0000"/>
                </a:solidFill>
                <a:latin typeface="MS Mincho" pitchFamily="49" charset="-128"/>
                <a:ea typeface="MS Mincho"/>
                <a:cs typeface="MS Mincho"/>
                <a:sym typeface="MS Mincho"/>
              </a:rPr>
              <a:t>注：</a:t>
            </a:r>
            <a:r>
              <a:rPr lang="ja-JP" altLang="ko-KR" sz="1100" dirty="0" smtClean="0">
                <a:solidFill>
                  <a:srgbClr val="FF0000"/>
                </a:solidFill>
                <a:latin typeface="MS Mincho" pitchFamily="49" charset="-128"/>
                <a:ea typeface="MS Mincho" pitchFamily="49" charset="-128"/>
              </a:rPr>
              <a:t>本機能</a:t>
            </a:r>
            <a:r>
              <a:rPr lang="ja-JP" altLang="ko-KR" sz="1100" dirty="0" smtClean="0">
                <a:solidFill>
                  <a:srgbClr val="FF0000"/>
                </a:solidFill>
                <a:latin typeface="MS Mincho" pitchFamily="49" charset="-128"/>
                <a:ea typeface="MS Mincho" pitchFamily="49" charset="-128"/>
              </a:rPr>
              <a:t>は運</a:t>
            </a:r>
            <a:r>
              <a:rPr lang="ja-JP" altLang="ko-KR" sz="1100" dirty="0" smtClean="0">
                <a:solidFill>
                  <a:srgbClr val="FF0000"/>
                </a:solidFill>
                <a:latin typeface="MS Mincho" pitchFamily="49" charset="-128"/>
                <a:ea typeface="MS Mincho" pitchFamily="49" charset="-128"/>
              </a:rPr>
              <a:t>営者のみの固有権限</a:t>
            </a:r>
            <a:r>
              <a:rPr lang="ja-JP" altLang="en-US" sz="1100" dirty="0" smtClean="0">
                <a:solidFill>
                  <a:srgbClr val="FF0000"/>
                </a:solidFill>
                <a:latin typeface="MS Mincho" pitchFamily="49" charset="-128"/>
                <a:ea typeface="MS Mincho" pitchFamily="49" charset="-128"/>
              </a:rPr>
              <a:t>として</a:t>
            </a:r>
            <a:r>
              <a:rPr lang="ja-JP" altLang="ko-KR" sz="1100" dirty="0" smtClean="0">
                <a:solidFill>
                  <a:srgbClr val="FF0000"/>
                </a:solidFill>
                <a:latin typeface="MS Mincho" pitchFamily="49" charset="-128"/>
                <a:ea typeface="MS Mincho" pitchFamily="49" charset="-128"/>
              </a:rPr>
              <a:t>所属医療機関以外のユーザー</a:t>
            </a:r>
            <a:r>
              <a:rPr lang="ja-JP" altLang="en-US" sz="1100" dirty="0" smtClean="0">
                <a:solidFill>
                  <a:srgbClr val="FF0000"/>
                </a:solidFill>
                <a:latin typeface="MS Mincho" pitchFamily="49" charset="-128"/>
                <a:ea typeface="MS Mincho" pitchFamily="49" charset="-128"/>
              </a:rPr>
              <a:t>使用履歴を</a:t>
            </a:r>
            <a:r>
              <a:rPr lang="ja-JP" altLang="ko-KR" sz="1100" dirty="0" smtClean="0">
                <a:solidFill>
                  <a:srgbClr val="FF0000"/>
                </a:solidFill>
                <a:latin typeface="MS Mincho" pitchFamily="49" charset="-128"/>
                <a:ea typeface="MS Mincho" pitchFamily="49" charset="-128"/>
              </a:rPr>
              <a:t>照会するために</a:t>
            </a:r>
            <a:r>
              <a:rPr lang="ja-JP" altLang="ko-KR" sz="1100" dirty="0" smtClean="0">
                <a:solidFill>
                  <a:srgbClr val="FF0000"/>
                </a:solidFill>
                <a:latin typeface="MS Mincho" pitchFamily="49" charset="-128"/>
                <a:ea typeface="MS Mincho" pitchFamily="49" charset="-128"/>
              </a:rPr>
              <a:t>は</a:t>
            </a:r>
            <a:endParaRPr lang="en-US" altLang="ja-JP" sz="1100" dirty="0" smtClean="0">
              <a:solidFill>
                <a:srgbClr val="FF0000"/>
              </a:solidFill>
              <a:latin typeface="MS Mincho" pitchFamily="49" charset="-128"/>
              <a:ea typeface="MS Mincho" pitchFamily="49" charset="-128"/>
            </a:endParaRPr>
          </a:p>
          <a:p>
            <a:pPr lvl="0">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「医療機関の切り替え」</a:t>
            </a:r>
            <a:r>
              <a:rPr lang="ja-JP" altLang="en-US" sz="1100" dirty="0" smtClean="0">
                <a:solidFill>
                  <a:srgbClr val="FF0000"/>
                </a:solidFill>
                <a:latin typeface="MS Mincho" pitchFamily="49" charset="-128"/>
                <a:ea typeface="MS Mincho" pitchFamily="49" charset="-128"/>
              </a:rPr>
              <a:t>で</a:t>
            </a:r>
            <a:r>
              <a:rPr lang="ja-JP" altLang="ko-KR" sz="1100" dirty="0" smtClean="0">
                <a:solidFill>
                  <a:srgbClr val="FF0000"/>
                </a:solidFill>
                <a:latin typeface="MS Mincho" pitchFamily="49" charset="-128"/>
                <a:ea typeface="MS Mincho" pitchFamily="49" charset="-128"/>
              </a:rPr>
              <a:t>所属医療機関を変更する必要があります。</a:t>
            </a:r>
            <a:endParaRPr lang="en-US" altLang="ja-JP" sz="1100" dirty="0" smtClean="0">
              <a:solidFill>
                <a:srgbClr val="FF0000"/>
              </a:solidFill>
              <a:latin typeface="MS Mincho" pitchFamily="49" charset="-128"/>
              <a:ea typeface="MS Mincho" pitchFamily="49" charset="-128"/>
            </a:endParaRPr>
          </a:p>
          <a:p>
            <a:pPr lvl="0">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a:t>
            </a: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医療機関の切り替えについて</a:t>
            </a:r>
            <a:r>
              <a:rPr lang="ja-JP" altLang="ko-KR" sz="1100" dirty="0" smtClean="0">
                <a:solidFill>
                  <a:srgbClr val="FF0000"/>
                </a:solidFill>
                <a:latin typeface="MS Mincho" pitchFamily="49" charset="-128"/>
                <a:ea typeface="MS Mincho" pitchFamily="49" charset="-128"/>
              </a:rPr>
              <a:t>は[</a:t>
            </a:r>
            <a:r>
              <a:rPr lang="ja-JP" altLang="ko-KR" sz="1100" dirty="0" smtClean="0">
                <a:solidFill>
                  <a:srgbClr val="FF0000"/>
                </a:solidFill>
                <a:latin typeface="MS Mincho" pitchFamily="49" charset="-128"/>
                <a:ea typeface="MS Mincho" pitchFamily="49" charset="-128"/>
              </a:rPr>
              <a:t>別添・医療機関の切り替え方法]を参照してください。）</a:t>
            </a:r>
            <a:endParaRPr sz="1100" dirty="0">
              <a:solidFill>
                <a:srgbClr val="FF0000"/>
              </a:solidFill>
              <a:latin typeface="MS Mincho" pitchFamily="49" charset="-128"/>
              <a:ea typeface="MS Mincho" pitchFamily="49" charset="-128"/>
              <a:cs typeface="MS Mincho"/>
              <a:sym typeface="MS Mincho"/>
            </a:endParaRPr>
          </a:p>
        </p:txBody>
      </p:sp>
      <p:sp>
        <p:nvSpPr>
          <p:cNvPr id="299" name="Google Shape;299;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a:p>
        </p:txBody>
      </p:sp>
      <p:sp>
        <p:nvSpPr>
          <p:cNvPr id="300" name="Google Shape;300;p12"/>
          <p:cNvSpPr/>
          <p:nvPr/>
        </p:nvSpPr>
        <p:spPr>
          <a:xfrm>
            <a:off x="1278513" y="5093016"/>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01" name="Google Shape;301;p12"/>
          <p:cNvSpPr/>
          <p:nvPr/>
        </p:nvSpPr>
        <p:spPr>
          <a:xfrm>
            <a:off x="2978450" y="446459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ナビゲーションウィンドウの「Admin」&gt;「ユーザーログ履歴」をダブルクリックします。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02" name="Google Shape;302;p12"/>
          <p:cNvSpPr txBox="1"/>
          <p:nvPr/>
        </p:nvSpPr>
        <p:spPr>
          <a:xfrm>
            <a:off x="751103" y="648533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smtClean="0">
                <a:latin typeface="MS Mincho" pitchFamily="49" charset="-128"/>
                <a:ea typeface="MS Mincho" pitchFamily="49" charset="-128"/>
              </a:rPr>
              <a:t>「ユーザーログ履歴」の初期画面です。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303" name="Google Shape;303;p12"/>
          <p:cNvPicPr preferRelativeResize="0"/>
          <p:nvPr/>
        </p:nvPicPr>
        <p:blipFill rotWithShape="1">
          <a:blip r:embed="rId4">
            <a:alphaModFix/>
          </a:blip>
          <a:srcRect/>
          <a:stretch/>
        </p:blipFill>
        <p:spPr>
          <a:xfrm>
            <a:off x="866762" y="6825463"/>
            <a:ext cx="6097328" cy="2518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3"/>
          <p:cNvPicPr preferRelativeResize="0"/>
          <p:nvPr/>
        </p:nvPicPr>
        <p:blipFill rotWithShape="1">
          <a:blip r:embed="rId3">
            <a:alphaModFix/>
          </a:blip>
          <a:srcRect/>
          <a:stretch/>
        </p:blipFill>
        <p:spPr>
          <a:xfrm>
            <a:off x="1112110" y="4989015"/>
            <a:ext cx="5610135" cy="2749583"/>
          </a:xfrm>
          <a:prstGeom prst="rect">
            <a:avLst/>
          </a:prstGeom>
          <a:noFill/>
          <a:ln>
            <a:noFill/>
          </a:ln>
        </p:spPr>
      </p:pic>
      <p:sp>
        <p:nvSpPr>
          <p:cNvPr id="309" name="Google Shape;309;p13"/>
          <p:cNvSpPr txBox="1"/>
          <p:nvPr/>
        </p:nvSpPr>
        <p:spPr>
          <a:xfrm>
            <a:off x="1048101" y="1948129"/>
            <a:ext cx="6093920"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ユーザーの履歴ログ抽出照会条件</a:t>
            </a:r>
            <a:r>
              <a:rPr lang="ja-JP" altLang="en-US" sz="1100" dirty="0" smtClean="0">
                <a:latin typeface="MS Mincho" pitchFamily="49" charset="-128"/>
                <a:ea typeface="MS Mincho" pitchFamily="49" charset="-128"/>
              </a:rPr>
              <a:t>です</a:t>
            </a:r>
            <a:r>
              <a:rPr lang="ja-JP" altLang="ko-KR" sz="1100" dirty="0" smtClean="0">
                <a:latin typeface="MS Mincho" pitchFamily="49" charset="-128"/>
                <a:ea typeface="MS Mincho" pitchFamily="49" charset="-128"/>
              </a:rPr>
              <a:t>。</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開始日と終了日：</a:t>
            </a:r>
            <a:r>
              <a:rPr lang="ja-JP" altLang="ko-KR" sz="1100" dirty="0" smtClean="0">
                <a:latin typeface="MS Mincho" pitchFamily="49" charset="-128"/>
                <a:ea typeface="MS Mincho" pitchFamily="49" charset="-128"/>
              </a:rPr>
              <a:t>default</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現</a:t>
            </a:r>
            <a:r>
              <a:rPr lang="ja-JP" altLang="ko-KR" sz="1100" dirty="0" smtClean="0">
                <a:latin typeface="MS Mincho" pitchFamily="49" charset="-128"/>
                <a:ea typeface="MS Mincho" pitchFamily="49" charset="-128"/>
              </a:rPr>
              <a:t>在の日付</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表示されます。 日付を変更する</a:t>
            </a:r>
            <a:r>
              <a:rPr lang="ja-JP" altLang="ko-KR" sz="1100" dirty="0" smtClean="0">
                <a:latin typeface="MS Mincho" pitchFamily="49" charset="-128"/>
                <a:ea typeface="MS Mincho" pitchFamily="49" charset="-128"/>
              </a:rPr>
              <a:t>と使</a:t>
            </a:r>
            <a:r>
              <a:rPr lang="ja-JP" altLang="ko-KR" sz="1100" dirty="0" smtClean="0">
                <a:latin typeface="MS Mincho" pitchFamily="49" charset="-128"/>
                <a:ea typeface="MS Mincho" pitchFamily="49" charset="-128"/>
              </a:rPr>
              <a:t>用履歴のあるユーザー（ユーザーID、ユーザー名称）が左下段</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pPr>
            <a:r>
              <a:rPr lang="ja-JP" altLang="ko-KR" sz="1100" dirty="0" smtClean="0">
                <a:latin typeface="MS Mincho" pitchFamily="49" charset="-128"/>
                <a:ea typeface="MS Mincho" pitchFamily="49" charset="-128"/>
              </a:rPr>
              <a:t>「 </a:t>
            </a:r>
            <a:r>
              <a:rPr lang="ko-KR" sz="1100" dirty="0" err="1" smtClean="0">
                <a:solidFill>
                  <a:schemeClr val="dk1"/>
                </a:solidFill>
                <a:latin typeface="MS Mincho" pitchFamily="49" charset="-128"/>
                <a:ea typeface="MS Mincho"/>
                <a:cs typeface="MS Mincho"/>
                <a:sym typeface="MS Mincho"/>
              </a:rPr>
              <a:t>履歴</a:t>
            </a:r>
            <a:r>
              <a:rPr lang="ko-KR" sz="1100" dirty="0" smtClean="0">
                <a:solidFill>
                  <a:schemeClr val="dk1"/>
                </a:solidFill>
                <a:latin typeface="MS Mincho" pitchFamily="49" charset="-128"/>
                <a:ea typeface="MS Mincho"/>
                <a:cs typeface="MS Mincho"/>
                <a:sym typeface="MS Mincho"/>
              </a:rPr>
              <a:t>ログが存在する使用者リスト</a:t>
            </a:r>
            <a:r>
              <a:rPr lang="ja-JP" altLang="ko-KR" sz="1100" dirty="0" smtClean="0">
                <a:latin typeface="MS Mincho" pitchFamily="49" charset="-128"/>
                <a:ea typeface="MS Mincho" pitchFamily="49" charset="-128"/>
              </a:rPr>
              <a:t> 」</a:t>
            </a:r>
            <a:r>
              <a:rPr lang="ja-JP" altLang="en-US" sz="1100" dirty="0" smtClean="0">
                <a:solidFill>
                  <a:schemeClr val="dk1"/>
                </a:solidFill>
                <a:latin typeface="MS Mincho" pitchFamily="49" charset="-128"/>
                <a:ea typeface="MS Mincho" pitchFamily="49" charset="-128"/>
                <a:cs typeface="MS Mincho"/>
                <a:sym typeface="MS Mincho"/>
              </a:rPr>
              <a:t>に</a:t>
            </a:r>
            <a:r>
              <a:rPr lang="ja-JP" altLang="ko-KR" sz="1100" dirty="0" smtClean="0">
                <a:latin typeface="MS Mincho" pitchFamily="49" charset="-128"/>
                <a:ea typeface="MS Mincho" pitchFamily="49" charset="-128"/>
              </a:rPr>
              <a:t>照会されま</a:t>
            </a:r>
            <a:r>
              <a:rPr lang="ja-JP" altLang="ko-KR" sz="1100" dirty="0" smtClean="0">
                <a:latin typeface="MS Mincho" pitchFamily="49" charset="-128"/>
                <a:ea typeface="MS Mincho" pitchFamily="49" charset="-128"/>
              </a:rPr>
              <a:t>す</a:t>
            </a:r>
            <a:r>
              <a:rPr lang="ja-JP" altLang="en-US" sz="1100" dirty="0" smtClean="0">
                <a:latin typeface="MS Mincho" pitchFamily="49" charset="-128"/>
                <a:ea typeface="MS Mincho" pitchFamily="49" charset="-128"/>
              </a:rPr>
              <a:t>。</a:t>
            </a:r>
            <a:endParaRPr dirty="0">
              <a:latin typeface="MS Mincho" pitchFamily="49" charset="-128"/>
              <a:ea typeface="MS Mincho" pitchFamily="49" charset="-128"/>
            </a:endParaRPr>
          </a:p>
        </p:txBody>
      </p:sp>
      <p:pic>
        <p:nvPicPr>
          <p:cNvPr id="310" name="Google Shape;310;p13"/>
          <p:cNvPicPr preferRelativeResize="0"/>
          <p:nvPr/>
        </p:nvPicPr>
        <p:blipFill rotWithShape="1">
          <a:blip r:embed="rId4">
            <a:alphaModFix/>
          </a:blip>
          <a:srcRect/>
          <a:stretch/>
        </p:blipFill>
        <p:spPr>
          <a:xfrm>
            <a:off x="4347652" y="3015966"/>
            <a:ext cx="2453487" cy="374634"/>
          </a:xfrm>
          <a:prstGeom prst="rect">
            <a:avLst/>
          </a:prstGeom>
          <a:noFill/>
          <a:ln>
            <a:noFill/>
          </a:ln>
        </p:spPr>
      </p:pic>
      <p:grpSp>
        <p:nvGrpSpPr>
          <p:cNvPr id="311" name="Google Shape;311;p13"/>
          <p:cNvGrpSpPr/>
          <p:nvPr/>
        </p:nvGrpSpPr>
        <p:grpSpPr>
          <a:xfrm>
            <a:off x="1013812" y="1502173"/>
            <a:ext cx="6390407" cy="426958"/>
            <a:chOff x="1013812" y="1502173"/>
            <a:chExt cx="6390407" cy="426958"/>
          </a:xfrm>
        </p:grpSpPr>
        <p:pic>
          <p:nvPicPr>
            <p:cNvPr id="312" name="Google Shape;312;p13"/>
            <p:cNvPicPr preferRelativeResize="0"/>
            <p:nvPr/>
          </p:nvPicPr>
          <p:blipFill rotWithShape="1">
            <a:blip r:embed="rId5">
              <a:alphaModFix/>
            </a:blip>
            <a:srcRect/>
            <a:stretch/>
          </p:blipFill>
          <p:spPr>
            <a:xfrm>
              <a:off x="1013812" y="1530533"/>
              <a:ext cx="4995333" cy="398598"/>
            </a:xfrm>
            <a:prstGeom prst="rect">
              <a:avLst/>
            </a:prstGeom>
            <a:noFill/>
            <a:ln>
              <a:noFill/>
            </a:ln>
          </p:spPr>
        </p:pic>
        <p:pic>
          <p:nvPicPr>
            <p:cNvPr id="313" name="Google Shape;313;p13"/>
            <p:cNvPicPr preferRelativeResize="0"/>
            <p:nvPr/>
          </p:nvPicPr>
          <p:blipFill rotWithShape="1">
            <a:blip r:embed="rId6">
              <a:alphaModFix/>
            </a:blip>
            <a:srcRect/>
            <a:stretch/>
          </p:blipFill>
          <p:spPr>
            <a:xfrm>
              <a:off x="6003262" y="1502173"/>
              <a:ext cx="1400957" cy="426958"/>
            </a:xfrm>
            <a:prstGeom prst="rect">
              <a:avLst/>
            </a:prstGeom>
            <a:noFill/>
            <a:ln>
              <a:noFill/>
            </a:ln>
          </p:spPr>
        </p:pic>
      </p:grpSp>
      <p:sp>
        <p:nvSpPr>
          <p:cNvPr id="314" name="Google Shape;314;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315" name="Google Shape;315;p13"/>
          <p:cNvSpPr txBox="1"/>
          <p:nvPr/>
        </p:nvSpPr>
        <p:spPr>
          <a:xfrm>
            <a:off x="3819528" y="3487531"/>
            <a:ext cx="3872189"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en-US" altLang="ko-KR" sz="1100" dirty="0" smtClean="0">
                <a:solidFill>
                  <a:schemeClr val="tx1"/>
                </a:solidFill>
                <a:latin typeface="MS Mincho" pitchFamily="49" charset="-128"/>
                <a:ea typeface="MS Mincho" pitchFamily="49" charset="-128"/>
                <a:cs typeface="MS Mincho"/>
                <a:sym typeface="MS Mincho"/>
              </a:rPr>
              <a:t>d</a:t>
            </a:r>
            <a:r>
              <a:rPr lang="ja-JP" altLang="ko-KR" sz="1100" dirty="0" smtClean="0">
                <a:latin typeface="MS Mincho" pitchFamily="49" charset="-128"/>
                <a:ea typeface="MS Mincho" pitchFamily="49" charset="-128"/>
              </a:rPr>
              <a:t>efaultで「ユーザー」は空欄ですが、「履歴</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ログが存在するユーザーリスト」で選択</a:t>
            </a:r>
            <a:r>
              <a:rPr lang="ja-JP" altLang="en-US" sz="1100" dirty="0" smtClean="0">
                <a:latin typeface="MS Mincho" pitchFamily="49" charset="-128"/>
                <a:ea typeface="MS Mincho" pitchFamily="49" charset="-128"/>
              </a:rPr>
              <a:t>し、</a:t>
            </a:r>
            <a:r>
              <a:rPr lang="ja-JP" altLang="ko-KR" sz="1100" dirty="0" smtClean="0">
                <a:latin typeface="MS Mincho" pitchFamily="49" charset="-128"/>
                <a:ea typeface="MS Mincho" pitchFamily="49" charset="-128"/>
              </a:rPr>
              <a:t>ク</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リクリックすると</a:t>
            </a:r>
            <a:r>
              <a:rPr lang="ja-JP" altLang="ko-KR" sz="1100" dirty="0" smtClean="0">
                <a:latin typeface="MS Mincho" pitchFamily="49" charset="-128"/>
                <a:ea typeface="MS Mincho" pitchFamily="49" charset="-128"/>
              </a:rPr>
              <a:t>ID</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ユ</a:t>
            </a:r>
            <a:r>
              <a:rPr lang="ja-JP" altLang="ko-KR" sz="1100" dirty="0" smtClean="0">
                <a:latin typeface="MS Mincho" pitchFamily="49" charset="-128"/>
                <a:ea typeface="MS Mincho" pitchFamily="49" charset="-128"/>
              </a:rPr>
              <a:t>ーザー名が設定され、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自動的に</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検索が行われます。</a:t>
            </a:r>
            <a:endParaRPr dirty="0">
              <a:latin typeface="MS Mincho" pitchFamily="49" charset="-128"/>
              <a:ea typeface="MS Mincho" pitchFamily="49" charset="-128"/>
            </a:endParaRPr>
          </a:p>
          <a:p>
            <a:pPr lvl="0">
              <a:lnSpc>
                <a:spcPct val="125000"/>
              </a:lnSpc>
            </a:pPr>
            <a:r>
              <a:rPr lang="en-US" altLang="ko-KR"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 </a:t>
            </a:r>
            <a:r>
              <a:rPr lang="ko-KR" sz="1100" dirty="0" err="1" smtClean="0">
                <a:solidFill>
                  <a:schemeClr val="dk1"/>
                </a:solidFill>
                <a:latin typeface="MS Mincho" pitchFamily="49" charset="-128"/>
                <a:ea typeface="MS Mincho"/>
                <a:cs typeface="MS Mincho"/>
                <a:sym typeface="MS Mincho"/>
              </a:rPr>
              <a:t>使用者履歴</a:t>
            </a:r>
            <a:r>
              <a:rPr lang="ko-KR" sz="1100" dirty="0" smtClean="0">
                <a:solidFill>
                  <a:schemeClr val="dk1"/>
                </a:solidFill>
                <a:latin typeface="MS Mincho" pitchFamily="49" charset="-128"/>
                <a:ea typeface="MS Mincho"/>
                <a:cs typeface="MS Mincho"/>
                <a:sym typeface="MS Mincho"/>
              </a:rPr>
              <a:t>ログリスト</a:t>
            </a:r>
            <a:r>
              <a:rPr lang="ja-JP" altLang="ko-KR" sz="1100" dirty="0" smtClean="0">
                <a:latin typeface="MS Mincho" pitchFamily="49" charset="-128"/>
                <a:ea typeface="MS Mincho" pitchFamily="49" charset="-128"/>
              </a:rPr>
              <a:t> 」</a:t>
            </a:r>
            <a:r>
              <a:rPr lang="ja-JP" altLang="en-US" sz="1100" dirty="0" smtClean="0">
                <a:solidFill>
                  <a:schemeClr val="dk1"/>
                </a:solidFill>
                <a:latin typeface="MS Mincho" pitchFamily="49" charset="-128"/>
                <a:ea typeface="MS Mincho" pitchFamily="49" charset="-128"/>
                <a:cs typeface="MS Mincho"/>
                <a:sym typeface="MS Mincho"/>
              </a:rPr>
              <a:t>に</a:t>
            </a:r>
            <a:r>
              <a:rPr lang="ja-JP" altLang="ko-KR" sz="1100" dirty="0" smtClean="0">
                <a:latin typeface="MS Mincho" pitchFamily="49" charset="-128"/>
                <a:ea typeface="MS Mincho" pitchFamily="49" charset="-128"/>
              </a:rPr>
              <a:t>使用履歴が照</a:t>
            </a:r>
            <a:r>
              <a:rPr lang="ja-JP" altLang="ko-KR" sz="1100" dirty="0" smtClean="0">
                <a:latin typeface="MS Mincho" pitchFamily="49" charset="-128"/>
                <a:ea typeface="MS Mincho" pitchFamily="49" charset="-128"/>
              </a:rPr>
              <a:t>会</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a:t>
            </a:r>
            <a:r>
              <a:rPr lang="ja-JP" altLang="ko-KR" sz="1100" dirty="0" smtClean="0">
                <a:latin typeface="MS Mincho" pitchFamily="49" charset="-128"/>
                <a:ea typeface="MS Mincho" pitchFamily="49" charset="-128"/>
              </a:rPr>
              <a:t>れます。</a:t>
            </a:r>
            <a:endParaRPr dirty="0">
              <a:latin typeface="MS Mincho" pitchFamily="49" charset="-128"/>
              <a:ea typeface="MS Mincho" pitchFamily="49" charset="-128"/>
            </a:endParaRPr>
          </a:p>
        </p:txBody>
      </p:sp>
      <p:pic>
        <p:nvPicPr>
          <p:cNvPr id="316" name="Google Shape;316;p13"/>
          <p:cNvPicPr preferRelativeResize="0"/>
          <p:nvPr/>
        </p:nvPicPr>
        <p:blipFill rotWithShape="1">
          <a:blip r:embed="rId7">
            <a:alphaModFix/>
          </a:blip>
          <a:srcRect/>
          <a:stretch/>
        </p:blipFill>
        <p:spPr>
          <a:xfrm>
            <a:off x="4636581" y="2824168"/>
            <a:ext cx="180975" cy="81187"/>
          </a:xfrm>
          <a:prstGeom prst="rect">
            <a:avLst/>
          </a:prstGeom>
          <a:noFill/>
          <a:ln>
            <a:noFill/>
          </a:ln>
        </p:spPr>
      </p:pic>
      <p:sp>
        <p:nvSpPr>
          <p:cNvPr id="317" name="Google Shape;317;p13"/>
          <p:cNvSpPr txBox="1"/>
          <p:nvPr/>
        </p:nvSpPr>
        <p:spPr>
          <a:xfrm>
            <a:off x="1043215" y="8087957"/>
            <a:ext cx="6342282"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機能ボタン</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en-US" altLang="ko-KR" sz="1100" dirty="0" smtClean="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Default</a:t>
            </a:r>
            <a:r>
              <a:rPr lang="ja-JP" altLang="en-US" sz="1100" dirty="0" smtClean="0">
                <a:solidFill>
                  <a:schemeClr val="dk1"/>
                </a:solidFill>
                <a:latin typeface="MS Mincho" pitchFamily="49" charset="-128"/>
                <a:ea typeface="MS Mincho" pitchFamily="49" charset="-128"/>
                <a:cs typeface="MS Mincho"/>
                <a:sym typeface="MS Mincho"/>
              </a:rPr>
              <a:t>として</a:t>
            </a:r>
            <a:r>
              <a:rPr lang="ko-KR" sz="1100" dirty="0" smtClean="0">
                <a:solidFill>
                  <a:schemeClr val="dk1"/>
                </a:solidFill>
                <a:latin typeface="MS Mincho" pitchFamily="49" charset="-128"/>
                <a:ea typeface="MS Mincho"/>
                <a:cs typeface="MS Mincho"/>
                <a:sym typeface="MS Mincho"/>
              </a:rPr>
              <a:t>           </a:t>
            </a:r>
            <a:r>
              <a:rPr lang="ja-JP" altLang="en-US"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ボタン</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以外</a:t>
            </a:r>
            <a:r>
              <a:rPr lang="ja-JP" altLang="ko-KR" sz="1100" dirty="0" smtClean="0">
                <a:latin typeface="MS Mincho" pitchFamily="49" charset="-128"/>
                <a:ea typeface="MS Mincho" pitchFamily="49" charset="-128"/>
              </a:rPr>
              <a:t>は</a:t>
            </a:r>
            <a:r>
              <a:rPr lang="ja-JP" altLang="en-US" sz="1100" dirty="0" smtClean="0">
                <a:latin typeface="MS Mincho" pitchFamily="49" charset="-128"/>
                <a:ea typeface="MS Mincho" pitchFamily="49" charset="-128"/>
              </a:rPr>
              <a:t>非活性化になります。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 </a:t>
            </a:r>
            <a:r>
              <a:rPr lang="ko-KR" sz="1100" dirty="0" err="1" smtClean="0">
                <a:solidFill>
                  <a:schemeClr val="dk1"/>
                </a:solidFill>
                <a:latin typeface="MS Mincho" pitchFamily="49" charset="-128"/>
                <a:ea typeface="MS Mincho"/>
                <a:cs typeface="MS Mincho"/>
                <a:sym typeface="MS Mincho"/>
              </a:rPr>
              <a:t>使用者履歴</a:t>
            </a:r>
            <a:r>
              <a:rPr lang="ko-KR" sz="1100" dirty="0" smtClean="0">
                <a:solidFill>
                  <a:schemeClr val="dk1"/>
                </a:solidFill>
                <a:latin typeface="MS Mincho" pitchFamily="49" charset="-128"/>
                <a:ea typeface="MS Mincho"/>
                <a:cs typeface="MS Mincho"/>
                <a:sym typeface="MS Mincho"/>
              </a:rPr>
              <a:t>ログリスト</a:t>
            </a:r>
            <a:r>
              <a:rPr lang="ja-JP"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検索結果がある場合</a:t>
            </a:r>
            <a:r>
              <a:rPr lang="ja-JP" altLang="en-US" sz="1100" dirty="0" smtClean="0">
                <a:latin typeface="MS Mincho" pitchFamily="49" charset="-128"/>
                <a:ea typeface="MS Mincho" pitchFamily="49" charset="-128"/>
              </a:rPr>
              <a:t>は</a:t>
            </a:r>
            <a:r>
              <a:rPr lang="ja-JP" altLang="en-US" sz="1100" dirty="0" smtClean="0">
                <a:solidFill>
                  <a:schemeClr val="dk1"/>
                </a:solidFill>
                <a:latin typeface="MS Mincho" pitchFamily="49" charset="-128"/>
                <a:ea typeface="MS Mincho" pitchFamily="49" charset="-128"/>
                <a:cs typeface="MS Mincho"/>
                <a:sym typeface="MS Mincho"/>
              </a:rPr>
              <a:t>　　　　　</a:t>
            </a:r>
            <a:r>
              <a:rPr lang="ja-JP" altLang="en-US" sz="1100" dirty="0" smtClean="0">
                <a:solidFill>
                  <a:schemeClr val="dk1"/>
                </a:solidFill>
                <a:latin typeface="MS Mincho" pitchFamily="49" charset="-128"/>
                <a:ea typeface="MS Mincho" pitchFamily="49" charset="-128"/>
                <a:cs typeface="MS Mincho"/>
                <a:sym typeface="MS Mincho"/>
              </a:rPr>
              <a:t>は</a:t>
            </a:r>
            <a:r>
              <a:rPr lang="ja-JP" altLang="en-US" sz="1100" dirty="0" smtClean="0">
                <a:latin typeface="MS Mincho" pitchFamily="49" charset="-128"/>
                <a:ea typeface="MS Mincho" pitchFamily="49" charset="-128"/>
              </a:rPr>
              <a:t>活</a:t>
            </a:r>
            <a:r>
              <a:rPr lang="ja-JP" altLang="en-US" sz="1100" dirty="0" smtClean="0">
                <a:latin typeface="MS Mincho" pitchFamily="49" charset="-128"/>
                <a:ea typeface="MS Mincho" pitchFamily="49" charset="-128"/>
              </a:rPr>
              <a:t>性化になります。</a:t>
            </a:r>
            <a:r>
              <a:rPr lang="ko-KR" sz="1100" dirty="0" smtClean="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リスト情報と上</a:t>
            </a:r>
            <a:r>
              <a:rPr lang="ja-JP" altLang="en-US" sz="1100" dirty="0" smtClean="0">
                <a:latin typeface="MS Mincho" pitchFamily="49" charset="-128"/>
                <a:ea typeface="MS Mincho" pitchFamily="49" charset="-128"/>
              </a:rPr>
              <a:t>段の</a:t>
            </a:r>
            <a:r>
              <a:rPr lang="ja-JP" altLang="ko-KR" sz="1100" dirty="0" smtClean="0">
                <a:latin typeface="MS Mincho" pitchFamily="49" charset="-128"/>
                <a:ea typeface="MS Mincho" pitchFamily="49" charset="-128"/>
              </a:rPr>
              <a:t>開始</a:t>
            </a:r>
            <a:r>
              <a:rPr lang="ja-JP" altLang="ko-KR" sz="1100" dirty="0" smtClean="0">
                <a:latin typeface="MS Mincho" pitchFamily="49" charset="-128"/>
                <a:ea typeface="MS Mincho" pitchFamily="49" charset="-128"/>
              </a:rPr>
              <a:t>日</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終</a:t>
            </a:r>
            <a:r>
              <a:rPr lang="ja-JP" altLang="ko-KR" sz="1100" dirty="0" smtClean="0">
                <a:latin typeface="MS Mincho" pitchFamily="49" charset="-128"/>
                <a:ea typeface="MS Mincho" pitchFamily="49" charset="-128"/>
              </a:rPr>
              <a:t>了日を初期化します。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 「 </a:t>
            </a:r>
            <a:r>
              <a:rPr lang="ko-KR" sz="1100" dirty="0" err="1" smtClean="0">
                <a:solidFill>
                  <a:schemeClr val="dk1"/>
                </a:solidFill>
                <a:latin typeface="MS Mincho" pitchFamily="49" charset="-128"/>
                <a:ea typeface="MS Mincho"/>
                <a:cs typeface="MS Mincho"/>
                <a:sym typeface="MS Mincho"/>
              </a:rPr>
              <a:t>使用者履歴</a:t>
            </a:r>
            <a:r>
              <a:rPr lang="ko-KR" sz="1100" dirty="0" smtClean="0">
                <a:solidFill>
                  <a:schemeClr val="dk1"/>
                </a:solidFill>
                <a:latin typeface="MS Mincho" pitchFamily="49" charset="-128"/>
                <a:ea typeface="MS Mincho"/>
                <a:cs typeface="MS Mincho"/>
                <a:sym typeface="MS Mincho"/>
              </a:rPr>
              <a:t>ログリスト</a:t>
            </a:r>
            <a:r>
              <a:rPr lang="ja-JP" altLang="ko-KR" sz="1100" dirty="0" smtClean="0">
                <a:latin typeface="MS Mincho" pitchFamily="49" charset="-128"/>
                <a:ea typeface="MS Mincho" pitchFamily="49" charset="-128"/>
              </a:rPr>
              <a:t> 」に</a:t>
            </a:r>
            <a:r>
              <a:rPr lang="ja-JP" altLang="ko-KR" sz="1100" dirty="0" smtClean="0">
                <a:latin typeface="MS Mincho" pitchFamily="49" charset="-128"/>
                <a:ea typeface="MS Mincho" pitchFamily="49" charset="-128"/>
              </a:rPr>
              <a:t>表示される履歴を画面出力します。</a:t>
            </a:r>
            <a:endParaRPr dirty="0">
              <a:latin typeface="MS Mincho" pitchFamily="49" charset="-128"/>
              <a:ea typeface="MS Mincho" pitchFamily="49" charset="-128"/>
            </a:endParaRPr>
          </a:p>
        </p:txBody>
      </p:sp>
      <p:sp>
        <p:nvSpPr>
          <p:cNvPr id="318" name="Google Shape;318;p13"/>
          <p:cNvSpPr txBox="1"/>
          <p:nvPr/>
        </p:nvSpPr>
        <p:spPr>
          <a:xfrm>
            <a:off x="2259168" y="15675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19" name="Google Shape;319;p13"/>
          <p:cNvSpPr txBox="1"/>
          <p:nvPr/>
        </p:nvSpPr>
        <p:spPr>
          <a:xfrm>
            <a:off x="6428518" y="12932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20" name="Google Shape;320;p13"/>
          <p:cNvSpPr/>
          <p:nvPr/>
        </p:nvSpPr>
        <p:spPr>
          <a:xfrm>
            <a:off x="1142876" y="159520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21" name="Google Shape;321;p13"/>
          <p:cNvCxnSpPr>
            <a:stCxn id="312" idx="1"/>
            <a:endCxn id="322" idx="1"/>
          </p:cNvCxnSpPr>
          <p:nvPr/>
        </p:nvCxnSpPr>
        <p:spPr>
          <a:xfrm>
            <a:off x="1013812" y="1729832"/>
            <a:ext cx="29400" cy="2116200"/>
          </a:xfrm>
          <a:prstGeom prst="bentConnector3">
            <a:avLst>
              <a:gd name="adj1" fmla="val -777551"/>
            </a:avLst>
          </a:prstGeom>
          <a:noFill/>
          <a:ln w="19050" cap="flat" cmpd="sng">
            <a:solidFill>
              <a:srgbClr val="FF0000"/>
            </a:solidFill>
            <a:prstDash val="solid"/>
            <a:miter lim="800000"/>
            <a:headEnd type="none" w="sm" len="sm"/>
            <a:tailEnd type="triangle" w="med" len="med"/>
          </a:ln>
        </p:spPr>
      </p:cxnSp>
      <p:sp>
        <p:nvSpPr>
          <p:cNvPr id="323" name="Google Shape;323;p13"/>
          <p:cNvSpPr txBox="1"/>
          <p:nvPr/>
        </p:nvSpPr>
        <p:spPr>
          <a:xfrm>
            <a:off x="2883742" y="628158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その期間＋選択ユーザの画面アクセス履歴が検索される。</a:t>
            </a:r>
            <a:endParaRPr sz="1100" dirty="0">
              <a:solidFill>
                <a:schemeClr val="dk1"/>
              </a:solidFill>
              <a:latin typeface="MS Mincho" pitchFamily="49" charset="-128"/>
              <a:ea typeface="MS Mincho" pitchFamily="49" charset="-128"/>
              <a:cs typeface="MS Mincho"/>
              <a:sym typeface="MS Mincho"/>
            </a:endParaRPr>
          </a:p>
        </p:txBody>
      </p:sp>
      <p:sp>
        <p:nvSpPr>
          <p:cNvPr id="324" name="Google Shape;324;p13"/>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a:t>
            </a:r>
            <a:r>
              <a:rPr lang="ja-JP" altLang="ko-KR" sz="1100" dirty="0" smtClean="0">
                <a:latin typeface="MS Mincho" pitchFamily="49" charset="-128"/>
                <a:ea typeface="MS Mincho" pitchFamily="49" charset="-128"/>
              </a:rPr>
              <a:t>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検</a:t>
            </a:r>
            <a:r>
              <a:rPr lang="ja-JP" altLang="ko-KR" sz="1100" dirty="0" smtClean="0">
                <a:latin typeface="MS Mincho" pitchFamily="49" charset="-128"/>
                <a:ea typeface="MS Mincho" pitchFamily="49" charset="-128"/>
              </a:rPr>
              <a:t>索</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325" name="Google Shape;325;p13"/>
          <p:cNvPicPr preferRelativeResize="0"/>
          <p:nvPr/>
        </p:nvPicPr>
        <p:blipFill rotWithShape="1">
          <a:blip r:embed="rId8">
            <a:alphaModFix/>
          </a:blip>
          <a:srcRect/>
          <a:stretch/>
        </p:blipFill>
        <p:spPr>
          <a:xfrm>
            <a:off x="2868636" y="1268918"/>
            <a:ext cx="244939" cy="197016"/>
          </a:xfrm>
          <a:prstGeom prst="rect">
            <a:avLst/>
          </a:prstGeom>
          <a:noFill/>
          <a:ln>
            <a:noFill/>
          </a:ln>
        </p:spPr>
      </p:pic>
      <p:pic>
        <p:nvPicPr>
          <p:cNvPr id="322" name="Google Shape;322;p13"/>
          <p:cNvPicPr preferRelativeResize="0"/>
          <p:nvPr/>
        </p:nvPicPr>
        <p:blipFill rotWithShape="1">
          <a:blip r:embed="rId9">
            <a:alphaModFix/>
          </a:blip>
          <a:srcRect/>
          <a:stretch/>
        </p:blipFill>
        <p:spPr>
          <a:xfrm>
            <a:off x="1043214" y="2959228"/>
            <a:ext cx="2443491" cy="1773846"/>
          </a:xfrm>
          <a:prstGeom prst="rect">
            <a:avLst/>
          </a:prstGeom>
          <a:noFill/>
          <a:ln>
            <a:noFill/>
          </a:ln>
        </p:spPr>
      </p:pic>
      <p:cxnSp>
        <p:nvCxnSpPr>
          <p:cNvPr id="326" name="Google Shape;326;p13"/>
          <p:cNvCxnSpPr>
            <a:stCxn id="322" idx="3"/>
            <a:endCxn id="310" idx="1"/>
          </p:cNvCxnSpPr>
          <p:nvPr/>
        </p:nvCxnSpPr>
        <p:spPr>
          <a:xfrm rot="10800000" flipH="1">
            <a:off x="3486705" y="3203251"/>
            <a:ext cx="861000" cy="642900"/>
          </a:xfrm>
          <a:prstGeom prst="bentConnector3">
            <a:avLst>
              <a:gd name="adj1" fmla="val 49997"/>
            </a:avLst>
          </a:prstGeom>
          <a:noFill/>
          <a:ln w="19050" cap="flat" cmpd="sng">
            <a:solidFill>
              <a:srgbClr val="FF0000"/>
            </a:solidFill>
            <a:prstDash val="solid"/>
            <a:miter lim="800000"/>
            <a:headEnd type="none" w="sm" len="sm"/>
            <a:tailEnd type="triangle" w="med" len="med"/>
          </a:ln>
        </p:spPr>
      </p:cxnSp>
      <p:pic>
        <p:nvPicPr>
          <p:cNvPr id="327" name="Google Shape;327;p13"/>
          <p:cNvPicPr preferRelativeResize="0"/>
          <p:nvPr/>
        </p:nvPicPr>
        <p:blipFill rotWithShape="1">
          <a:blip r:embed="rId8">
            <a:alphaModFix/>
          </a:blip>
          <a:srcRect/>
          <a:stretch/>
        </p:blipFill>
        <p:spPr>
          <a:xfrm>
            <a:off x="4716115" y="4170000"/>
            <a:ext cx="244939" cy="197016"/>
          </a:xfrm>
          <a:prstGeom prst="rect">
            <a:avLst/>
          </a:prstGeom>
          <a:noFill/>
          <a:ln>
            <a:noFill/>
          </a:ln>
        </p:spPr>
      </p:pic>
      <p:cxnSp>
        <p:nvCxnSpPr>
          <p:cNvPr id="328" name="Google Shape;328;p13"/>
          <p:cNvCxnSpPr>
            <a:stCxn id="310" idx="3"/>
            <a:endCxn id="308" idx="3"/>
          </p:cNvCxnSpPr>
          <p:nvPr/>
        </p:nvCxnSpPr>
        <p:spPr>
          <a:xfrm flipH="1">
            <a:off x="6722239" y="3203283"/>
            <a:ext cx="78900" cy="3160500"/>
          </a:xfrm>
          <a:prstGeom prst="bentConnector3">
            <a:avLst>
              <a:gd name="adj1" fmla="val -289734"/>
            </a:avLst>
          </a:prstGeom>
          <a:noFill/>
          <a:ln w="19050" cap="flat" cmpd="sng">
            <a:solidFill>
              <a:srgbClr val="FF0000"/>
            </a:solidFill>
            <a:prstDash val="solid"/>
            <a:miter lim="800000"/>
            <a:headEnd type="none" w="sm" len="sm"/>
            <a:tailEnd type="triangle" w="med" len="med"/>
          </a:ln>
        </p:spPr>
      </p:cxnSp>
      <p:sp>
        <p:nvSpPr>
          <p:cNvPr id="329" name="Google Shape;329;p13"/>
          <p:cNvSpPr txBox="1"/>
          <p:nvPr/>
        </p:nvSpPr>
        <p:spPr>
          <a:xfrm>
            <a:off x="4768892" y="13252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30" name="Google Shape;330;p13"/>
          <p:cNvPicPr preferRelativeResize="0"/>
          <p:nvPr/>
        </p:nvPicPr>
        <p:blipFill rotWithShape="1">
          <a:blip r:embed="rId10">
            <a:alphaModFix/>
          </a:blip>
          <a:srcRect/>
          <a:stretch/>
        </p:blipFill>
        <p:spPr>
          <a:xfrm>
            <a:off x="2346581" y="8298882"/>
            <a:ext cx="715145" cy="292559"/>
          </a:xfrm>
          <a:prstGeom prst="rect">
            <a:avLst/>
          </a:prstGeom>
          <a:noFill/>
          <a:ln>
            <a:noFill/>
          </a:ln>
        </p:spPr>
      </p:pic>
      <p:pic>
        <p:nvPicPr>
          <p:cNvPr id="331" name="Google Shape;331;p13"/>
          <p:cNvPicPr preferRelativeResize="0"/>
          <p:nvPr/>
        </p:nvPicPr>
        <p:blipFill rotWithShape="1">
          <a:blip r:embed="rId11">
            <a:alphaModFix/>
          </a:blip>
          <a:srcRect/>
          <a:stretch/>
        </p:blipFill>
        <p:spPr>
          <a:xfrm>
            <a:off x="4509423" y="8519478"/>
            <a:ext cx="694179" cy="280792"/>
          </a:xfrm>
          <a:prstGeom prst="rect">
            <a:avLst/>
          </a:prstGeom>
          <a:noFill/>
          <a:ln>
            <a:noFill/>
          </a:ln>
        </p:spPr>
      </p:pic>
      <p:pic>
        <p:nvPicPr>
          <p:cNvPr id="332" name="Google Shape;332;p13"/>
          <p:cNvPicPr preferRelativeResize="0"/>
          <p:nvPr/>
        </p:nvPicPr>
        <p:blipFill rotWithShape="1">
          <a:blip r:embed="rId12">
            <a:alphaModFix/>
          </a:blip>
          <a:srcRect/>
          <a:stretch/>
        </p:blipFill>
        <p:spPr>
          <a:xfrm>
            <a:off x="3589134" y="8324214"/>
            <a:ext cx="703803" cy="266960"/>
          </a:xfrm>
          <a:prstGeom prst="rect">
            <a:avLst/>
          </a:prstGeom>
          <a:noFill/>
          <a:ln>
            <a:noFill/>
          </a:ln>
        </p:spPr>
      </p:pic>
      <p:pic>
        <p:nvPicPr>
          <p:cNvPr id="333" name="Google Shape;333;p13"/>
          <p:cNvPicPr preferRelativeResize="0"/>
          <p:nvPr/>
        </p:nvPicPr>
        <p:blipFill rotWithShape="1">
          <a:blip r:embed="rId10">
            <a:alphaModFix/>
          </a:blip>
          <a:srcRect/>
          <a:stretch/>
        </p:blipFill>
        <p:spPr>
          <a:xfrm>
            <a:off x="1310129" y="8735182"/>
            <a:ext cx="715145" cy="292559"/>
          </a:xfrm>
          <a:prstGeom prst="rect">
            <a:avLst/>
          </a:prstGeom>
          <a:noFill/>
          <a:ln>
            <a:noFill/>
          </a:ln>
        </p:spPr>
      </p:pic>
      <p:pic>
        <p:nvPicPr>
          <p:cNvPr id="334" name="Google Shape;334;p13"/>
          <p:cNvPicPr preferRelativeResize="0"/>
          <p:nvPr/>
        </p:nvPicPr>
        <p:blipFill rotWithShape="1">
          <a:blip r:embed="rId11">
            <a:alphaModFix/>
          </a:blip>
          <a:srcRect/>
          <a:stretch/>
        </p:blipFill>
        <p:spPr>
          <a:xfrm>
            <a:off x="1310130" y="8982312"/>
            <a:ext cx="715144" cy="2892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340" name="Google Shape;340;p14"/>
          <p:cNvSpPr txBox="1"/>
          <p:nvPr/>
        </p:nvSpPr>
        <p:spPr>
          <a:xfrm>
            <a:off x="531062" y="1211468"/>
            <a:ext cx="5400000" cy="30392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 </a:t>
            </a:r>
            <a:r>
              <a:rPr lang="ko-KR" sz="1100" dirty="0" err="1" smtClean="0">
                <a:solidFill>
                  <a:schemeClr val="dk1"/>
                </a:solidFill>
                <a:latin typeface="MS Mincho"/>
                <a:ea typeface="MS Mincho"/>
                <a:cs typeface="MS Mincho"/>
                <a:sym typeface="MS Mincho"/>
              </a:rPr>
              <a:t>使用者履歴</a:t>
            </a:r>
            <a:r>
              <a:rPr lang="ko-KR" sz="1100" dirty="0" smtClean="0">
                <a:solidFill>
                  <a:schemeClr val="dk1"/>
                </a:solidFill>
                <a:latin typeface="MS Mincho"/>
                <a:ea typeface="MS Mincho"/>
                <a:cs typeface="MS Mincho"/>
                <a:sym typeface="MS Mincho"/>
              </a:rPr>
              <a:t>ログリスト</a:t>
            </a:r>
            <a:r>
              <a:rPr lang="ja-JP" altLang="ko-KR" sz="1100" dirty="0" smtClean="0">
                <a:latin typeface="MS Mincho" pitchFamily="49" charset="-128"/>
                <a:ea typeface="MS Mincho" pitchFamily="49" charset="-128"/>
              </a:rPr>
              <a:t> 」</a:t>
            </a:r>
            <a:r>
              <a:rPr lang="ko-KR" sz="1100" dirty="0" smtClean="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pic>
        <p:nvPicPr>
          <p:cNvPr id="341" name="Google Shape;341;p14"/>
          <p:cNvPicPr preferRelativeResize="0"/>
          <p:nvPr/>
        </p:nvPicPr>
        <p:blipFill rotWithShape="1">
          <a:blip r:embed="rId3">
            <a:alphaModFix/>
          </a:blip>
          <a:srcRect/>
          <a:stretch/>
        </p:blipFill>
        <p:spPr>
          <a:xfrm>
            <a:off x="531062" y="1715587"/>
            <a:ext cx="6238038" cy="4535737"/>
          </a:xfrm>
          <a:prstGeom prst="rect">
            <a:avLst/>
          </a:prstGeom>
          <a:noFill/>
          <a:ln>
            <a:noFill/>
          </a:ln>
        </p:spPr>
      </p:pic>
      <p:pic>
        <p:nvPicPr>
          <p:cNvPr id="342" name="Google Shape;342;p14"/>
          <p:cNvPicPr preferRelativeResize="0"/>
          <p:nvPr/>
        </p:nvPicPr>
        <p:blipFill rotWithShape="1">
          <a:blip r:embed="rId4">
            <a:alphaModFix/>
          </a:blip>
          <a:srcRect/>
          <a:stretch/>
        </p:blipFill>
        <p:spPr>
          <a:xfrm>
            <a:off x="2426765" y="1208707"/>
            <a:ext cx="715144" cy="289272"/>
          </a:xfrm>
          <a:prstGeom prst="rect">
            <a:avLst/>
          </a:prstGeom>
          <a:noFill/>
          <a:ln>
            <a:noFill/>
          </a:ln>
        </p:spPr>
      </p:pic>
      <p:cxnSp>
        <p:nvCxnSpPr>
          <p:cNvPr id="343" name="Google Shape;343;p14"/>
          <p:cNvCxnSpPr>
            <a:stCxn id="342" idx="2"/>
          </p:cNvCxnSpPr>
          <p:nvPr/>
        </p:nvCxnSpPr>
        <p:spPr>
          <a:xfrm rot="5400000">
            <a:off x="2675287" y="1606429"/>
            <a:ext cx="217500" cy="600"/>
          </a:xfrm>
          <a:prstGeom prst="bentConnector3">
            <a:avLst>
              <a:gd name="adj1" fmla="val 50025"/>
            </a:avLst>
          </a:prstGeom>
          <a:noFill/>
          <a:ln w="19050" cap="flat" cmpd="sng">
            <a:solidFill>
              <a:srgbClr val="FF0000"/>
            </a:solidFill>
            <a:prstDash val="solid"/>
            <a:miter lim="800000"/>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5"/>
          <p:cNvPicPr preferRelativeResize="0"/>
          <p:nvPr/>
        </p:nvPicPr>
        <p:blipFill rotWithShape="1">
          <a:blip r:embed="rId3">
            <a:alphaModFix/>
          </a:blip>
          <a:srcRect/>
          <a:stretch/>
        </p:blipFill>
        <p:spPr>
          <a:xfrm>
            <a:off x="4835513" y="3444280"/>
            <a:ext cx="1644487" cy="2713084"/>
          </a:xfrm>
          <a:prstGeom prst="rect">
            <a:avLst/>
          </a:prstGeom>
          <a:noFill/>
          <a:ln>
            <a:noFill/>
          </a:ln>
        </p:spPr>
      </p:pic>
      <p:pic>
        <p:nvPicPr>
          <p:cNvPr id="349" name="Google Shape;349;p15"/>
          <p:cNvPicPr preferRelativeResize="0"/>
          <p:nvPr/>
        </p:nvPicPr>
        <p:blipFill rotWithShape="1">
          <a:blip r:embed="rId4">
            <a:alphaModFix/>
          </a:blip>
          <a:srcRect/>
          <a:stretch/>
        </p:blipFill>
        <p:spPr>
          <a:xfrm>
            <a:off x="1175636" y="3444280"/>
            <a:ext cx="1586418" cy="2611108"/>
          </a:xfrm>
          <a:prstGeom prst="rect">
            <a:avLst/>
          </a:prstGeom>
          <a:noFill/>
          <a:ln>
            <a:noFill/>
          </a:ln>
        </p:spPr>
      </p:pic>
      <p:sp>
        <p:nvSpPr>
          <p:cNvPr id="350" name="Google Shape;350;p15"/>
          <p:cNvSpPr/>
          <p:nvPr/>
        </p:nvSpPr>
        <p:spPr>
          <a:xfrm>
            <a:off x="1080000" y="1027963"/>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レセプト抽出ルール管理</a:t>
            </a:r>
            <a:endParaRPr/>
          </a:p>
        </p:txBody>
      </p:sp>
      <p:sp>
        <p:nvSpPr>
          <p:cNvPr id="351" name="Google Shape;351;p15"/>
          <p:cNvSpPr txBox="1"/>
          <p:nvPr/>
        </p:nvSpPr>
        <p:spPr>
          <a:xfrm>
            <a:off x="1079999" y="1314478"/>
            <a:ext cx="5523101" cy="178506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「チェックアイDX」の運営者権限のメニューです。</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医療機関のユーザーメニューの中で</a:t>
            </a:r>
            <a:r>
              <a:rPr lang="ja-JP" altLang="ko-KR" sz="1100" dirty="0" smtClean="0">
                <a:solidFill>
                  <a:srgbClr val="0070C0"/>
                </a:solidFill>
                <a:latin typeface="MS Mincho" pitchFamily="49" charset="-128"/>
                <a:ea typeface="MS Mincho" pitchFamily="49" charset="-128"/>
              </a:rPr>
              <a:t>「点検業務」&gt;「医療費請求書抽出」</a:t>
            </a:r>
            <a:r>
              <a:rPr lang="ja-JP" altLang="ko-KR" sz="1100" dirty="0" smtClean="0">
                <a:latin typeface="MS Mincho" pitchFamily="49" charset="-128"/>
                <a:ea typeface="MS Mincho" pitchFamily="49" charset="-128"/>
              </a:rPr>
              <a:t>に提供される基本抽出ルールを管理します</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注）医療費請求書抽出と</a:t>
            </a:r>
            <a:r>
              <a:rPr lang="ja-JP" altLang="ko-KR" sz="1100" dirty="0" smtClean="0">
                <a:latin typeface="MS Mincho" pitchFamily="49" charset="-128"/>
                <a:ea typeface="MS Mincho" pitchFamily="49" charset="-128"/>
              </a:rPr>
              <a:t>は設</a:t>
            </a:r>
            <a:r>
              <a:rPr lang="ja-JP" altLang="ko-KR" sz="1100" dirty="0" smtClean="0">
                <a:latin typeface="MS Mincho" pitchFamily="49" charset="-128"/>
                <a:ea typeface="MS Mincho" pitchFamily="49" charset="-128"/>
              </a:rPr>
              <a:t>定された抽出規則に合致した医療費請求書を審査月の医療費請求書の中から抽出する機能です。</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この機能</a:t>
            </a:r>
            <a:r>
              <a:rPr lang="ja-JP" altLang="ko-KR" sz="1100" dirty="0" smtClean="0">
                <a:latin typeface="MS Mincho" pitchFamily="49" charset="-128"/>
                <a:ea typeface="MS Mincho" pitchFamily="49" charset="-128"/>
              </a:rPr>
              <a:t>は</a:t>
            </a:r>
            <a:r>
              <a:rPr lang="ja-JP" altLang="en-US" sz="1100" dirty="0" smtClean="0">
                <a:latin typeface="MS Mincho" pitchFamily="49" charset="-128"/>
                <a:ea typeface="MS Mincho" pitchFamily="49" charset="-128"/>
              </a:rPr>
              <a:t>運営者</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固</a:t>
            </a:r>
            <a:r>
              <a:rPr lang="ja-JP" altLang="ko-KR" sz="1100" dirty="0" smtClean="0">
                <a:latin typeface="MS Mincho" pitchFamily="49" charset="-128"/>
                <a:ea typeface="MS Mincho" pitchFamily="49" charset="-128"/>
              </a:rPr>
              <a:t>有権</a:t>
            </a:r>
            <a:r>
              <a:rPr lang="ja-JP" altLang="ko-KR" sz="1100" dirty="0" smtClean="0">
                <a:latin typeface="MS Mincho" pitchFamily="49" charset="-128"/>
                <a:ea typeface="MS Mincho" pitchFamily="49" charset="-128"/>
              </a:rPr>
              <a:t>限</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医療</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機</a:t>
            </a:r>
            <a:r>
              <a:rPr lang="ja-JP" altLang="ko-KR" sz="1100" dirty="0" smtClean="0">
                <a:latin typeface="MS Mincho" pitchFamily="49" charset="-128"/>
                <a:ea typeface="MS Mincho" pitchFamily="49" charset="-128"/>
              </a:rPr>
              <a:t>関に共通に提供される抽出ルールを追</a:t>
            </a:r>
            <a:r>
              <a:rPr lang="ja-JP" altLang="ko-KR" sz="1100" dirty="0" smtClean="0">
                <a:latin typeface="MS Mincho" pitchFamily="49" charset="-128"/>
                <a:ea typeface="MS Mincho" pitchFamily="49" charset="-128"/>
              </a:rPr>
              <a:t>加</a:t>
            </a:r>
            <a:r>
              <a:rPr lang="ja-JP" altLang="en-US" sz="1100" dirty="0" smtClean="0">
                <a:latin typeface="MS Mincho" pitchFamily="49" charset="-128"/>
                <a:ea typeface="MS Mincho" pitchFamily="49" charset="-128"/>
              </a:rPr>
              <a:t>や変更と</a:t>
            </a:r>
            <a:r>
              <a:rPr lang="ja-JP" altLang="ko-KR" sz="1100" dirty="0" smtClean="0">
                <a:latin typeface="MS Mincho" pitchFamily="49" charset="-128"/>
                <a:ea typeface="MS Mincho" pitchFamily="49" charset="-128"/>
              </a:rPr>
              <a:t>削</a:t>
            </a:r>
            <a:r>
              <a:rPr lang="ja-JP" altLang="ko-KR" sz="1100" dirty="0" smtClean="0">
                <a:latin typeface="MS Mincho" pitchFamily="49" charset="-128"/>
                <a:ea typeface="MS Mincho" pitchFamily="49" charset="-128"/>
              </a:rPr>
              <a:t>除することができます。ただし</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コーディング」方式の抽出ルールの生成はサポーターセンターで管理され</a:t>
            </a:r>
            <a:r>
              <a:rPr lang="ja-JP" altLang="en-US" sz="1100" dirty="0" smtClean="0">
                <a:latin typeface="MS Mincho" pitchFamily="49" charset="-128"/>
                <a:ea typeface="MS Mincho" pitchFamily="49" charset="-128"/>
              </a:rPr>
              <a:t>てい</a:t>
            </a:r>
            <a:r>
              <a:rPr lang="ja-JP" altLang="ko-KR" sz="1100" dirty="0" smtClean="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352" name="Google Shape;352;p1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53" name="Google Shape;353;p15"/>
          <p:cNvSpPr/>
          <p:nvPr/>
        </p:nvSpPr>
        <p:spPr>
          <a:xfrm>
            <a:off x="1234663" y="5248144"/>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4" name="Google Shape;354;p15"/>
          <p:cNvSpPr/>
          <p:nvPr/>
        </p:nvSpPr>
        <p:spPr>
          <a:xfrm>
            <a:off x="2040468" y="4244016"/>
            <a:ext cx="28617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ナビゲーションウィンドウの「Admin」&gt;「レセプト抽出ルール管理」をダブルク</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355" name="Google Shape;355;p15"/>
          <p:cNvSpPr txBox="1"/>
          <p:nvPr/>
        </p:nvSpPr>
        <p:spPr>
          <a:xfrm>
            <a:off x="935519" y="6446914"/>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smtClean="0">
                <a:latin typeface="MS Mincho" pitchFamily="49" charset="-128"/>
                <a:ea typeface="MS Mincho" pitchFamily="49" charset="-128"/>
              </a:rPr>
              <a:t>「レセプト抽出ルール管理」の初期画面です。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356" name="Google Shape;356;p15"/>
          <p:cNvSpPr/>
          <p:nvPr/>
        </p:nvSpPr>
        <p:spPr>
          <a:xfrm>
            <a:off x="5124202" y="4609749"/>
            <a:ext cx="1211318" cy="162555"/>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57" name="Google Shape;357;p15"/>
          <p:cNvSpPr/>
          <p:nvPr/>
        </p:nvSpPr>
        <p:spPr>
          <a:xfrm>
            <a:off x="3372527" y="548436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医療機関ユーザー向けナビゲーションウィドウの「点検業務」&gt;「レセプト抽出」の提供ルールについて管理します。</a:t>
            </a:r>
            <a:endParaRPr sz="1100" dirty="0">
              <a:solidFill>
                <a:schemeClr val="dk1"/>
              </a:solidFill>
              <a:latin typeface="MS Mincho" pitchFamily="49" charset="-128"/>
              <a:ea typeface="MS Mincho" pitchFamily="49" charset="-128"/>
              <a:cs typeface="MS Mincho"/>
              <a:sym typeface="MS Mincho"/>
            </a:endParaRPr>
          </a:p>
        </p:txBody>
      </p:sp>
      <p:pic>
        <p:nvPicPr>
          <p:cNvPr id="358" name="Google Shape;358;p15"/>
          <p:cNvPicPr preferRelativeResize="0"/>
          <p:nvPr/>
        </p:nvPicPr>
        <p:blipFill rotWithShape="1">
          <a:blip r:embed="rId5">
            <a:alphaModFix/>
          </a:blip>
          <a:srcRect/>
          <a:stretch/>
        </p:blipFill>
        <p:spPr>
          <a:xfrm>
            <a:off x="1080000" y="6742042"/>
            <a:ext cx="5631229" cy="29948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6"/>
          <p:cNvPicPr preferRelativeResize="0"/>
          <p:nvPr/>
        </p:nvPicPr>
        <p:blipFill rotWithShape="1">
          <a:blip r:embed="rId3">
            <a:alphaModFix/>
          </a:blip>
          <a:srcRect/>
          <a:stretch/>
        </p:blipFill>
        <p:spPr>
          <a:xfrm>
            <a:off x="917402" y="3126612"/>
            <a:ext cx="5413283" cy="2880818"/>
          </a:xfrm>
          <a:prstGeom prst="rect">
            <a:avLst/>
          </a:prstGeom>
          <a:noFill/>
          <a:ln>
            <a:noFill/>
          </a:ln>
        </p:spPr>
      </p:pic>
      <p:pic>
        <p:nvPicPr>
          <p:cNvPr id="364" name="Google Shape;364;p16"/>
          <p:cNvPicPr preferRelativeResize="0"/>
          <p:nvPr/>
        </p:nvPicPr>
        <p:blipFill rotWithShape="1">
          <a:blip r:embed="rId4">
            <a:alphaModFix/>
          </a:blip>
          <a:srcRect/>
          <a:stretch/>
        </p:blipFill>
        <p:spPr>
          <a:xfrm>
            <a:off x="992887" y="1489087"/>
            <a:ext cx="3117559" cy="936431"/>
          </a:xfrm>
          <a:prstGeom prst="rect">
            <a:avLst/>
          </a:prstGeom>
          <a:noFill/>
          <a:ln>
            <a:noFill/>
          </a:ln>
        </p:spPr>
      </p:pic>
      <p:sp>
        <p:nvSpPr>
          <p:cNvPr id="365" name="Google Shape;365;p16"/>
          <p:cNvSpPr txBox="1"/>
          <p:nvPr/>
        </p:nvSpPr>
        <p:spPr>
          <a:xfrm>
            <a:off x="983938" y="261948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ルールタイプ照会条件で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 Default は空白で完全に照会されます。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又、</a:t>
            </a:r>
            <a:r>
              <a:rPr lang="ja-JP" altLang="ko-KR" sz="1100" dirty="0" smtClean="0">
                <a:latin typeface="MS Mincho" pitchFamily="49" charset="-128"/>
                <a:ea typeface="MS Mincho" pitchFamily="49" charset="-128"/>
              </a:rPr>
              <a:t>ルールタイプを選択</a:t>
            </a:r>
            <a:r>
              <a:rPr lang="ja-JP" altLang="en-US" sz="1100" dirty="0" smtClean="0">
                <a:latin typeface="MS Mincho" pitchFamily="49" charset="-128"/>
                <a:ea typeface="MS Mincho" pitchFamily="49" charset="-128"/>
              </a:rPr>
              <a:t>し、</a:t>
            </a:r>
            <a:r>
              <a:rPr lang="ja-JP" altLang="ko-KR" sz="1100" dirty="0" smtClean="0">
                <a:latin typeface="MS Mincho" pitchFamily="49" charset="-128"/>
                <a:ea typeface="MS Mincho" pitchFamily="49" charset="-128"/>
              </a:rPr>
              <a:t>変更すると自動的に照会されます。</a:t>
            </a:r>
            <a:endParaRPr dirty="0">
              <a:latin typeface="MS Mincho" pitchFamily="49" charset="-128"/>
              <a:ea typeface="MS Mincho" pitchFamily="49" charset="-128"/>
            </a:endParaRPr>
          </a:p>
        </p:txBody>
      </p:sp>
      <p:sp>
        <p:nvSpPr>
          <p:cNvPr id="366" name="Google Shape;366;p1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67" name="Google Shape;367;p16"/>
          <p:cNvSpPr txBox="1"/>
          <p:nvPr/>
        </p:nvSpPr>
        <p:spPr>
          <a:xfrm>
            <a:off x="1018837" y="6181188"/>
            <a:ext cx="64269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テンプレートルー</a:t>
            </a:r>
            <a:r>
              <a:rPr lang="ja-JP" altLang="ko-KR" sz="1100" dirty="0" smtClean="0">
                <a:latin typeface="MS Mincho" pitchFamily="49" charset="-128"/>
                <a:ea typeface="MS Mincho" pitchFamily="49" charset="-128"/>
              </a:rPr>
              <a:t>ル</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表</a:t>
            </a:r>
            <a:r>
              <a:rPr lang="ja-JP" altLang="ko-KR" sz="1100" dirty="0" smtClean="0">
                <a:latin typeface="MS Mincho" pitchFamily="49" charset="-128"/>
                <a:ea typeface="MS Mincho" pitchFamily="49" charset="-128"/>
              </a:rPr>
              <a:t>示</a:t>
            </a:r>
            <a:r>
              <a:rPr lang="ja-JP" altLang="en-US" sz="1100" dirty="0" smtClean="0">
                <a:latin typeface="MS Mincho" pitchFamily="49" charset="-128"/>
                <a:ea typeface="MS Mincho" pitchFamily="49" charset="-128"/>
              </a:rPr>
              <a:t>可不として</a:t>
            </a:r>
            <a:r>
              <a:rPr lang="ja-JP" altLang="ko-KR" sz="1100" dirty="0" smtClean="0">
                <a:latin typeface="MS Mincho" pitchFamily="49" charset="-128"/>
                <a:ea typeface="MS Mincho" pitchFamily="49" charset="-128"/>
              </a:rPr>
              <a:t> Default </a:t>
            </a:r>
            <a:r>
              <a:rPr lang="ja-JP" altLang="ko-KR" sz="1100" dirty="0" smtClean="0">
                <a:latin typeface="MS Mincho" pitchFamily="49" charset="-128"/>
                <a:ea typeface="MS Mincho" pitchFamily="49" charset="-128"/>
              </a:rPr>
              <a:t>は選</a:t>
            </a:r>
            <a:r>
              <a:rPr lang="ja-JP" altLang="ko-KR" sz="1100" dirty="0" smtClean="0">
                <a:latin typeface="MS Mincho" pitchFamily="49" charset="-128"/>
                <a:ea typeface="MS Mincho" pitchFamily="49" charset="-128"/>
              </a:rPr>
              <a:t>択解</a:t>
            </a:r>
            <a:r>
              <a:rPr lang="ja-JP" altLang="ko-KR" sz="1100" dirty="0" smtClean="0">
                <a:latin typeface="MS Mincho" pitchFamily="49" charset="-128"/>
                <a:ea typeface="MS Mincho" pitchFamily="49" charset="-128"/>
              </a:rPr>
              <a:t>除</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一</a:t>
            </a:r>
            <a:r>
              <a:rPr lang="ja-JP" altLang="ko-KR" sz="1100" dirty="0" smtClean="0">
                <a:latin typeface="MS Mincho" pitchFamily="49" charset="-128"/>
                <a:ea typeface="MS Mincho" pitchFamily="49" charset="-128"/>
              </a:rPr>
              <a:t>般抽出ルールを照会します。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又</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選択チェックの場合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テンプレートルールのみが照会されます。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68" name="Google Shape;368;p16"/>
          <p:cNvSpPr txBox="1"/>
          <p:nvPr/>
        </p:nvSpPr>
        <p:spPr>
          <a:xfrm>
            <a:off x="1455437" y="153474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69" name="Google Shape;369;p16"/>
          <p:cNvSpPr txBox="1"/>
          <p:nvPr/>
        </p:nvSpPr>
        <p:spPr>
          <a:xfrm>
            <a:off x="2422047" y="4736026"/>
            <a:ext cx="4100134"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ルールを選択</a:t>
            </a:r>
            <a:r>
              <a:rPr lang="ja-JP" altLang="en-US" sz="1100" dirty="0" smtClean="0">
                <a:latin typeface="MS Mincho" pitchFamily="49" charset="-128"/>
                <a:ea typeface="MS Mincho" pitchFamily="49" charset="-128"/>
              </a:rPr>
              <a:t>し</a:t>
            </a:r>
            <a:r>
              <a:rPr lang="ja-JP" altLang="ko-KR" sz="1100" dirty="0" smtClean="0">
                <a:latin typeface="MS Mincho" pitchFamily="49" charset="-128"/>
                <a:ea typeface="MS Mincho" pitchFamily="49" charset="-128"/>
              </a:rPr>
              <a:t>、ダブルクリックするとルール詳細画面</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ウィンドウが開きます。</a:t>
            </a:r>
            <a:endParaRPr dirty="0">
              <a:latin typeface="MS Mincho" pitchFamily="49" charset="-128"/>
              <a:ea typeface="MS Mincho" pitchFamily="49" charset="-128"/>
            </a:endParaRPr>
          </a:p>
        </p:txBody>
      </p:sp>
      <p:sp>
        <p:nvSpPr>
          <p:cNvPr id="370" name="Google Shape;370;p16"/>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トップエリアの照会条件です。</a:t>
            </a:r>
            <a:endParaRPr sz="1100" dirty="0">
              <a:solidFill>
                <a:schemeClr val="dk1"/>
              </a:solidFill>
              <a:latin typeface="MS Mincho" pitchFamily="49" charset="-128"/>
              <a:ea typeface="MS Mincho" pitchFamily="49" charset="-128"/>
              <a:cs typeface="MS Mincho"/>
              <a:sym typeface="MS Mincho"/>
            </a:endParaRPr>
          </a:p>
        </p:txBody>
      </p:sp>
      <p:sp>
        <p:nvSpPr>
          <p:cNvPr id="371" name="Google Shape;371;p16"/>
          <p:cNvSpPr txBox="1"/>
          <p:nvPr/>
        </p:nvSpPr>
        <p:spPr>
          <a:xfrm>
            <a:off x="3322812" y="147788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372" name="Google Shape;372;p16"/>
          <p:cNvPicPr preferRelativeResize="0"/>
          <p:nvPr/>
        </p:nvPicPr>
        <p:blipFill rotWithShape="1">
          <a:blip r:embed="rId5">
            <a:alphaModFix/>
          </a:blip>
          <a:srcRect/>
          <a:stretch/>
        </p:blipFill>
        <p:spPr>
          <a:xfrm>
            <a:off x="916522" y="6696123"/>
            <a:ext cx="5398628" cy="2962269"/>
          </a:xfrm>
          <a:prstGeom prst="rect">
            <a:avLst/>
          </a:prstGeom>
          <a:noFill/>
          <a:ln>
            <a:noFill/>
          </a:ln>
        </p:spPr>
      </p:pic>
      <p:sp>
        <p:nvSpPr>
          <p:cNvPr id="373" name="Google Shape;373;p16"/>
          <p:cNvSpPr txBox="1"/>
          <p:nvPr/>
        </p:nvSpPr>
        <p:spPr>
          <a:xfrm>
            <a:off x="1412559" y="9678823"/>
            <a:ext cx="5197247"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solidFill>
                  <a:srgbClr val="FF0000"/>
                </a:solidFill>
                <a:latin typeface="MS Mincho" pitchFamily="49" charset="-128"/>
                <a:ea typeface="MS Mincho" pitchFamily="49" charset="-128"/>
              </a:rPr>
              <a:t>使用チェック解除の場合</a:t>
            </a:r>
            <a:r>
              <a:rPr lang="ja-JP" altLang="en-US" sz="1100" dirty="0" smtClean="0">
                <a:solidFill>
                  <a:srgbClr val="FF0000"/>
                </a:solidFill>
                <a:latin typeface="MS Mincho" pitchFamily="49" charset="-128"/>
                <a:ea typeface="MS Mincho" pitchFamily="49" charset="-128"/>
              </a:rPr>
              <a:t>には</a:t>
            </a:r>
            <a:r>
              <a:rPr lang="ja-JP" altLang="ko-KR" sz="1100" dirty="0" smtClean="0">
                <a:solidFill>
                  <a:srgbClr val="FF0000"/>
                </a:solidFill>
                <a:latin typeface="MS Mincho" pitchFamily="49" charset="-128"/>
                <a:ea typeface="MS Mincho" pitchFamily="49" charset="-128"/>
              </a:rPr>
              <a:t>使用</a:t>
            </a:r>
            <a:r>
              <a:rPr lang="ja-JP" altLang="en-US" sz="1100" dirty="0" smtClean="0">
                <a:solidFill>
                  <a:srgbClr val="FF0000"/>
                </a:solidFill>
                <a:latin typeface="MS Mincho" pitchFamily="49" charset="-128"/>
                <a:ea typeface="MS Mincho" pitchFamily="49" charset="-128"/>
              </a:rPr>
              <a:t>中止</a:t>
            </a:r>
            <a:r>
              <a:rPr lang="ja-JP" altLang="ko-KR" sz="1100" dirty="0" smtClean="0">
                <a:solidFill>
                  <a:srgbClr val="FF0000"/>
                </a:solidFill>
                <a:latin typeface="MS Mincho" pitchFamily="49" charset="-128"/>
                <a:ea typeface="MS Mincho" pitchFamily="49" charset="-128"/>
              </a:rPr>
              <a:t>処理されます。</a:t>
            </a:r>
            <a:endParaRPr dirty="0">
              <a:solidFill>
                <a:srgbClr val="FF0000"/>
              </a:solidFill>
              <a:latin typeface="MS Mincho" pitchFamily="49" charset="-128"/>
              <a:ea typeface="MS Mincho" pitchFamily="49" charset="-128"/>
            </a:endParaRPr>
          </a:p>
          <a:p>
            <a:pPr lvl="0">
              <a:lnSpc>
                <a:spcPct val="125000"/>
              </a:lnSpc>
            </a:pPr>
            <a:r>
              <a:rPr lang="ko-KR" sz="1100" dirty="0" smtClean="0">
                <a:solidFill>
                  <a:srgbClr val="FF0000"/>
                </a:solidFill>
                <a:latin typeface="MS Mincho" pitchFamily="49" charset="-128"/>
                <a:ea typeface="MS Mincho"/>
                <a:cs typeface="MS Mincho"/>
                <a:sym typeface="MS Mincho"/>
              </a:rPr>
              <a:t>🡪</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医</a:t>
            </a:r>
            <a:r>
              <a:rPr lang="ja-JP" altLang="ko-KR" sz="1100" dirty="0" smtClean="0">
                <a:solidFill>
                  <a:srgbClr val="FF0000"/>
                </a:solidFill>
                <a:latin typeface="MS Mincho" pitchFamily="49" charset="-128"/>
                <a:ea typeface="MS Mincho" pitchFamily="49" charset="-128"/>
              </a:rPr>
              <a:t>療費請求書抽出」画面では使用</a:t>
            </a:r>
            <a:r>
              <a:rPr lang="ja-JP" altLang="en-US" sz="1100" dirty="0" smtClean="0">
                <a:solidFill>
                  <a:srgbClr val="FF0000"/>
                </a:solidFill>
                <a:latin typeface="MS Mincho" pitchFamily="49" charset="-128"/>
                <a:ea typeface="MS Mincho" pitchFamily="49" charset="-128"/>
              </a:rPr>
              <a:t>中止</a:t>
            </a:r>
            <a:r>
              <a:rPr lang="ja-JP" altLang="ko-KR" sz="1100" dirty="0" smtClean="0">
                <a:solidFill>
                  <a:srgbClr val="FF0000"/>
                </a:solidFill>
                <a:latin typeface="MS Mincho" pitchFamily="49" charset="-128"/>
                <a:ea typeface="MS Mincho" pitchFamily="49" charset="-128"/>
              </a:rPr>
              <a:t>になって表示されません</a:t>
            </a:r>
            <a:r>
              <a:rPr lang="ja-JP" altLang="en-US" sz="1100" dirty="0" smtClean="0">
                <a:solidFill>
                  <a:srgbClr val="FF0000"/>
                </a:solidFill>
                <a:latin typeface="MS Mincho" pitchFamily="49" charset="-128"/>
                <a:ea typeface="MS Mincho" pitchFamily="49" charset="-128"/>
              </a:rPr>
              <a:t>。</a:t>
            </a:r>
            <a:r>
              <a:rPr lang="ko-KR" sz="1100" dirty="0" smtClean="0">
                <a:solidFill>
                  <a:srgbClr val="FF0000"/>
                </a:solidFill>
                <a:latin typeface="MS Mincho" pitchFamily="49" charset="-128"/>
                <a:ea typeface="MS Mincho"/>
                <a:cs typeface="MS Mincho"/>
                <a:sym typeface="MS Mincho"/>
              </a:rPr>
              <a:t> </a:t>
            </a:r>
            <a:endParaRPr dirty="0">
              <a:solidFill>
                <a:srgbClr val="FF0000"/>
              </a:solidFill>
              <a:latin typeface="MS Mincho" pitchFamily="49" charset="-128"/>
              <a:ea typeface="MS Mincho"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379" name="Google Shape;379;p17"/>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pic>
        <p:nvPicPr>
          <p:cNvPr id="380" name="Google Shape;380;p17"/>
          <p:cNvPicPr preferRelativeResize="0"/>
          <p:nvPr/>
        </p:nvPicPr>
        <p:blipFill rotWithShape="1">
          <a:blip r:embed="rId3">
            <a:alphaModFix/>
          </a:blip>
          <a:srcRect/>
          <a:stretch/>
        </p:blipFill>
        <p:spPr>
          <a:xfrm>
            <a:off x="964341" y="1509910"/>
            <a:ext cx="3468323" cy="669437"/>
          </a:xfrm>
          <a:prstGeom prst="rect">
            <a:avLst/>
          </a:prstGeom>
          <a:noFill/>
          <a:ln>
            <a:noFill/>
          </a:ln>
        </p:spPr>
      </p:pic>
      <p:sp>
        <p:nvSpPr>
          <p:cNvPr id="381" name="Google Shape;381;p17"/>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82" name="Google Shape;382;p17"/>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383" name="Google Shape;383;p17"/>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384" name="Google Shape;384;p17"/>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385" name="Google Shape;385;p17"/>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「新</a:t>
            </a:r>
            <a:r>
              <a:rPr lang="ja-JP" altLang="ko-KR" sz="1100" dirty="0" smtClean="0">
                <a:latin typeface="MS Mincho" pitchFamily="49" charset="-128"/>
                <a:ea typeface="MS Mincho" pitchFamily="49" charset="-128"/>
              </a:rPr>
              <a:t>規」をクリックする</a:t>
            </a:r>
            <a:r>
              <a:rPr lang="ja-JP" altLang="ko-KR" sz="1100" dirty="0" smtClean="0">
                <a:latin typeface="MS Mincho" pitchFamily="49" charset="-128"/>
                <a:ea typeface="MS Mincho" pitchFamily="49" charset="-128"/>
              </a:rPr>
              <a:t>と新</a:t>
            </a:r>
            <a:r>
              <a:rPr lang="ja-JP" altLang="ko-KR" sz="1100" dirty="0" smtClean="0">
                <a:latin typeface="MS Mincho" pitchFamily="49" charset="-128"/>
                <a:ea typeface="MS Mincho" pitchFamily="49" charset="-128"/>
              </a:rPr>
              <a:t>しい抽出ルー</a:t>
            </a:r>
            <a:r>
              <a:rPr lang="ja-JP" altLang="ko-KR" sz="1100" dirty="0" smtClean="0">
                <a:latin typeface="MS Mincho" pitchFamily="49" charset="-128"/>
                <a:ea typeface="MS Mincho" pitchFamily="49" charset="-128"/>
              </a:rPr>
              <a:t>ル</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作成</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きます。</a:t>
            </a:r>
            <a:endParaRPr dirty="0">
              <a:latin typeface="MS Mincho" pitchFamily="49" charset="-128"/>
              <a:ea typeface="MS Mincho" pitchFamily="49" charset="-128"/>
            </a:endParaRPr>
          </a:p>
        </p:txBody>
      </p:sp>
      <p:pic>
        <p:nvPicPr>
          <p:cNvPr id="386" name="Google Shape;386;p17"/>
          <p:cNvPicPr preferRelativeResize="0"/>
          <p:nvPr/>
        </p:nvPicPr>
        <p:blipFill rotWithShape="1">
          <a:blip r:embed="rId4">
            <a:alphaModFix/>
          </a:blip>
          <a:srcRect/>
          <a:stretch/>
        </p:blipFill>
        <p:spPr>
          <a:xfrm>
            <a:off x="946027" y="2612562"/>
            <a:ext cx="4470704" cy="2971067"/>
          </a:xfrm>
          <a:prstGeom prst="rect">
            <a:avLst/>
          </a:prstGeom>
          <a:noFill/>
          <a:ln>
            <a:noFill/>
          </a:ln>
        </p:spPr>
      </p:pic>
      <p:sp>
        <p:nvSpPr>
          <p:cNvPr id="387" name="Google Shape;387;p17"/>
          <p:cNvSpPr txBox="1"/>
          <p:nvPr/>
        </p:nvSpPr>
        <p:spPr>
          <a:xfrm>
            <a:off x="946027" y="5703812"/>
            <a:ext cx="6093920" cy="115027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smtClean="0">
                <a:solidFill>
                  <a:srgbClr val="FF0000"/>
                </a:solidFill>
                <a:latin typeface="MS Mincho" pitchFamily="49" charset="-128"/>
                <a:ea typeface="MS Mincho" pitchFamily="49" charset="-128"/>
              </a:rPr>
              <a:t>新規抽出ルールの作成</a:t>
            </a: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動作マニュアル」 &gt; 「医療費請求書の抽出」</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 5. 新規抽出ルール編を参照してください。 （作成方法</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同じです。）</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smtClean="0">
                <a:solidFill>
                  <a:srgbClr val="FF0000"/>
                </a:solidFill>
                <a:latin typeface="MS Mincho" pitchFamily="49" charset="-128"/>
                <a:ea typeface="MS Mincho" pitchFamily="49" charset="-128"/>
              </a:rPr>
              <a:t>抽出ルールの編集</a:t>
            </a:r>
            <a:r>
              <a:rPr lang="ja-JP" altLang="ko-KR" sz="1100" dirty="0" smtClean="0">
                <a:latin typeface="MS Mincho" pitchFamily="49" charset="-128"/>
                <a:ea typeface="MS Mincho" pitchFamily="49" charset="-128"/>
              </a:rPr>
              <a:t>リストから抽出ルールをダブルクリックする</a:t>
            </a:r>
            <a:r>
              <a:rPr lang="ja-JP" altLang="ko-KR" sz="1100" dirty="0" smtClean="0">
                <a:latin typeface="MS Mincho" pitchFamily="49" charset="-128"/>
                <a:ea typeface="MS Mincho" pitchFamily="49" charset="-128"/>
              </a:rPr>
              <a:t>と抽</a:t>
            </a:r>
            <a:r>
              <a:rPr lang="ja-JP" altLang="ko-KR" sz="1100" dirty="0" smtClean="0">
                <a:latin typeface="MS Mincho" pitchFamily="49" charset="-128"/>
                <a:ea typeface="MS Mincho" pitchFamily="49" charset="-128"/>
              </a:rPr>
              <a:t>出ルールの詳細が表示されます。 左上に「変更モード」と表示されているルールは設</a:t>
            </a:r>
            <a:r>
              <a:rPr lang="ja-JP" altLang="ko-KR" sz="1100" dirty="0" smtClean="0">
                <a:latin typeface="MS Mincho" pitchFamily="49" charset="-128"/>
                <a:ea typeface="MS Mincho" pitchFamily="49" charset="-128"/>
              </a:rPr>
              <a:t>定</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変更</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きます。 「</a:t>
            </a:r>
            <a:r>
              <a:rPr lang="ja-JP" altLang="en-US" sz="1100" dirty="0" smtClean="0">
                <a:latin typeface="MS Mincho" pitchFamily="49" charset="-128"/>
                <a:ea typeface="MS Mincho" pitchFamily="49" charset="-128"/>
              </a:rPr>
              <a:t>動作</a:t>
            </a:r>
            <a:r>
              <a:rPr lang="ja-JP" altLang="ko-KR" sz="1100" dirty="0" smtClean="0">
                <a:latin typeface="MS Mincho" pitchFamily="49" charset="-128"/>
                <a:ea typeface="MS Mincho" pitchFamily="49" charset="-128"/>
              </a:rPr>
              <a:t>マニュアル」&gt;「医療費請求書の抽出」</a:t>
            </a:r>
            <a:r>
              <a:rPr lang="ja-JP" altLang="en-US" sz="1100" dirty="0" smtClean="0">
                <a:latin typeface="MS Mincho" pitchFamily="49" charset="-128"/>
                <a:ea typeface="MS Mincho" pitchFamily="49" charset="-128"/>
              </a:rPr>
              <a:t>の</a:t>
            </a:r>
            <a:r>
              <a:rPr lang="ko-KR" sz="1100" dirty="0" smtClean="0">
                <a:solidFill>
                  <a:schemeClr val="dk1"/>
                </a:solidFill>
                <a:latin typeface="MS Mincho" pitchFamily="49" charset="-128"/>
                <a:ea typeface="Century"/>
                <a:cs typeface="Century"/>
                <a:sym typeface="Century"/>
              </a:rPr>
              <a:t> </a:t>
            </a:r>
            <a:r>
              <a:rPr lang="ko-KR" sz="1100" dirty="0">
                <a:solidFill>
                  <a:schemeClr val="dk1"/>
                </a:solidFill>
                <a:latin typeface="MS Mincho" pitchFamily="49" charset="-128"/>
                <a:ea typeface="Century"/>
                <a:cs typeface="Century"/>
                <a:sym typeface="Century"/>
              </a:rPr>
              <a:t>４．</a:t>
            </a:r>
            <a:r>
              <a:rPr lang="ko-KR" sz="1100" dirty="0" smtClean="0">
                <a:solidFill>
                  <a:schemeClr val="dk1"/>
                </a:solidFill>
                <a:latin typeface="MS Mincho" pitchFamily="49" charset="-128"/>
                <a:ea typeface="Century"/>
                <a:cs typeface="Century"/>
                <a:sym typeface="Century"/>
              </a:rPr>
              <a:t>抽出ルールの編集</a:t>
            </a:r>
            <a:r>
              <a:rPr lang="ja-JP" altLang="ko-KR" sz="1100" dirty="0" smtClean="0">
                <a:latin typeface="MS Mincho" pitchFamily="49" charset="-128"/>
                <a:ea typeface="MS Mincho" pitchFamily="49" charset="-128"/>
              </a:rPr>
              <a:t>編を参照してください。</a:t>
            </a:r>
            <a:endParaRPr dirty="0">
              <a:latin typeface="MS Mincho" pitchFamily="49" charset="-128"/>
              <a:ea typeface="MS Mincho" pitchFamily="49" charset="-128"/>
            </a:endParaRPr>
          </a:p>
        </p:txBody>
      </p:sp>
      <p:sp>
        <p:nvSpPr>
          <p:cNvPr id="388" name="Google Shape;388;p17"/>
          <p:cNvSpPr txBox="1"/>
          <p:nvPr/>
        </p:nvSpPr>
        <p:spPr>
          <a:xfrm>
            <a:off x="946027" y="7185906"/>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順保存」を通じて提供される抽出ルールの順序を変更できます。</a:t>
            </a:r>
            <a:endParaRPr dirty="0">
              <a:latin typeface="MS Mincho" pitchFamily="49" charset="-128"/>
              <a:ea typeface="MS Mincho" pitchFamily="49" charset="-128"/>
            </a:endParaRPr>
          </a:p>
        </p:txBody>
      </p:sp>
      <p:pic>
        <p:nvPicPr>
          <p:cNvPr id="389" name="Google Shape;389;p17"/>
          <p:cNvPicPr preferRelativeResize="0"/>
          <p:nvPr/>
        </p:nvPicPr>
        <p:blipFill rotWithShape="1">
          <a:blip r:embed="rId5">
            <a:alphaModFix/>
          </a:blip>
          <a:srcRect/>
          <a:stretch/>
        </p:blipFill>
        <p:spPr>
          <a:xfrm>
            <a:off x="1048101" y="7489835"/>
            <a:ext cx="3819990" cy="1295810"/>
          </a:xfrm>
          <a:prstGeom prst="rect">
            <a:avLst/>
          </a:prstGeom>
          <a:noFill/>
          <a:ln>
            <a:noFill/>
          </a:ln>
        </p:spPr>
      </p:pic>
      <p:sp>
        <p:nvSpPr>
          <p:cNvPr id="390" name="Google Shape;390;p17"/>
          <p:cNvSpPr txBox="1"/>
          <p:nvPr/>
        </p:nvSpPr>
        <p:spPr>
          <a:xfrm>
            <a:off x="2779099" y="8270119"/>
            <a:ext cx="3908638"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順序をクリックして順序を編集します。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smtClean="0">
                <a:latin typeface="MS Mincho" pitchFamily="49" charset="-128"/>
                <a:ea typeface="MS Mincho" pitchFamily="49" charset="-128"/>
              </a:rPr>
              <a:t>10単位に増加するよう記載します。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 </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順保存」をクリックして順序を変更します。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記載順に昇順に並べられます。</a:t>
            </a:r>
            <a:endParaRPr dirty="0">
              <a:latin typeface="MS Mincho" pitchFamily="49" charset="-128"/>
              <a:ea typeface="MS Mincho" pitchFamily="49" charset="-128"/>
            </a:endParaRPr>
          </a:p>
        </p:txBody>
      </p:sp>
      <p:sp>
        <p:nvSpPr>
          <p:cNvPr id="391" name="Google Shape;391;p17"/>
          <p:cNvSpPr txBox="1"/>
          <p:nvPr/>
        </p:nvSpPr>
        <p:spPr>
          <a:xfrm>
            <a:off x="946027" y="9333652"/>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使用可否チェック解除の使用中止と削除処理は同じではありませんのでご注意ください。</a:t>
            </a:r>
            <a:endParaRPr dirty="0">
              <a:latin typeface="MS Mincho" pitchFamily="49" charset="-128"/>
              <a:ea typeface="MS Mincho" pitchFamily="49" charset="-128"/>
            </a:endParaRPr>
          </a:p>
        </p:txBody>
      </p:sp>
      <p:sp>
        <p:nvSpPr>
          <p:cNvPr id="392" name="Google Shape;392;p17"/>
          <p:cNvSpPr/>
          <p:nvPr/>
        </p:nvSpPr>
        <p:spPr>
          <a:xfrm>
            <a:off x="1505023" y="7801620"/>
            <a:ext cx="593743" cy="16672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8"/>
          <p:cNvPicPr preferRelativeResize="0"/>
          <p:nvPr/>
        </p:nvPicPr>
        <p:blipFill rotWithShape="1">
          <a:blip r:embed="rId3">
            <a:alphaModFix/>
          </a:blip>
          <a:srcRect/>
          <a:stretch/>
        </p:blipFill>
        <p:spPr>
          <a:xfrm>
            <a:off x="1048101" y="2591674"/>
            <a:ext cx="4407620" cy="2933764"/>
          </a:xfrm>
          <a:prstGeom prst="rect">
            <a:avLst/>
          </a:prstGeom>
          <a:noFill/>
          <a:ln>
            <a:noFill/>
          </a:ln>
        </p:spPr>
      </p:pic>
      <p:pic>
        <p:nvPicPr>
          <p:cNvPr id="398" name="Google Shape;398;p18"/>
          <p:cNvPicPr preferRelativeResize="0"/>
          <p:nvPr/>
        </p:nvPicPr>
        <p:blipFill rotWithShape="1">
          <a:blip r:embed="rId4">
            <a:alphaModFix/>
          </a:blip>
          <a:srcRect/>
          <a:stretch/>
        </p:blipFill>
        <p:spPr>
          <a:xfrm>
            <a:off x="1007377" y="1509858"/>
            <a:ext cx="3268531" cy="672932"/>
          </a:xfrm>
          <a:prstGeom prst="rect">
            <a:avLst/>
          </a:prstGeom>
          <a:noFill/>
          <a:ln>
            <a:noFill/>
          </a:ln>
        </p:spPr>
      </p:pic>
      <p:sp>
        <p:nvSpPr>
          <p:cNvPr id="399" name="Google Shape;399;p1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400" name="Google Shape;400;p18"/>
          <p:cNvSpPr txBox="1"/>
          <p:nvPr/>
        </p:nvSpPr>
        <p:spPr>
          <a:xfrm>
            <a:off x="1048101" y="12059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テンプレート抽出ルールの作成と編集の削除方法です。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01" name="Google Shape;401;p18"/>
          <p:cNvSpPr/>
          <p:nvPr/>
        </p:nvSpPr>
        <p:spPr>
          <a:xfrm>
            <a:off x="1048101" y="1943125"/>
            <a:ext cx="1851853"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02" name="Google Shape;402;p18"/>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03" name="Google Shape;403;p18"/>
          <p:cNvSpPr txBox="1"/>
          <p:nvPr/>
        </p:nvSpPr>
        <p:spPr>
          <a:xfrm>
            <a:off x="2430950"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04" name="Google Shape;404;p18"/>
          <p:cNvSpPr txBox="1"/>
          <p:nvPr/>
        </p:nvSpPr>
        <p:spPr>
          <a:xfrm>
            <a:off x="1821416"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05" name="Google Shape;405;p18"/>
          <p:cNvSpPr txBox="1"/>
          <p:nvPr/>
        </p:nvSpPr>
        <p:spPr>
          <a:xfrm>
            <a:off x="946027" y="228774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「新規」をクリックすると、新しいテンプレート抽出ルールを作成できます。</a:t>
            </a:r>
            <a:endParaRPr dirty="0">
              <a:latin typeface="MS Mincho" pitchFamily="49" charset="-128"/>
              <a:ea typeface="MS Mincho" pitchFamily="49" charset="-128"/>
            </a:endParaRPr>
          </a:p>
        </p:txBody>
      </p:sp>
      <p:sp>
        <p:nvSpPr>
          <p:cNvPr id="406" name="Google Shape;406;p18"/>
          <p:cNvSpPr txBox="1"/>
          <p:nvPr/>
        </p:nvSpPr>
        <p:spPr>
          <a:xfrm>
            <a:off x="573479" y="5650252"/>
            <a:ext cx="6911040" cy="1573467"/>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rgbClr val="FF0000"/>
              </a:buClr>
              <a:buSzPts val="1100"/>
              <a:buFont typeface="Arial"/>
              <a:buChar char="•"/>
            </a:pPr>
            <a:r>
              <a:rPr lang="ja-JP" altLang="ko-KR" sz="1100" dirty="0" smtClean="0">
                <a:solidFill>
                  <a:srgbClr val="FF0000"/>
                </a:solidFill>
                <a:latin typeface="MS Mincho" pitchFamily="49" charset="-128"/>
                <a:ea typeface="MS Mincho" pitchFamily="49" charset="-128"/>
              </a:rPr>
              <a:t>新規テンプレート抽出ルールの作成</a:t>
            </a:r>
            <a:r>
              <a:rPr lang="ja-JP" altLang="ko-KR" sz="1100" dirty="0" smtClean="0">
                <a:latin typeface="MS Mincho" pitchFamily="49" charset="-128"/>
                <a:ea typeface="MS Mincho" pitchFamily="49" charset="-128"/>
              </a:rPr>
              <a:t>は以前の抽出ルールの作成と同じです。 「動作マニュアル」 &gt; 医療費請求書抽出」</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５． 新規の抽出ルール編を参照してください。</a:t>
            </a:r>
            <a:endParaRPr dirty="0">
              <a:latin typeface="MS Mincho" pitchFamily="49" charset="-128"/>
              <a:ea typeface="MS Mincho" pitchFamily="49" charset="-128"/>
            </a:endParaRPr>
          </a:p>
          <a:p>
            <a:pPr marL="171450" lvl="0" indent="-171450">
              <a:lnSpc>
                <a:spcPct val="125000"/>
              </a:lnSpc>
              <a:buClr>
                <a:srgbClr val="FF0000"/>
              </a:buClr>
              <a:buSzPts val="1100"/>
              <a:buFont typeface="Arial"/>
              <a:buChar char="•"/>
            </a:pPr>
            <a:r>
              <a:rPr lang="ja-JP" altLang="ko-KR" sz="1100" dirty="0" smtClean="0">
                <a:solidFill>
                  <a:srgbClr val="FF0000"/>
                </a:solidFill>
                <a:latin typeface="MS Mincho" pitchFamily="49" charset="-128"/>
                <a:ea typeface="MS Mincho" pitchFamily="49" charset="-128"/>
              </a:rPr>
              <a:t>テンプレート抽出ルールの編集</a:t>
            </a:r>
            <a:r>
              <a:rPr lang="ja-JP" altLang="ko-KR" sz="1100" dirty="0" smtClean="0">
                <a:latin typeface="MS Mincho" pitchFamily="49" charset="-128"/>
                <a:ea typeface="MS Mincho" pitchFamily="49" charset="-128"/>
              </a:rPr>
              <a:t>はリ</a:t>
            </a:r>
            <a:r>
              <a:rPr lang="ja-JP" altLang="ko-KR" sz="1100" dirty="0" smtClean="0">
                <a:latin typeface="MS Mincho" pitchFamily="49" charset="-128"/>
                <a:ea typeface="MS Mincho" pitchFamily="49" charset="-128"/>
              </a:rPr>
              <a:t>ストからテンプレート抽出ルールをダブルクリックする</a:t>
            </a:r>
            <a:r>
              <a:rPr lang="ja-JP" altLang="ko-KR" sz="1100" dirty="0" smtClean="0">
                <a:latin typeface="MS Mincho" pitchFamily="49" charset="-128"/>
                <a:ea typeface="MS Mincho" pitchFamily="49" charset="-128"/>
              </a:rPr>
              <a:t>と</a:t>
            </a:r>
            <a:endParaRPr lang="en-US" altLang="ja-JP" sz="1100" dirty="0" smtClean="0">
              <a:latin typeface="MS Mincho" pitchFamily="49" charset="-128"/>
              <a:ea typeface="MS Mincho" pitchFamily="49" charset="-128"/>
            </a:endParaRPr>
          </a:p>
          <a:p>
            <a:pPr marL="171450" lvl="0" indent="-171450">
              <a:lnSpc>
                <a:spcPct val="125000"/>
              </a:lnSpc>
              <a:buClr>
                <a:srgbClr val="FF0000"/>
              </a:buClr>
              <a:buSzPts val="1100"/>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テンプレート抽出ルールの詳細が表示されます</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操作マニュアル」 &gt; </a:t>
            </a:r>
            <a:r>
              <a:rPr lang="ja-JP" altLang="ko-KR" sz="1100" dirty="0" smtClean="0">
                <a:latin typeface="MS Mincho" pitchFamily="49" charset="-128"/>
                <a:ea typeface="MS Mincho" pitchFamily="49" charset="-128"/>
              </a:rPr>
              <a:t>「医</a:t>
            </a:r>
            <a:r>
              <a:rPr lang="ja-JP" altLang="ko-KR" sz="1100" dirty="0" smtClean="0">
                <a:latin typeface="MS Mincho" pitchFamily="49" charset="-128"/>
                <a:ea typeface="MS Mincho" pitchFamily="49" charset="-128"/>
              </a:rPr>
              <a:t>療費請求書抽出</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marL="171450" lvl="0" indent="-171450">
              <a:lnSpc>
                <a:spcPct val="125000"/>
              </a:lnSpc>
              <a:buClr>
                <a:srgbClr val="FF0000"/>
              </a:buClr>
              <a:buSzPts val="1100"/>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編を参</a:t>
            </a:r>
            <a:r>
              <a:rPr lang="ja-JP" altLang="ko-KR" sz="1100" dirty="0" smtClean="0">
                <a:latin typeface="MS Mincho" pitchFamily="49" charset="-128"/>
                <a:ea typeface="MS Mincho" pitchFamily="49" charset="-128"/>
              </a:rPr>
              <a:t>照してください。</a:t>
            </a:r>
            <a:endParaRPr dirty="0">
              <a:latin typeface="MS Mincho" pitchFamily="49" charset="-128"/>
              <a:ea typeface="MS Mincho" pitchFamily="49" charset="-128"/>
            </a:endParaRPr>
          </a:p>
          <a:p>
            <a:pPr marL="171450" lvl="0" indent="-171450">
              <a:lnSpc>
                <a:spcPct val="125000"/>
              </a:lnSpc>
              <a:buClr>
                <a:schemeClr val="dk1"/>
              </a:buClr>
              <a:buSzPts val="1100"/>
              <a:buFont typeface="Arial"/>
              <a:buChar char="•"/>
            </a:pPr>
            <a:r>
              <a:rPr lang="ja-JP" altLang="ko-KR" sz="1100" dirty="0" smtClean="0">
                <a:latin typeface="MS Mincho" pitchFamily="49" charset="-128"/>
                <a:ea typeface="MS Mincho" pitchFamily="49" charset="-128"/>
              </a:rPr>
              <a:t>ただし、ルールタイプが「コーディング方式」</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場合には</a:t>
            </a:r>
            <a:r>
              <a:rPr lang="ja-JP" altLang="ko-KR" sz="1100" dirty="0" smtClean="0">
                <a:latin typeface="MS Mincho" pitchFamily="49" charset="-128"/>
                <a:ea typeface="MS Mincho" pitchFamily="49" charset="-128"/>
              </a:rPr>
              <a:t>作</a:t>
            </a:r>
            <a:r>
              <a:rPr lang="ja-JP" altLang="ko-KR" sz="1100" dirty="0" smtClean="0">
                <a:latin typeface="MS Mincho" pitchFamily="49" charset="-128"/>
                <a:ea typeface="MS Mincho" pitchFamily="49" charset="-128"/>
              </a:rPr>
              <a:t>成と編集はできません</a:t>
            </a:r>
            <a:r>
              <a:rPr lang="ja-JP" altLang="en-US"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サポーター</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セ</a:t>
            </a:r>
            <a:r>
              <a:rPr lang="ja-JP" altLang="ko-KR" sz="1100" dirty="0" smtClean="0">
                <a:latin typeface="MS Mincho" pitchFamily="49" charset="-128"/>
                <a:ea typeface="MS Mincho" pitchFamily="49" charset="-128"/>
              </a:rPr>
              <a:t>ンタ</a:t>
            </a:r>
            <a:r>
              <a:rPr lang="ja-JP" altLang="ko-KR" sz="1100" dirty="0" smtClean="0">
                <a:latin typeface="MS Mincho" pitchFamily="49" charset="-128"/>
                <a:ea typeface="MS Mincho" pitchFamily="49" charset="-128"/>
              </a:rPr>
              <a:t>ーに</a:t>
            </a:r>
            <a:r>
              <a:rPr lang="ja-JP" altLang="ko-KR" sz="1100" dirty="0" smtClean="0">
                <a:latin typeface="MS Mincho" pitchFamily="49" charset="-128"/>
                <a:ea typeface="MS Mincho" pitchFamily="49" charset="-128"/>
              </a:rPr>
              <a:t>依頼</a:t>
            </a:r>
            <a:r>
              <a:rPr lang="ja-JP" altLang="en-US" sz="1100" dirty="0" smtClean="0">
                <a:latin typeface="MS Mincho" pitchFamily="49" charset="-128"/>
                <a:ea typeface="MS Mincho" pitchFamily="49" charset="-128"/>
              </a:rPr>
              <a:t>してください。</a:t>
            </a:r>
            <a:endParaRPr dirty="0">
              <a:latin typeface="MS Mincho" pitchFamily="49" charset="-128"/>
              <a:ea typeface="MS Mincho" pitchFamily="49" charset="-128"/>
            </a:endParaRPr>
          </a:p>
        </p:txBody>
      </p:sp>
      <p:sp>
        <p:nvSpPr>
          <p:cNvPr id="407" name="Google Shape;407;p18"/>
          <p:cNvSpPr txBox="1"/>
          <p:nvPr/>
        </p:nvSpPr>
        <p:spPr>
          <a:xfrm>
            <a:off x="531147" y="7465306"/>
            <a:ext cx="673218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ko-KR"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順保存」を通じて提供される抽出ルールの順序を変更できます。 通常の抽出ルールと同様</a:t>
            </a:r>
            <a:r>
              <a:rPr lang="ja-JP" altLang="ko-KR" sz="1100" dirty="0" smtClean="0">
                <a:latin typeface="MS Mincho" pitchFamily="49" charset="-128"/>
                <a:ea typeface="MS Mincho" pitchFamily="49" charset="-128"/>
              </a:rPr>
              <a:t>に</a:t>
            </a:r>
            <a:r>
              <a:rPr lang="en-US" altLang="ja-JP"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順をクリックして順序を編集し、「</a:t>
            </a:r>
            <a:r>
              <a:rPr lang="ja-JP" altLang="en-US" sz="1100" dirty="0" smtClean="0">
                <a:latin typeface="MS Mincho" pitchFamily="49" charset="-128"/>
                <a:ea typeface="MS Mincho" pitchFamily="49" charset="-128"/>
              </a:rPr>
              <a:t>整列</a:t>
            </a:r>
            <a:r>
              <a:rPr lang="ja-JP" altLang="ko-KR" sz="1100" dirty="0" smtClean="0">
                <a:latin typeface="MS Mincho" pitchFamily="49" charset="-128"/>
                <a:ea typeface="MS Mincho" pitchFamily="49" charset="-128"/>
              </a:rPr>
              <a:t>順保存」ボタンをクリックします。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08" name="Google Shape;408;p18"/>
          <p:cNvSpPr txBox="1"/>
          <p:nvPr/>
        </p:nvSpPr>
        <p:spPr>
          <a:xfrm>
            <a:off x="538643" y="8086771"/>
            <a:ext cx="6471741"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テンプレート抽出ルールリストから選択クリックしたテンプレート抽出ルールを削除します。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09" name="Google Shape;409;p18"/>
          <p:cNvSpPr txBox="1"/>
          <p:nvPr/>
        </p:nvSpPr>
        <p:spPr>
          <a:xfrm>
            <a:off x="3890415" y="1580482"/>
            <a:ext cx="360152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テンプレートルールの表示チェックをオフにします。</a:t>
            </a:r>
            <a:endParaRPr dirty="0">
              <a:latin typeface="MS Mincho" pitchFamily="49" charset="-128"/>
              <a:ea typeface="MS Mincho" pitchFamily="49" charset="-128"/>
            </a:endParaRPr>
          </a:p>
        </p:txBody>
      </p:sp>
      <p:sp>
        <p:nvSpPr>
          <p:cNvPr id="410" name="Google Shape;410;p18"/>
          <p:cNvSpPr/>
          <p:nvPr/>
        </p:nvSpPr>
        <p:spPr>
          <a:xfrm>
            <a:off x="1947902" y="2597272"/>
            <a:ext cx="831197" cy="17277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11" name="Google Shape;411;p18"/>
          <p:cNvSpPr txBox="1"/>
          <p:nvPr/>
        </p:nvSpPr>
        <p:spPr>
          <a:xfrm>
            <a:off x="2638699" y="3047994"/>
            <a:ext cx="333876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テンプレートタイプはサポートされていません。</a:t>
            </a:r>
            <a:endParaRPr dirty="0">
              <a:latin typeface="MS Mincho" pitchFamily="49" charset="-128"/>
              <a:ea typeface="MS Mincho" pitchFamily="49"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417" name="Google Shape;417;p1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Gothic"/>
                <a:ea typeface="MS Gothic"/>
                <a:cs typeface="MS Gothic"/>
                <a:sym typeface="MS Gothic"/>
              </a:rPr>
              <a:t>休日管理</a:t>
            </a:r>
            <a:endParaRPr/>
          </a:p>
        </p:txBody>
      </p:sp>
      <p:pic>
        <p:nvPicPr>
          <p:cNvPr id="418" name="Google Shape;418;p19"/>
          <p:cNvPicPr preferRelativeResize="0"/>
          <p:nvPr/>
        </p:nvPicPr>
        <p:blipFill rotWithShape="1">
          <a:blip r:embed="rId3">
            <a:alphaModFix/>
          </a:blip>
          <a:srcRect/>
          <a:stretch/>
        </p:blipFill>
        <p:spPr>
          <a:xfrm>
            <a:off x="1001623" y="3058860"/>
            <a:ext cx="1608278" cy="2661762"/>
          </a:xfrm>
          <a:prstGeom prst="rect">
            <a:avLst/>
          </a:prstGeom>
          <a:noFill/>
          <a:ln>
            <a:noFill/>
          </a:ln>
        </p:spPr>
      </p:pic>
      <p:sp>
        <p:nvSpPr>
          <p:cNvPr id="419" name="Google Shape;419;p19"/>
          <p:cNvSpPr txBox="1"/>
          <p:nvPr/>
        </p:nvSpPr>
        <p:spPr>
          <a:xfrm>
            <a:off x="897467" y="1621974"/>
            <a:ext cx="6536266"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「チェックアイDX」の運営者権限のメニューです。</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医療費請求書点検には休日加算関連の精密点検などが存在します。</a:t>
            </a:r>
            <a:r>
              <a:rPr lang="ja-JP" altLang="en-US" sz="1100" dirty="0" smtClean="0">
                <a:latin typeface="MS Mincho" pitchFamily="49" charset="-128"/>
                <a:ea typeface="MS Mincho" pitchFamily="49" charset="-128"/>
              </a:rPr>
              <a:t>従って</a:t>
            </a:r>
            <a:r>
              <a:rPr lang="ja-JP" altLang="ko-KR" sz="1100" dirty="0" smtClean="0">
                <a:latin typeface="MS Mincho" pitchFamily="49" charset="-128"/>
                <a:ea typeface="MS Mincho" pitchFamily="49" charset="-128"/>
              </a:rPr>
              <a:t>、休日の確認が必要であり、</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場</a:t>
            </a:r>
            <a:r>
              <a:rPr lang="ja-JP" altLang="ko-KR" sz="1100" dirty="0" smtClean="0">
                <a:latin typeface="MS Mincho" pitchFamily="49" charset="-128"/>
                <a:ea typeface="MS Mincho" pitchFamily="49" charset="-128"/>
              </a:rPr>
              <a:t>合によっては変</a:t>
            </a:r>
            <a:r>
              <a:rPr lang="ja-JP" altLang="ko-KR" sz="1100" dirty="0" smtClean="0">
                <a:latin typeface="MS Mincho" pitchFamily="49" charset="-128"/>
                <a:ea typeface="MS Mincho" pitchFamily="49" charset="-128"/>
              </a:rPr>
              <a:t>更</a:t>
            </a:r>
            <a:r>
              <a:rPr lang="ja-JP" altLang="en-US" sz="1100" dirty="0" smtClean="0">
                <a:latin typeface="MS Mincho" pitchFamily="49" charset="-128"/>
                <a:ea typeface="MS Mincho" pitchFamily="49" charset="-128"/>
              </a:rPr>
              <a:t>が必要になります。</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ko-KR" sz="1100" dirty="0" smtClean="0">
                <a:solidFill>
                  <a:srgbClr val="FF0000"/>
                </a:solidFill>
                <a:latin typeface="MS Mincho" pitchFamily="49" charset="-128"/>
                <a:ea typeface="MS Mincho"/>
                <a:cs typeface="MS Mincho"/>
                <a:sym typeface="MS Mincho"/>
              </a:rPr>
              <a:t>：</a:t>
            </a:r>
            <a:r>
              <a:rPr lang="ja-JP" altLang="en-US" sz="1100" dirty="0" smtClean="0">
                <a:solidFill>
                  <a:srgbClr val="FF0000"/>
                </a:solidFill>
                <a:latin typeface="MS Mincho" pitchFamily="49" charset="-128"/>
                <a:ea typeface="MS Mincho" pitchFamily="49" charset="-128"/>
                <a:cs typeface="MS Mincho"/>
                <a:sym typeface="MS Mincho"/>
              </a:rPr>
              <a:t>本</a:t>
            </a:r>
            <a:r>
              <a:rPr lang="ja-JP" altLang="ko-KR" sz="1100" dirty="0" smtClean="0">
                <a:solidFill>
                  <a:srgbClr val="FF0000"/>
                </a:solidFill>
                <a:latin typeface="MS Mincho" pitchFamily="49" charset="-128"/>
                <a:ea typeface="MS Mincho" pitchFamily="49" charset="-128"/>
              </a:rPr>
              <a:t>機能は、サポーターセンター（devを含む）の運営</a:t>
            </a:r>
            <a:r>
              <a:rPr lang="ja-JP" altLang="ko-KR" sz="1100" dirty="0" smtClean="0">
                <a:solidFill>
                  <a:srgbClr val="FF0000"/>
                </a:solidFill>
                <a:latin typeface="MS Mincho" pitchFamily="49" charset="-128"/>
                <a:ea typeface="MS Mincho" pitchFamily="49" charset="-128"/>
              </a:rPr>
              <a:t>者</a:t>
            </a:r>
            <a:r>
              <a:rPr lang="ja-JP" altLang="en-US" sz="1100" dirty="0" smtClean="0">
                <a:solidFill>
                  <a:srgbClr val="FF0000"/>
                </a:solidFill>
                <a:latin typeface="MS Mincho" pitchFamily="49" charset="-128"/>
                <a:ea typeface="MS Mincho" pitchFamily="49" charset="-128"/>
              </a:rPr>
              <a:t>及び</a:t>
            </a:r>
            <a:r>
              <a:rPr lang="ja-JP" altLang="ko-KR" sz="1100" dirty="0" smtClean="0">
                <a:solidFill>
                  <a:srgbClr val="FF0000"/>
                </a:solidFill>
                <a:latin typeface="MS Mincho" pitchFamily="49" charset="-128"/>
                <a:ea typeface="MS Mincho" pitchFamily="49" charset="-128"/>
              </a:rPr>
              <a:t>管</a:t>
            </a:r>
            <a:r>
              <a:rPr lang="ja-JP" altLang="ko-KR" sz="1100" dirty="0" smtClean="0">
                <a:solidFill>
                  <a:srgbClr val="FF0000"/>
                </a:solidFill>
                <a:latin typeface="MS Mincho" pitchFamily="49" charset="-128"/>
                <a:ea typeface="MS Mincho" pitchFamily="49" charset="-128"/>
              </a:rPr>
              <a:t>理者が毎</a:t>
            </a:r>
            <a:r>
              <a:rPr lang="ja-JP" altLang="ko-KR" sz="1100" dirty="0" smtClean="0">
                <a:solidFill>
                  <a:srgbClr val="FF0000"/>
                </a:solidFill>
                <a:latin typeface="MS Mincho" pitchFamily="49" charset="-128"/>
                <a:ea typeface="MS Mincho" pitchFamily="49" charset="-128"/>
              </a:rPr>
              <a:t>年</a:t>
            </a:r>
            <a:r>
              <a:rPr lang="ja-JP" altLang="en-US"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新</a:t>
            </a:r>
            <a:r>
              <a:rPr lang="ja-JP" altLang="ko-KR" sz="1100" dirty="0" smtClean="0">
                <a:solidFill>
                  <a:srgbClr val="FF0000"/>
                </a:solidFill>
                <a:latin typeface="MS Mincho" pitchFamily="49" charset="-128"/>
                <a:ea typeface="MS Mincho" pitchFamily="49" charset="-128"/>
              </a:rPr>
              <a:t>しい年が始まる</a:t>
            </a:r>
            <a:endParaRPr lang="en-US" altLang="ja-JP" sz="1100" dirty="0" smtClean="0">
              <a:solidFill>
                <a:srgbClr val="FF0000"/>
              </a:solidFill>
              <a:latin typeface="MS Mincho" pitchFamily="49" charset="-128"/>
              <a:ea typeface="MS Mincho" pitchFamily="49" charset="-128"/>
            </a:endParaRPr>
          </a:p>
          <a:p>
            <a:pPr lvl="0">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前に確認しています。</a:t>
            </a:r>
            <a:endParaRPr sz="1100" dirty="0">
              <a:solidFill>
                <a:srgbClr val="FF0000"/>
              </a:solidFill>
              <a:latin typeface="MS Mincho" pitchFamily="49" charset="-128"/>
              <a:ea typeface="MS Mincho" pitchFamily="49" charset="-128"/>
              <a:cs typeface="MS Mincho"/>
              <a:sym typeface="MS Mincho"/>
            </a:endParaRPr>
          </a:p>
        </p:txBody>
      </p:sp>
      <p:sp>
        <p:nvSpPr>
          <p:cNvPr id="420" name="Google Shape;420;p19"/>
          <p:cNvSpPr/>
          <p:nvPr/>
        </p:nvSpPr>
        <p:spPr>
          <a:xfrm>
            <a:off x="1055131" y="507396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21" name="Google Shape;421;p19"/>
          <p:cNvSpPr/>
          <p:nvPr/>
        </p:nvSpPr>
        <p:spPr>
          <a:xfrm>
            <a:off x="2760735" y="3766128"/>
            <a:ext cx="279339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ナビゲーションウィンドウの「Admin」&gt;「休日管理」をダブルクリックします。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22" name="Google Shape;422;p19"/>
          <p:cNvSpPr txBox="1"/>
          <p:nvPr/>
        </p:nvSpPr>
        <p:spPr>
          <a:xfrm>
            <a:off x="784187" y="599091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ja-JP" altLang="ko-KR" sz="1100" dirty="0" smtClean="0">
                <a:latin typeface="MS Mincho" pitchFamily="49" charset="-128"/>
                <a:ea typeface="MS Mincho" pitchFamily="49" charset="-128"/>
              </a:rPr>
              <a:t>「休日管理」の初期画面です。</a:t>
            </a:r>
            <a:endParaRPr sz="1100" dirty="0">
              <a:solidFill>
                <a:schemeClr val="dk1"/>
              </a:solidFill>
              <a:latin typeface="MS Mincho" pitchFamily="49" charset="-128"/>
              <a:ea typeface="MS Mincho" pitchFamily="49" charset="-128"/>
              <a:cs typeface="MS Mincho"/>
              <a:sym typeface="MS Mincho"/>
            </a:endParaRPr>
          </a:p>
        </p:txBody>
      </p:sp>
      <p:pic>
        <p:nvPicPr>
          <p:cNvPr id="423" name="Google Shape;423;p19"/>
          <p:cNvPicPr preferRelativeResize="0"/>
          <p:nvPr/>
        </p:nvPicPr>
        <p:blipFill rotWithShape="1">
          <a:blip r:embed="rId4">
            <a:alphaModFix/>
          </a:blip>
          <a:srcRect/>
          <a:stretch/>
        </p:blipFill>
        <p:spPr>
          <a:xfrm>
            <a:off x="940780" y="6294842"/>
            <a:ext cx="5601477" cy="3702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 xmlns:a16="http://schemas.microsoft.com/office/drawing/2014/main"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002060"/>
                </a:solidFill>
                <a:latin typeface="MS Mincho" pitchFamily="49" charset="-128"/>
                <a:ea typeface="MS Mincho" pitchFamily="49" charset="-128"/>
              </a:rPr>
              <a:t>顧客管理</a:t>
            </a:r>
            <a:endParaRPr kumimoji="1" lang="ja-JP" altLang="en-US" sz="1400" dirty="0">
              <a:solidFill>
                <a:srgbClr val="002060"/>
              </a:solidFill>
              <a:latin typeface="MS Mincho" pitchFamily="49" charset="-128"/>
              <a:ea typeface="MS Mincho" pitchFamily="49" charset="-128"/>
            </a:endParaRPr>
          </a:p>
        </p:txBody>
      </p:sp>
      <p:sp>
        <p:nvSpPr>
          <p:cNvPr id="5" name="テキスト ボックス 4">
            <a:extLst>
              <a:ext uri="{FF2B5EF4-FFF2-40B4-BE49-F238E27FC236}">
                <a16:creationId xmlns="" xmlns:a16="http://schemas.microsoft.com/office/drawing/2014/main" id="{9FAB47BD-74C2-4F7D-A107-DF55D43C7741}"/>
              </a:ext>
            </a:extLst>
          </p:cNvPr>
          <p:cNvSpPr txBox="1"/>
          <p:nvPr/>
        </p:nvSpPr>
        <p:spPr>
          <a:xfrm>
            <a:off x="1080000" y="1621974"/>
            <a:ext cx="5890816" cy="1361911"/>
          </a:xfrm>
          <a:prstGeom prst="rect">
            <a:avLst/>
          </a:prstGeom>
          <a:noFill/>
        </p:spPr>
        <p:txBody>
          <a:bodyPr wrap="square">
            <a:spAutoFit/>
          </a:bodyPr>
          <a:lstStyle/>
          <a:p>
            <a:pPr>
              <a:lnSpc>
                <a:spcPct val="125000"/>
              </a:lnSpc>
            </a:pPr>
            <a:r>
              <a:rPr lang="en-US"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チェックアイDX’を利用する医療機関を管理します。契約条件に従って医療機関</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（＝顧客）情</a:t>
            </a:r>
            <a:r>
              <a:rPr lang="ja-JP" altLang="ko-KR" sz="1100" dirty="0" smtClean="0">
                <a:latin typeface="MS Mincho" pitchFamily="49" charset="-128"/>
                <a:ea typeface="MS Mincho" pitchFamily="49" charset="-128"/>
              </a:rPr>
              <a:t>報</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ユ</a:t>
            </a:r>
            <a:r>
              <a:rPr lang="ja-JP" altLang="ko-KR" sz="1100" dirty="0" smtClean="0">
                <a:latin typeface="MS Mincho" pitchFamily="49" charset="-128"/>
                <a:ea typeface="MS Mincho" pitchFamily="49" charset="-128"/>
              </a:rPr>
              <a:t>ーザー情報を登録します。</a:t>
            </a:r>
            <a:endParaRPr lang="en-US" altLang="ko-KR" sz="1100" dirty="0">
              <a:latin typeface="MS Mincho" pitchFamily="49" charset="-128"/>
              <a:ea typeface="MS Mincho" pitchFamily="49" charset="-128"/>
            </a:endParaRPr>
          </a:p>
          <a:p>
            <a:pPr>
              <a:lnSpc>
                <a:spcPct val="125000"/>
              </a:lnSpc>
            </a:pPr>
            <a:endParaRPr lang="en-US" altLang="ko-KR" sz="1100" dirty="0">
              <a:latin typeface="MS Mincho" pitchFamily="49" charset="-128"/>
              <a:ea typeface="MS Mincho" pitchFamily="49" charset="-128"/>
            </a:endParaRPr>
          </a:p>
          <a:p>
            <a:pPr>
              <a:lnSpc>
                <a:spcPct val="125000"/>
              </a:lnSpc>
            </a:pPr>
            <a:r>
              <a:rPr lang="ja-JP" altLang="ko-KR" sz="1100" dirty="0" smtClean="0">
                <a:solidFill>
                  <a:srgbClr val="FF0000"/>
                </a:solidFill>
                <a:latin typeface="MS Mincho" pitchFamily="49" charset="-128"/>
                <a:ea typeface="MS Mincho" pitchFamily="49" charset="-128"/>
              </a:rPr>
              <a:t>注：事前医療機関の情報（医療機関名、医療機関コード（7桁</a:t>
            </a:r>
            <a:r>
              <a:rPr lang="ja-JP" altLang="ko-KR" sz="1100" dirty="0" smtClean="0">
                <a:solidFill>
                  <a:srgbClr val="FF0000"/>
                </a:solidFill>
                <a:latin typeface="MS Mincho" pitchFamily="49" charset="-128"/>
                <a:ea typeface="MS Mincho" pitchFamily="49" charset="-128"/>
              </a:rPr>
              <a:t>）</a:t>
            </a:r>
            <a:r>
              <a:rPr lang="en-US" altLang="ja-JP" sz="1100" dirty="0" smtClean="0">
                <a:solidFill>
                  <a:srgbClr val="FF0000"/>
                </a:solidFill>
                <a:latin typeface="MS Mincho" pitchFamily="49" charset="-128"/>
                <a:ea typeface="MS Mincho" pitchFamily="49" charset="-128"/>
              </a:rPr>
              <a:t>)</a:t>
            </a:r>
            <a:r>
              <a:rPr lang="ja-JP" altLang="en-US" sz="1100" dirty="0" smtClean="0">
                <a:solidFill>
                  <a:srgbClr val="FF0000"/>
                </a:solidFill>
                <a:latin typeface="MS Mincho" pitchFamily="49" charset="-128"/>
                <a:ea typeface="MS Mincho" pitchFamily="49" charset="-128"/>
              </a:rPr>
              <a:t>や</a:t>
            </a:r>
            <a:r>
              <a:rPr lang="ja-JP" altLang="ko-KR" sz="1100" dirty="0" smtClean="0">
                <a:solidFill>
                  <a:srgbClr val="FF0000"/>
                </a:solidFill>
                <a:latin typeface="MS Mincho" pitchFamily="49" charset="-128"/>
                <a:ea typeface="MS Mincho" pitchFamily="49" charset="-128"/>
              </a:rPr>
              <a:t>都</a:t>
            </a:r>
            <a:r>
              <a:rPr lang="ja-JP" altLang="ko-KR" sz="1100" dirty="0" smtClean="0">
                <a:solidFill>
                  <a:srgbClr val="FF0000"/>
                </a:solidFill>
                <a:latin typeface="MS Mincho" pitchFamily="49" charset="-128"/>
                <a:ea typeface="MS Mincho" pitchFamily="49" charset="-128"/>
              </a:rPr>
              <a:t>道府</a:t>
            </a:r>
            <a:r>
              <a:rPr lang="ja-JP" altLang="ko-KR" sz="1100" dirty="0" smtClean="0">
                <a:solidFill>
                  <a:srgbClr val="FF0000"/>
                </a:solidFill>
                <a:latin typeface="MS Mincho" pitchFamily="49" charset="-128"/>
                <a:ea typeface="MS Mincho" pitchFamily="49" charset="-128"/>
              </a:rPr>
              <a:t>県</a:t>
            </a:r>
            <a:r>
              <a:rPr lang="ja-JP" altLang="en-US" sz="1100" dirty="0" smtClean="0">
                <a:solidFill>
                  <a:srgbClr val="FF0000"/>
                </a:solidFill>
                <a:latin typeface="MS Mincho" pitchFamily="49" charset="-128"/>
                <a:ea typeface="MS Mincho" pitchFamily="49" charset="-128"/>
              </a:rPr>
              <a:t>と</a:t>
            </a:r>
            <a:r>
              <a:rPr lang="ja-JP" altLang="ko-KR" sz="1100" dirty="0" smtClean="0">
                <a:solidFill>
                  <a:srgbClr val="FF0000"/>
                </a:solidFill>
                <a:latin typeface="MS Mincho" pitchFamily="49" charset="-128"/>
                <a:ea typeface="MS Mincho" pitchFamily="49" charset="-128"/>
              </a:rPr>
              <a:t>医</a:t>
            </a:r>
            <a:r>
              <a:rPr lang="ja-JP" altLang="ko-KR" sz="1100" dirty="0" smtClean="0">
                <a:solidFill>
                  <a:srgbClr val="FF0000"/>
                </a:solidFill>
                <a:latin typeface="MS Mincho" pitchFamily="49" charset="-128"/>
                <a:ea typeface="MS Mincho" pitchFamily="49" charset="-128"/>
              </a:rPr>
              <a:t>療機</a:t>
            </a:r>
            <a:r>
              <a:rPr lang="ja-JP" altLang="ko-KR" sz="1100" dirty="0" smtClean="0">
                <a:solidFill>
                  <a:srgbClr val="FF0000"/>
                </a:solidFill>
                <a:latin typeface="MS Mincho" pitchFamily="49" charset="-128"/>
                <a:ea typeface="MS Mincho" pitchFamily="49" charset="-128"/>
              </a:rPr>
              <a:t>関</a:t>
            </a:r>
            <a:r>
              <a:rPr lang="ja-JP" altLang="en-US" sz="1100" dirty="0" smtClean="0">
                <a:solidFill>
                  <a:srgbClr val="FF0000"/>
                </a:solidFill>
                <a:latin typeface="MS Mincho" pitchFamily="49" charset="-128"/>
                <a:ea typeface="MS Mincho" pitchFamily="49" charset="-128"/>
              </a:rPr>
              <a:t>と</a:t>
            </a:r>
            <a:endParaRPr lang="en-US" altLang="ja-JP" sz="1100" dirty="0" smtClean="0">
              <a:solidFill>
                <a:srgbClr val="FF0000"/>
              </a:solidFill>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点</a:t>
            </a:r>
            <a:r>
              <a:rPr lang="ja-JP" altLang="ko-KR" sz="1100" dirty="0" smtClean="0">
                <a:solidFill>
                  <a:srgbClr val="FF0000"/>
                </a:solidFill>
                <a:latin typeface="MS Mincho" pitchFamily="49" charset="-128"/>
                <a:ea typeface="MS Mincho" pitchFamily="49" charset="-128"/>
              </a:rPr>
              <a:t>数表などの基本情</a:t>
            </a:r>
            <a:r>
              <a:rPr lang="ja-JP" altLang="ko-KR" sz="1100" dirty="0" smtClean="0">
                <a:solidFill>
                  <a:srgbClr val="FF0000"/>
                </a:solidFill>
                <a:latin typeface="MS Mincho" pitchFamily="49" charset="-128"/>
                <a:ea typeface="MS Mincho" pitchFamily="49" charset="-128"/>
              </a:rPr>
              <a:t>報</a:t>
            </a:r>
            <a:r>
              <a:rPr lang="ja-JP" altLang="en-US" sz="1100" dirty="0" smtClean="0">
                <a:solidFill>
                  <a:srgbClr val="FF0000"/>
                </a:solidFill>
                <a:latin typeface="MS Mincho" pitchFamily="49" charset="-128"/>
                <a:ea typeface="MS Mincho" pitchFamily="49" charset="-128"/>
              </a:rPr>
              <a:t>について</a:t>
            </a:r>
            <a:r>
              <a:rPr lang="ja-JP" altLang="ko-KR" sz="1100" dirty="0" smtClean="0">
                <a:solidFill>
                  <a:srgbClr val="FF0000"/>
                </a:solidFill>
                <a:latin typeface="MS Mincho" pitchFamily="49" charset="-128"/>
                <a:ea typeface="MS Mincho" pitchFamily="49" charset="-128"/>
              </a:rPr>
              <a:t>登</a:t>
            </a:r>
            <a:r>
              <a:rPr lang="ja-JP" altLang="ko-KR" sz="1100" dirty="0" smtClean="0">
                <a:solidFill>
                  <a:srgbClr val="FF0000"/>
                </a:solidFill>
                <a:latin typeface="MS Mincho" pitchFamily="49" charset="-128"/>
                <a:ea typeface="MS Mincho" pitchFamily="49" charset="-128"/>
              </a:rPr>
              <a:t>録してください。</a:t>
            </a:r>
            <a:endParaRPr lang="en-US" altLang="ko-KR" sz="1100" dirty="0">
              <a:solidFill>
                <a:srgbClr val="FF0000"/>
              </a:solidFill>
              <a:latin typeface="MS Mincho" pitchFamily="49" charset="-128"/>
              <a:ea typeface="MS Mincho" pitchFamily="49" charset="-128"/>
            </a:endParaRPr>
          </a:p>
          <a:p>
            <a:pPr>
              <a:lnSpc>
                <a:spcPct val="125000"/>
              </a:lnSpc>
            </a:pPr>
            <a:endParaRPr lang="en-US" altLang="ko-KR" sz="1100" dirty="0">
              <a:latin typeface="MS Mincho" pitchFamily="49" charset="-128"/>
              <a:ea typeface="MS Mincho" pitchFamily="49" charset="-128"/>
            </a:endParaRPr>
          </a:p>
        </p:txBody>
      </p:sp>
      <p:sp>
        <p:nvSpPr>
          <p:cNvPr id="2" name="テキスト ボックス 1">
            <a:extLst>
              <a:ext uri="{FF2B5EF4-FFF2-40B4-BE49-F238E27FC236}">
                <a16:creationId xmlns="" xmlns:a16="http://schemas.microsoft.com/office/drawing/2014/main" id="{242C884C-46E1-4D5D-AACF-4F6E8F41E036}"/>
              </a:ext>
            </a:extLst>
          </p:cNvPr>
          <p:cNvSpPr txBox="1"/>
          <p:nvPr/>
        </p:nvSpPr>
        <p:spPr>
          <a:xfrm>
            <a:off x="3042704" y="648000"/>
            <a:ext cx="1351652" cy="307777"/>
          </a:xfrm>
          <a:prstGeom prst="rect">
            <a:avLst/>
          </a:prstGeom>
          <a:noFill/>
        </p:spPr>
        <p:txBody>
          <a:bodyPr wrap="none" rtlCol="0">
            <a:spAutoFit/>
          </a:bodyPr>
          <a:lstStyle/>
          <a:p>
            <a:pPr algn="ctr"/>
            <a:r>
              <a:rPr kumimoji="1" lang="ja-JP" altLang="en-US" b="1" dirty="0" smtClean="0">
                <a:latin typeface="MS Mincho" pitchFamily="49" charset="-128"/>
                <a:ea typeface="MS Mincho" pitchFamily="49" charset="-128"/>
              </a:rPr>
              <a:t>管理者</a:t>
            </a:r>
            <a:r>
              <a:rPr kumimoji="1" lang="en-US" altLang="ja-JP" b="1" dirty="0" smtClean="0">
                <a:latin typeface="MS Mincho" pitchFamily="49" charset="-128"/>
                <a:ea typeface="MS Mincho" pitchFamily="49" charset="-128"/>
              </a:rPr>
              <a:t>(</a:t>
            </a:r>
            <a:r>
              <a:rPr kumimoji="1" lang="en-US" altLang="ko-KR" b="1" dirty="0" smtClean="0">
                <a:latin typeface="MS Mincho" pitchFamily="49" charset="-128"/>
                <a:ea typeface="MS Mincho" pitchFamily="49" charset="-128"/>
              </a:rPr>
              <a:t>Admin</a:t>
            </a:r>
            <a:r>
              <a:rPr kumimoji="1" lang="en-US" altLang="ko-KR" b="1" dirty="0">
                <a:latin typeface="MS Mincho" pitchFamily="49" charset="-128"/>
                <a:ea typeface="MS Mincho" pitchFamily="49" charset="-128"/>
              </a:rPr>
              <a:t>)</a:t>
            </a:r>
            <a:endParaRPr kumimoji="1" lang="ja-JP" altLang="en-US" b="1" dirty="0">
              <a:latin typeface="MS Mincho" pitchFamily="49" charset="-128"/>
              <a:ea typeface="MS Mincho" pitchFamily="49" charset="-128"/>
            </a:endParaRPr>
          </a:p>
        </p:txBody>
      </p:sp>
      <p:sp>
        <p:nvSpPr>
          <p:cNvPr id="6" name="スライド番号プレースホルダー 5">
            <a:extLst>
              <a:ext uri="{FF2B5EF4-FFF2-40B4-BE49-F238E27FC236}">
                <a16:creationId xmlns="" xmlns:a16="http://schemas.microsoft.com/office/drawing/2014/main"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1</a:t>
            </a:fld>
            <a:endParaRPr kumimoji="1" lang="ja-JP" altLang="en-US"/>
          </a:p>
        </p:txBody>
      </p:sp>
      <p:pic>
        <p:nvPicPr>
          <p:cNvPr id="16" name="그림 15">
            <a:extLst>
              <a:ext uri="{FF2B5EF4-FFF2-40B4-BE49-F238E27FC236}">
                <a16:creationId xmlns="" xmlns:a16="http://schemas.microsoft.com/office/drawing/2014/main" id="{11C38D9A-C4C6-3530-A251-15C85BB06174}"/>
              </a:ext>
            </a:extLst>
          </p:cNvPr>
          <p:cNvPicPr>
            <a:picLocks noChangeAspect="1"/>
          </p:cNvPicPr>
          <p:nvPr/>
        </p:nvPicPr>
        <p:blipFill>
          <a:blip r:embed="rId2" cstate="print"/>
          <a:stretch>
            <a:fillRect/>
          </a:stretch>
        </p:blipFill>
        <p:spPr>
          <a:xfrm>
            <a:off x="1031119" y="2764294"/>
            <a:ext cx="1903468" cy="3438098"/>
          </a:xfrm>
          <a:prstGeom prst="rect">
            <a:avLst/>
          </a:prstGeom>
        </p:spPr>
      </p:pic>
      <p:sp>
        <p:nvSpPr>
          <p:cNvPr id="18" name="四角形: 角を丸くする 15">
            <a:extLst>
              <a:ext uri="{FF2B5EF4-FFF2-40B4-BE49-F238E27FC236}">
                <a16:creationId xmlns="" xmlns:a16="http://schemas.microsoft.com/office/drawing/2014/main" id="{7FC6311B-7F6A-AFBA-8F02-E9A4F65DC4ED}"/>
              </a:ext>
            </a:extLst>
          </p:cNvPr>
          <p:cNvSpPr/>
          <p:nvPr/>
        </p:nvSpPr>
        <p:spPr>
          <a:xfrm>
            <a:off x="1231306" y="4761080"/>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19" name="四角形: 角を丸くする 25">
            <a:extLst>
              <a:ext uri="{FF2B5EF4-FFF2-40B4-BE49-F238E27FC236}">
                <a16:creationId xmlns="" xmlns:a16="http://schemas.microsoft.com/office/drawing/2014/main" id="{F9B4E289-725C-0E84-8890-8DD0A0C3A0AC}"/>
              </a:ext>
            </a:extLst>
          </p:cNvPr>
          <p:cNvSpPr/>
          <p:nvPr/>
        </p:nvSpPr>
        <p:spPr>
          <a:xfrm>
            <a:off x="2978450" y="4464593"/>
            <a:ext cx="3860340"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smtClean="0">
                <a:solidFill>
                  <a:schemeClr val="tx1"/>
                </a:solidFill>
                <a:latin typeface="MS Mincho" pitchFamily="49" charset="-128"/>
                <a:ea typeface="MS Mincho" pitchFamily="49" charset="-128"/>
              </a:rPr>
              <a:t>ナビゲーションウィンドウの「Admin」&gt;「顧客管理」をダブルクリックします。</a:t>
            </a:r>
            <a:endParaRPr lang="ja-JP" altLang="en-US" sz="1100" dirty="0">
              <a:solidFill>
                <a:schemeClr val="tx1"/>
              </a:solidFill>
              <a:latin typeface="MS Mincho" pitchFamily="49" charset="-128"/>
              <a:ea typeface="MS Mincho" pitchFamily="49" charset="-128"/>
            </a:endParaRPr>
          </a:p>
        </p:txBody>
      </p:sp>
      <p:sp>
        <p:nvSpPr>
          <p:cNvPr id="23" name="テキスト ボックス 3">
            <a:extLst>
              <a:ext uri="{FF2B5EF4-FFF2-40B4-BE49-F238E27FC236}">
                <a16:creationId xmlns="" xmlns:a16="http://schemas.microsoft.com/office/drawing/2014/main" id="{35AC8DCB-E083-B70B-F1A1-73AD3D983DEC}"/>
              </a:ext>
            </a:extLst>
          </p:cNvPr>
          <p:cNvSpPr txBox="1"/>
          <p:nvPr/>
        </p:nvSpPr>
        <p:spPr>
          <a:xfrm>
            <a:off x="1079837" y="6429393"/>
            <a:ext cx="5400000" cy="274819"/>
          </a:xfrm>
          <a:prstGeom prst="rect">
            <a:avLst/>
          </a:prstGeom>
          <a:noFill/>
        </p:spPr>
        <p:txBody>
          <a:bodyPr wrap="square">
            <a:spAutoFit/>
          </a:bodyPr>
          <a:lstStyle/>
          <a:p>
            <a:pPr algn="just">
              <a:lnSpc>
                <a:spcPct val="125000"/>
              </a:lnSpc>
            </a:pPr>
            <a:r>
              <a:rPr lang="ja-JP" altLang="ko-KR" sz="1100" dirty="0" smtClean="0">
                <a:latin typeface="MS Mincho" pitchFamily="49" charset="-128"/>
                <a:ea typeface="MS Mincho" pitchFamily="49" charset="-128"/>
              </a:rPr>
              <a:t>「顧客管理」の初期画面です。</a:t>
            </a:r>
            <a:endParaRPr lang="ja-JP" altLang="ja-JP" sz="1100" kern="100" dirty="0">
              <a:effectLst/>
              <a:latin typeface="MS Mincho" pitchFamily="49" charset="-128"/>
              <a:ea typeface="MS Mincho" pitchFamily="49" charset="-128"/>
              <a:cs typeface="Times New Roman" panose="02020603050405020304" pitchFamily="18" charset="0"/>
            </a:endParaRPr>
          </a:p>
        </p:txBody>
      </p:sp>
      <p:pic>
        <p:nvPicPr>
          <p:cNvPr id="27" name="그림 26">
            <a:extLst>
              <a:ext uri="{FF2B5EF4-FFF2-40B4-BE49-F238E27FC236}">
                <a16:creationId xmlns="" xmlns:a16="http://schemas.microsoft.com/office/drawing/2014/main" id="{8FE400D6-38CE-4194-67EC-BF6A1DD0DF81}"/>
              </a:ext>
            </a:extLst>
          </p:cNvPr>
          <p:cNvPicPr>
            <a:picLocks noChangeAspect="1"/>
          </p:cNvPicPr>
          <p:nvPr/>
        </p:nvPicPr>
        <p:blipFill>
          <a:blip r:embed="rId3" cstate="print"/>
          <a:stretch>
            <a:fillRect/>
          </a:stretch>
        </p:blipFill>
        <p:spPr>
          <a:xfrm>
            <a:off x="1079837" y="6803606"/>
            <a:ext cx="5389557" cy="3319247"/>
          </a:xfrm>
          <a:prstGeom prst="rect">
            <a:avLst/>
          </a:prstGeom>
        </p:spPr>
      </p:pic>
    </p:spTree>
    <p:extLst>
      <p:ext uri="{BB962C8B-B14F-4D97-AF65-F5344CB8AC3E}">
        <p14:creationId xmlns="" xmlns:p14="http://schemas.microsoft.com/office/powerpoint/2010/main" val="155750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20"/>
          <p:cNvPicPr preferRelativeResize="0"/>
          <p:nvPr/>
        </p:nvPicPr>
        <p:blipFill rotWithShape="1">
          <a:blip r:embed="rId3">
            <a:alphaModFix/>
          </a:blip>
          <a:srcRect/>
          <a:stretch/>
        </p:blipFill>
        <p:spPr>
          <a:xfrm>
            <a:off x="1155422" y="3199162"/>
            <a:ext cx="5606270" cy="4259638"/>
          </a:xfrm>
          <a:prstGeom prst="rect">
            <a:avLst/>
          </a:prstGeom>
          <a:noFill/>
          <a:ln>
            <a:noFill/>
          </a:ln>
        </p:spPr>
      </p:pic>
      <p:grpSp>
        <p:nvGrpSpPr>
          <p:cNvPr id="429" name="Google Shape;429;p20"/>
          <p:cNvGrpSpPr/>
          <p:nvPr/>
        </p:nvGrpSpPr>
        <p:grpSpPr>
          <a:xfrm>
            <a:off x="1054640" y="1508632"/>
            <a:ext cx="4805778" cy="486295"/>
            <a:chOff x="411159" y="651474"/>
            <a:chExt cx="5932623" cy="657225"/>
          </a:xfrm>
        </p:grpSpPr>
        <p:pic>
          <p:nvPicPr>
            <p:cNvPr id="430" name="Google Shape;430;p20"/>
            <p:cNvPicPr preferRelativeResize="0"/>
            <p:nvPr/>
          </p:nvPicPr>
          <p:blipFill rotWithShape="1">
            <a:blip r:embed="rId4">
              <a:alphaModFix/>
            </a:blip>
            <a:srcRect/>
            <a:stretch/>
          </p:blipFill>
          <p:spPr>
            <a:xfrm>
              <a:off x="411159" y="651474"/>
              <a:ext cx="4438650" cy="657225"/>
            </a:xfrm>
            <a:prstGeom prst="rect">
              <a:avLst/>
            </a:prstGeom>
            <a:noFill/>
            <a:ln>
              <a:noFill/>
            </a:ln>
          </p:spPr>
        </p:pic>
        <p:pic>
          <p:nvPicPr>
            <p:cNvPr id="431" name="Google Shape;431;p20"/>
            <p:cNvPicPr preferRelativeResize="0"/>
            <p:nvPr/>
          </p:nvPicPr>
          <p:blipFill rotWithShape="1">
            <a:blip r:embed="rId5">
              <a:alphaModFix/>
            </a:blip>
            <a:srcRect/>
            <a:stretch/>
          </p:blipFill>
          <p:spPr>
            <a:xfrm>
              <a:off x="4838832" y="669586"/>
              <a:ext cx="1504950" cy="638176"/>
            </a:xfrm>
            <a:prstGeom prst="rect">
              <a:avLst/>
            </a:prstGeom>
            <a:noFill/>
            <a:ln>
              <a:noFill/>
            </a:ln>
          </p:spPr>
        </p:pic>
      </p:grpSp>
      <p:sp>
        <p:nvSpPr>
          <p:cNvPr id="432" name="Google Shape;432;p20"/>
          <p:cNvSpPr txBox="1"/>
          <p:nvPr/>
        </p:nvSpPr>
        <p:spPr>
          <a:xfrm>
            <a:off x="1048101" y="2063905"/>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休日情報照会の条件</a:t>
            </a:r>
            <a:r>
              <a:rPr lang="ja-JP" altLang="ko-KR" sz="1100" dirty="0" smtClean="0">
                <a:latin typeface="MS Mincho" pitchFamily="49" charset="-128"/>
                <a:ea typeface="MS Mincho" pitchFamily="49" charset="-128"/>
              </a:rPr>
              <a:t>は適</a:t>
            </a:r>
            <a:r>
              <a:rPr lang="ja-JP" altLang="ko-KR" sz="1100" dirty="0" smtClean="0">
                <a:latin typeface="MS Mincho" pitchFamily="49" charset="-128"/>
                <a:ea typeface="MS Mincho" pitchFamily="49" charset="-128"/>
              </a:rPr>
              <a:t>用日の開始日と終了日です。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開始日と終了日</a:t>
            </a:r>
            <a:r>
              <a:rPr lang="ko-KR" sz="1100" dirty="0" smtClean="0">
                <a:solidFill>
                  <a:schemeClr val="dk1"/>
                </a:solidFill>
                <a:latin typeface="MS Mincho" pitchFamily="49" charset="-128"/>
                <a:ea typeface="MS Mincho"/>
                <a:cs typeface="MS Mincho"/>
                <a:sym typeface="MS Mincho"/>
              </a:rPr>
              <a:t>: default</a:t>
            </a:r>
            <a:r>
              <a:rPr lang="ja-JP" altLang="ko-KR" sz="1100" dirty="0" smtClean="0">
                <a:latin typeface="MS Mincho" pitchFamily="49" charset="-128"/>
                <a:ea typeface="MS Mincho" pitchFamily="49" charset="-128"/>
              </a:rPr>
              <a:t>で現在の年の1月1日と12月31日が表示されます。</a:t>
            </a:r>
            <a:endParaRPr dirty="0">
              <a:latin typeface="MS Mincho" pitchFamily="49" charset="-128"/>
              <a:ea typeface="MS Mincho" pitchFamily="49" charset="-128"/>
            </a:endParaRPr>
          </a:p>
        </p:txBody>
      </p:sp>
      <p:sp>
        <p:nvSpPr>
          <p:cNvPr id="433" name="Google Shape;433;p2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19</a:t>
            </a:fld>
            <a:endParaRPr/>
          </a:p>
        </p:txBody>
      </p:sp>
      <p:sp>
        <p:nvSpPr>
          <p:cNvPr id="434" name="Google Shape;434;p20"/>
          <p:cNvSpPr txBox="1"/>
          <p:nvPr/>
        </p:nvSpPr>
        <p:spPr>
          <a:xfrm>
            <a:off x="1047324" y="277205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p:txBody>
      </p:sp>
      <p:pic>
        <p:nvPicPr>
          <p:cNvPr id="435" name="Google Shape;435;p20"/>
          <p:cNvPicPr preferRelativeResize="0"/>
          <p:nvPr/>
        </p:nvPicPr>
        <p:blipFill rotWithShape="1">
          <a:blip r:embed="rId6">
            <a:alphaModFix/>
          </a:blip>
          <a:srcRect/>
          <a:stretch/>
        </p:blipFill>
        <p:spPr>
          <a:xfrm>
            <a:off x="4636581" y="2824168"/>
            <a:ext cx="180975" cy="81187"/>
          </a:xfrm>
          <a:prstGeom prst="rect">
            <a:avLst/>
          </a:prstGeom>
          <a:noFill/>
          <a:ln>
            <a:noFill/>
          </a:ln>
        </p:spPr>
      </p:pic>
      <p:sp>
        <p:nvSpPr>
          <p:cNvPr id="436" name="Google Shape;436;p20"/>
          <p:cNvSpPr txBox="1"/>
          <p:nvPr/>
        </p:nvSpPr>
        <p:spPr>
          <a:xfrm>
            <a:off x="1043215" y="8087957"/>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トップボタン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リストと上</a:t>
            </a:r>
            <a:r>
              <a:rPr lang="ja-JP" altLang="en-US" sz="1100" dirty="0" smtClean="0">
                <a:latin typeface="MS Mincho" pitchFamily="49" charset="-128"/>
                <a:ea typeface="MS Mincho" pitchFamily="49" charset="-128"/>
              </a:rPr>
              <a:t>段の</a:t>
            </a:r>
            <a:r>
              <a:rPr lang="ja-JP" altLang="ko-KR" sz="1100" dirty="0" smtClean="0">
                <a:latin typeface="MS Mincho" pitchFamily="49" charset="-128"/>
                <a:ea typeface="MS Mincho" pitchFamily="49" charset="-128"/>
              </a:rPr>
              <a:t>適用開始日と終了日を初期状態に変更します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37" name="Google Shape;437;p20"/>
          <p:cNvSpPr txBox="1"/>
          <p:nvPr/>
        </p:nvSpPr>
        <p:spPr>
          <a:xfrm>
            <a:off x="2348269" y="138532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438" name="Google Shape;438;p20"/>
          <p:cNvSpPr txBox="1"/>
          <p:nvPr/>
        </p:nvSpPr>
        <p:spPr>
          <a:xfrm>
            <a:off x="518534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439" name="Google Shape;439;p20"/>
          <p:cNvSpPr/>
          <p:nvPr/>
        </p:nvSpPr>
        <p:spPr>
          <a:xfrm>
            <a:off x="1264379" y="1596266"/>
            <a:ext cx="2544828" cy="3339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40" name="Google Shape;440;p20"/>
          <p:cNvCxnSpPr>
            <a:stCxn id="441" idx="2"/>
          </p:cNvCxnSpPr>
          <p:nvPr/>
        </p:nvCxnSpPr>
        <p:spPr>
          <a:xfrm rot="-5400000" flipH="1">
            <a:off x="1383301" y="3090316"/>
            <a:ext cx="167700" cy="600"/>
          </a:xfrm>
          <a:prstGeom prst="bentConnector3">
            <a:avLst>
              <a:gd name="adj1" fmla="val 49991"/>
            </a:avLst>
          </a:prstGeom>
          <a:noFill/>
          <a:ln w="19050" cap="flat" cmpd="sng">
            <a:solidFill>
              <a:srgbClr val="FF0000"/>
            </a:solidFill>
            <a:prstDash val="solid"/>
            <a:miter lim="800000"/>
            <a:headEnd type="none" w="sm" len="sm"/>
            <a:tailEnd type="triangle" w="med" len="med"/>
          </a:ln>
        </p:spPr>
      </p:cxnSp>
      <p:sp>
        <p:nvSpPr>
          <p:cNvPr id="442" name="Google Shape;442;p20"/>
          <p:cNvSpPr txBox="1"/>
          <p:nvPr/>
        </p:nvSpPr>
        <p:spPr>
          <a:xfrm>
            <a:off x="2991105" y="4875253"/>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の期間の休日の日付が検索されます。</a:t>
            </a:r>
            <a:endParaRPr sz="1100" dirty="0">
              <a:solidFill>
                <a:schemeClr val="dk1"/>
              </a:solidFill>
              <a:latin typeface="MS Mincho" pitchFamily="49" charset="-128"/>
              <a:ea typeface="MS Mincho" pitchFamily="49" charset="-128"/>
              <a:cs typeface="MS Mincho"/>
              <a:sym typeface="MS Mincho"/>
            </a:endParaRPr>
          </a:p>
        </p:txBody>
      </p:sp>
      <p:sp>
        <p:nvSpPr>
          <p:cNvPr id="443" name="Google Shape;443;p20"/>
          <p:cNvSpPr txBox="1"/>
          <p:nvPr/>
        </p:nvSpPr>
        <p:spPr>
          <a:xfrm>
            <a:off x="1054640" y="11620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a:t>
            </a:r>
            <a:r>
              <a:rPr lang="ja-JP" altLang="ko-KR" sz="1100" dirty="0" smtClean="0">
                <a:latin typeface="MS Mincho" pitchFamily="49" charset="-128"/>
                <a:ea typeface="MS Mincho" pitchFamily="49" charset="-128"/>
              </a:rPr>
              <a:t>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検</a:t>
            </a:r>
            <a:r>
              <a:rPr lang="ja-JP" altLang="ko-KR" sz="1100" dirty="0" smtClean="0">
                <a:latin typeface="MS Mincho" pitchFamily="49" charset="-128"/>
                <a:ea typeface="MS Mincho" pitchFamily="49" charset="-128"/>
              </a:rPr>
              <a:t>索</a:t>
            </a: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444" name="Google Shape;444;p20"/>
          <p:cNvPicPr preferRelativeResize="0"/>
          <p:nvPr/>
        </p:nvPicPr>
        <p:blipFill rotWithShape="1">
          <a:blip r:embed="rId7">
            <a:alphaModFix/>
          </a:blip>
          <a:srcRect/>
          <a:stretch/>
        </p:blipFill>
        <p:spPr>
          <a:xfrm>
            <a:off x="2860952" y="1216664"/>
            <a:ext cx="244939" cy="197016"/>
          </a:xfrm>
          <a:prstGeom prst="rect">
            <a:avLst/>
          </a:prstGeom>
          <a:noFill/>
          <a:ln>
            <a:noFill/>
          </a:ln>
        </p:spPr>
      </p:pic>
      <p:pic>
        <p:nvPicPr>
          <p:cNvPr id="441" name="Google Shape;441;p20"/>
          <p:cNvPicPr preferRelativeResize="0"/>
          <p:nvPr/>
        </p:nvPicPr>
        <p:blipFill rotWithShape="1">
          <a:blip r:embed="rId7">
            <a:alphaModFix/>
          </a:blip>
          <a:srcRect/>
          <a:stretch/>
        </p:blipFill>
        <p:spPr>
          <a:xfrm>
            <a:off x="1344381" y="2809750"/>
            <a:ext cx="244939" cy="197016"/>
          </a:xfrm>
          <a:prstGeom prst="rect">
            <a:avLst/>
          </a:prstGeom>
          <a:noFill/>
          <a:ln>
            <a:noFill/>
          </a:ln>
        </p:spPr>
      </p:pic>
      <p:sp>
        <p:nvSpPr>
          <p:cNvPr id="445" name="Google Shape;445;p20"/>
          <p:cNvSpPr txBox="1"/>
          <p:nvPr/>
        </p:nvSpPr>
        <p:spPr>
          <a:xfrm>
            <a:off x="4139903" y="13545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446" name="Google Shape;446;p20"/>
          <p:cNvPicPr preferRelativeResize="0"/>
          <p:nvPr/>
        </p:nvPicPr>
        <p:blipFill rotWithShape="1">
          <a:blip r:embed="rId8">
            <a:alphaModFix/>
          </a:blip>
          <a:srcRect/>
          <a:stretch/>
        </p:blipFill>
        <p:spPr>
          <a:xfrm>
            <a:off x="1335996" y="8305238"/>
            <a:ext cx="715145" cy="292559"/>
          </a:xfrm>
          <a:prstGeom prst="rect">
            <a:avLst/>
          </a:prstGeom>
          <a:noFill/>
          <a:ln>
            <a:noFill/>
          </a:ln>
        </p:spPr>
      </p:pic>
      <p:sp>
        <p:nvSpPr>
          <p:cNvPr id="447" name="Google Shape;447;p20"/>
          <p:cNvSpPr txBox="1"/>
          <p:nvPr/>
        </p:nvSpPr>
        <p:spPr>
          <a:xfrm>
            <a:off x="2813607" y="7326050"/>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1ページあたり30件の情報が表示されます。</a:t>
            </a:r>
            <a:endParaRPr dirty="0">
              <a:latin typeface="MS Mincho" pitchFamily="49" charset="-128"/>
              <a:ea typeface="MS Mincho" pitchFamily="49"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1"/>
          <p:cNvSpPr txBox="1"/>
          <p:nvPr/>
        </p:nvSpPr>
        <p:spPr>
          <a:xfrm>
            <a:off x="946027" y="5441824"/>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smtClean="0">
                <a:solidFill>
                  <a:srgbClr val="FF0000"/>
                </a:solidFill>
                <a:latin typeface="MS Mincho" pitchFamily="49" charset="-128"/>
                <a:ea typeface="MS Mincho"/>
                <a:cs typeface="MS Mincho"/>
                <a:sym typeface="MS Mincho"/>
              </a:rPr>
              <a:t>*</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solidFill>
                  <a:srgbClr val="FF0000"/>
                </a:solidFill>
                <a:latin typeface="MS Mincho" pitchFamily="49" charset="-128"/>
                <a:ea typeface="MS Mincho" pitchFamily="49" charset="-128"/>
              </a:rPr>
              <a:t>休日情報を削除</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リストのチェック</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を選択できます。</a:t>
            </a:r>
            <a:endParaRPr dirty="0">
              <a:latin typeface="MS Mincho" pitchFamily="49" charset="-128"/>
              <a:ea typeface="MS Mincho" pitchFamily="49" charset="-128"/>
            </a:endParaRPr>
          </a:p>
        </p:txBody>
      </p:sp>
      <p:pic>
        <p:nvPicPr>
          <p:cNvPr id="453" name="Google Shape;453;p21"/>
          <p:cNvPicPr preferRelativeResize="0"/>
          <p:nvPr/>
        </p:nvPicPr>
        <p:blipFill rotWithShape="1">
          <a:blip r:embed="rId3">
            <a:alphaModFix/>
          </a:blip>
          <a:srcRect/>
          <a:stretch/>
        </p:blipFill>
        <p:spPr>
          <a:xfrm>
            <a:off x="1135187" y="1595815"/>
            <a:ext cx="4854766" cy="1044431"/>
          </a:xfrm>
          <a:prstGeom prst="rect">
            <a:avLst/>
          </a:prstGeom>
          <a:noFill/>
          <a:ln>
            <a:noFill/>
          </a:ln>
        </p:spPr>
      </p:pic>
      <p:sp>
        <p:nvSpPr>
          <p:cNvPr id="454" name="Google Shape;454;p2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20</a:t>
            </a:fld>
            <a:endParaRPr/>
          </a:p>
        </p:txBody>
      </p:sp>
      <p:sp>
        <p:nvSpPr>
          <p:cNvPr id="455" name="Google Shape;455;p21"/>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休日情報の追加/編集および削除方法です。</a:t>
            </a:r>
            <a:endParaRPr sz="1100" dirty="0">
              <a:solidFill>
                <a:schemeClr val="dk1"/>
              </a:solidFill>
              <a:latin typeface="MS Mincho" pitchFamily="49" charset="-128"/>
              <a:ea typeface="MS Mincho" pitchFamily="49" charset="-128"/>
              <a:cs typeface="MS Mincho"/>
              <a:sym typeface="MS Mincho"/>
            </a:endParaRPr>
          </a:p>
        </p:txBody>
      </p:sp>
      <p:sp>
        <p:nvSpPr>
          <p:cNvPr id="456" name="Google Shape;456;p21"/>
          <p:cNvSpPr/>
          <p:nvPr/>
        </p:nvSpPr>
        <p:spPr>
          <a:xfrm>
            <a:off x="1172839" y="1585644"/>
            <a:ext cx="1064075" cy="1980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57" name="Google Shape;457;p21"/>
          <p:cNvSpPr txBox="1"/>
          <p:nvPr/>
        </p:nvSpPr>
        <p:spPr>
          <a:xfrm>
            <a:off x="1289378" y="12900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58" name="Google Shape;458;p21"/>
          <p:cNvSpPr txBox="1"/>
          <p:nvPr/>
        </p:nvSpPr>
        <p:spPr>
          <a:xfrm>
            <a:off x="1594145" y="12955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459" name="Google Shape;459;p21"/>
          <p:cNvSpPr txBox="1"/>
          <p:nvPr/>
        </p:nvSpPr>
        <p:spPr>
          <a:xfrm>
            <a:off x="946027" y="2713136"/>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en-US"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をクリックする</a:t>
            </a:r>
            <a:r>
              <a:rPr lang="ja-JP" altLang="ko-KR" sz="1100" dirty="0" smtClean="0">
                <a:latin typeface="MS Mincho" pitchFamily="49" charset="-128"/>
                <a:ea typeface="MS Mincho" pitchFamily="49" charset="-128"/>
              </a:rPr>
              <a:t>と新</a:t>
            </a:r>
            <a:r>
              <a:rPr lang="ja-JP" altLang="ko-KR" sz="1100" dirty="0" smtClean="0">
                <a:latin typeface="MS Mincho" pitchFamily="49" charset="-128"/>
                <a:ea typeface="MS Mincho" pitchFamily="49" charset="-128"/>
              </a:rPr>
              <a:t>しい休日情報を作成できます。</a:t>
            </a:r>
            <a:endParaRPr dirty="0">
              <a:latin typeface="MS Mincho" pitchFamily="49" charset="-128"/>
              <a:ea typeface="MS Mincho" pitchFamily="49" charset="-128"/>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460" name="Google Shape;460;p21"/>
          <p:cNvSpPr txBox="1"/>
          <p:nvPr/>
        </p:nvSpPr>
        <p:spPr>
          <a:xfrm>
            <a:off x="1022293" y="6131837"/>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solidFill>
                  <a:srgbClr val="FF0000"/>
                </a:solidFill>
                <a:latin typeface="MS Mincho" pitchFamily="49" charset="-128"/>
                <a:ea typeface="MS Mincho" pitchFamily="49" charset="-128"/>
              </a:rPr>
              <a:t>最終適用の変更</a:t>
            </a:r>
            <a:r>
              <a:rPr lang="ja-JP" altLang="ko-KR" sz="1100" dirty="0" smtClean="0">
                <a:latin typeface="MS Mincho" pitchFamily="49" charset="-128"/>
                <a:ea typeface="MS Mincho" pitchFamily="49" charset="-128"/>
              </a:rPr>
              <a:t>は </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をクリックすると行われます。</a:t>
            </a:r>
            <a:endParaRPr sz="1100" dirty="0">
              <a:solidFill>
                <a:schemeClr val="dk1"/>
              </a:solidFill>
              <a:latin typeface="MS Mincho" pitchFamily="49" charset="-128"/>
              <a:ea typeface="MS Mincho" pitchFamily="49" charset="-128"/>
              <a:cs typeface="MS Mincho"/>
              <a:sym typeface="MS Mincho"/>
            </a:endParaRPr>
          </a:p>
        </p:txBody>
      </p:sp>
      <p:sp>
        <p:nvSpPr>
          <p:cNvPr id="461" name="Google Shape;461;p21"/>
          <p:cNvSpPr txBox="1"/>
          <p:nvPr/>
        </p:nvSpPr>
        <p:spPr>
          <a:xfrm>
            <a:off x="1015183" y="6721092"/>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抽出ルールリストからクリック選択した抽出ルールを削除します。</a:t>
            </a:r>
            <a:endParaRPr dirty="0">
              <a:latin typeface="MS Mincho" pitchFamily="49" charset="-128"/>
              <a:ea typeface="MS Mincho" pitchFamily="49" charset="-128"/>
            </a:endParaRPr>
          </a:p>
          <a:p>
            <a:pPr lvl="0">
              <a:lnSpc>
                <a:spcPct val="125000"/>
              </a:lnSpc>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使用可否チェック解除の使用中止と削除処理は同じではありませんのでご注意ください。</a:t>
            </a:r>
            <a:endParaRP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sz="1100" dirty="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pic>
        <p:nvPicPr>
          <p:cNvPr id="462" name="Google Shape;462;p21"/>
          <p:cNvPicPr preferRelativeResize="0"/>
          <p:nvPr/>
        </p:nvPicPr>
        <p:blipFill rotWithShape="1">
          <a:blip r:embed="rId4">
            <a:alphaModFix/>
          </a:blip>
          <a:srcRect/>
          <a:stretch/>
        </p:blipFill>
        <p:spPr>
          <a:xfrm>
            <a:off x="1172839" y="3272757"/>
            <a:ext cx="5497516" cy="415177"/>
          </a:xfrm>
          <a:prstGeom prst="rect">
            <a:avLst/>
          </a:prstGeom>
          <a:noFill/>
          <a:ln>
            <a:noFill/>
          </a:ln>
        </p:spPr>
      </p:pic>
      <p:cxnSp>
        <p:nvCxnSpPr>
          <p:cNvPr id="463" name="Google Shape;463;p21"/>
          <p:cNvCxnSpPr>
            <a:stCxn id="464" idx="2"/>
            <a:endCxn id="462" idx="0"/>
          </p:cNvCxnSpPr>
          <p:nvPr/>
        </p:nvCxnSpPr>
        <p:spPr>
          <a:xfrm rot="-5400000" flipH="1">
            <a:off x="2562136" y="1913359"/>
            <a:ext cx="312600" cy="2406300"/>
          </a:xfrm>
          <a:prstGeom prst="bentConnector3">
            <a:avLst>
              <a:gd name="adj1" fmla="val 49992"/>
            </a:avLst>
          </a:prstGeom>
          <a:noFill/>
          <a:ln w="19050" cap="flat" cmpd="sng">
            <a:solidFill>
              <a:srgbClr val="FF0000"/>
            </a:solidFill>
            <a:prstDash val="solid"/>
            <a:miter lim="800000"/>
            <a:headEnd type="none" w="sm" len="sm"/>
            <a:tailEnd type="triangle" w="med" len="med"/>
          </a:ln>
        </p:spPr>
      </p:cxnSp>
      <p:sp>
        <p:nvSpPr>
          <p:cNvPr id="465" name="Google Shape;465;p21"/>
          <p:cNvSpPr txBox="1"/>
          <p:nvPr/>
        </p:nvSpPr>
        <p:spPr>
          <a:xfrm>
            <a:off x="3992254" y="2982374"/>
            <a:ext cx="2651433"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リストの下に新しい行が追加されます。</a:t>
            </a:r>
            <a:endParaRPr dirty="0">
              <a:latin typeface="MS Mincho" pitchFamily="49" charset="-128"/>
              <a:ea typeface="MS Mincho" pitchFamily="49" charset="-128"/>
            </a:endParaRPr>
          </a:p>
        </p:txBody>
      </p:sp>
      <p:pic>
        <p:nvPicPr>
          <p:cNvPr id="464" name="Google Shape;464;p21"/>
          <p:cNvPicPr preferRelativeResize="0"/>
          <p:nvPr/>
        </p:nvPicPr>
        <p:blipFill rotWithShape="1">
          <a:blip r:embed="rId5">
            <a:alphaModFix/>
          </a:blip>
          <a:srcRect/>
          <a:stretch/>
        </p:blipFill>
        <p:spPr>
          <a:xfrm>
            <a:off x="1214378" y="2726170"/>
            <a:ext cx="601815" cy="234039"/>
          </a:xfrm>
          <a:prstGeom prst="rect">
            <a:avLst/>
          </a:prstGeom>
          <a:noFill/>
          <a:ln>
            <a:noFill/>
          </a:ln>
        </p:spPr>
      </p:pic>
      <p:sp>
        <p:nvSpPr>
          <p:cNvPr id="466" name="Google Shape;466;p21"/>
          <p:cNvSpPr txBox="1"/>
          <p:nvPr/>
        </p:nvSpPr>
        <p:spPr>
          <a:xfrm>
            <a:off x="946027" y="3922733"/>
            <a:ext cx="6093920" cy="515485"/>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休</a:t>
            </a:r>
            <a:r>
              <a:rPr lang="ja-JP" altLang="ko-KR" sz="1100" dirty="0" smtClean="0">
                <a:latin typeface="MS Mincho" pitchFamily="49" charset="-128"/>
                <a:ea typeface="MS Mincho" pitchFamily="49" charset="-128"/>
              </a:rPr>
              <a:t>日</a:t>
            </a:r>
            <a:r>
              <a:rPr lang="en-US" altLang="ja-JP"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西暦</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数字</a:t>
            </a:r>
            <a:r>
              <a:rPr lang="ja-JP" altLang="ko-KR" sz="1100" dirty="0" smtClean="0">
                <a:latin typeface="MS Mincho" pitchFamily="49" charset="-128"/>
                <a:ea typeface="MS Mincho" pitchFamily="49" charset="-128"/>
              </a:rPr>
              <a:t>で</a:t>
            </a:r>
            <a:r>
              <a:rPr lang="ja-JP" altLang="en-US" sz="1100" dirty="0" smtClean="0">
                <a:latin typeface="MS Mincho" pitchFamily="49" charset="-128"/>
                <a:ea typeface="MS Mincho" pitchFamily="49" charset="-128"/>
              </a:rPr>
              <a:t>西</a:t>
            </a:r>
            <a:r>
              <a:rPr lang="ja-JP" altLang="ko-KR" sz="1100" dirty="0" smtClean="0">
                <a:latin typeface="MS Mincho" pitchFamily="49" charset="-128"/>
                <a:ea typeface="MS Mincho" pitchFamily="49" charset="-128"/>
              </a:rPr>
              <a:t>力</a:t>
            </a:r>
            <a:r>
              <a:rPr lang="ja-JP" altLang="ko-KR" sz="1100" dirty="0" smtClean="0">
                <a:latin typeface="MS Mincho" pitchFamily="49" charset="-128"/>
                <a:ea typeface="MS Mincho" pitchFamily="49" charset="-128"/>
              </a:rPr>
              <a:t>フォーマッ</a:t>
            </a:r>
            <a:r>
              <a:rPr lang="ja-JP" altLang="ko-KR" sz="1100" dirty="0" smtClean="0">
                <a:latin typeface="MS Mincho" pitchFamily="49" charset="-128"/>
                <a:ea typeface="MS Mincho" pitchFamily="49" charset="-128"/>
              </a:rPr>
              <a:t>ト</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YYYYMMDD</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記載</a:t>
            </a:r>
            <a:r>
              <a:rPr lang="ja-JP" altLang="en-US" sz="1100" dirty="0" smtClean="0">
                <a:latin typeface="MS Mincho" pitchFamily="49" charset="-128"/>
                <a:ea typeface="MS Mincho" pitchFamily="49" charset="-128"/>
              </a:rPr>
              <a:t>し、</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休</a:t>
            </a:r>
            <a:r>
              <a:rPr lang="ja-JP" altLang="ko-KR" sz="1100" dirty="0" smtClean="0">
                <a:latin typeface="MS Mincho" pitchFamily="49" charset="-128"/>
                <a:ea typeface="MS Mincho" pitchFamily="49" charset="-128"/>
              </a:rPr>
              <a:t>日(年号)は数字で日本力フォーマット(YYYMMDD)で登録するようにします。</a:t>
            </a:r>
            <a:endParaRPr dirty="0">
              <a:latin typeface="MS Mincho" pitchFamily="49" charset="-128"/>
              <a:ea typeface="MS Mincho" pitchFamily="49" charset="-128"/>
            </a:endParaRPr>
          </a:p>
        </p:txBody>
      </p:sp>
      <p:sp>
        <p:nvSpPr>
          <p:cNvPr id="467" name="Google Shape;467;p21"/>
          <p:cNvSpPr txBox="1"/>
          <p:nvPr/>
        </p:nvSpPr>
        <p:spPr>
          <a:xfrm>
            <a:off x="970450" y="450152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 </a:t>
            </a:r>
            <a:r>
              <a:rPr lang="ko-KR" sz="1100" dirty="0" smtClean="0">
                <a:solidFill>
                  <a:srgbClr val="FF0000"/>
                </a:solidFill>
                <a:latin typeface="MS Mincho" pitchFamily="49" charset="-128"/>
                <a:ea typeface="MS Mincho"/>
                <a:cs typeface="MS Mincho"/>
                <a:sym typeface="MS Mincho"/>
              </a:rPr>
              <a:t>*</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solidFill>
                  <a:srgbClr val="FF0000"/>
                </a:solidFill>
                <a:latin typeface="MS Mincho" pitchFamily="49" charset="-128"/>
                <a:ea typeface="MS Mincho" pitchFamily="49" charset="-128"/>
              </a:rPr>
              <a:t>休日情報の編集</a:t>
            </a:r>
            <a:r>
              <a:rPr lang="ja-JP" altLang="ko-KR" sz="1100" dirty="0" smtClean="0">
                <a:latin typeface="MS Mincho" pitchFamily="49" charset="-128"/>
                <a:ea typeface="MS Mincho" pitchFamily="49" charset="-128"/>
              </a:rPr>
              <a:t>はリ</a:t>
            </a:r>
            <a:r>
              <a:rPr lang="ja-JP" altLang="ko-KR" sz="1100" dirty="0" smtClean="0">
                <a:latin typeface="MS Mincho" pitchFamily="49" charset="-128"/>
                <a:ea typeface="MS Mincho" pitchFamily="49" charset="-128"/>
              </a:rPr>
              <a:t>スト内の対応する行をクリックすると編集モードに変わります。</a:t>
            </a:r>
            <a:endParaRPr sz="1100" dirty="0">
              <a:solidFill>
                <a:schemeClr val="dk1"/>
              </a:solidFill>
              <a:latin typeface="MS Mincho" pitchFamily="49" charset="-128"/>
              <a:ea typeface="MS Mincho" pitchFamily="49" charset="-128"/>
              <a:cs typeface="MS Mincho"/>
              <a:sym typeface="MS Mincho"/>
            </a:endParaRPr>
          </a:p>
        </p:txBody>
      </p:sp>
      <p:pic>
        <p:nvPicPr>
          <p:cNvPr id="468" name="Google Shape;468;p21"/>
          <p:cNvPicPr preferRelativeResize="0"/>
          <p:nvPr/>
        </p:nvPicPr>
        <p:blipFill rotWithShape="1">
          <a:blip r:embed="rId6">
            <a:alphaModFix/>
          </a:blip>
          <a:srcRect/>
          <a:stretch/>
        </p:blipFill>
        <p:spPr>
          <a:xfrm>
            <a:off x="2539140" y="6131837"/>
            <a:ext cx="574096" cy="247303"/>
          </a:xfrm>
          <a:prstGeom prst="rect">
            <a:avLst/>
          </a:prstGeom>
          <a:noFill/>
          <a:ln>
            <a:noFill/>
          </a:ln>
        </p:spPr>
      </p:pic>
      <p:pic>
        <p:nvPicPr>
          <p:cNvPr id="469" name="Google Shape;469;p21"/>
          <p:cNvPicPr preferRelativeResize="0"/>
          <p:nvPr/>
        </p:nvPicPr>
        <p:blipFill rotWithShape="1">
          <a:blip r:embed="rId7">
            <a:alphaModFix/>
          </a:blip>
          <a:srcRect/>
          <a:stretch/>
        </p:blipFill>
        <p:spPr>
          <a:xfrm>
            <a:off x="3477317" y="5495771"/>
            <a:ext cx="332182" cy="452975"/>
          </a:xfrm>
          <a:prstGeom prst="rect">
            <a:avLst/>
          </a:prstGeom>
          <a:noFill/>
          <a:ln>
            <a:noFill/>
          </a:ln>
        </p:spPr>
      </p:pic>
      <p:pic>
        <p:nvPicPr>
          <p:cNvPr id="470" name="Google Shape;470;p21"/>
          <p:cNvPicPr preferRelativeResize="0"/>
          <p:nvPr/>
        </p:nvPicPr>
        <p:blipFill rotWithShape="1">
          <a:blip r:embed="rId8">
            <a:alphaModFix/>
          </a:blip>
          <a:srcRect/>
          <a:stretch/>
        </p:blipFill>
        <p:spPr>
          <a:xfrm>
            <a:off x="1214378" y="4795011"/>
            <a:ext cx="4231503" cy="4931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2"/>
          <p:cNvPicPr preferRelativeResize="0"/>
          <p:nvPr/>
        </p:nvPicPr>
        <p:blipFill rotWithShape="1">
          <a:blip r:embed="rId3">
            <a:alphaModFix/>
          </a:blip>
          <a:srcRect/>
          <a:stretch/>
        </p:blipFill>
        <p:spPr>
          <a:xfrm>
            <a:off x="1055131" y="2919631"/>
            <a:ext cx="1771077" cy="3004607"/>
          </a:xfrm>
          <a:prstGeom prst="rect">
            <a:avLst/>
          </a:prstGeom>
          <a:noFill/>
          <a:ln>
            <a:noFill/>
          </a:ln>
        </p:spPr>
      </p:pic>
      <p:sp>
        <p:nvSpPr>
          <p:cNvPr id="476" name="Google Shape;476;p2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21</a:t>
            </a:fld>
            <a:endParaRPr/>
          </a:p>
        </p:txBody>
      </p:sp>
      <p:sp>
        <p:nvSpPr>
          <p:cNvPr id="477" name="Google Shape;477;p22"/>
          <p:cNvSpPr/>
          <p:nvPr/>
        </p:nvSpPr>
        <p:spPr>
          <a:xfrm>
            <a:off x="1080000" y="1176461"/>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ko-KR" sz="1400">
                <a:solidFill>
                  <a:srgbClr val="002060"/>
                </a:solidFill>
                <a:latin typeface="MS Mincho" pitchFamily="49" charset="-128"/>
                <a:ea typeface="MS Gothic"/>
                <a:cs typeface="MS Gothic"/>
                <a:sym typeface="MS Gothic"/>
              </a:rPr>
              <a:t>使用者ワープロ病名管理</a:t>
            </a:r>
            <a:endParaRPr>
              <a:latin typeface="MS Mincho" pitchFamily="49" charset="-128"/>
              <a:ea typeface="MS Mincho" pitchFamily="49" charset="-128"/>
            </a:endParaRPr>
          </a:p>
        </p:txBody>
      </p:sp>
      <p:sp>
        <p:nvSpPr>
          <p:cNvPr id="478" name="Google Shape;478;p22"/>
          <p:cNvSpPr txBox="1"/>
          <p:nvPr/>
        </p:nvSpPr>
        <p:spPr>
          <a:xfrm>
            <a:off x="1079999" y="1503436"/>
            <a:ext cx="5912472"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チェックアイDX’の運営者権限のメニューです。</a:t>
            </a:r>
            <a:endParaRPr dirty="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メニューナビゲーション「点検業務」 &gt; 「受付及び点検」でアップロード 取り込</a:t>
            </a:r>
            <a:r>
              <a:rPr lang="ja-JP" altLang="en-US" sz="1100" dirty="0" smtClean="0">
                <a:latin typeface="MS Mincho" pitchFamily="49" charset="-128"/>
                <a:ea typeface="MS Mincho" pitchFamily="49" charset="-128"/>
              </a:rPr>
              <a:t>まれ</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た医療費請求書</a:t>
            </a:r>
            <a:r>
              <a:rPr lang="ja-JP" altLang="ko-KR" sz="1100" dirty="0" smtClean="0">
                <a:latin typeface="MS Mincho" pitchFamily="49" charset="-128"/>
                <a:ea typeface="MS Mincho" pitchFamily="49" charset="-128"/>
              </a:rPr>
              <a:t>に</a:t>
            </a:r>
            <a:r>
              <a:rPr lang="ja-JP" altLang="en-US" sz="1100" dirty="0" smtClean="0">
                <a:latin typeface="MS Mincho" pitchFamily="49" charset="-128"/>
                <a:ea typeface="MS Mincho" pitchFamily="49" charset="-128"/>
              </a:rPr>
              <a:t>傷病</a:t>
            </a:r>
            <a:r>
              <a:rPr lang="ja-JP" altLang="ko-KR" sz="1100" dirty="0" smtClean="0">
                <a:latin typeface="MS Mincho" pitchFamily="49" charset="-128"/>
                <a:ea typeface="MS Mincho" pitchFamily="49" charset="-128"/>
              </a:rPr>
              <a:t>名コードが未記載されて作成された場合が存在することもあります。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名</a:t>
            </a:r>
            <a:r>
              <a:rPr lang="ja-JP" altLang="ko-KR" sz="1100" dirty="0" smtClean="0">
                <a:latin typeface="MS Mincho" pitchFamily="49" charset="-128"/>
                <a:ea typeface="MS Mincho" pitchFamily="49" charset="-128"/>
              </a:rPr>
              <a:t>コードが未記載されて作成された場合が存在することもあります。その場合</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ワープロ病名」と呼ばれ、正確な審査のためにそ</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傷</a:t>
            </a:r>
            <a:r>
              <a:rPr lang="ja-JP" altLang="ko-KR" sz="1100" dirty="0" smtClean="0">
                <a:latin typeface="MS Mincho" pitchFamily="49" charset="-128"/>
                <a:ea typeface="MS Mincho" pitchFamily="49" charset="-128"/>
              </a:rPr>
              <a:t>病</a:t>
            </a:r>
            <a:r>
              <a:rPr lang="ja-JP" altLang="ko-KR" sz="1100" dirty="0" smtClean="0">
                <a:latin typeface="MS Mincho" pitchFamily="49" charset="-128"/>
                <a:ea typeface="MS Mincho" pitchFamily="49" charset="-128"/>
              </a:rPr>
              <a:t>名につい</a:t>
            </a:r>
            <a:r>
              <a:rPr lang="ja-JP" altLang="ko-KR" sz="1100" dirty="0" smtClean="0">
                <a:latin typeface="MS Mincho" pitchFamily="49" charset="-128"/>
                <a:ea typeface="MS Mincho" pitchFamily="49" charset="-128"/>
              </a:rPr>
              <a:t>て</a:t>
            </a:r>
            <a:r>
              <a:rPr lang="ja-JP" altLang="en-US" sz="1100" dirty="0" smtClean="0">
                <a:latin typeface="MS Mincho" pitchFamily="49" charset="-128"/>
                <a:ea typeface="MS Mincho" pitchFamily="49" charset="-128"/>
              </a:rPr>
              <a:t>傷</a:t>
            </a:r>
            <a:r>
              <a:rPr lang="ja-JP" altLang="ko-KR" sz="1100" dirty="0" smtClean="0">
                <a:latin typeface="MS Mincho" pitchFamily="49" charset="-128"/>
                <a:ea typeface="MS Mincho" pitchFamily="49" charset="-128"/>
              </a:rPr>
              <a:t>病</a:t>
            </a:r>
            <a:r>
              <a:rPr lang="ja-JP" altLang="ko-KR" sz="1100" dirty="0" smtClean="0">
                <a:latin typeface="MS Mincho" pitchFamily="49" charset="-128"/>
                <a:ea typeface="MS Mincho" pitchFamily="49" charset="-128"/>
              </a:rPr>
              <a:t>名</a:t>
            </a:r>
            <a:r>
              <a:rPr lang="ja-JP" altLang="ko-KR" sz="1100" dirty="0" smtClean="0">
                <a:latin typeface="MS Mincho" pitchFamily="49" charset="-128"/>
                <a:ea typeface="MS Mincho" pitchFamily="49" charset="-128"/>
              </a:rPr>
              <a:t>マスター</a:t>
            </a:r>
            <a:r>
              <a:rPr lang="ja-JP" altLang="ko-KR" sz="1100" dirty="0" smtClean="0">
                <a:latin typeface="MS Mincho" pitchFamily="49" charset="-128"/>
                <a:ea typeface="MS Mincho" pitchFamily="49" charset="-128"/>
              </a:rPr>
              <a:t>の病</a:t>
            </a:r>
            <a:r>
              <a:rPr lang="ja-JP" altLang="ko-KR" sz="1100" dirty="0" smtClean="0">
                <a:latin typeface="MS Mincho" pitchFamily="49" charset="-128"/>
                <a:ea typeface="MS Mincho" pitchFamily="49" charset="-128"/>
              </a:rPr>
              <a:t>名コー</a:t>
            </a:r>
            <a:r>
              <a:rPr lang="ja-JP" altLang="ko-KR" sz="1100" dirty="0" smtClean="0">
                <a:latin typeface="MS Mincho" pitchFamily="49" charset="-128"/>
                <a:ea typeface="MS Mincho" pitchFamily="49" charset="-128"/>
              </a:rPr>
              <a:t>ド</a:t>
            </a:r>
            <a:r>
              <a:rPr lang="ja-JP" altLang="en-US" sz="1100" dirty="0" smtClean="0">
                <a:latin typeface="MS Mincho" pitchFamily="49" charset="-128"/>
                <a:ea typeface="MS Mincho" pitchFamily="49" charset="-128"/>
              </a:rPr>
              <a:t>を</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事</a:t>
            </a:r>
            <a:r>
              <a:rPr lang="ja-JP" altLang="ko-KR" sz="1100" dirty="0" smtClean="0">
                <a:latin typeface="MS Mincho" pitchFamily="49" charset="-128"/>
                <a:ea typeface="MS Mincho" pitchFamily="49" charset="-128"/>
              </a:rPr>
              <a:t>前</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定</a:t>
            </a:r>
            <a:r>
              <a:rPr lang="ja-JP" altLang="ko-KR" sz="1100" dirty="0" smtClean="0">
                <a:latin typeface="MS Mincho" pitchFamily="49" charset="-128"/>
                <a:ea typeface="MS Mincho" pitchFamily="49" charset="-128"/>
              </a:rPr>
              <a:t>義してマッピングすることができます。</a:t>
            </a:r>
            <a:endParaRPr sz="1100" dirty="0">
              <a:solidFill>
                <a:schemeClr val="dk1"/>
              </a:solidFill>
              <a:latin typeface="MS Mincho" pitchFamily="49" charset="-128"/>
              <a:ea typeface="MS Mincho" pitchFamily="49" charset="-128"/>
              <a:cs typeface="MS Mincho"/>
              <a:sym typeface="MS Mincho"/>
            </a:endParaRPr>
          </a:p>
        </p:txBody>
      </p:sp>
      <p:sp>
        <p:nvSpPr>
          <p:cNvPr id="479" name="Google Shape;479;p22"/>
          <p:cNvSpPr/>
          <p:nvPr/>
        </p:nvSpPr>
        <p:spPr>
          <a:xfrm>
            <a:off x="1255156" y="5397816"/>
            <a:ext cx="1501261" cy="168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480" name="Google Shape;480;p22"/>
          <p:cNvSpPr/>
          <p:nvPr/>
        </p:nvSpPr>
        <p:spPr>
          <a:xfrm>
            <a:off x="2826208" y="3807759"/>
            <a:ext cx="4279212"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ナビゲーションウィンドウの「Admin」&gt;「ユーザーワープロ病名管理」をダブルクリックします。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481" name="Google Shape;481;p22"/>
          <p:cNvSpPr txBox="1"/>
          <p:nvPr/>
        </p:nvSpPr>
        <p:spPr>
          <a:xfrm>
            <a:off x="1055131" y="6019323"/>
            <a:ext cx="5400000" cy="303889"/>
          </a:xfrm>
          <a:prstGeom prst="rect">
            <a:avLst/>
          </a:prstGeom>
          <a:noFill/>
          <a:ln>
            <a:noFill/>
          </a:ln>
        </p:spPr>
        <p:txBody>
          <a:bodyPr spcFirstLastPara="1" wrap="square" lIns="91425" tIns="45700" rIns="91425" bIns="45700" anchor="t" anchorCtr="0">
            <a:spAutoFit/>
          </a:bodyPr>
          <a:lstStyle/>
          <a:p>
            <a:pPr lvl="0" algn="just">
              <a:lnSpc>
                <a:spcPct val="125000"/>
              </a:lnSpc>
            </a:pPr>
            <a:r>
              <a:rPr lang="ko-KR" sz="1100" dirty="0">
                <a:solidFill>
                  <a:srgbClr val="000000"/>
                </a:solidFill>
                <a:latin typeface="MS Mincho" pitchFamily="49" charset="-128"/>
                <a:ea typeface="Century"/>
                <a:cs typeface="Century"/>
                <a:sym typeface="Century"/>
              </a:rPr>
              <a:t>‘</a:t>
            </a:r>
            <a:r>
              <a:rPr lang="ko-KR" sz="1100" dirty="0">
                <a:solidFill>
                  <a:srgbClr val="002060"/>
                </a:solidFill>
                <a:latin typeface="MS Mincho" pitchFamily="49" charset="-128"/>
                <a:ea typeface="MS Gothic"/>
                <a:cs typeface="MS Gothic"/>
                <a:sym typeface="MS Gothic"/>
              </a:rPr>
              <a:t>使用者ワープロ病名管理</a:t>
            </a:r>
            <a:r>
              <a:rPr lang="ko-KR" sz="1100" dirty="0" smtClean="0">
                <a:solidFill>
                  <a:srgbClr val="000000"/>
                </a:solidFill>
                <a:latin typeface="MS Mincho" pitchFamily="49" charset="-128"/>
                <a:ea typeface="Century"/>
                <a:cs typeface="Century"/>
                <a:sym typeface="Century"/>
              </a:rPr>
              <a:t>’</a:t>
            </a:r>
            <a:r>
              <a:rPr lang="ja-JP" altLang="ko-KR" sz="1100" dirty="0" smtClean="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482" name="Google Shape;482;p22"/>
          <p:cNvSpPr txBox="1"/>
          <p:nvPr/>
        </p:nvSpPr>
        <p:spPr>
          <a:xfrm>
            <a:off x="2760735" y="4719616"/>
            <a:ext cx="463066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注</a:t>
            </a:r>
            <a:r>
              <a:rPr lang="ko-KR" sz="1100" dirty="0" smtClean="0">
                <a:solidFill>
                  <a:srgbClr val="FF0000"/>
                </a:solidFill>
                <a:latin typeface="MS Mincho" pitchFamily="49" charset="-128"/>
                <a:ea typeface="MS Mincho"/>
                <a:cs typeface="MS Mincho"/>
                <a:sym typeface="MS Mincho"/>
              </a:rPr>
              <a:t>：</a:t>
            </a:r>
            <a:r>
              <a:rPr lang="ja-JP" altLang="ko-KR" sz="1100" dirty="0" smtClean="0">
                <a:solidFill>
                  <a:srgbClr val="FF0000"/>
                </a:solidFill>
                <a:latin typeface="MS Mincho" pitchFamily="49" charset="-128"/>
                <a:ea typeface="MS Mincho" pitchFamily="49" charset="-128"/>
              </a:rPr>
              <a:t>この機能は医学的知識を持っている人が確認する必要があります。</a:t>
            </a:r>
            <a:endParaRPr sz="1100" dirty="0">
              <a:solidFill>
                <a:srgbClr val="FF0000"/>
              </a:solidFill>
              <a:latin typeface="MS Mincho" pitchFamily="49" charset="-128"/>
              <a:ea typeface="MS Mincho" pitchFamily="49" charset="-128"/>
              <a:cs typeface="MS Mincho"/>
              <a:sym typeface="MS Mincho"/>
            </a:endParaRPr>
          </a:p>
        </p:txBody>
      </p:sp>
      <p:pic>
        <p:nvPicPr>
          <p:cNvPr id="483" name="Google Shape;483;p22"/>
          <p:cNvPicPr preferRelativeResize="0"/>
          <p:nvPr/>
        </p:nvPicPr>
        <p:blipFill rotWithShape="1">
          <a:blip r:embed="rId4">
            <a:alphaModFix/>
          </a:blip>
          <a:srcRect/>
          <a:stretch/>
        </p:blipFill>
        <p:spPr>
          <a:xfrm>
            <a:off x="1029845" y="6328201"/>
            <a:ext cx="5649030" cy="3713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3"/>
          <p:cNvPicPr preferRelativeResize="0"/>
          <p:nvPr/>
        </p:nvPicPr>
        <p:blipFill rotWithShape="1">
          <a:blip r:embed="rId3">
            <a:alphaModFix/>
          </a:blip>
          <a:srcRect/>
          <a:stretch/>
        </p:blipFill>
        <p:spPr>
          <a:xfrm>
            <a:off x="1251326" y="5077668"/>
            <a:ext cx="5485940" cy="3065499"/>
          </a:xfrm>
          <a:prstGeom prst="rect">
            <a:avLst/>
          </a:prstGeom>
          <a:noFill/>
          <a:ln>
            <a:noFill/>
          </a:ln>
        </p:spPr>
      </p:pic>
      <p:grpSp>
        <p:nvGrpSpPr>
          <p:cNvPr id="489" name="Google Shape;489;p23"/>
          <p:cNvGrpSpPr/>
          <p:nvPr/>
        </p:nvGrpSpPr>
        <p:grpSpPr>
          <a:xfrm>
            <a:off x="1188272" y="1379391"/>
            <a:ext cx="5465077" cy="887995"/>
            <a:chOff x="-2205038" y="4632677"/>
            <a:chExt cx="8734425" cy="981684"/>
          </a:xfrm>
        </p:grpSpPr>
        <p:pic>
          <p:nvPicPr>
            <p:cNvPr id="490" name="Google Shape;490;p23"/>
            <p:cNvPicPr preferRelativeResize="0"/>
            <p:nvPr/>
          </p:nvPicPr>
          <p:blipFill rotWithShape="1">
            <a:blip r:embed="rId4">
              <a:alphaModFix/>
            </a:blip>
            <a:srcRect/>
            <a:stretch/>
          </p:blipFill>
          <p:spPr>
            <a:xfrm>
              <a:off x="-2205038" y="4633286"/>
              <a:ext cx="7343775" cy="981075"/>
            </a:xfrm>
            <a:prstGeom prst="rect">
              <a:avLst/>
            </a:prstGeom>
            <a:noFill/>
            <a:ln>
              <a:noFill/>
            </a:ln>
          </p:spPr>
        </p:pic>
        <p:pic>
          <p:nvPicPr>
            <p:cNvPr id="491" name="Google Shape;491;p23"/>
            <p:cNvPicPr preferRelativeResize="0"/>
            <p:nvPr/>
          </p:nvPicPr>
          <p:blipFill rotWithShape="1">
            <a:blip r:embed="rId5">
              <a:alphaModFix/>
            </a:blip>
            <a:srcRect/>
            <a:stretch/>
          </p:blipFill>
          <p:spPr>
            <a:xfrm>
              <a:off x="5138737" y="4632677"/>
              <a:ext cx="1390650" cy="647700"/>
            </a:xfrm>
            <a:prstGeom prst="rect">
              <a:avLst/>
            </a:prstGeom>
            <a:noFill/>
            <a:ln>
              <a:noFill/>
            </a:ln>
          </p:spPr>
        </p:pic>
      </p:grpSp>
      <p:sp>
        <p:nvSpPr>
          <p:cNvPr id="492" name="Google Shape;492;p23"/>
          <p:cNvSpPr txBox="1"/>
          <p:nvPr/>
        </p:nvSpPr>
        <p:spPr>
          <a:xfrm>
            <a:off x="431801" y="2295364"/>
            <a:ext cx="7127874"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照会条件です。</a:t>
            </a: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ユーザーワードプロセッ</a:t>
            </a:r>
            <a:r>
              <a:rPr lang="ja-JP" altLang="ko-KR" sz="1100" dirty="0" smtClean="0">
                <a:latin typeface="MS Mincho" pitchFamily="49" charset="-128"/>
                <a:ea typeface="MS Mincho" pitchFamily="49" charset="-128"/>
              </a:rPr>
              <a:t>サ索引名 </a:t>
            </a:r>
            <a:r>
              <a:rPr lang="ja-JP" altLang="ko-KR"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未</a:t>
            </a:r>
            <a:r>
              <a:rPr lang="ja-JP" altLang="ko-KR" sz="1100" dirty="0" smtClean="0">
                <a:latin typeface="MS Mincho" pitchFamily="49" charset="-128"/>
                <a:ea typeface="MS Mincho" pitchFamily="49" charset="-128"/>
              </a:rPr>
              <a:t>コード化病名で入手</a:t>
            </a:r>
            <a:r>
              <a:rPr lang="ja-JP" altLang="en-US" sz="1100" dirty="0" smtClean="0">
                <a:latin typeface="MS Mincho" pitchFamily="49" charset="-128"/>
                <a:ea typeface="MS Mincho" pitchFamily="49" charset="-128"/>
              </a:rPr>
              <a:t>された傷病名</a:t>
            </a:r>
            <a:r>
              <a:rPr lang="ja-JP" altLang="ko-KR" sz="1100" dirty="0" smtClean="0">
                <a:latin typeface="MS Mincho" pitchFamily="49" charset="-128"/>
                <a:ea typeface="MS Mincho" pitchFamily="49" charset="-128"/>
              </a:rPr>
              <a:t>条件で照会します。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ワードプロセス区分：</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で病</a:t>
            </a:r>
            <a:r>
              <a:rPr lang="ja-JP" altLang="ko-KR" sz="1100" dirty="0" smtClean="0">
                <a:latin typeface="MS Mincho" pitchFamily="49" charset="-128"/>
                <a:ea typeface="MS Mincho" pitchFamily="49" charset="-128"/>
              </a:rPr>
              <a:t>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修</a:t>
            </a:r>
            <a:r>
              <a:rPr lang="ja-JP" altLang="ko-KR" sz="1100" dirty="0" smtClean="0">
                <a:latin typeface="MS Mincho" pitchFamily="49" charset="-128"/>
                <a:ea typeface="MS Mincho" pitchFamily="49" charset="-128"/>
              </a:rPr>
              <a:t>飾語を選択できます。</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buFont typeface="MS Mincho"/>
              <a:buChar char="-"/>
            </a:pPr>
            <a:endParaRPr sz="1100" dirty="0">
              <a:solidFill>
                <a:schemeClr val="dk1"/>
              </a:solidFill>
              <a:latin typeface="MS Mincho" pitchFamily="49" charset="-128"/>
              <a:ea typeface="MS Mincho" pitchFamily="49" charset="-128"/>
              <a:cs typeface="MS Mincho"/>
              <a:sym typeface="MS Mincho"/>
            </a:endParaRPr>
          </a:p>
          <a:p>
            <a:pPr marL="171450" marR="0" lvl="0" indent="-101600" algn="l" rtl="0">
              <a:lnSpc>
                <a:spcPct val="125000"/>
              </a:lnSpc>
              <a:spcBef>
                <a:spcPts val="0"/>
              </a:spcBef>
              <a:spcAft>
                <a:spcPts val="0"/>
              </a:spcAft>
              <a:buClr>
                <a:schemeClr val="dk1"/>
              </a:buClr>
              <a:buSzPts val="1100"/>
              <a:buFont typeface="Century"/>
              <a:buNone/>
            </a:pPr>
            <a:endParaRPr sz="1100" dirty="0">
              <a:solidFill>
                <a:schemeClr val="dk1"/>
              </a:solidFill>
              <a:latin typeface="MS Mincho" pitchFamily="49" charset="-128"/>
              <a:ea typeface="MS Mincho" pitchFamily="49" charset="-128"/>
              <a:cs typeface="MS Mincho"/>
              <a:sym typeface="MS Mincho"/>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コー</a:t>
            </a:r>
            <a:r>
              <a:rPr lang="ja-JP" altLang="ko-KR" sz="1100" dirty="0" smtClean="0">
                <a:latin typeface="MS Mincho" pitchFamily="49" charset="-128"/>
                <a:ea typeface="MS Mincho" pitchFamily="49" charset="-128"/>
              </a:rPr>
              <a:t>ド</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コ</a:t>
            </a:r>
            <a:r>
              <a:rPr lang="ja-JP" altLang="ko-KR" sz="1100" dirty="0" smtClean="0">
                <a:latin typeface="MS Mincho" pitchFamily="49" charset="-128"/>
                <a:ea typeface="MS Mincho" pitchFamily="49" charset="-128"/>
              </a:rPr>
              <a:t>ード名</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マッピングされた</a:t>
            </a:r>
            <a:r>
              <a:rPr lang="ja-JP" altLang="en-US" sz="1100" dirty="0" smtClean="0">
                <a:latin typeface="MS Mincho" pitchFamily="49" charset="-128"/>
                <a:ea typeface="MS Mincho" pitchFamily="49" charset="-128"/>
              </a:rPr>
              <a:t>傷</a:t>
            </a:r>
            <a:r>
              <a:rPr lang="ja-JP" altLang="ko-KR" sz="1100" dirty="0" smtClean="0">
                <a:latin typeface="MS Mincho" pitchFamily="49" charset="-128"/>
                <a:ea typeface="MS Mincho" pitchFamily="49" charset="-128"/>
              </a:rPr>
              <a:t>病名マスターのコードと病名コード名で前方一致するワード</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プロセッサ</a:t>
            </a:r>
            <a:r>
              <a:rPr lang="ja-JP" altLang="ko-KR" sz="1100" dirty="0" smtClean="0">
                <a:latin typeface="MS Mincho" pitchFamily="49" charset="-128"/>
                <a:ea typeface="MS Mincho" pitchFamily="49" charset="-128"/>
              </a:rPr>
              <a:t>の索引名</a:t>
            </a:r>
            <a:r>
              <a:rPr lang="ja-JP" altLang="ko-KR" sz="1100" dirty="0" smtClean="0">
                <a:latin typeface="MS Mincho" pitchFamily="49" charset="-128"/>
                <a:ea typeface="MS Mincho" pitchFamily="49" charset="-128"/>
              </a:rPr>
              <a:t>を照会します。</a:t>
            </a:r>
            <a:endParaRPr dirty="0">
              <a:latin typeface="MS Mincho" pitchFamily="49" charset="-128"/>
              <a:ea typeface="MS Mincho" pitchFamily="49" charset="-128"/>
            </a:endParaRPr>
          </a:p>
          <a:p>
            <a:pPr marL="171450" lvl="0" indent="-171450">
              <a:lnSpc>
                <a:spcPct val="125000"/>
              </a:lnSpc>
              <a:buClr>
                <a:schemeClr val="dk1"/>
              </a:buClr>
              <a:buSzPts val="1100"/>
              <a:buFont typeface="MS Mincho"/>
              <a:buChar char="-"/>
            </a:pPr>
            <a:r>
              <a:rPr lang="ja-JP" altLang="ko-KR" sz="1100" dirty="0" smtClean="0">
                <a:latin typeface="MS Mincho" pitchFamily="49" charset="-128"/>
                <a:ea typeface="MS Mincho" pitchFamily="49" charset="-128"/>
              </a:rPr>
              <a:t>使用可否</a:t>
            </a:r>
            <a:r>
              <a:rPr 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Yの場合</a:t>
            </a:r>
            <a:r>
              <a:rPr lang="ja-JP" altLang="ko-KR" sz="1100" dirty="0" smtClean="0">
                <a:latin typeface="MS Mincho" pitchFamily="49" charset="-128"/>
                <a:ea typeface="MS Mincho" pitchFamily="49" charset="-128"/>
              </a:rPr>
              <a:t>はチ</a:t>
            </a:r>
            <a:r>
              <a:rPr lang="ja-JP" altLang="ko-KR" sz="1100" dirty="0" smtClean="0">
                <a:latin typeface="MS Mincho" pitchFamily="49" charset="-128"/>
                <a:ea typeface="MS Mincho" pitchFamily="49" charset="-128"/>
              </a:rPr>
              <a:t>ェックアイDXで医療費請求書がアップロード</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取</a:t>
            </a:r>
            <a:r>
              <a:rPr lang="ja-JP" altLang="en-US" sz="1100" dirty="0" smtClean="0">
                <a:latin typeface="MS Mincho" pitchFamily="49" charset="-128"/>
                <a:ea typeface="MS Mincho" pitchFamily="49" charset="-128"/>
              </a:rPr>
              <a:t>込みの際</a:t>
            </a:r>
            <a:r>
              <a:rPr lang="ja-JP" altLang="ko-KR" sz="1100" dirty="0" smtClean="0">
                <a:latin typeface="MS Mincho" pitchFamily="49" charset="-128"/>
                <a:ea typeface="MS Mincho" pitchFamily="49" charset="-128"/>
              </a:rPr>
              <a:t>に適用される</a:t>
            </a:r>
            <a:endParaRPr lang="en-US" altLang="ja-JP" sz="1100" dirty="0" smtClean="0">
              <a:latin typeface="MS Mincho" pitchFamily="49" charset="-128"/>
              <a:ea typeface="MS Mincho" pitchFamily="49" charset="-128"/>
            </a:endParaRPr>
          </a:p>
          <a:p>
            <a:pPr marL="171450" lvl="0" indent="-171450">
              <a:lnSpc>
                <a:spcPct val="125000"/>
              </a:lnSpc>
              <a:buClr>
                <a:schemeClr val="dk1"/>
              </a:buClr>
              <a:buSzPts val="1100"/>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ワードプロセス病名を照会します。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493" name="Google Shape;493;p2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22</a:t>
            </a:fld>
            <a:endParaRPr/>
          </a:p>
        </p:txBody>
      </p:sp>
      <p:sp>
        <p:nvSpPr>
          <p:cNvPr id="494" name="Google Shape;494;p23"/>
          <p:cNvSpPr txBox="1"/>
          <p:nvPr/>
        </p:nvSpPr>
        <p:spPr>
          <a:xfrm>
            <a:off x="1144937" y="4312338"/>
            <a:ext cx="560602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en-US"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検索ボタンをクリックすると検索されます。</a:t>
            </a:r>
            <a:endParaRPr dirty="0">
              <a:latin typeface="MS Mincho" pitchFamily="49" charset="-128"/>
              <a:ea typeface="MS Mincho" pitchFamily="49" charset="-128"/>
            </a:endParaRPr>
          </a:p>
          <a:p>
            <a:pPr lvl="0">
              <a:lnSpc>
                <a:spcPct val="125000"/>
              </a:lnSpc>
            </a:pPr>
            <a:r>
              <a:rPr lang="ja-JP" altLang="en-US" sz="1100" dirty="0" smtClean="0">
                <a:solidFill>
                  <a:schemeClr val="dk1"/>
                </a:solidFill>
                <a:latin typeface="MS Mincho" pitchFamily="49" charset="-128"/>
                <a:ea typeface="MS Mincho" pitchFamily="49" charset="-128"/>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病名コード名称を「乳がん」で前方一致</a:t>
            </a:r>
            <a:r>
              <a:rPr lang="ja-JP" altLang="en-US"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照会します。</a:t>
            </a:r>
            <a:endParaRPr dirty="0">
              <a:latin typeface="MS Mincho" pitchFamily="49" charset="-128"/>
              <a:ea typeface="MS Mincho" pitchFamily="49" charset="-128"/>
            </a:endParaRPr>
          </a:p>
        </p:txBody>
      </p:sp>
      <p:pic>
        <p:nvPicPr>
          <p:cNvPr id="495" name="Google Shape;495;p23"/>
          <p:cNvPicPr preferRelativeResize="0"/>
          <p:nvPr/>
        </p:nvPicPr>
        <p:blipFill rotWithShape="1">
          <a:blip r:embed="rId6">
            <a:alphaModFix/>
          </a:blip>
          <a:srcRect/>
          <a:stretch/>
        </p:blipFill>
        <p:spPr>
          <a:xfrm>
            <a:off x="4734194" y="4364455"/>
            <a:ext cx="180975" cy="81187"/>
          </a:xfrm>
          <a:prstGeom prst="rect">
            <a:avLst/>
          </a:prstGeom>
          <a:noFill/>
          <a:ln>
            <a:noFill/>
          </a:ln>
        </p:spPr>
      </p:pic>
      <p:sp>
        <p:nvSpPr>
          <p:cNvPr id="496" name="Google Shape;496;p23"/>
          <p:cNvSpPr txBox="1"/>
          <p:nvPr/>
        </p:nvSpPr>
        <p:spPr>
          <a:xfrm>
            <a:off x="1144937" y="9238112"/>
            <a:ext cx="634228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ja-JP" altLang="en-US" sz="1100" dirty="0" smtClean="0">
                <a:solidFill>
                  <a:schemeClr val="tx1"/>
                </a:solidFill>
                <a:latin typeface="MS Mincho" pitchFamily="49" charset="-128"/>
                <a:ea typeface="MS Mincho" pitchFamily="49" charset="-128"/>
                <a:cs typeface="MS Mincho"/>
                <a:sym typeface="MS Mincho"/>
              </a:rPr>
              <a:t>上段</a:t>
            </a:r>
            <a:r>
              <a:rPr lang="ja-JP" altLang="ko-KR" sz="1100" dirty="0" smtClean="0">
                <a:solidFill>
                  <a:schemeClr val="tx1"/>
                </a:solidFill>
                <a:latin typeface="MS Mincho" pitchFamily="49" charset="-128"/>
                <a:ea typeface="MS Mincho" pitchFamily="49" charset="-128"/>
              </a:rPr>
              <a:t>ボ</a:t>
            </a:r>
            <a:r>
              <a:rPr lang="ja-JP" altLang="ko-KR" sz="1100" dirty="0" smtClean="0">
                <a:latin typeface="MS Mincho" pitchFamily="49" charset="-128"/>
                <a:ea typeface="MS Mincho" pitchFamily="49" charset="-128"/>
              </a:rPr>
              <a:t>タン</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リ</a:t>
            </a:r>
            <a:r>
              <a:rPr lang="ja-JP" altLang="ko-KR" sz="1100" dirty="0" smtClean="0">
                <a:latin typeface="MS Mincho" pitchFamily="49" charset="-128"/>
                <a:ea typeface="MS Mincho" pitchFamily="49" charset="-128"/>
              </a:rPr>
              <a:t>スト</a:t>
            </a:r>
            <a:r>
              <a:rPr lang="ja-JP" altLang="ko-KR" sz="1100" dirty="0" smtClean="0">
                <a:latin typeface="MS Mincho" pitchFamily="49" charset="-128"/>
                <a:ea typeface="MS Mincho" pitchFamily="49" charset="-128"/>
              </a:rPr>
              <a:t>と</a:t>
            </a:r>
            <a:r>
              <a:rPr lang="ja-JP" altLang="en-US" sz="1100" dirty="0" smtClean="0">
                <a:solidFill>
                  <a:schemeClr val="tx1"/>
                </a:solidFill>
                <a:latin typeface="MS Mincho" pitchFamily="49" charset="-128"/>
                <a:ea typeface="MS Mincho" pitchFamily="49" charset="-128"/>
                <a:cs typeface="MS Mincho"/>
                <a:sym typeface="MS Mincho"/>
              </a:rPr>
              <a:t>上段</a:t>
            </a:r>
            <a:r>
              <a:rPr lang="ja-JP" altLang="ko-KR" sz="1100" dirty="0" smtClean="0">
                <a:latin typeface="MS Mincho" pitchFamily="49" charset="-128"/>
                <a:ea typeface="MS Mincho" pitchFamily="49" charset="-128"/>
              </a:rPr>
              <a:t>照</a:t>
            </a:r>
            <a:r>
              <a:rPr lang="ja-JP" altLang="ko-KR" sz="1100" dirty="0" smtClean="0">
                <a:latin typeface="MS Mincho" pitchFamily="49" charset="-128"/>
                <a:ea typeface="MS Mincho" pitchFamily="49" charset="-128"/>
              </a:rPr>
              <a:t>会条件を初期状態に変更します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497" name="Google Shape;497;p23"/>
          <p:cNvSpPr txBox="1"/>
          <p:nvPr/>
        </p:nvSpPr>
        <p:spPr>
          <a:xfrm>
            <a:off x="2835414" y="155964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498" name="Google Shape;498;p23"/>
          <p:cNvSpPr txBox="1"/>
          <p:nvPr/>
        </p:nvSpPr>
        <p:spPr>
          <a:xfrm>
            <a:off x="5928285" y="12562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③</a:t>
            </a:r>
            <a:endParaRPr sz="1800">
              <a:solidFill>
                <a:srgbClr val="FF0000"/>
              </a:solidFill>
              <a:latin typeface="MS Mincho" pitchFamily="49" charset="-128"/>
              <a:ea typeface="MS Mincho" pitchFamily="49" charset="-128"/>
              <a:cs typeface="Century"/>
              <a:sym typeface="Century"/>
            </a:endParaRPr>
          </a:p>
        </p:txBody>
      </p:sp>
      <p:sp>
        <p:nvSpPr>
          <p:cNvPr id="499" name="Google Shape;499;p23"/>
          <p:cNvSpPr/>
          <p:nvPr/>
        </p:nvSpPr>
        <p:spPr>
          <a:xfrm>
            <a:off x="1207306" y="1429445"/>
            <a:ext cx="4131714" cy="46495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00" name="Google Shape;500;p23"/>
          <p:cNvSpPr txBox="1"/>
          <p:nvPr/>
        </p:nvSpPr>
        <p:spPr>
          <a:xfrm>
            <a:off x="1873611" y="8474953"/>
            <a:ext cx="5289189"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「乳がん」前方一致病名に対するワードプロセス索引名が照会されます。</a:t>
            </a:r>
            <a:endParaRPr dirty="0">
              <a:latin typeface="MS Mincho" pitchFamily="49" charset="-128"/>
              <a:ea typeface="MS Mincho" pitchFamily="49" charset="-128"/>
            </a:endParaRPr>
          </a:p>
        </p:txBody>
      </p:sp>
      <p:sp>
        <p:nvSpPr>
          <p:cNvPr id="501" name="Google Shape;501;p23"/>
          <p:cNvSpPr txBox="1"/>
          <p:nvPr/>
        </p:nvSpPr>
        <p:spPr>
          <a:xfrm>
            <a:off x="1054640" y="10604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トップエリアです</a:t>
            </a:r>
            <a:r>
              <a:rPr lang="ja-JP" altLang="en-US" sz="1100" dirty="0" smtClean="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pic>
        <p:nvPicPr>
          <p:cNvPr id="502" name="Google Shape;502;p23"/>
          <p:cNvPicPr preferRelativeResize="0"/>
          <p:nvPr/>
        </p:nvPicPr>
        <p:blipFill rotWithShape="1">
          <a:blip r:embed="rId7">
            <a:alphaModFix/>
          </a:blip>
          <a:srcRect/>
          <a:stretch/>
        </p:blipFill>
        <p:spPr>
          <a:xfrm>
            <a:off x="1441994" y="4350037"/>
            <a:ext cx="244939" cy="197016"/>
          </a:xfrm>
          <a:prstGeom prst="rect">
            <a:avLst/>
          </a:prstGeom>
          <a:noFill/>
          <a:ln>
            <a:noFill/>
          </a:ln>
        </p:spPr>
      </p:pic>
      <p:sp>
        <p:nvSpPr>
          <p:cNvPr id="503" name="Google Shape;503;p23"/>
          <p:cNvSpPr txBox="1"/>
          <p:nvPr/>
        </p:nvSpPr>
        <p:spPr>
          <a:xfrm>
            <a:off x="5318896" y="123370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pic>
        <p:nvPicPr>
          <p:cNvPr id="504" name="Google Shape;504;p23"/>
          <p:cNvPicPr preferRelativeResize="0"/>
          <p:nvPr/>
        </p:nvPicPr>
        <p:blipFill rotWithShape="1">
          <a:blip r:embed="rId8">
            <a:alphaModFix/>
          </a:blip>
          <a:srcRect/>
          <a:stretch/>
        </p:blipFill>
        <p:spPr>
          <a:xfrm>
            <a:off x="1353048" y="9486129"/>
            <a:ext cx="715145" cy="292559"/>
          </a:xfrm>
          <a:prstGeom prst="rect">
            <a:avLst/>
          </a:prstGeom>
          <a:noFill/>
          <a:ln>
            <a:noFill/>
          </a:ln>
        </p:spPr>
      </p:pic>
      <p:pic>
        <p:nvPicPr>
          <p:cNvPr id="505" name="Google Shape;505;p23"/>
          <p:cNvPicPr preferRelativeResize="0"/>
          <p:nvPr/>
        </p:nvPicPr>
        <p:blipFill rotWithShape="1">
          <a:blip r:embed="rId9">
            <a:alphaModFix/>
          </a:blip>
          <a:srcRect/>
          <a:stretch/>
        </p:blipFill>
        <p:spPr>
          <a:xfrm>
            <a:off x="2087317" y="2743196"/>
            <a:ext cx="995525" cy="598500"/>
          </a:xfrm>
          <a:prstGeom prst="rect">
            <a:avLst/>
          </a:prstGeom>
          <a:noFill/>
          <a:ln>
            <a:noFill/>
          </a:ln>
        </p:spPr>
      </p:pic>
      <p:pic>
        <p:nvPicPr>
          <p:cNvPr id="506" name="Google Shape;506;p23"/>
          <p:cNvPicPr preferRelativeResize="0"/>
          <p:nvPr/>
        </p:nvPicPr>
        <p:blipFill rotWithShape="1">
          <a:blip r:embed="rId10">
            <a:alphaModFix/>
          </a:blip>
          <a:srcRect/>
          <a:stretch/>
        </p:blipFill>
        <p:spPr>
          <a:xfrm>
            <a:off x="4958322" y="4521676"/>
            <a:ext cx="1939926" cy="294672"/>
          </a:xfrm>
          <a:prstGeom prst="rect">
            <a:avLst/>
          </a:prstGeom>
          <a:noFill/>
          <a:ln>
            <a:noFill/>
          </a:ln>
        </p:spPr>
      </p:pic>
      <p:sp>
        <p:nvSpPr>
          <p:cNvPr id="507" name="Google Shape;507;p23"/>
          <p:cNvSpPr/>
          <p:nvPr/>
        </p:nvSpPr>
        <p:spPr>
          <a:xfrm>
            <a:off x="3163099" y="5657087"/>
            <a:ext cx="616739" cy="2486080"/>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08" name="Google Shape;508;p23"/>
          <p:cNvSpPr/>
          <p:nvPr/>
        </p:nvSpPr>
        <p:spPr>
          <a:xfrm>
            <a:off x="1441994" y="5667217"/>
            <a:ext cx="948781" cy="247595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09" name="Google Shape;509;p23"/>
          <p:cNvCxnSpPr>
            <a:endCxn id="507" idx="3"/>
          </p:cNvCxnSpPr>
          <p:nvPr/>
        </p:nvCxnSpPr>
        <p:spPr>
          <a:xfrm rot="5400000">
            <a:off x="3199338" y="6089527"/>
            <a:ext cx="1391100" cy="230100"/>
          </a:xfrm>
          <a:prstGeom prst="bentConnector2">
            <a:avLst/>
          </a:prstGeom>
          <a:noFill/>
          <a:ln w="19050" cap="flat" cmpd="sng">
            <a:solidFill>
              <a:srgbClr val="FF0000"/>
            </a:solidFill>
            <a:prstDash val="solid"/>
            <a:miter lim="800000"/>
            <a:headEnd type="none" w="sm" len="sm"/>
            <a:tailEnd type="triangle" w="med" len="med"/>
          </a:ln>
        </p:spPr>
      </p:cxnSp>
      <p:cxnSp>
        <p:nvCxnSpPr>
          <p:cNvPr id="510" name="Google Shape;510;p23"/>
          <p:cNvCxnSpPr>
            <a:stCxn id="507" idx="2"/>
            <a:endCxn id="500" idx="0"/>
          </p:cNvCxnSpPr>
          <p:nvPr/>
        </p:nvCxnSpPr>
        <p:spPr>
          <a:xfrm rot="16200000" flipH="1">
            <a:off x="3828944" y="7785691"/>
            <a:ext cx="331786" cy="104673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511" name="Google Shape;511;p23"/>
          <p:cNvCxnSpPr>
            <a:stCxn id="500" idx="1"/>
          </p:cNvCxnSpPr>
          <p:nvPr/>
        </p:nvCxnSpPr>
        <p:spPr>
          <a:xfrm rot="10800000">
            <a:off x="1687011" y="8143216"/>
            <a:ext cx="186600" cy="483682"/>
          </a:xfrm>
          <a:prstGeom prst="bentConnector2">
            <a:avLst/>
          </a:prstGeom>
          <a:noFill/>
          <a:ln w="19050" cap="flat" cmpd="sng">
            <a:solidFill>
              <a:srgbClr val="FF0000"/>
            </a:solidFill>
            <a:prstDash val="solid"/>
            <a:miter lim="800000"/>
            <a:headEnd type="none" w="sm" len="sm"/>
            <a:tailEnd type="triangle" w="med" len="med"/>
          </a:ln>
        </p:spPr>
      </p:cxnSp>
      <p:sp>
        <p:nvSpPr>
          <p:cNvPr id="512" name="Google Shape;512;p23"/>
          <p:cNvSpPr/>
          <p:nvPr/>
        </p:nvSpPr>
        <p:spPr>
          <a:xfrm>
            <a:off x="3276993" y="5241149"/>
            <a:ext cx="1457201" cy="267738"/>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24"/>
          <p:cNvPicPr preferRelativeResize="0"/>
          <p:nvPr/>
        </p:nvPicPr>
        <p:blipFill rotWithShape="1">
          <a:blip r:embed="rId3">
            <a:alphaModFix/>
          </a:blip>
          <a:srcRect/>
          <a:stretch/>
        </p:blipFill>
        <p:spPr>
          <a:xfrm>
            <a:off x="4641416" y="1391170"/>
            <a:ext cx="2222183" cy="2435612"/>
          </a:xfrm>
          <a:prstGeom prst="rect">
            <a:avLst/>
          </a:prstGeom>
          <a:noFill/>
          <a:ln>
            <a:noFill/>
          </a:ln>
        </p:spPr>
      </p:pic>
      <p:pic>
        <p:nvPicPr>
          <p:cNvPr id="518" name="Google Shape;518;p24"/>
          <p:cNvPicPr preferRelativeResize="0"/>
          <p:nvPr/>
        </p:nvPicPr>
        <p:blipFill rotWithShape="1">
          <a:blip r:embed="rId4">
            <a:alphaModFix/>
          </a:blip>
          <a:srcRect/>
          <a:stretch/>
        </p:blipFill>
        <p:spPr>
          <a:xfrm>
            <a:off x="1163754" y="1428433"/>
            <a:ext cx="3315003" cy="890686"/>
          </a:xfrm>
          <a:prstGeom prst="rect">
            <a:avLst/>
          </a:prstGeom>
          <a:noFill/>
          <a:ln>
            <a:noFill/>
          </a:ln>
        </p:spPr>
      </p:pic>
      <p:sp>
        <p:nvSpPr>
          <p:cNvPr id="519" name="Google Shape;519;p2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23</a:t>
            </a:fld>
            <a:endParaRPr/>
          </a:p>
        </p:txBody>
      </p:sp>
      <p:sp>
        <p:nvSpPr>
          <p:cNvPr id="520" name="Google Shape;520;p24"/>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ワードプロセッ</a:t>
            </a:r>
            <a:r>
              <a:rPr lang="ja-JP" altLang="ko-KR" sz="1100" dirty="0" smtClean="0">
                <a:latin typeface="MS Mincho" pitchFamily="49" charset="-128"/>
                <a:ea typeface="MS Mincho" pitchFamily="49" charset="-128"/>
              </a:rPr>
              <a:t>サ索引の</a:t>
            </a:r>
            <a:r>
              <a:rPr lang="ja-JP" altLang="ko-KR" sz="1100" dirty="0" smtClean="0">
                <a:latin typeface="MS Mincho" pitchFamily="49" charset="-128"/>
                <a:ea typeface="MS Mincho" pitchFamily="49" charset="-128"/>
              </a:rPr>
              <a:t>詳細情報です。</a:t>
            </a:r>
            <a:endParaRPr sz="1100" dirty="0">
              <a:solidFill>
                <a:schemeClr val="dk1"/>
              </a:solidFill>
              <a:latin typeface="MS Mincho" pitchFamily="49" charset="-128"/>
              <a:ea typeface="MS Mincho" pitchFamily="49" charset="-128"/>
              <a:cs typeface="MS Mincho"/>
              <a:sym typeface="MS Mincho"/>
            </a:endParaRPr>
          </a:p>
        </p:txBody>
      </p:sp>
      <p:sp>
        <p:nvSpPr>
          <p:cNvPr id="521" name="Google Shape;521;p24"/>
          <p:cNvSpPr/>
          <p:nvPr/>
        </p:nvSpPr>
        <p:spPr>
          <a:xfrm>
            <a:off x="1163754" y="2024655"/>
            <a:ext cx="3315003" cy="11821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522" name="Google Shape;522;p24"/>
          <p:cNvSpPr txBox="1"/>
          <p:nvPr/>
        </p:nvSpPr>
        <p:spPr>
          <a:xfrm>
            <a:off x="4433666" y="15514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①</a:t>
            </a:r>
            <a:endParaRPr>
              <a:latin typeface="MS Mincho" pitchFamily="49" charset="-128"/>
              <a:ea typeface="MS Mincho" pitchFamily="49" charset="-128"/>
            </a:endParaRPr>
          </a:p>
        </p:txBody>
      </p:sp>
      <p:sp>
        <p:nvSpPr>
          <p:cNvPr id="523" name="Google Shape;523;p24"/>
          <p:cNvSpPr txBox="1"/>
          <p:nvPr/>
        </p:nvSpPr>
        <p:spPr>
          <a:xfrm>
            <a:off x="6548183" y="154394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MS Mincho" pitchFamily="49" charset="-128"/>
                <a:ea typeface="Century"/>
                <a:cs typeface="Century"/>
                <a:sym typeface="Century"/>
              </a:rPr>
              <a:t>②</a:t>
            </a:r>
            <a:endParaRPr>
              <a:latin typeface="MS Mincho" pitchFamily="49" charset="-128"/>
              <a:ea typeface="MS Mincho" pitchFamily="49" charset="-128"/>
            </a:endParaRPr>
          </a:p>
        </p:txBody>
      </p:sp>
      <p:sp>
        <p:nvSpPr>
          <p:cNvPr id="524" name="Google Shape;524;p24"/>
          <p:cNvSpPr txBox="1"/>
          <p:nvPr/>
        </p:nvSpPr>
        <p:spPr>
          <a:xfrm>
            <a:off x="414867" y="3884216"/>
            <a:ext cx="4301066"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ko-KR"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「修正モード」です。既存の情報を更新可能です。</a:t>
            </a:r>
            <a:r>
              <a:rPr lang="ko-KR"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p>
          <a:p>
            <a:pPr lvl="0">
              <a:lnSpc>
                <a:spcPct val="125000"/>
              </a:lnSpc>
            </a:pPr>
            <a:r>
              <a:rPr lang="en-US" altLang="ja-JP" sz="1100" dirty="0" smtClean="0">
                <a:solidFill>
                  <a:schemeClr val="dk1"/>
                </a:solidFill>
                <a:latin typeface="MS Mincho" pitchFamily="49" charset="-128"/>
                <a:ea typeface="MS Mincho" pitchFamily="49" charset="-128"/>
                <a:sym typeface="MS Mincho"/>
              </a:rPr>
              <a:t>   </a:t>
            </a:r>
            <a:r>
              <a:rPr lang="ja-JP" altLang="ko-KR" sz="1100" dirty="0" smtClean="0">
                <a:latin typeface="MS Mincho" pitchFamily="49" charset="-128"/>
                <a:ea typeface="MS Mincho" pitchFamily="49" charset="-128"/>
              </a:rPr>
              <a:t>「新規」ボタンをクリックすると「新規」モードに</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なり、項目入力ウィンドウが空欄に変更され、入力</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待機状態になります。</a:t>
            </a:r>
            <a:endParaRPr dirty="0">
              <a:latin typeface="MS Mincho" pitchFamily="49" charset="-128"/>
              <a:ea typeface="MS Mincho" pitchFamily="49" charset="-128"/>
            </a:endParaRPr>
          </a:p>
        </p:txBody>
      </p:sp>
      <p:sp>
        <p:nvSpPr>
          <p:cNvPr id="526" name="Google Shape;526;p24"/>
          <p:cNvSpPr txBox="1"/>
          <p:nvPr/>
        </p:nvSpPr>
        <p:spPr>
          <a:xfrm>
            <a:off x="894184" y="5230853"/>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新規情報を登録</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選択した情報を更新します。</a:t>
            </a:r>
            <a:endParaRPr dirty="0">
              <a:latin typeface="MS Mincho" pitchFamily="49" charset="-128"/>
              <a:ea typeface="MS Mincho" pitchFamily="49" charset="-128"/>
            </a:endParaRPr>
          </a:p>
        </p:txBody>
      </p:sp>
      <p:sp>
        <p:nvSpPr>
          <p:cNvPr id="527" name="Google Shape;527;p24"/>
          <p:cNvSpPr txBox="1"/>
          <p:nvPr/>
        </p:nvSpPr>
        <p:spPr>
          <a:xfrm>
            <a:off x="601133" y="2744601"/>
            <a:ext cx="39624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リストのワードプロセッ</a:t>
            </a:r>
            <a:r>
              <a:rPr lang="ja-JP" altLang="ko-KR" sz="1100" dirty="0" smtClean="0">
                <a:latin typeface="MS Mincho" pitchFamily="49" charset="-128"/>
                <a:ea typeface="MS Mincho" pitchFamily="49" charset="-128"/>
              </a:rPr>
              <a:t>サ索引を</a:t>
            </a:r>
            <a:r>
              <a:rPr lang="ja-JP" altLang="ko-KR" sz="1100" dirty="0" smtClean="0">
                <a:latin typeface="MS Mincho" pitchFamily="49" charset="-128"/>
                <a:ea typeface="MS Mincho" pitchFamily="49" charset="-128"/>
              </a:rPr>
              <a:t>ダブ</a:t>
            </a:r>
            <a:r>
              <a:rPr lang="ja-JP" altLang="ko-KR" sz="1100" dirty="0" smtClean="0">
                <a:latin typeface="MS Mincho" pitchFamily="49" charset="-128"/>
                <a:ea typeface="MS Mincho" pitchFamily="49" charset="-128"/>
              </a:rPr>
              <a:t>ルクリックします。</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左</a:t>
            </a:r>
            <a:r>
              <a:rPr lang="ja-JP" altLang="en-US" sz="1100" dirty="0" smtClean="0">
                <a:latin typeface="MS Mincho" pitchFamily="49" charset="-128"/>
                <a:ea typeface="MS Mincho" pitchFamily="49" charset="-128"/>
              </a:rPr>
              <a:t>側の</a:t>
            </a:r>
            <a:r>
              <a:rPr lang="ja-JP" altLang="ko-KR" sz="1100" dirty="0" smtClean="0">
                <a:latin typeface="MS Mincho" pitchFamily="49" charset="-128"/>
                <a:ea typeface="MS Mincho" pitchFamily="49" charset="-128"/>
              </a:rPr>
              <a:t>「ユーザーワープロ名テーブル</a:t>
            </a:r>
            <a:r>
              <a:rPr lang="ja-JP" altLang="ko-KR" sz="1100" dirty="0" smtClean="0">
                <a:latin typeface="MS Mincho" pitchFamily="49" charset="-128"/>
                <a:ea typeface="MS Mincho" pitchFamily="49" charset="-128"/>
              </a:rPr>
              <a:t>」エ</a:t>
            </a:r>
            <a:r>
              <a:rPr lang="ja-JP" altLang="ko-KR" sz="1100" dirty="0" smtClean="0">
                <a:latin typeface="MS Mincho" pitchFamily="49" charset="-128"/>
                <a:ea typeface="MS Mincho" pitchFamily="49" charset="-128"/>
              </a:rPr>
              <a:t>リアに詳細情報</a:t>
            </a:r>
            <a:r>
              <a:rPr lang="ja-JP" altLang="ko-KR" sz="1100" dirty="0" smtClean="0">
                <a:latin typeface="MS Mincho" pitchFamily="49" charset="-128"/>
                <a:ea typeface="MS Mincho" pitchFamily="49" charset="-128"/>
              </a:rPr>
              <a:t>が</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表</a:t>
            </a:r>
            <a:r>
              <a:rPr lang="ja-JP" altLang="ko-KR" sz="1100" dirty="0" smtClean="0">
                <a:latin typeface="MS Mincho" pitchFamily="49" charset="-128"/>
                <a:ea typeface="MS Mincho" pitchFamily="49" charset="-128"/>
              </a:rPr>
              <a:t>示されます。</a:t>
            </a:r>
            <a:endParaRPr dirty="0">
              <a:latin typeface="MS Mincho" pitchFamily="49" charset="-128"/>
              <a:ea typeface="MS Mincho" pitchFamily="49" charset="-128"/>
            </a:endParaRPr>
          </a:p>
        </p:txBody>
      </p:sp>
      <p:cxnSp>
        <p:nvCxnSpPr>
          <p:cNvPr id="528" name="Google Shape;528;p24"/>
          <p:cNvCxnSpPr>
            <a:stCxn id="521" idx="2"/>
            <a:endCxn id="517" idx="1"/>
          </p:cNvCxnSpPr>
          <p:nvPr/>
        </p:nvCxnSpPr>
        <p:spPr>
          <a:xfrm rot="-5400000" flipH="1">
            <a:off x="3498206" y="1465923"/>
            <a:ext cx="466200" cy="1820100"/>
          </a:xfrm>
          <a:prstGeom prst="bentConnector2">
            <a:avLst/>
          </a:prstGeom>
          <a:noFill/>
          <a:ln w="19050" cap="flat" cmpd="sng">
            <a:solidFill>
              <a:srgbClr val="FF0000"/>
            </a:solidFill>
            <a:prstDash val="solid"/>
            <a:miter lim="800000"/>
            <a:headEnd type="none" w="sm" len="sm"/>
            <a:tailEnd type="triangle" w="med" len="med"/>
          </a:ln>
        </p:spPr>
      </p:cxnSp>
      <p:pic>
        <p:nvPicPr>
          <p:cNvPr id="529" name="Google Shape;529;p24"/>
          <p:cNvPicPr preferRelativeResize="0"/>
          <p:nvPr/>
        </p:nvPicPr>
        <p:blipFill rotWithShape="1">
          <a:blip r:embed="rId5">
            <a:alphaModFix/>
          </a:blip>
          <a:srcRect/>
          <a:stretch/>
        </p:blipFill>
        <p:spPr>
          <a:xfrm>
            <a:off x="1163754" y="5591932"/>
            <a:ext cx="2421006" cy="3596725"/>
          </a:xfrm>
          <a:prstGeom prst="rect">
            <a:avLst/>
          </a:prstGeom>
          <a:noFill/>
          <a:ln>
            <a:noFill/>
          </a:ln>
        </p:spPr>
      </p:pic>
      <p:sp>
        <p:nvSpPr>
          <p:cNvPr id="530" name="Google Shape;530;p24"/>
          <p:cNvSpPr txBox="1"/>
          <p:nvPr/>
        </p:nvSpPr>
        <p:spPr>
          <a:xfrm>
            <a:off x="946027" y="9335656"/>
            <a:ext cx="6093920" cy="303889"/>
          </a:xfrm>
          <a:prstGeom prst="rect">
            <a:avLst/>
          </a:prstGeom>
          <a:noFill/>
          <a:ln>
            <a:noFill/>
          </a:ln>
        </p:spPr>
        <p:txBody>
          <a:bodyPr spcFirstLastPara="1" wrap="square" lIns="91425" tIns="45700" rIns="91425" bIns="45700" anchor="t" anchorCtr="0">
            <a:spAutoFit/>
          </a:bodyPr>
          <a:lstStyle/>
          <a:p>
            <a:pPr marL="171450" lvl="0" indent="-171450">
              <a:lnSpc>
                <a:spcPct val="125000"/>
              </a:lnSpc>
              <a:buClr>
                <a:schemeClr val="dk1"/>
              </a:buClr>
              <a:buSzPts val="1100"/>
              <a:buFont typeface="MS Mincho"/>
              <a:buChar char="-"/>
            </a:pPr>
            <a:r>
              <a:rPr lang="ko-KR" sz="1100" dirty="0">
                <a:solidFill>
                  <a:schemeClr val="dk1"/>
                </a:solidFill>
                <a:latin typeface="MS Mincho" pitchFamily="49" charset="-128"/>
                <a:ea typeface="MS Mincho"/>
                <a:cs typeface="MS Mincho"/>
                <a:sym typeface="MS Mincho"/>
              </a:rPr>
              <a:t>         </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選択した情報を削除します。</a:t>
            </a:r>
            <a:endParaRPr dirty="0">
              <a:latin typeface="MS Mincho" pitchFamily="49" charset="-128"/>
              <a:ea typeface="MS Mincho" pitchFamily="49" charset="-128"/>
            </a:endParaRPr>
          </a:p>
        </p:txBody>
      </p:sp>
      <p:sp>
        <p:nvSpPr>
          <p:cNvPr id="531" name="Google Shape;531;p24"/>
          <p:cNvSpPr txBox="1"/>
          <p:nvPr/>
        </p:nvSpPr>
        <p:spPr>
          <a:xfrm>
            <a:off x="3669910" y="5906805"/>
            <a:ext cx="3629792"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「乳がん温存術後」と記載された</a:t>
            </a:r>
            <a:r>
              <a:rPr lang="ja-JP" altLang="en-US" sz="1100" dirty="0" smtClean="0">
                <a:latin typeface="MS Mincho" pitchFamily="49" charset="-128"/>
                <a:ea typeface="MS Mincho" pitchFamily="49" charset="-128"/>
              </a:rPr>
              <a:t>未</a:t>
            </a:r>
            <a:r>
              <a:rPr lang="ja-JP" altLang="ko-KR" sz="1100" dirty="0" smtClean="0">
                <a:latin typeface="MS Mincho" pitchFamily="49" charset="-128"/>
                <a:ea typeface="MS Mincho" pitchFamily="49" charset="-128"/>
              </a:rPr>
              <a:t>コード化</a:t>
            </a:r>
            <a:r>
              <a:rPr lang="ja-JP" altLang="en-US" sz="1100" dirty="0" smtClean="0">
                <a:latin typeface="MS Mincho" pitchFamily="49" charset="-128"/>
                <a:ea typeface="MS Mincho" pitchFamily="49" charset="-128"/>
              </a:rPr>
              <a:t>傷病名</a:t>
            </a:r>
            <a:r>
              <a:rPr lang="ja-JP" altLang="ko-KR" sz="1100" dirty="0" smtClean="0">
                <a:latin typeface="MS Mincho" pitchFamily="49" charset="-128"/>
                <a:ea typeface="MS Mincho" pitchFamily="49" charset="-128"/>
              </a:rPr>
              <a:t>は</a:t>
            </a:r>
            <a:r>
              <a:rPr lang="ja-JP" altLang="en-US" sz="1100" dirty="0" smtClean="0">
                <a:latin typeface="MS Mincho" pitchFamily="49" charset="-128"/>
                <a:ea typeface="MS Mincho" pitchFamily="49" charset="-128"/>
              </a:rPr>
              <a:t>傷病名</a:t>
            </a:r>
            <a:r>
              <a:rPr lang="ja-JP" altLang="ko-KR" sz="1100" dirty="0" smtClean="0">
                <a:latin typeface="MS Mincho" pitchFamily="49" charset="-128"/>
                <a:ea typeface="MS Mincho" pitchFamily="49" charset="-128"/>
              </a:rPr>
              <a:t>コード</a:t>
            </a:r>
            <a:r>
              <a:rPr lang="ko-KR" sz="1100" dirty="0" smtClean="0">
                <a:solidFill>
                  <a:schemeClr val="dk1"/>
                </a:solidFill>
                <a:latin typeface="MS Mincho" pitchFamily="49" charset="-128"/>
                <a:ea typeface="MS Mincho"/>
                <a:cs typeface="MS Mincho"/>
                <a:sym typeface="MS Mincho"/>
              </a:rPr>
              <a:t>‘</a:t>
            </a:r>
            <a:r>
              <a:rPr lang="ko-KR" sz="1100" dirty="0">
                <a:solidFill>
                  <a:schemeClr val="dk1"/>
                </a:solidFill>
                <a:latin typeface="MS Mincho" pitchFamily="49" charset="-128"/>
                <a:ea typeface="MS Mincho"/>
                <a:cs typeface="MS Mincho"/>
                <a:sym typeface="MS Mincho"/>
              </a:rPr>
              <a:t>1749008</a:t>
            </a:r>
            <a:r>
              <a:rPr lang="ko-KR" sz="1100" dirty="0" smtClean="0">
                <a:solidFill>
                  <a:schemeClr val="dk1"/>
                </a:solidFill>
                <a:latin typeface="MS Mincho" pitchFamily="49" charset="-128"/>
                <a:ea typeface="MS Mincho"/>
                <a:cs typeface="MS Mincho"/>
                <a:sym typeface="MS Mincho"/>
              </a:rPr>
              <a:t>’</a:t>
            </a:r>
            <a:r>
              <a:rPr lang="ja-JP" altLang="en-US" sz="1100" dirty="0" smtClean="0">
                <a:solidFill>
                  <a:schemeClr val="dk1"/>
                </a:solidFill>
                <a:latin typeface="MS Mincho" pitchFamily="49" charset="-128"/>
                <a:ea typeface="MS Mincho" pitchFamily="49" charset="-128"/>
                <a:cs typeface="MS Mincho"/>
                <a:sym typeface="MS Mincho"/>
              </a:rPr>
              <a:t>、傷病名</a:t>
            </a:r>
            <a:r>
              <a:rPr lang="ja-JP" altLang="ko-KR" sz="1100" dirty="0" smtClean="0">
                <a:latin typeface="MS Mincho" pitchFamily="49" charset="-128"/>
                <a:ea typeface="MS Mincho" pitchFamily="49" charset="-128"/>
              </a:rPr>
              <a:t>の名称「乳がん」</a:t>
            </a:r>
            <a:r>
              <a:rPr lang="ja-JP" altLang="en-US" sz="1100" dirty="0" smtClean="0">
                <a:latin typeface="MS Mincho" pitchFamily="49" charset="-128"/>
                <a:ea typeface="MS Mincho" pitchFamily="49" charset="-128"/>
              </a:rPr>
              <a:t>と</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認識されます。</a:t>
            </a:r>
            <a:r>
              <a:rPr lang="ko-KR" sz="1100" dirty="0" smtClean="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532" name="Google Shape;532;p24"/>
          <p:cNvSpPr/>
          <p:nvPr/>
        </p:nvSpPr>
        <p:spPr>
          <a:xfrm>
            <a:off x="1266826" y="6476999"/>
            <a:ext cx="1971674" cy="376795"/>
          </a:xfrm>
          <a:prstGeom prst="roundRect">
            <a:avLst>
              <a:gd name="adj" fmla="val 50000"/>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3" name="Google Shape;533;p24"/>
          <p:cNvSpPr txBox="1"/>
          <p:nvPr/>
        </p:nvSpPr>
        <p:spPr>
          <a:xfrm>
            <a:off x="3669909" y="6927411"/>
            <a:ext cx="3791288" cy="115027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マスターの</a:t>
            </a:r>
            <a:r>
              <a:rPr lang="ja-JP" altLang="en-US" sz="1100" dirty="0" smtClean="0">
                <a:latin typeface="MS Mincho" pitchFamily="49" charset="-128"/>
                <a:ea typeface="MS Mincho" pitchFamily="49" charset="-128"/>
              </a:rPr>
              <a:t>傷病名</a:t>
            </a:r>
            <a:r>
              <a:rPr lang="ja-JP" altLang="ko-KR" sz="1100" dirty="0" smtClean="0">
                <a:latin typeface="MS Mincho" pitchFamily="49" charset="-128"/>
                <a:ea typeface="MS Mincho" pitchFamily="49" charset="-128"/>
              </a:rPr>
              <a:t>コードと</a:t>
            </a:r>
            <a:r>
              <a:rPr lang="ja-JP" altLang="en-US" sz="1100" dirty="0" smtClean="0">
                <a:latin typeface="MS Mincho" pitchFamily="49" charset="-128"/>
                <a:ea typeface="MS Mincho" pitchFamily="49" charset="-128"/>
              </a:rPr>
              <a:t>名称を</a:t>
            </a:r>
            <a:r>
              <a:rPr lang="ja-JP" altLang="ko-KR" sz="1100" dirty="0" smtClean="0">
                <a:latin typeface="MS Mincho" pitchFamily="49" charset="-128"/>
                <a:ea typeface="MS Mincho" pitchFamily="49" charset="-128"/>
              </a:rPr>
              <a:t>照会し</a:t>
            </a:r>
            <a:r>
              <a:rPr lang="ja-JP" altLang="ko-KR" sz="1100" dirty="0" smtClean="0">
                <a:latin typeface="MS Mincho" pitchFamily="49" charset="-128"/>
                <a:ea typeface="MS Mincho" pitchFamily="49" charset="-128"/>
              </a:rPr>
              <a:t>て正</a:t>
            </a:r>
            <a:r>
              <a:rPr lang="ja-JP" altLang="ko-KR" sz="1100" dirty="0" smtClean="0">
                <a:latin typeface="MS Mincho" pitchFamily="49" charset="-128"/>
                <a:ea typeface="MS Mincho" pitchFamily="49" charset="-128"/>
              </a:rPr>
              <a:t>確な</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コードと</a:t>
            </a:r>
            <a:r>
              <a:rPr lang="ja-JP" altLang="en-US" sz="1100" dirty="0" smtClean="0">
                <a:latin typeface="MS Mincho" pitchFamily="49" charset="-128"/>
                <a:ea typeface="MS Mincho" pitchFamily="49" charset="-128"/>
              </a:rPr>
              <a:t>名称</a:t>
            </a:r>
            <a:r>
              <a:rPr lang="ja-JP" altLang="ko-KR" sz="1100" dirty="0" smtClean="0">
                <a:latin typeface="MS Mincho" pitchFamily="49" charset="-128"/>
                <a:ea typeface="MS Mincho" pitchFamily="49" charset="-128"/>
              </a:rPr>
              <a:t>をマッピングします。</a:t>
            </a:r>
            <a:endParaRPr lang="en-US" altLang="ja-JP" sz="1100" dirty="0" smtClean="0">
              <a:latin typeface="MS Mincho" pitchFamily="49" charset="-128"/>
              <a:ea typeface="MS Mincho" pitchFamily="49" charset="-128"/>
            </a:endParaRPr>
          </a:p>
          <a:p>
            <a:pPr lvl="0">
              <a:lnSpc>
                <a:spcPct val="125000"/>
              </a:lnSpc>
            </a:pPr>
            <a:r>
              <a:rPr lang="ko-KR" sz="1100" dirty="0" smtClean="0">
                <a:solidFill>
                  <a:schemeClr val="dk1"/>
                </a:solidFill>
                <a:latin typeface="MS Mincho" pitchFamily="49" charset="-128"/>
                <a:ea typeface="MS Mincho"/>
                <a:cs typeface="MS Mincho"/>
                <a:sym typeface="MS Mincho"/>
              </a:rPr>
              <a:t>Ex </a:t>
            </a:r>
            <a:r>
              <a:rPr lang="ko-KR"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 </a:t>
            </a:r>
            <a:r>
              <a:rPr lang="ko-KR" sz="1100" dirty="0" err="1" smtClean="0">
                <a:solidFill>
                  <a:schemeClr val="dk1"/>
                </a:solidFill>
                <a:latin typeface="MS Mincho" pitchFamily="49" charset="-128"/>
                <a:ea typeface="MS Mincho"/>
                <a:cs typeface="MS Mincho"/>
                <a:sym typeface="MS Mincho"/>
              </a:rPr>
              <a:t>右乳癌温存術後</a:t>
            </a:r>
            <a:r>
              <a:rPr lang="ja-JP" altLang="ko-KR" sz="1100" dirty="0" smtClean="0">
                <a:latin typeface="MS Mincho" pitchFamily="49" charset="-128"/>
                <a:ea typeface="MS Mincho" pitchFamily="49" charset="-128"/>
              </a:rPr>
              <a:t> 」と</a:t>
            </a:r>
            <a:r>
              <a:rPr lang="ja-JP" altLang="ko-KR" sz="1100" dirty="0" smtClean="0">
                <a:latin typeface="MS Mincho" pitchFamily="49" charset="-128"/>
                <a:ea typeface="MS Mincho" pitchFamily="49" charset="-128"/>
              </a:rPr>
              <a:t>して入手可能なワード</a:t>
            </a:r>
            <a:r>
              <a:rPr lang="ja-JP" altLang="ko-KR" sz="1100" dirty="0" smtClean="0">
                <a:latin typeface="MS Mincho" pitchFamily="49" charset="-128"/>
                <a:ea typeface="MS Mincho" pitchFamily="49" charset="-128"/>
              </a:rPr>
              <a:t>プ</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ロセ</a:t>
            </a:r>
            <a:r>
              <a:rPr lang="ja-JP" altLang="ko-KR" sz="1100" dirty="0" smtClean="0">
                <a:latin typeface="MS Mincho" pitchFamily="49" charset="-128"/>
                <a:ea typeface="MS Mincho" pitchFamily="49" charset="-128"/>
              </a:rPr>
              <a:t>ッサの病名</a:t>
            </a:r>
            <a:r>
              <a:rPr lang="ja-JP" altLang="en-US" sz="1100" dirty="0" smtClean="0">
                <a:latin typeface="MS Mincho" pitchFamily="49" charset="-128"/>
                <a:ea typeface="MS Mincho" pitchFamily="49" charset="-128"/>
              </a:rPr>
              <a:t>を</a:t>
            </a:r>
            <a:r>
              <a:rPr lang="ko-KR" sz="1100" dirty="0" err="1" smtClean="0">
                <a:solidFill>
                  <a:schemeClr val="dk1"/>
                </a:solidFill>
                <a:latin typeface="MS Mincho" pitchFamily="49" charset="-128"/>
                <a:ea typeface="MS Mincho"/>
                <a:cs typeface="MS Mincho"/>
                <a:sym typeface="MS Mincho"/>
              </a:rPr>
              <a:t>乳癌</a:t>
            </a:r>
            <a:r>
              <a:rPr lang="ko-KR" sz="1100" dirty="0">
                <a:solidFill>
                  <a:schemeClr val="dk1"/>
                </a:solidFill>
                <a:latin typeface="MS Mincho" pitchFamily="49" charset="-128"/>
                <a:ea typeface="MS Mincho"/>
                <a:cs typeface="MS Mincho"/>
                <a:sym typeface="MS Mincho"/>
              </a:rPr>
              <a:t>(1749008</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として認識できるように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します。</a:t>
            </a:r>
            <a:endParaRPr dirty="0">
              <a:latin typeface="MS Mincho" pitchFamily="49" charset="-128"/>
              <a:ea typeface="MS Mincho" pitchFamily="49" charset="-128"/>
            </a:endParaRPr>
          </a:p>
        </p:txBody>
      </p:sp>
      <p:cxnSp>
        <p:nvCxnSpPr>
          <p:cNvPr id="534" name="Google Shape;534;p24"/>
          <p:cNvCxnSpPr>
            <a:stCxn id="535" idx="3"/>
            <a:endCxn id="533" idx="1"/>
          </p:cNvCxnSpPr>
          <p:nvPr/>
        </p:nvCxnSpPr>
        <p:spPr>
          <a:xfrm>
            <a:off x="2530128" y="7219605"/>
            <a:ext cx="1139781" cy="28294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5" name="Google Shape;535;p24"/>
          <p:cNvSpPr/>
          <p:nvPr/>
        </p:nvSpPr>
        <p:spPr>
          <a:xfrm>
            <a:off x="2187424" y="7131948"/>
            <a:ext cx="342704"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36" name="Google Shape;536;p24"/>
          <p:cNvSpPr/>
          <p:nvPr/>
        </p:nvSpPr>
        <p:spPr>
          <a:xfrm>
            <a:off x="2377826" y="8287967"/>
            <a:ext cx="978543" cy="20302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37" name="Google Shape;537;p24"/>
          <p:cNvCxnSpPr>
            <a:endCxn id="538" idx="1"/>
          </p:cNvCxnSpPr>
          <p:nvPr/>
        </p:nvCxnSpPr>
        <p:spPr>
          <a:xfrm>
            <a:off x="3352810" y="8364389"/>
            <a:ext cx="317099" cy="14328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8" name="Google Shape;538;p24"/>
          <p:cNvSpPr txBox="1"/>
          <p:nvPr/>
        </p:nvSpPr>
        <p:spPr>
          <a:xfrm>
            <a:off x="3669909" y="8144131"/>
            <a:ext cx="3791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傷病名</a:t>
            </a:r>
            <a:r>
              <a:rPr lang="ja-JP" altLang="ko-KR" sz="1100" dirty="0" smtClean="0">
                <a:latin typeface="MS Mincho" pitchFamily="49" charset="-128"/>
                <a:ea typeface="MS Mincho" pitchFamily="49" charset="-128"/>
              </a:rPr>
              <a:t>情報に</a:t>
            </a: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する修飾語コード情報を登録します。</a:t>
            </a:r>
            <a:endParaRPr lang="en-US" altLang="ja-JP" sz="1100" dirty="0" smtClean="0">
              <a:latin typeface="MS Mincho" pitchFamily="49" charset="-128"/>
              <a:ea typeface="MS Mincho" pitchFamily="49" charset="-128"/>
            </a:endParaRPr>
          </a:p>
          <a:p>
            <a:pPr lvl="0">
              <a:lnSpc>
                <a:spcPct val="125000"/>
              </a:lnSpc>
            </a:pPr>
            <a:r>
              <a:rPr lang="ko-KR" sz="1100" dirty="0" smtClean="0">
                <a:solidFill>
                  <a:schemeClr val="dk1"/>
                </a:solidFill>
                <a:latin typeface="MS Mincho" pitchFamily="49" charset="-128"/>
                <a:ea typeface="MS Mincho"/>
                <a:cs typeface="MS Mincho"/>
                <a:sym typeface="MS Mincho"/>
              </a:rPr>
              <a:t>Ex </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 「 </a:t>
            </a:r>
            <a:r>
              <a:rPr lang="ko-KR" sz="1100" dirty="0" err="1" smtClean="0">
                <a:solidFill>
                  <a:schemeClr val="dk1"/>
                </a:solidFill>
                <a:latin typeface="MS Mincho" pitchFamily="49" charset="-128"/>
                <a:ea typeface="MS Mincho"/>
                <a:cs typeface="MS Mincho"/>
                <a:sym typeface="MS Mincho"/>
              </a:rPr>
              <a:t>右乳癌温存術後</a:t>
            </a:r>
            <a:r>
              <a:rPr lang="ja-JP"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ついて修飾語</a:t>
            </a:r>
            <a:r>
              <a:rPr lang="ko-KR" sz="1100" dirty="0" err="1" smtClean="0">
                <a:solidFill>
                  <a:schemeClr val="dk1"/>
                </a:solidFill>
                <a:latin typeface="MS Mincho" pitchFamily="49" charset="-128"/>
                <a:ea typeface="MS Mincho"/>
                <a:cs typeface="MS Mincho"/>
                <a:sym typeface="MS Mincho"/>
              </a:rPr>
              <a:t>術後</a:t>
            </a:r>
            <a:r>
              <a:rPr lang="ko-KR" sz="1100" dirty="0" smtClean="0">
                <a:solidFill>
                  <a:schemeClr val="dk1"/>
                </a:solidFill>
                <a:latin typeface="MS Mincho" pitchFamily="49" charset="-128"/>
                <a:ea typeface="MS Mincho"/>
                <a:cs typeface="MS Mincho"/>
                <a:sym typeface="MS Mincho"/>
              </a:rPr>
              <a:t> </a:t>
            </a:r>
            <a:r>
              <a:rPr lang="ko-KR" sz="1100" dirty="0">
                <a:solidFill>
                  <a:schemeClr val="dk1"/>
                </a:solidFill>
                <a:latin typeface="MS Mincho" pitchFamily="49" charset="-128"/>
                <a:ea typeface="MS Mincho"/>
                <a:cs typeface="MS Mincho"/>
                <a:sym typeface="MS Mincho"/>
              </a:rPr>
              <a:t>(3088) , 右(2056</a:t>
            </a:r>
            <a:r>
              <a:rPr lang="ko-KR" sz="1100" dirty="0" smtClean="0">
                <a:solidFill>
                  <a:schemeClr val="dk1"/>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を登録します。</a:t>
            </a:r>
            <a:endParaRPr dirty="0">
              <a:latin typeface="MS Mincho" pitchFamily="49" charset="-128"/>
              <a:ea typeface="MS Mincho" pitchFamily="49" charset="-128"/>
            </a:endParaRPr>
          </a:p>
        </p:txBody>
      </p:sp>
      <p:pic>
        <p:nvPicPr>
          <p:cNvPr id="539" name="Google Shape;539;p24"/>
          <p:cNvPicPr preferRelativeResize="0"/>
          <p:nvPr/>
        </p:nvPicPr>
        <p:blipFill rotWithShape="1">
          <a:blip r:embed="rId6">
            <a:alphaModFix/>
          </a:blip>
          <a:srcRect/>
          <a:stretch/>
        </p:blipFill>
        <p:spPr>
          <a:xfrm>
            <a:off x="1149480" y="5190173"/>
            <a:ext cx="647700" cy="361950"/>
          </a:xfrm>
          <a:prstGeom prst="rect">
            <a:avLst/>
          </a:prstGeom>
          <a:noFill/>
          <a:ln>
            <a:noFill/>
          </a:ln>
        </p:spPr>
      </p:pic>
      <p:pic>
        <p:nvPicPr>
          <p:cNvPr id="540" name="Google Shape;540;p24"/>
          <p:cNvPicPr preferRelativeResize="0"/>
          <p:nvPr/>
        </p:nvPicPr>
        <p:blipFill rotWithShape="1">
          <a:blip r:embed="rId7">
            <a:alphaModFix/>
          </a:blip>
          <a:srcRect/>
          <a:stretch/>
        </p:blipFill>
        <p:spPr>
          <a:xfrm>
            <a:off x="1163754" y="9336534"/>
            <a:ext cx="676275" cy="323850"/>
          </a:xfrm>
          <a:prstGeom prst="rect">
            <a:avLst/>
          </a:prstGeom>
          <a:noFill/>
          <a:ln>
            <a:noFill/>
          </a:ln>
        </p:spPr>
      </p:pic>
      <p:sp>
        <p:nvSpPr>
          <p:cNvPr id="26" name="Google Shape;525;p24"/>
          <p:cNvSpPr txBox="1"/>
          <p:nvPr/>
        </p:nvSpPr>
        <p:spPr>
          <a:xfrm>
            <a:off x="445427" y="4889393"/>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機能ボタンを利用して情報を登録</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変更します。</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25"/>
          <p:cNvGrpSpPr/>
          <p:nvPr/>
        </p:nvGrpSpPr>
        <p:grpSpPr>
          <a:xfrm>
            <a:off x="1228888" y="2080426"/>
            <a:ext cx="5465077" cy="887995"/>
            <a:chOff x="-2205038" y="4632677"/>
            <a:chExt cx="8734425" cy="981684"/>
          </a:xfrm>
        </p:grpSpPr>
        <p:pic>
          <p:nvPicPr>
            <p:cNvPr id="546" name="Google Shape;546;p25"/>
            <p:cNvPicPr preferRelativeResize="0"/>
            <p:nvPr/>
          </p:nvPicPr>
          <p:blipFill rotWithShape="1">
            <a:blip r:embed="rId3">
              <a:alphaModFix/>
            </a:blip>
            <a:srcRect/>
            <a:stretch/>
          </p:blipFill>
          <p:spPr>
            <a:xfrm>
              <a:off x="-2205038" y="4633286"/>
              <a:ext cx="7343775" cy="981075"/>
            </a:xfrm>
            <a:prstGeom prst="rect">
              <a:avLst/>
            </a:prstGeom>
            <a:noFill/>
            <a:ln>
              <a:noFill/>
            </a:ln>
          </p:spPr>
        </p:pic>
        <p:pic>
          <p:nvPicPr>
            <p:cNvPr id="547" name="Google Shape;547;p25"/>
            <p:cNvPicPr preferRelativeResize="0"/>
            <p:nvPr/>
          </p:nvPicPr>
          <p:blipFill rotWithShape="1">
            <a:blip r:embed="rId4">
              <a:alphaModFix/>
            </a:blip>
            <a:srcRect/>
            <a:stretch/>
          </p:blipFill>
          <p:spPr>
            <a:xfrm>
              <a:off x="5138737" y="4632677"/>
              <a:ext cx="1390650" cy="647700"/>
            </a:xfrm>
            <a:prstGeom prst="rect">
              <a:avLst/>
            </a:prstGeom>
            <a:noFill/>
            <a:ln>
              <a:noFill/>
            </a:ln>
          </p:spPr>
        </p:pic>
      </p:grpSp>
      <p:sp>
        <p:nvSpPr>
          <p:cNvPr id="548" name="Google Shape;548;p25"/>
          <p:cNvSpPr txBox="1"/>
          <p:nvPr/>
        </p:nvSpPr>
        <p:spPr>
          <a:xfrm>
            <a:off x="946026" y="8147954"/>
            <a:ext cx="6369173"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ダウンロード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smtClean="0">
                <a:latin typeface="MS Mincho" pitchFamily="49" charset="-128"/>
                <a:ea typeface="MS Mincho" pitchFamily="49" charset="-128"/>
              </a:rPr>
              <a:t>現在登録されている「ユーザーワードプロセッ</a:t>
            </a:r>
            <a:r>
              <a:rPr lang="ja-JP" altLang="ko-KR" sz="1100" dirty="0" smtClean="0">
                <a:latin typeface="MS Mincho" pitchFamily="49" charset="-128"/>
                <a:ea typeface="MS Mincho" pitchFamily="49" charset="-128"/>
              </a:rPr>
              <a:t>サ索引情</a:t>
            </a:r>
            <a:r>
              <a:rPr lang="ja-JP" altLang="ko-KR" sz="1100" dirty="0" smtClean="0">
                <a:latin typeface="MS Mincho" pitchFamily="49" charset="-128"/>
                <a:ea typeface="MS Mincho" pitchFamily="49" charset="-128"/>
              </a:rPr>
              <a:t>報」をExcel（XLSX）</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フォーマットでPCにファイルを ダウンロードします。</a:t>
            </a:r>
            <a:endParaRPr lang="en-US" altLang="ja-JP" sz="1100" dirty="0" smtClean="0">
              <a:latin typeface="MS Mincho" pitchFamily="49" charset="-128"/>
              <a:ea typeface="MS Mincho" pitchFamily="49" charset="-128"/>
            </a:endParaRPr>
          </a:p>
          <a:p>
            <a:pPr lvl="0">
              <a:lnSpc>
                <a:spcPct val="125000"/>
              </a:lnSpc>
            </a:pPr>
            <a:r>
              <a:rPr lang="ko-KR" sz="1100" dirty="0" smtClean="0">
                <a:solidFill>
                  <a:srgbClr val="FF0000"/>
                </a:solidFill>
                <a:latin typeface="MS Mincho" pitchFamily="49" charset="-128"/>
                <a:ea typeface="MS Mincho"/>
                <a:cs typeface="MS Mincho"/>
                <a:sym typeface="MS Mincho"/>
              </a:rPr>
              <a:t>注：</a:t>
            </a:r>
            <a:r>
              <a:rPr lang="ja-JP" altLang="ko-KR" sz="1100" dirty="0" smtClean="0">
                <a:solidFill>
                  <a:srgbClr val="FF0000"/>
                </a:solidFill>
                <a:latin typeface="MS Mincho" pitchFamily="49" charset="-128"/>
                <a:ea typeface="MS Mincho" pitchFamily="49" charset="-128"/>
              </a:rPr>
              <a:t>ダウンロードしたファイル形式で「アップロード」可能です。</a:t>
            </a:r>
            <a:endParaRPr sz="1100" dirty="0">
              <a:solidFill>
                <a:srgbClr val="FF0000"/>
              </a:solidFill>
              <a:latin typeface="MS Mincho" pitchFamily="49" charset="-128"/>
              <a:ea typeface="MS Mincho" pitchFamily="49" charset="-128"/>
              <a:cs typeface="MS Mincho"/>
              <a:sym typeface="MS Mincho"/>
            </a:endParaRPr>
          </a:p>
        </p:txBody>
      </p:sp>
      <p:sp>
        <p:nvSpPr>
          <p:cNvPr id="549" name="Google Shape;549;p2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24</a:t>
            </a:fld>
            <a:endParaRPr/>
          </a:p>
        </p:txBody>
      </p:sp>
      <p:sp>
        <p:nvSpPr>
          <p:cNvPr id="550" name="Google Shape;550;p25"/>
          <p:cNvSpPr txBox="1"/>
          <p:nvPr/>
        </p:nvSpPr>
        <p:spPr>
          <a:xfrm>
            <a:off x="1048101" y="112582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ワードプロセッサ</a:t>
            </a:r>
            <a:r>
              <a:rPr lang="ja-JP" altLang="ko-KR" sz="1100" dirty="0" smtClean="0">
                <a:latin typeface="MS Mincho" pitchFamily="49" charset="-128"/>
                <a:ea typeface="MS Mincho" pitchFamily="49" charset="-128"/>
              </a:rPr>
              <a:t>の索引情</a:t>
            </a:r>
            <a:r>
              <a:rPr lang="ja-JP" altLang="ko-KR" sz="1100" dirty="0" smtClean="0">
                <a:latin typeface="MS Mincho" pitchFamily="49" charset="-128"/>
                <a:ea typeface="MS Mincho" pitchFamily="49" charset="-128"/>
              </a:rPr>
              <a:t>報を一括管理します。</a:t>
            </a:r>
            <a:endParaRPr sz="1100" dirty="0">
              <a:solidFill>
                <a:schemeClr val="dk1"/>
              </a:solidFill>
              <a:latin typeface="MS Mincho" pitchFamily="49" charset="-128"/>
              <a:ea typeface="MS Mincho" pitchFamily="49" charset="-128"/>
              <a:cs typeface="MS Mincho"/>
              <a:sym typeface="MS Mincho"/>
            </a:endParaRPr>
          </a:p>
        </p:txBody>
      </p:sp>
      <p:sp>
        <p:nvSpPr>
          <p:cNvPr id="551" name="Google Shape;551;p25"/>
          <p:cNvSpPr txBox="1"/>
          <p:nvPr/>
        </p:nvSpPr>
        <p:spPr>
          <a:xfrm>
            <a:off x="1048101" y="26164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52" name="Google Shape;552;p25"/>
          <p:cNvSpPr txBox="1"/>
          <p:nvPr/>
        </p:nvSpPr>
        <p:spPr>
          <a:xfrm>
            <a:off x="2533300" y="259909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sp>
        <p:nvSpPr>
          <p:cNvPr id="553" name="Google Shape;553;p25"/>
          <p:cNvSpPr txBox="1"/>
          <p:nvPr/>
        </p:nvSpPr>
        <p:spPr>
          <a:xfrm>
            <a:off x="946027" y="4948731"/>
            <a:ext cx="4540373"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アップロード</a:t>
            </a: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ko-KR" sz="1100" dirty="0" smtClean="0">
                <a:latin typeface="MS Mincho" pitchFamily="49" charset="-128"/>
                <a:ea typeface="MS Mincho" pitchFamily="49" charset="-128"/>
              </a:rPr>
              <a:t>下記の「ユーザーワードプロセッ</a:t>
            </a:r>
            <a:r>
              <a:rPr lang="ja-JP" altLang="ko-KR" sz="1100" dirty="0" smtClean="0">
                <a:latin typeface="MS Mincho" pitchFamily="49" charset="-128"/>
                <a:ea typeface="MS Mincho" pitchFamily="49" charset="-128"/>
              </a:rPr>
              <a:t>サ索引情</a:t>
            </a:r>
            <a:r>
              <a:rPr lang="ja-JP" altLang="ko-KR" sz="1100" dirty="0" smtClean="0">
                <a:latin typeface="MS Mincho" pitchFamily="49" charset="-128"/>
                <a:ea typeface="MS Mincho" pitchFamily="49" charset="-128"/>
              </a:rPr>
              <a:t>報」フォーマット</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で登録された情報を一括して 登録できます。</a:t>
            </a:r>
            <a:endParaRPr sz="1100" dirty="0">
              <a:solidFill>
                <a:schemeClr val="dk1"/>
              </a:solidFill>
              <a:latin typeface="MS Mincho" pitchFamily="49" charset="-128"/>
              <a:ea typeface="MS Mincho" pitchFamily="49" charset="-128"/>
              <a:cs typeface="MS Mincho"/>
              <a:sym typeface="MS Mincho"/>
            </a:endParaRPr>
          </a:p>
        </p:txBody>
      </p:sp>
      <p:pic>
        <p:nvPicPr>
          <p:cNvPr id="554" name="Google Shape;554;p25"/>
          <p:cNvPicPr preferRelativeResize="0"/>
          <p:nvPr/>
        </p:nvPicPr>
        <p:blipFill rotWithShape="1">
          <a:blip r:embed="rId5">
            <a:alphaModFix/>
          </a:blip>
          <a:srcRect/>
          <a:stretch/>
        </p:blipFill>
        <p:spPr>
          <a:xfrm>
            <a:off x="4228049" y="2993550"/>
            <a:ext cx="2675466" cy="2069306"/>
          </a:xfrm>
          <a:prstGeom prst="rect">
            <a:avLst/>
          </a:prstGeom>
          <a:noFill/>
          <a:ln w="9525" cap="flat" cmpd="sng">
            <a:solidFill>
              <a:schemeClr val="dk1"/>
            </a:solidFill>
            <a:prstDash val="solid"/>
            <a:round/>
            <a:headEnd type="none" w="sm" len="sm"/>
            <a:tailEnd type="none" w="sm" len="sm"/>
          </a:ln>
        </p:spPr>
      </p:pic>
      <p:pic>
        <p:nvPicPr>
          <p:cNvPr id="555" name="Google Shape;555;p25"/>
          <p:cNvPicPr preferRelativeResize="0"/>
          <p:nvPr/>
        </p:nvPicPr>
        <p:blipFill rotWithShape="1">
          <a:blip r:embed="rId6">
            <a:alphaModFix/>
          </a:blip>
          <a:srcRect/>
          <a:stretch/>
        </p:blipFill>
        <p:spPr>
          <a:xfrm>
            <a:off x="1048101" y="5675853"/>
            <a:ext cx="4338115" cy="2361029"/>
          </a:xfrm>
          <a:prstGeom prst="rect">
            <a:avLst/>
          </a:prstGeom>
          <a:noFill/>
          <a:ln>
            <a:noFill/>
          </a:ln>
        </p:spPr>
      </p:pic>
      <p:cxnSp>
        <p:nvCxnSpPr>
          <p:cNvPr id="556" name="Google Shape;556;p25"/>
          <p:cNvCxnSpPr>
            <a:stCxn id="551" idx="2"/>
            <a:endCxn id="554" idx="1"/>
          </p:cNvCxnSpPr>
          <p:nvPr/>
        </p:nvCxnSpPr>
        <p:spPr>
          <a:xfrm rot="-5400000" flipH="1">
            <a:off x="2220650" y="2021006"/>
            <a:ext cx="1042500" cy="2972100"/>
          </a:xfrm>
          <a:prstGeom prst="bentConnector2">
            <a:avLst/>
          </a:prstGeom>
          <a:noFill/>
          <a:ln w="19050" cap="flat" cmpd="sng">
            <a:solidFill>
              <a:srgbClr val="FF0000"/>
            </a:solidFill>
            <a:prstDash val="solid"/>
            <a:miter lim="800000"/>
            <a:headEnd type="none" w="sm" len="sm"/>
            <a:tailEnd type="triangle" w="med" len="med"/>
          </a:ln>
        </p:spPr>
      </p:cxnSp>
      <p:sp>
        <p:nvSpPr>
          <p:cNvPr id="557" name="Google Shape;557;p25"/>
          <p:cNvSpPr txBox="1"/>
          <p:nvPr/>
        </p:nvSpPr>
        <p:spPr>
          <a:xfrm>
            <a:off x="1373812" y="3459487"/>
            <a:ext cx="2707408"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Excel（XLSX）ファイルを選択してクラウドサーバーにアップロードします。</a:t>
            </a:r>
            <a:endParaRPr dirty="0">
              <a:latin typeface="MS Mincho" pitchFamily="49" charset="-128"/>
              <a:ea typeface="MS Mincho" pitchFamily="49" charset="-128"/>
            </a:endParaRPr>
          </a:p>
        </p:txBody>
      </p:sp>
      <p:sp>
        <p:nvSpPr>
          <p:cNvPr id="558" name="Google Shape;558;p25"/>
          <p:cNvSpPr/>
          <p:nvPr/>
        </p:nvSpPr>
        <p:spPr>
          <a:xfrm>
            <a:off x="6043939" y="4484311"/>
            <a:ext cx="650026" cy="17531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59" name="Google Shape;559;p25"/>
          <p:cNvSpPr/>
          <p:nvPr/>
        </p:nvSpPr>
        <p:spPr>
          <a:xfrm>
            <a:off x="1095215" y="1406334"/>
            <a:ext cx="4086385" cy="541531"/>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1件別に登録するのが面倒な場合</a:t>
            </a:r>
            <a:r>
              <a:rPr lang="ja-JP" altLang="en-US" sz="1100" dirty="0" smtClean="0">
                <a:latin typeface="MS Mincho" pitchFamily="49" charset="-128"/>
                <a:ea typeface="MS Mincho" pitchFamily="49" charset="-128"/>
              </a:rPr>
              <a:t>には大</a:t>
            </a:r>
            <a:r>
              <a:rPr lang="ja-JP" altLang="ko-KR" sz="1100" dirty="0" smtClean="0">
                <a:latin typeface="MS Mincho" pitchFamily="49" charset="-128"/>
                <a:ea typeface="MS Mincho" pitchFamily="49" charset="-128"/>
              </a:rPr>
              <a:t>量の情報をファイルに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記載して一括登録することができます。</a:t>
            </a:r>
            <a:endParaRPr lang="en-US" altLang="ja-JP" sz="1100" dirty="0" smtClean="0">
              <a:latin typeface="MS Mincho" pitchFamily="49" charset="-128"/>
              <a:ea typeface="MS Mincho"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p:cNvPicPr>
            <a:picLocks noChangeAspect="1"/>
          </p:cNvPicPr>
          <p:nvPr/>
        </p:nvPicPr>
        <p:blipFill>
          <a:blip r:embed="rId2" cstate="print"/>
          <a:stretch>
            <a:fillRect/>
          </a:stretch>
        </p:blipFill>
        <p:spPr>
          <a:xfrm>
            <a:off x="4486417" y="7796540"/>
            <a:ext cx="2466975" cy="2124075"/>
          </a:xfrm>
          <a:prstGeom prst="rect">
            <a:avLst/>
          </a:prstGeom>
        </p:spPr>
      </p:pic>
      <p:pic>
        <p:nvPicPr>
          <p:cNvPr id="4" name="그림 3"/>
          <p:cNvPicPr>
            <a:picLocks noChangeAspect="1"/>
          </p:cNvPicPr>
          <p:nvPr/>
        </p:nvPicPr>
        <p:blipFill>
          <a:blip r:embed="rId3" cstate="print"/>
          <a:stretch>
            <a:fillRect/>
          </a:stretch>
        </p:blipFill>
        <p:spPr>
          <a:xfrm>
            <a:off x="1079836" y="3917359"/>
            <a:ext cx="2149491" cy="3593786"/>
          </a:xfrm>
          <a:prstGeom prst="rect">
            <a:avLst/>
          </a:prstGeom>
        </p:spPr>
      </p:pic>
      <p:sp>
        <p:nvSpPr>
          <p:cNvPr id="3" name="正方形/長方形 2">
            <a:extLst>
              <a:ext uri="{FF2B5EF4-FFF2-40B4-BE49-F238E27FC236}">
                <a16:creationId xmlns:a16="http://schemas.microsoft.com/office/drawing/2014/main" xmlns="" id="{A5BB72B0-B138-4FA9-8E01-013F9B3B1410}"/>
              </a:ext>
            </a:extLst>
          </p:cNvPr>
          <p:cNvSpPr/>
          <p:nvPr/>
        </p:nvSpPr>
        <p:spPr>
          <a:xfrm>
            <a:off x="1079999" y="1294999"/>
            <a:ext cx="5417053"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ko-KR" sz="1400" dirty="0" smtClean="0">
                <a:solidFill>
                  <a:schemeClr val="tx1"/>
                </a:solidFill>
              </a:rPr>
              <a:t>マザーDB管理</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032041" y="1621974"/>
            <a:ext cx="5625433" cy="2208297"/>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チェックアイDXのすべての医療機関のすべての診療年月</a:t>
            </a:r>
            <a:r>
              <a:rPr lang="ja-JP" altLang="en-US" sz="1100" dirty="0" smtClean="0">
                <a:latin typeface="MS Mincho" pitchFamily="49" charset="-128"/>
                <a:ea typeface="MS Mincho" pitchFamily="49" charset="-128"/>
              </a:rPr>
              <a:t>を対象</a:t>
            </a:r>
            <a:r>
              <a:rPr lang="ja-JP" altLang="ko-KR" sz="1100" dirty="0" smtClean="0">
                <a:latin typeface="MS Mincho" pitchFamily="49" charset="-128"/>
                <a:ea typeface="MS Mincho" pitchFamily="49" charset="-128"/>
              </a:rPr>
              <a:t>として医療</a:t>
            </a:r>
            <a:r>
              <a:rPr lang="ja-JP" altLang="en-US" sz="1100" dirty="0" smtClean="0">
                <a:latin typeface="MS Mincho" pitchFamily="49" charset="-128"/>
                <a:ea typeface="MS Mincho" pitchFamily="49" charset="-128"/>
              </a:rPr>
              <a:t>費</a:t>
            </a:r>
            <a:r>
              <a:rPr lang="ja-JP" altLang="ko-KR" sz="1100" dirty="0" smtClean="0">
                <a:latin typeface="MS Mincho" pitchFamily="49" charset="-128"/>
                <a:ea typeface="MS Mincho" pitchFamily="49" charset="-128"/>
              </a:rPr>
              <a:t>請求書の</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医薬品だけで</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なく診療行為（検査や映像診断）</a:t>
            </a:r>
            <a:r>
              <a:rPr lang="ja-JP" altLang="en-US" sz="1100" dirty="0" smtClean="0">
                <a:latin typeface="MS Mincho" pitchFamily="49" charset="-128"/>
                <a:ea typeface="MS Mincho" pitchFamily="49" charset="-128"/>
              </a:rPr>
              <a:t>を対象として全ての医療機関の</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適</a:t>
            </a:r>
            <a:r>
              <a:rPr lang="ja-JP" altLang="ko-KR" sz="1100" dirty="0" smtClean="0">
                <a:latin typeface="MS Mincho" pitchFamily="49" charset="-128"/>
                <a:ea typeface="MS Mincho" pitchFamily="49" charset="-128"/>
              </a:rPr>
              <a:t>応病名チェックデータ」</a:t>
            </a:r>
            <a:r>
              <a:rPr lang="ja-JP" altLang="en-US" sz="1100" dirty="0" smtClean="0">
                <a:latin typeface="MS Mincho" pitchFamily="49" charset="-128"/>
                <a:ea typeface="MS Mincho" pitchFamily="49" charset="-128"/>
              </a:rPr>
              <a:t>の中</a:t>
            </a:r>
            <a:r>
              <a:rPr lang="ja-JP" altLang="ko-KR" sz="1100" dirty="0" smtClean="0">
                <a:latin typeface="MS Mincho" pitchFamily="49" charset="-128"/>
                <a:ea typeface="MS Mincho" pitchFamily="49" charset="-128"/>
              </a:rPr>
              <a:t>で不合格医療費請求書から合格に変更させた「HIT病名」</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のみを抽出してDB化した</a:t>
            </a:r>
            <a:r>
              <a:rPr lang="ja-JP" altLang="en-US" sz="1100" dirty="0" smtClean="0">
                <a:latin typeface="MS Mincho" pitchFamily="49" charset="-128"/>
                <a:ea typeface="MS Mincho" pitchFamily="49" charset="-128"/>
              </a:rPr>
              <a:t>物です</a:t>
            </a:r>
            <a:r>
              <a:rPr lang="ja-JP" altLang="ko-KR" sz="1100" dirty="0" smtClean="0">
                <a:latin typeface="MS Mincho" pitchFamily="49" charset="-128"/>
                <a:ea typeface="MS Mincho" pitchFamily="49" charset="-128"/>
              </a:rPr>
              <a:t>。これをマザーDBと呼びます。</a:t>
            </a:r>
            <a:endParaRPr lang="en-US" altLang="ja-JP" sz="1100" dirty="0" smtClean="0">
              <a:latin typeface="MS Mincho" pitchFamily="49" charset="-128"/>
              <a:ea typeface="MS Mincho" pitchFamily="49" charset="-128"/>
            </a:endParaRPr>
          </a:p>
          <a:p>
            <a:pPr>
              <a:lnSpc>
                <a:spcPct val="125000"/>
              </a:lnSpc>
            </a:pP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マザーDB情報はクラウドAI学習を通じて一般医療機関に適用されます。</a:t>
            </a:r>
            <a:endParaRPr lang="en-US" altLang="ja-JP" sz="1100" dirty="0" smtClean="0">
              <a:latin typeface="MS Mincho" pitchFamily="49" charset="-128"/>
              <a:ea typeface="MS Mincho" pitchFamily="49" charset="-128"/>
            </a:endParaRPr>
          </a:p>
          <a:p>
            <a:pPr>
              <a:lnSpc>
                <a:spcPct val="125000"/>
              </a:lnSpc>
            </a:pPr>
            <a:r>
              <a:rPr lang="en-US" altLang="ko-KR" sz="1100" b="1"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詳細のは</a:t>
            </a:r>
            <a:r>
              <a:rPr lang="ja-JP" altLang="ko-KR" sz="1100" dirty="0" smtClean="0">
                <a:latin typeface="MS Mincho" pitchFamily="49" charset="-128"/>
                <a:ea typeface="MS Mincho" pitchFamily="49" charset="-128"/>
              </a:rPr>
              <a:t>クラウドAI学習マニュアル</a:t>
            </a:r>
            <a:r>
              <a:rPr lang="ja-JP" altLang="en-US" sz="1100" dirty="0" smtClean="0">
                <a:latin typeface="MS Mincho" pitchFamily="49" charset="-128"/>
                <a:ea typeface="MS Mincho" pitchFamily="49" charset="-128"/>
              </a:rPr>
              <a:t>を参考してください</a:t>
            </a:r>
            <a:r>
              <a:rPr lang="en-US" altLang="ko-KR" sz="1100" b="1" dirty="0" smtClean="0">
                <a:latin typeface="MS Mincho" pitchFamily="49" charset="-128"/>
                <a:ea typeface="MS Mincho" pitchFamily="49" charset="-128"/>
              </a:rPr>
              <a:t>)</a:t>
            </a:r>
            <a:endParaRPr lang="en-US" altLang="ko-KR" sz="1100" b="1" dirty="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ja-JP" altLang="ko-KR" sz="1100" dirty="0" smtClean="0">
                <a:solidFill>
                  <a:srgbClr val="FF0000"/>
                </a:solidFill>
                <a:latin typeface="MS Mincho" pitchFamily="49" charset="-128"/>
                <a:ea typeface="MS Mincho" pitchFamily="49" charset="-128"/>
              </a:rPr>
              <a:t>注：マザーDB管理は運営者権限のメニュー</a:t>
            </a:r>
            <a:r>
              <a:rPr lang="ja-JP" altLang="ko-KR" sz="1100" dirty="0" smtClean="0">
                <a:solidFill>
                  <a:srgbClr val="FF0000"/>
                </a:solidFill>
                <a:latin typeface="MS Mincho" pitchFamily="49" charset="-128"/>
                <a:ea typeface="MS Mincho" pitchFamily="49" charset="-128"/>
              </a:rPr>
              <a:t>で</a:t>
            </a:r>
            <a:r>
              <a:rPr lang="ja-JP" altLang="en-US" sz="1100" dirty="0" smtClean="0">
                <a:solidFill>
                  <a:srgbClr val="FF0000"/>
                </a:solidFill>
                <a:latin typeface="MS Mincho" pitchFamily="49" charset="-128"/>
                <a:ea typeface="MS Mincho" pitchFamily="49" charset="-128"/>
              </a:rPr>
              <a:t>として</a:t>
            </a:r>
            <a:r>
              <a:rPr lang="ja-JP" altLang="ko-KR" sz="1100" dirty="0" smtClean="0">
                <a:solidFill>
                  <a:srgbClr val="FF0000"/>
                </a:solidFill>
                <a:latin typeface="MS Mincho" pitchFamily="49" charset="-128"/>
                <a:ea typeface="MS Mincho" pitchFamily="49" charset="-128"/>
              </a:rPr>
              <a:t>チ</a:t>
            </a:r>
            <a:r>
              <a:rPr lang="ja-JP" altLang="ko-KR" sz="1100" dirty="0" smtClean="0">
                <a:solidFill>
                  <a:srgbClr val="FF0000"/>
                </a:solidFill>
                <a:latin typeface="MS Mincho" pitchFamily="49" charset="-128"/>
                <a:ea typeface="MS Mincho" pitchFamily="49" charset="-128"/>
              </a:rPr>
              <a:t>ェックアイDX</a:t>
            </a:r>
            <a:r>
              <a:rPr lang="ja-JP" altLang="en-US" sz="1100" dirty="0" smtClean="0">
                <a:solidFill>
                  <a:srgbClr val="FF0000"/>
                </a:solidFill>
                <a:latin typeface="MS Mincho" pitchFamily="49" charset="-128"/>
                <a:ea typeface="MS Mincho" pitchFamily="49" charset="-128"/>
              </a:rPr>
              <a:t>の</a:t>
            </a:r>
            <a:r>
              <a:rPr lang="ja-JP" altLang="ko-KR" sz="1100" dirty="0" smtClean="0">
                <a:solidFill>
                  <a:srgbClr val="FF0000"/>
                </a:solidFill>
                <a:latin typeface="MS Mincho" pitchFamily="49" charset="-128"/>
                <a:ea typeface="MS Mincho" pitchFamily="49" charset="-128"/>
              </a:rPr>
              <a:t>サポーター</a:t>
            </a:r>
            <a:r>
              <a:rPr lang="ja-JP" altLang="en-US" sz="1100" dirty="0" smtClean="0">
                <a:solidFill>
                  <a:srgbClr val="FF0000"/>
                </a:solidFill>
                <a:latin typeface="MS Mincho" pitchFamily="49" charset="-128"/>
                <a:ea typeface="MS Mincho" pitchFamily="49" charset="-128"/>
              </a:rPr>
              <a:t>セ</a:t>
            </a:r>
            <a:r>
              <a:rPr lang="ko-KR" altLang="en-US" sz="1100" dirty="0" smtClean="0">
                <a:solidFill>
                  <a:srgbClr val="FF0000"/>
                </a:solidFill>
                <a:latin typeface="MS Mincho" pitchFamily="49" charset="-128"/>
              </a:rPr>
              <a:t> </a:t>
            </a:r>
            <a:endParaRPr lang="en-US" altLang="ko-KR" sz="1100" dirty="0" smtClean="0">
              <a:solidFill>
                <a:srgbClr val="FF0000"/>
              </a:solidFill>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ン</a:t>
            </a:r>
            <a:r>
              <a:rPr lang="ja-JP" altLang="en-US" sz="1100" dirty="0" smtClean="0">
                <a:solidFill>
                  <a:srgbClr val="FF0000"/>
                </a:solidFill>
                <a:latin typeface="MS Mincho" pitchFamily="49" charset="-128"/>
                <a:ea typeface="MS Mincho" pitchFamily="49" charset="-128"/>
              </a:rPr>
              <a:t>ターでは</a:t>
            </a:r>
            <a:r>
              <a:rPr lang="ja-JP" altLang="ko-KR" sz="1100" dirty="0" smtClean="0">
                <a:solidFill>
                  <a:srgbClr val="FF0000"/>
                </a:solidFill>
                <a:latin typeface="MS Mincho" pitchFamily="49" charset="-128"/>
                <a:ea typeface="MS Mincho" pitchFamily="49" charset="-128"/>
              </a:rPr>
              <a:t>専門家が管理しています。</a:t>
            </a:r>
            <a:endParaRPr lang="en-US" altLang="ko-KR" sz="1100" dirty="0">
              <a:solidFill>
                <a:srgbClr val="FF0000"/>
              </a:solidFill>
              <a:latin typeface="MS Mincho" pitchFamily="49" charset="-128"/>
              <a:ea typeface="MS Mincho" pitchFamily="49" charset="-128"/>
            </a:endParaRPr>
          </a:p>
        </p:txBody>
      </p:sp>
      <p:sp>
        <p:nvSpPr>
          <p:cNvPr id="6" name="スライド番号プレースホルダー 5">
            <a:extLst>
              <a:ext uri="{FF2B5EF4-FFF2-40B4-BE49-F238E27FC236}">
                <a16:creationId xmlns:a16="http://schemas.microsoft.com/office/drawing/2014/main" xmlns=""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25</a:t>
            </a:fld>
            <a:endParaRPr kumimoji="1" lang="ja-JP" altLang="en-US"/>
          </a:p>
        </p:txBody>
      </p:sp>
      <p:sp>
        <p:nvSpPr>
          <p:cNvPr id="18" name="四角形: 角を丸くする 15">
            <a:extLst>
              <a:ext uri="{FF2B5EF4-FFF2-40B4-BE49-F238E27FC236}">
                <a16:creationId xmlns:a16="http://schemas.microsoft.com/office/drawing/2014/main" xmlns="" id="{7FC6311B-7F6A-AFBA-8F02-E9A4F65DC4ED}"/>
              </a:ext>
            </a:extLst>
          </p:cNvPr>
          <p:cNvSpPr/>
          <p:nvPr/>
        </p:nvSpPr>
        <p:spPr>
          <a:xfrm>
            <a:off x="1379215" y="7079739"/>
            <a:ext cx="1501261"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xmlns="" id="{F9B4E289-725C-0E84-8890-8DD0A0C3A0AC}"/>
              </a:ext>
            </a:extLst>
          </p:cNvPr>
          <p:cNvSpPr/>
          <p:nvPr/>
        </p:nvSpPr>
        <p:spPr>
          <a:xfrm>
            <a:off x="3375803" y="6681950"/>
            <a:ext cx="3501387"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smtClean="0">
                <a:solidFill>
                  <a:schemeClr val="tx1"/>
                </a:solidFill>
                <a:latin typeface="MS Mincho" pitchFamily="49" charset="-128"/>
                <a:ea typeface="MS Mincho" pitchFamily="49" charset="-128"/>
              </a:rPr>
              <a:t>ナビゲーションウィンドウの「Admin」&gt;「マザーDB管理」をダブルクリックします。</a:t>
            </a:r>
            <a:endParaRPr lang="ja-JP" altLang="en-US" sz="1100" dirty="0">
              <a:solidFill>
                <a:schemeClr val="tx1"/>
              </a:solidFill>
              <a:latin typeface="MS Mincho" pitchFamily="49" charset="-128"/>
              <a:ea typeface="MS Mincho" pitchFamily="49" charset="-128"/>
            </a:endParaRPr>
          </a:p>
        </p:txBody>
      </p:sp>
      <p:sp>
        <p:nvSpPr>
          <p:cNvPr id="13" name="Google Shape;356;p15"/>
          <p:cNvSpPr/>
          <p:nvPr/>
        </p:nvSpPr>
        <p:spPr>
          <a:xfrm>
            <a:off x="4862944" y="9400027"/>
            <a:ext cx="1211318" cy="222946"/>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357;p15"/>
          <p:cNvSpPr/>
          <p:nvPr/>
        </p:nvSpPr>
        <p:spPr>
          <a:xfrm>
            <a:off x="1154354" y="8717426"/>
            <a:ext cx="2862810" cy="829195"/>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サポーターユーザー向けナビゲーションウィンドウの「Admin」&gt;「マザーDB管理」をダブルクリックします。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직사각형 8"/>
          <p:cNvSpPr/>
          <p:nvPr/>
        </p:nvSpPr>
        <p:spPr>
          <a:xfrm>
            <a:off x="3779999" y="4588619"/>
            <a:ext cx="3257137" cy="515526"/>
          </a:xfrm>
          <a:prstGeom prst="rect">
            <a:avLst/>
          </a:prstGeom>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rPr>
              <a:t>注</a:t>
            </a:r>
            <a:r>
              <a:rPr lang="ja-JP" altLang="en-US"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一般医療機関のユーザーには本画面の</a:t>
            </a:r>
            <a:endParaRPr lang="en-US" altLang="ja-JP" sz="1100" dirty="0" smtClean="0">
              <a:solidFill>
                <a:srgbClr val="FF0000"/>
              </a:solidFill>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アクセスを許可しません。</a:t>
            </a:r>
            <a:endParaRPr lang="en-US" altLang="ko-KR"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xmlns="" val="75863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１</a:t>
            </a:r>
            <a:r>
              <a:rPr lang="ja-JP" altLang="en-US" sz="1100" dirty="0" smtClean="0">
                <a:latin typeface="MS Mincho" pitchFamily="49" charset="-128"/>
                <a:ea typeface="MS Mincho" pitchFamily="49" charset="-128"/>
              </a:rPr>
              <a:t>．適応</a:t>
            </a:r>
            <a:r>
              <a:rPr lang="ja-JP" altLang="ko-KR" sz="1100" dirty="0" smtClean="0">
                <a:latin typeface="MS Mincho" pitchFamily="49" charset="-128"/>
                <a:ea typeface="MS Mincho" pitchFamily="49" charset="-128"/>
              </a:rPr>
              <a:t>コード別</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病名集計</a:t>
            </a:r>
            <a:endParaRPr lang="en-US" altLang="ja-JP" sz="1100" b="1" dirty="0" smtClean="0">
              <a:solidFill>
                <a:schemeClr val="bg1">
                  <a:lumMod val="50000"/>
                </a:schemeClr>
              </a:solidFill>
              <a:latin typeface="MS Mincho" pitchFamily="49" charset="-128"/>
              <a:ea typeface="MS Mincho" pitchFamily="49" charset="-128"/>
            </a:endParaRPr>
          </a:p>
          <a:p>
            <a:pPr>
              <a:lnSpc>
                <a:spcPct val="125000"/>
              </a:lnSpc>
            </a:pPr>
            <a:r>
              <a:rPr lang="ja-JP" altLang="en-US" sz="1100" b="1" dirty="0" smtClean="0">
                <a:solidFill>
                  <a:schemeClr val="bg1">
                    <a:lumMod val="50000"/>
                  </a:schemeClr>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適応</a:t>
            </a:r>
            <a:r>
              <a:rPr lang="ja-JP" altLang="ko-KR" sz="1100" dirty="0" smtClean="0">
                <a:latin typeface="MS Mincho" pitchFamily="49" charset="-128"/>
                <a:ea typeface="MS Mincho" pitchFamily="49" charset="-128"/>
              </a:rPr>
              <a:t>コード別</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病名集計」（＝マザーDB）初期画面です。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xmlns=""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26</a:t>
            </a:fld>
            <a:endParaRPr kumimoji="1" lang="ja-JP" altLang="en-US"/>
          </a:p>
        </p:txBody>
      </p:sp>
      <p:pic>
        <p:nvPicPr>
          <p:cNvPr id="3" name="그림 2"/>
          <p:cNvPicPr>
            <a:picLocks noChangeAspect="1"/>
          </p:cNvPicPr>
          <p:nvPr/>
        </p:nvPicPr>
        <p:blipFill>
          <a:blip r:embed="rId2" cstate="print"/>
          <a:stretch>
            <a:fillRect/>
          </a:stretch>
        </p:blipFill>
        <p:spPr>
          <a:xfrm>
            <a:off x="1048101" y="1678640"/>
            <a:ext cx="5785831" cy="3731270"/>
          </a:xfrm>
          <a:prstGeom prst="rect">
            <a:avLst/>
          </a:prstGeom>
        </p:spPr>
      </p:pic>
      <p:sp>
        <p:nvSpPr>
          <p:cNvPr id="33" name="テキスト ボックス 4">
            <a:extLst>
              <a:ext uri="{FF2B5EF4-FFF2-40B4-BE49-F238E27FC236}">
                <a16:creationId xmlns:a16="http://schemas.microsoft.com/office/drawing/2014/main" xmlns="" id="{9FAB47BD-74C2-4F7D-A107-DF55D43C7741}"/>
              </a:ext>
            </a:extLst>
          </p:cNvPr>
          <p:cNvSpPr txBox="1"/>
          <p:nvPr/>
        </p:nvSpPr>
        <p:spPr>
          <a:xfrm>
            <a:off x="917472" y="5598367"/>
            <a:ext cx="6280086"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●適応</a:t>
            </a:r>
            <a:r>
              <a:rPr lang="ja-JP" altLang="ko-KR" sz="1100" dirty="0" smtClean="0">
                <a:latin typeface="MS Mincho" pitchFamily="49" charset="-128"/>
                <a:ea typeface="MS Mincho" pitchFamily="49" charset="-128"/>
              </a:rPr>
              <a:t>コード別</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病名集計と医療機関別チェックデータコピー機能がタブ</a:t>
            </a:r>
            <a:r>
              <a:rPr lang="ja-JP" altLang="en-US"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切り替わ</a:t>
            </a:r>
            <a:r>
              <a:rPr lang="ja-JP" altLang="en-US" sz="1100" dirty="0" smtClean="0">
                <a:latin typeface="MS Mincho" pitchFamily="49" charset="-128"/>
                <a:ea typeface="MS Mincho" pitchFamily="49" charset="-128"/>
              </a:rPr>
              <a:t>られ</a:t>
            </a:r>
            <a:r>
              <a:rPr lang="ja-JP" altLang="ko-KR" sz="1100" dirty="0" smtClean="0">
                <a:latin typeface="MS Mincho" pitchFamily="49" charset="-128"/>
                <a:ea typeface="MS Mincho" pitchFamily="49" charset="-128"/>
              </a:rPr>
              <a:t>ます。</a:t>
            </a:r>
            <a:endParaRPr lang="en-US" altLang="ja-JP" sz="1100" dirty="0">
              <a:latin typeface="MS Mincho" pitchFamily="49" charset="-128"/>
              <a:ea typeface="MS Mincho" pitchFamily="49" charset="-128"/>
            </a:endParaRPr>
          </a:p>
        </p:txBody>
      </p:sp>
      <p:pic>
        <p:nvPicPr>
          <p:cNvPr id="10" name="그림 9"/>
          <p:cNvPicPr>
            <a:picLocks noChangeAspect="1"/>
          </p:cNvPicPr>
          <p:nvPr/>
        </p:nvPicPr>
        <p:blipFill>
          <a:blip r:embed="rId3" cstate="print"/>
          <a:stretch>
            <a:fillRect/>
          </a:stretch>
        </p:blipFill>
        <p:spPr>
          <a:xfrm>
            <a:off x="1048101" y="6051328"/>
            <a:ext cx="5785831" cy="692422"/>
          </a:xfrm>
          <a:prstGeom prst="rect">
            <a:avLst/>
          </a:prstGeom>
        </p:spPr>
      </p:pic>
      <p:sp>
        <p:nvSpPr>
          <p:cNvPr id="34" name="Google Shape;368;p16"/>
          <p:cNvSpPr txBox="1"/>
          <p:nvPr/>
        </p:nvSpPr>
        <p:spPr>
          <a:xfrm>
            <a:off x="993671" y="577075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2575345" y="7257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6" name="Google Shape;365;p16"/>
          <p:cNvSpPr txBox="1"/>
          <p:nvPr/>
        </p:nvSpPr>
        <p:spPr>
          <a:xfrm>
            <a:off x="993671" y="6806253"/>
            <a:ext cx="609392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マザーDB情報は</a:t>
            </a:r>
            <a:r>
              <a:rPr lang="ja-JP" altLang="en-US" sz="1100" dirty="0" smtClean="0">
                <a:latin typeface="MS Mincho" pitchFamily="49" charset="-128"/>
                <a:ea typeface="MS Mincho" pitchFamily="49" charset="-128"/>
              </a:rPr>
              <a:t>適応</a:t>
            </a:r>
            <a:r>
              <a:rPr lang="ja-JP" altLang="ko-KR" sz="1100" dirty="0" smtClean="0">
                <a:latin typeface="MS Mincho" pitchFamily="49" charset="-128"/>
                <a:ea typeface="MS Mincho" pitchFamily="49" charset="-128"/>
              </a:rPr>
              <a:t>コード別に病名名称を集計しています。 </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初期 Default タブ</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設定され</a:t>
            </a:r>
            <a:r>
              <a:rPr lang="ja-JP" altLang="en-US" sz="1100" dirty="0" smtClean="0">
                <a:latin typeface="MS Mincho" pitchFamily="49" charset="-128"/>
                <a:ea typeface="MS Mincho" pitchFamily="49" charset="-128"/>
              </a:rPr>
              <a:t>てあり</a:t>
            </a:r>
            <a:r>
              <a:rPr lang="ja-JP" altLang="ko-KR" sz="1100" dirty="0" smtClean="0">
                <a:latin typeface="MS Mincho" pitchFamily="49" charset="-128"/>
                <a:ea typeface="MS Mincho" pitchFamily="49" charset="-128"/>
              </a:rPr>
              <a:t>、画面オープンと同時に自動的に照会されます。</a:t>
            </a:r>
            <a:endParaRPr dirty="0">
              <a:latin typeface="MS Mincho" pitchFamily="49" charset="-128"/>
              <a:ea typeface="MS Mincho" pitchFamily="49" charset="-128"/>
            </a:endParaRPr>
          </a:p>
        </p:txBody>
      </p:sp>
      <p:sp>
        <p:nvSpPr>
          <p:cNvPr id="37" name="Google Shape;365;p16"/>
          <p:cNvSpPr txBox="1"/>
          <p:nvPr/>
        </p:nvSpPr>
        <p:spPr>
          <a:xfrm>
            <a:off x="993670" y="9227114"/>
            <a:ext cx="6358961"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 「チェックデータ比較」作業画面に切り替わ</a:t>
            </a:r>
            <a:r>
              <a:rPr lang="ja-JP" altLang="en-US" sz="1100" dirty="0" smtClean="0">
                <a:latin typeface="MS Mincho" pitchFamily="49" charset="-128"/>
                <a:ea typeface="MS Mincho" pitchFamily="49" charset="-128"/>
              </a:rPr>
              <a:t>られ</a:t>
            </a:r>
            <a:r>
              <a:rPr lang="ja-JP" altLang="ko-KR" sz="1100" dirty="0" smtClean="0">
                <a:latin typeface="MS Mincho" pitchFamily="49" charset="-128"/>
                <a:ea typeface="MS Mincho" pitchFamily="49" charset="-128"/>
              </a:rPr>
              <a:t>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選択医療機関に設定されているチェックデータを他の医療機関にコピーできるように</a:t>
            </a:r>
            <a:r>
              <a:rPr lang="ja-JP" altLang="en-US" sz="1100" dirty="0" smtClean="0">
                <a:latin typeface="MS Mincho" pitchFamily="49" charset="-128"/>
                <a:ea typeface="MS Mincho" pitchFamily="49" charset="-128"/>
              </a:rPr>
              <a:t>なります</a:t>
            </a:r>
            <a:r>
              <a:rPr lang="ja-JP" altLang="ko-KR" sz="1100" dirty="0" smtClean="0">
                <a:latin typeface="MS Mincho" pitchFamily="49" charset="-128"/>
                <a:ea typeface="MS Mincho" pitchFamily="49" charset="-128"/>
              </a:rPr>
              <a:t>。</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pic>
        <p:nvPicPr>
          <p:cNvPr id="11" name="그림 10"/>
          <p:cNvPicPr>
            <a:picLocks noChangeAspect="1"/>
          </p:cNvPicPr>
          <p:nvPr/>
        </p:nvPicPr>
        <p:blipFill>
          <a:blip r:embed="rId4" cstate="print"/>
          <a:stretch>
            <a:fillRect/>
          </a:stretch>
        </p:blipFill>
        <p:spPr>
          <a:xfrm>
            <a:off x="1048101" y="7553442"/>
            <a:ext cx="5785831" cy="1506543"/>
          </a:xfrm>
          <a:prstGeom prst="rect">
            <a:avLst/>
          </a:prstGeom>
        </p:spPr>
      </p:pic>
      <p:sp>
        <p:nvSpPr>
          <p:cNvPr id="38" name="Google Shape;381;p17"/>
          <p:cNvSpPr/>
          <p:nvPr/>
        </p:nvSpPr>
        <p:spPr>
          <a:xfrm>
            <a:off x="2267818" y="7562738"/>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381;p17"/>
          <p:cNvSpPr/>
          <p:nvPr/>
        </p:nvSpPr>
        <p:spPr>
          <a:xfrm>
            <a:off x="1219343" y="6029377"/>
            <a:ext cx="1030553" cy="2752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xmlns="" val="71778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1278528" y="3437154"/>
            <a:ext cx="1857375" cy="333375"/>
          </a:xfrm>
          <a:prstGeom prst="rect">
            <a:avLst/>
          </a:prstGeom>
        </p:spPr>
      </p:pic>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「マザーDB管理」タブの上</a:t>
            </a:r>
            <a:r>
              <a:rPr lang="ja-JP" altLang="en-US" sz="1100" dirty="0" smtClean="0">
                <a:latin typeface="MS Mincho" pitchFamily="49" charset="-128"/>
                <a:ea typeface="MS Mincho" pitchFamily="49" charset="-128"/>
              </a:rPr>
              <a:t>段</a:t>
            </a:r>
            <a:r>
              <a:rPr lang="ja-JP" altLang="ko-KR" sz="1100" dirty="0" smtClean="0">
                <a:latin typeface="MS Mincho" pitchFamily="49" charset="-128"/>
                <a:ea typeface="MS Mincho" pitchFamily="49" charset="-128"/>
              </a:rPr>
              <a:t>照会条件です。</a:t>
            </a:r>
            <a:endParaRPr lang="en-US" altLang="ja-JP" sz="1100" dirty="0">
              <a:latin typeface="MS Mincho" pitchFamily="49" charset="-128"/>
              <a:ea typeface="MS Mincho" pitchFamily="49" charset="-128"/>
            </a:endParaRPr>
          </a:p>
        </p:txBody>
      </p:sp>
      <p:sp>
        <p:nvSpPr>
          <p:cNvPr id="2" name="スライド番号プレースホルダー 1">
            <a:extLst>
              <a:ext uri="{FF2B5EF4-FFF2-40B4-BE49-F238E27FC236}">
                <a16:creationId xmlns:a16="http://schemas.microsoft.com/office/drawing/2014/main" xmlns=""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27</a:t>
            </a:fld>
            <a:endParaRPr kumimoji="1" lang="ja-JP" altLang="en-US"/>
          </a:p>
        </p:txBody>
      </p:sp>
      <p:pic>
        <p:nvPicPr>
          <p:cNvPr id="10" name="그림 9"/>
          <p:cNvPicPr>
            <a:picLocks noChangeAspect="1"/>
          </p:cNvPicPr>
          <p:nvPr/>
        </p:nvPicPr>
        <p:blipFill>
          <a:blip r:embed="rId3" cstate="print"/>
          <a:stretch>
            <a:fillRect/>
          </a:stretch>
        </p:blipFill>
        <p:spPr>
          <a:xfrm>
            <a:off x="1048101" y="1729942"/>
            <a:ext cx="5785831" cy="692422"/>
          </a:xfrm>
          <a:prstGeom prst="rect">
            <a:avLst/>
          </a:prstGeom>
        </p:spPr>
      </p:pic>
      <p:sp>
        <p:nvSpPr>
          <p:cNvPr id="34" name="Google Shape;368;p16"/>
          <p:cNvSpPr txBox="1"/>
          <p:nvPr/>
        </p:nvSpPr>
        <p:spPr>
          <a:xfrm>
            <a:off x="936274" y="18830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①</a:t>
            </a:r>
            <a:endParaRPr dirty="0">
              <a:latin typeface="MS Mincho" pitchFamily="49" charset="-128"/>
              <a:ea typeface="MS Mincho" pitchFamily="49" charset="-128"/>
            </a:endParaRPr>
          </a:p>
        </p:txBody>
      </p:sp>
      <p:sp>
        <p:nvSpPr>
          <p:cNvPr id="35" name="Google Shape;371;p16"/>
          <p:cNvSpPr txBox="1"/>
          <p:nvPr/>
        </p:nvSpPr>
        <p:spPr>
          <a:xfrm>
            <a:off x="6025199" y="1915647"/>
            <a:ext cx="34492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②</a:t>
            </a:r>
            <a:endParaRPr dirty="0">
              <a:latin typeface="MS Mincho" pitchFamily="49" charset="-128"/>
              <a:ea typeface="MS Mincho" pitchFamily="49" charset="-128"/>
            </a:endParaRPr>
          </a:p>
        </p:txBody>
      </p:sp>
      <p:sp>
        <p:nvSpPr>
          <p:cNvPr id="36" name="Google Shape;365;p16"/>
          <p:cNvSpPr txBox="1"/>
          <p:nvPr/>
        </p:nvSpPr>
        <p:spPr>
          <a:xfrm>
            <a:off x="946027" y="2614430"/>
            <a:ext cx="609392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基準コード</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医薬品は薬価基準コード</a:t>
            </a:r>
            <a:r>
              <a:rPr lang="ja-JP" altLang="ko-KR" sz="1100" dirty="0" smtClean="0">
                <a:latin typeface="MS Mincho" pitchFamily="49" charset="-128"/>
                <a:ea typeface="MS Mincho" pitchFamily="49" charset="-128"/>
              </a:rPr>
              <a:t>で診</a:t>
            </a:r>
            <a:r>
              <a:rPr lang="ja-JP" altLang="ko-KR" sz="1100" dirty="0" smtClean="0">
                <a:latin typeface="MS Mincho" pitchFamily="49" charset="-128"/>
                <a:ea typeface="MS Mincho" pitchFamily="49" charset="-128"/>
              </a:rPr>
              <a:t>療行為は診療行為コードで集計区分します。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テキスト照会条件としては標準コー</a:t>
            </a:r>
            <a:r>
              <a:rPr lang="ja-JP" altLang="ko-KR" sz="1100" dirty="0" smtClean="0">
                <a:latin typeface="MS Mincho" pitchFamily="49" charset="-128"/>
                <a:ea typeface="MS Mincho" pitchFamily="49" charset="-128"/>
              </a:rPr>
              <a:t>ド</a:t>
            </a:r>
            <a:r>
              <a:rPr lang="ja-JP" altLang="en-US" sz="1100" dirty="0" smtClean="0">
                <a:latin typeface="MS Mincho" pitchFamily="49" charset="-128"/>
                <a:ea typeface="MS Mincho" pitchFamily="49" charset="-128"/>
              </a:rPr>
              <a:t>や摘</a:t>
            </a:r>
            <a:r>
              <a:rPr lang="ja-JP" altLang="en-US" sz="1100" dirty="0" smtClean="0">
                <a:latin typeface="MS Mincho" pitchFamily="49" charset="-128"/>
                <a:ea typeface="MS Mincho" pitchFamily="49" charset="-128"/>
              </a:rPr>
              <a:t>要</a:t>
            </a:r>
            <a:r>
              <a:rPr lang="ja-JP" altLang="ko-KR" sz="1100" dirty="0" smtClean="0">
                <a:latin typeface="MS Mincho" pitchFamily="49" charset="-128"/>
                <a:ea typeface="MS Mincho" pitchFamily="49" charset="-128"/>
              </a:rPr>
              <a:t>コー</a:t>
            </a:r>
            <a:r>
              <a:rPr lang="ja-JP" altLang="ko-KR" sz="1100" dirty="0" smtClean="0">
                <a:latin typeface="MS Mincho" pitchFamily="49" charset="-128"/>
                <a:ea typeface="MS Mincho" pitchFamily="49" charset="-128"/>
              </a:rPr>
              <a:t>ド</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赤</a:t>
            </a:r>
            <a:r>
              <a:rPr lang="ja-JP" altLang="ko-KR" sz="1100" dirty="0" smtClean="0">
                <a:latin typeface="MS Mincho" pitchFamily="49" charset="-128"/>
                <a:ea typeface="MS Mincho" pitchFamily="49" charset="-128"/>
              </a:rPr>
              <a:t>要名称（＝医薬品、診療行為</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と</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病名病名コー</a:t>
            </a:r>
            <a:r>
              <a:rPr lang="ja-JP" altLang="ko-KR" sz="1100" dirty="0" smtClean="0">
                <a:latin typeface="MS Mincho" pitchFamily="49" charset="-128"/>
                <a:ea typeface="MS Mincho" pitchFamily="49" charset="-128"/>
              </a:rPr>
              <a:t>ド</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病</a:t>
            </a:r>
            <a:r>
              <a:rPr lang="ja-JP" altLang="ko-KR" sz="1100" dirty="0" smtClean="0">
                <a:latin typeface="MS Mincho" pitchFamily="49" charset="-128"/>
                <a:ea typeface="MS Mincho" pitchFamily="49" charset="-128"/>
              </a:rPr>
              <a:t>名名の前方一致条件で適応病名情報を確認できます。</a:t>
            </a:r>
            <a:r>
              <a:rPr lang="ko-KR" altLang="en-US"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endParaRPr dirty="0">
              <a:latin typeface="MS Mincho" pitchFamily="49" charset="-128"/>
              <a:ea typeface="MS Mincho" pitchFamily="49" charset="-128"/>
            </a:endParaRPr>
          </a:p>
        </p:txBody>
      </p:sp>
      <p:sp>
        <p:nvSpPr>
          <p:cNvPr id="39" name="Google Shape;381;p17"/>
          <p:cNvSpPr/>
          <p:nvPr/>
        </p:nvSpPr>
        <p:spPr>
          <a:xfrm>
            <a:off x="1278528" y="2161361"/>
            <a:ext cx="1083672" cy="2703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4" name="Google Shape;280;p11"/>
          <p:cNvSpPr txBox="1"/>
          <p:nvPr/>
        </p:nvSpPr>
        <p:spPr>
          <a:xfrm>
            <a:off x="946027" y="21116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MS Mincho" pitchFamily="49" charset="-128"/>
                <a:ea typeface="Century"/>
                <a:cs typeface="Century"/>
                <a:sym typeface="Century"/>
              </a:rPr>
              <a:t>③</a:t>
            </a:r>
            <a:endParaRPr sz="1800" dirty="0">
              <a:solidFill>
                <a:srgbClr val="FF0000"/>
              </a:solidFill>
              <a:latin typeface="MS Mincho" pitchFamily="49" charset="-128"/>
              <a:ea typeface="MS Mincho" pitchFamily="49" charset="-128"/>
              <a:cs typeface="Century"/>
              <a:sym typeface="Century"/>
            </a:endParaRPr>
          </a:p>
        </p:txBody>
      </p:sp>
      <p:sp>
        <p:nvSpPr>
          <p:cNvPr id="16" name="Google Shape;381;p17"/>
          <p:cNvSpPr/>
          <p:nvPr/>
        </p:nvSpPr>
        <p:spPr>
          <a:xfrm>
            <a:off x="4861872" y="2033634"/>
            <a:ext cx="1234128" cy="16433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19" name="Google Shape;365;p16"/>
          <p:cNvSpPr txBox="1"/>
          <p:nvPr/>
        </p:nvSpPr>
        <p:spPr>
          <a:xfrm>
            <a:off x="925092" y="3451972"/>
            <a:ext cx="661469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ko-KR"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Default</a:t>
            </a:r>
            <a:r>
              <a:rPr lang="ja-JP" altLang="ko-KR" sz="1100" dirty="0" smtClean="0">
                <a:latin typeface="MS Mincho" pitchFamily="49" charset="-128"/>
                <a:ea typeface="MS Mincho" pitchFamily="49" charset="-128"/>
              </a:rPr>
              <a:t>として医薬品が設定され、照会されます。</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「糖尿病」を記載し、診療行為が選択されると「糖尿病」名に該当する診療行為情報が照会されます。</a:t>
            </a:r>
            <a:endParaRPr dirty="0">
              <a:latin typeface="MS Mincho" pitchFamily="49" charset="-128"/>
              <a:ea typeface="MS Mincho" pitchFamily="49" charset="-128"/>
            </a:endParaRPr>
          </a:p>
        </p:txBody>
      </p:sp>
      <p:sp>
        <p:nvSpPr>
          <p:cNvPr id="21" name="Google Shape;365;p16"/>
          <p:cNvSpPr txBox="1"/>
          <p:nvPr/>
        </p:nvSpPr>
        <p:spPr>
          <a:xfrm>
            <a:off x="946027" y="6828592"/>
            <a:ext cx="6390562"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en-US"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をチェックすると削除された情報を照会します。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誤った学習によってマザーDB情報で抽出されたデータが</a:t>
            </a:r>
            <a:r>
              <a:rPr lang="ja-JP" altLang="en-US" sz="1100" dirty="0" smtClean="0">
                <a:latin typeface="MS Mincho" pitchFamily="49" charset="-128"/>
                <a:ea typeface="MS Mincho" pitchFamily="49" charset="-128"/>
              </a:rPr>
              <a:t>正確でない</a:t>
            </a:r>
            <a:r>
              <a:rPr lang="ja-JP" altLang="ko-KR" sz="1100" dirty="0" smtClean="0">
                <a:latin typeface="MS Mincho" pitchFamily="49" charset="-128"/>
                <a:ea typeface="MS Mincho" pitchFamily="49" charset="-128"/>
              </a:rPr>
              <a:t>場合があります。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従って、</a:t>
            </a:r>
            <a:r>
              <a:rPr lang="ja-JP" altLang="ko-KR" sz="1100" dirty="0" smtClean="0">
                <a:latin typeface="MS Mincho" pitchFamily="49" charset="-128"/>
                <a:ea typeface="MS Mincho" pitchFamily="49" charset="-128"/>
              </a:rPr>
              <a:t>専門医療知識を持つサポーターが</a:t>
            </a:r>
            <a:r>
              <a:rPr lang="ja-JP" altLang="en-US" sz="1100" dirty="0" smtClean="0">
                <a:latin typeface="MS Mincho" pitchFamily="49" charset="-128"/>
                <a:ea typeface="MS Mincho" pitchFamily="49" charset="-128"/>
              </a:rPr>
              <a:t>周期的に</a:t>
            </a:r>
            <a:r>
              <a:rPr lang="ja-JP" altLang="ko-KR" sz="1100" dirty="0" smtClean="0">
                <a:latin typeface="MS Mincho" pitchFamily="49" charset="-128"/>
                <a:ea typeface="MS Mincho" pitchFamily="49" charset="-128"/>
              </a:rPr>
              <a:t>確認し</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削除します。</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削除</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された情報を確認できるようにし</a:t>
            </a:r>
            <a:r>
              <a:rPr lang="ja-JP" altLang="en-US" sz="1100" dirty="0" smtClean="0">
                <a:latin typeface="MS Mincho" pitchFamily="49" charset="-128"/>
                <a:ea typeface="MS Mincho" pitchFamily="49" charset="-128"/>
              </a:rPr>
              <a:t>て復帰させることも</a:t>
            </a:r>
            <a:r>
              <a:rPr lang="ja-JP" altLang="ko-KR" sz="1100" dirty="0" smtClean="0">
                <a:latin typeface="MS Mincho" pitchFamily="49" charset="-128"/>
                <a:ea typeface="MS Mincho" pitchFamily="49" charset="-128"/>
              </a:rPr>
              <a:t>可能</a:t>
            </a:r>
            <a:r>
              <a:rPr lang="ja-JP" altLang="en-US" sz="1100" dirty="0" smtClean="0">
                <a:latin typeface="MS Mincho" pitchFamily="49" charset="-128"/>
                <a:ea typeface="MS Mincho" pitchFamily="49" charset="-128"/>
              </a:rPr>
              <a:t>です。</a:t>
            </a:r>
            <a:endParaRPr dirty="0">
              <a:latin typeface="MS Mincho" pitchFamily="49" charset="-128"/>
              <a:ea typeface="MS Mincho" pitchFamily="49" charset="-128"/>
            </a:endParaRPr>
          </a:p>
        </p:txBody>
      </p:sp>
      <p:pic>
        <p:nvPicPr>
          <p:cNvPr id="7" name="그림 6"/>
          <p:cNvPicPr>
            <a:picLocks noChangeAspect="1"/>
          </p:cNvPicPr>
          <p:nvPr/>
        </p:nvPicPr>
        <p:blipFill>
          <a:blip r:embed="rId4" cstate="print"/>
          <a:stretch>
            <a:fillRect/>
          </a:stretch>
        </p:blipFill>
        <p:spPr>
          <a:xfrm>
            <a:off x="1152909" y="4203148"/>
            <a:ext cx="5680156" cy="2389226"/>
          </a:xfrm>
          <a:prstGeom prst="rect">
            <a:avLst/>
          </a:prstGeom>
        </p:spPr>
      </p:pic>
      <p:cxnSp>
        <p:nvCxnSpPr>
          <p:cNvPr id="23" name="Google Shape;285;p11"/>
          <p:cNvCxnSpPr>
            <a:stCxn id="25" idx="2"/>
          </p:cNvCxnSpPr>
          <p:nvPr/>
        </p:nvCxnSpPr>
        <p:spPr>
          <a:xfrm rot="5400000">
            <a:off x="3713385" y="4034826"/>
            <a:ext cx="1469562" cy="2826965"/>
          </a:xfrm>
          <a:prstGeom prst="bentConnector2">
            <a:avLst/>
          </a:prstGeom>
          <a:noFill/>
          <a:ln w="19050" cap="flat" cmpd="sng">
            <a:solidFill>
              <a:srgbClr val="FF0000"/>
            </a:solidFill>
            <a:prstDash val="solid"/>
            <a:miter lim="800000"/>
            <a:headEnd type="none" w="sm" len="sm"/>
            <a:tailEnd type="triangle" w="med" len="med"/>
          </a:ln>
        </p:spPr>
      </p:cxnSp>
      <p:sp>
        <p:nvSpPr>
          <p:cNvPr id="24" name="Google Shape;381;p17"/>
          <p:cNvSpPr/>
          <p:nvPr/>
        </p:nvSpPr>
        <p:spPr>
          <a:xfrm>
            <a:off x="3662890" y="4691755"/>
            <a:ext cx="1227341" cy="2320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81;p17"/>
          <p:cNvSpPr/>
          <p:nvPr/>
        </p:nvSpPr>
        <p:spPr>
          <a:xfrm>
            <a:off x="5518438" y="4518788"/>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3" name="그림 12"/>
          <p:cNvPicPr>
            <a:picLocks noChangeAspect="1"/>
          </p:cNvPicPr>
          <p:nvPr/>
        </p:nvPicPr>
        <p:blipFill>
          <a:blip r:embed="rId5" cstate="print"/>
          <a:stretch>
            <a:fillRect/>
          </a:stretch>
        </p:blipFill>
        <p:spPr>
          <a:xfrm>
            <a:off x="1158125" y="6863054"/>
            <a:ext cx="1215345" cy="241404"/>
          </a:xfrm>
          <a:prstGeom prst="rect">
            <a:avLst/>
          </a:prstGeom>
        </p:spPr>
      </p:pic>
      <p:pic>
        <p:nvPicPr>
          <p:cNvPr id="18" name="그림 17"/>
          <p:cNvPicPr>
            <a:picLocks noChangeAspect="1"/>
          </p:cNvPicPr>
          <p:nvPr/>
        </p:nvPicPr>
        <p:blipFill>
          <a:blip r:embed="rId6" cstate="print"/>
          <a:stretch>
            <a:fillRect/>
          </a:stretch>
        </p:blipFill>
        <p:spPr>
          <a:xfrm>
            <a:off x="1118435" y="7750444"/>
            <a:ext cx="5644958" cy="2312184"/>
          </a:xfrm>
          <a:prstGeom prst="rect">
            <a:avLst/>
          </a:prstGeom>
        </p:spPr>
      </p:pic>
      <p:sp>
        <p:nvSpPr>
          <p:cNvPr id="31" name="Google Shape;381;p17"/>
          <p:cNvSpPr/>
          <p:nvPr/>
        </p:nvSpPr>
        <p:spPr>
          <a:xfrm>
            <a:off x="1524000" y="8218714"/>
            <a:ext cx="870858" cy="1836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56;p15"/>
          <p:cNvSpPr/>
          <p:nvPr/>
        </p:nvSpPr>
        <p:spPr>
          <a:xfrm>
            <a:off x="2163672" y="8479971"/>
            <a:ext cx="699271" cy="209151"/>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0" name="Google Shape;357;p15"/>
          <p:cNvSpPr/>
          <p:nvPr/>
        </p:nvSpPr>
        <p:spPr>
          <a:xfrm>
            <a:off x="3034682" y="8571232"/>
            <a:ext cx="3311688" cy="550998"/>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削除された情報の照会時に「使用</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回復」ボタンが</a:t>
            </a:r>
            <a:r>
              <a:rPr lang="ja-JP" altLang="en-US" sz="1100" dirty="0" smtClean="0">
                <a:latin typeface="MS Mincho" pitchFamily="49" charset="-128"/>
                <a:ea typeface="MS Mincho" pitchFamily="49" charset="-128"/>
              </a:rPr>
              <a:t>活性化</a:t>
            </a:r>
            <a:r>
              <a:rPr lang="ja-JP" altLang="ko-KR" sz="1100" dirty="0" smtClean="0">
                <a:latin typeface="MS Mincho" pitchFamily="49" charset="-128"/>
                <a:ea typeface="MS Mincho" pitchFamily="49" charset="-128"/>
              </a:rPr>
              <a:t>になります。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xmlns="" val="137260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28</a:t>
            </a:fld>
            <a:endParaRPr kumimoji="1" lang="ja-JP" altLang="en-US"/>
          </a:p>
        </p:txBody>
      </p:sp>
      <p:sp>
        <p:nvSpPr>
          <p:cNvPr id="21" name="テキスト ボックス 4">
            <a:extLst>
              <a:ext uri="{FF2B5EF4-FFF2-40B4-BE49-F238E27FC236}">
                <a16:creationId xmlns:a16="http://schemas.microsoft.com/office/drawing/2014/main" xmlns="" id="{9FAB47BD-74C2-4F7D-A107-DF55D43C7741}"/>
              </a:ext>
            </a:extLst>
          </p:cNvPr>
          <p:cNvSpPr txBox="1"/>
          <p:nvPr/>
        </p:nvSpPr>
        <p:spPr>
          <a:xfrm>
            <a:off x="993670" y="1320281"/>
            <a:ext cx="5711929" cy="27481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「マザーDB管理」タブの上</a:t>
            </a:r>
            <a:r>
              <a:rPr lang="ja-JP" altLang="en-US" sz="1100" dirty="0" smtClean="0">
                <a:latin typeface="MS Mincho" pitchFamily="49" charset="-128"/>
                <a:ea typeface="MS Mincho" pitchFamily="49" charset="-128"/>
              </a:rPr>
              <a:t>段</a:t>
            </a:r>
            <a:r>
              <a:rPr lang="ja-JP" altLang="ko-KR" sz="1100" dirty="0" smtClean="0">
                <a:latin typeface="MS Mincho" pitchFamily="49" charset="-128"/>
                <a:ea typeface="MS Mincho" pitchFamily="49" charset="-128"/>
              </a:rPr>
              <a:t>照会条件です。</a:t>
            </a:r>
            <a:r>
              <a:rPr lang="en-US" altLang="ko-KR"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継続</a:t>
            </a:r>
            <a:r>
              <a:rPr lang="en-US" altLang="ko-KR" sz="1100" dirty="0" smtClean="0">
                <a:latin typeface="MS Mincho" pitchFamily="49" charset="-128"/>
                <a:ea typeface="MS Mincho" pitchFamily="49" charset="-128"/>
              </a:rPr>
              <a:t> )  </a:t>
            </a:r>
            <a:r>
              <a:rPr lang="ko-KR" altLang="en-US" sz="1100" dirty="0" smtClean="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22" name="그림 21"/>
          <p:cNvPicPr>
            <a:picLocks noChangeAspect="1"/>
          </p:cNvPicPr>
          <p:nvPr/>
        </p:nvPicPr>
        <p:blipFill>
          <a:blip r:embed="rId2" cstate="print"/>
          <a:stretch>
            <a:fillRect/>
          </a:stretch>
        </p:blipFill>
        <p:spPr>
          <a:xfrm>
            <a:off x="1048101" y="1729942"/>
            <a:ext cx="5785831" cy="692422"/>
          </a:xfrm>
          <a:prstGeom prst="rect">
            <a:avLst/>
          </a:prstGeom>
        </p:spPr>
      </p:pic>
      <p:sp>
        <p:nvSpPr>
          <p:cNvPr id="35" name="Google Shape;286;p11"/>
          <p:cNvSpPr txBox="1"/>
          <p:nvPr/>
        </p:nvSpPr>
        <p:spPr>
          <a:xfrm>
            <a:off x="5999945" y="21393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9" name="Google Shape;381;p17"/>
          <p:cNvSpPr/>
          <p:nvPr/>
        </p:nvSpPr>
        <p:spPr>
          <a:xfrm>
            <a:off x="5384062" y="2218665"/>
            <a:ext cx="711938" cy="15524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1" name="Google Shape;365;p16"/>
          <p:cNvSpPr txBox="1"/>
          <p:nvPr/>
        </p:nvSpPr>
        <p:spPr>
          <a:xfrm>
            <a:off x="946027" y="2614430"/>
            <a:ext cx="4128626"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④</a:t>
            </a:r>
            <a:r>
              <a:rPr lang="ko-KR" sz="1100" dirty="0" smtClean="0">
                <a:solidFill>
                  <a:schemeClr val="dk1"/>
                </a:solidFill>
                <a:latin typeface="MS Mincho" pitchFamily="49" charset="-128"/>
                <a:ea typeface="MS Mincho"/>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default</a:t>
            </a:r>
            <a:r>
              <a:rPr lang="ja-JP" altLang="en-US" sz="1100" dirty="0" smtClean="0">
                <a:solidFill>
                  <a:schemeClr val="dk1"/>
                </a:solidFill>
                <a:latin typeface="MS Mincho" pitchFamily="49" charset="-128"/>
                <a:ea typeface="MS Mincho" pitchFamily="49" charset="-128"/>
                <a:cs typeface="MS Mincho"/>
                <a:sym typeface="MS Mincho"/>
              </a:rPr>
              <a:t>データ</a:t>
            </a:r>
            <a:r>
              <a:rPr lang="ja-JP" altLang="ko-KR" sz="1100" dirty="0" smtClean="0">
                <a:latin typeface="MS Mincho" pitchFamily="49" charset="-128"/>
                <a:ea typeface="MS Mincho" pitchFamily="49" charset="-128"/>
              </a:rPr>
              <a:t>ソート順序は発生頻</a:t>
            </a:r>
            <a:r>
              <a:rPr lang="ja-JP" altLang="ko-KR" sz="1100" dirty="0" smtClean="0">
                <a:latin typeface="MS Mincho" pitchFamily="49" charset="-128"/>
                <a:ea typeface="MS Mincho" pitchFamily="49" charset="-128"/>
              </a:rPr>
              <a:t>度</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病</a:t>
            </a:r>
            <a:r>
              <a:rPr lang="ja-JP" altLang="ko-KR" sz="1100" dirty="0" smtClean="0">
                <a:latin typeface="MS Mincho" pitchFamily="49" charset="-128"/>
                <a:ea typeface="MS Mincho" pitchFamily="49" charset="-128"/>
              </a:rPr>
              <a:t>名コード順で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最</a:t>
            </a:r>
            <a:r>
              <a:rPr lang="ja-JP" altLang="ko-KR" sz="1100" dirty="0" smtClean="0">
                <a:latin typeface="MS Mincho" pitchFamily="49" charset="-128"/>
                <a:ea typeface="MS Mincho" pitchFamily="49" charset="-128"/>
              </a:rPr>
              <a:t>新の登録データ順に照会したい場合に選択します。</a:t>
            </a:r>
            <a:endParaRPr dirty="0">
              <a:latin typeface="MS Mincho" pitchFamily="49" charset="-128"/>
              <a:ea typeface="MS Mincho" pitchFamily="49" charset="-128"/>
            </a:endParaRPr>
          </a:p>
        </p:txBody>
      </p:sp>
      <p:pic>
        <p:nvPicPr>
          <p:cNvPr id="3" name="그림 2"/>
          <p:cNvPicPr>
            <a:picLocks noChangeAspect="1"/>
          </p:cNvPicPr>
          <p:nvPr/>
        </p:nvPicPr>
        <p:blipFill>
          <a:blip r:embed="rId3" cstate="print"/>
          <a:stretch>
            <a:fillRect/>
          </a:stretch>
        </p:blipFill>
        <p:spPr>
          <a:xfrm>
            <a:off x="1048101" y="3235647"/>
            <a:ext cx="5773015" cy="2432617"/>
          </a:xfrm>
          <a:prstGeom prst="rect">
            <a:avLst/>
          </a:prstGeom>
        </p:spPr>
      </p:pic>
      <p:cxnSp>
        <p:nvCxnSpPr>
          <p:cNvPr id="52" name="Google Shape;285;p11"/>
          <p:cNvCxnSpPr>
            <a:stCxn id="53" idx="2"/>
          </p:cNvCxnSpPr>
          <p:nvPr/>
        </p:nvCxnSpPr>
        <p:spPr>
          <a:xfrm rot="5400000">
            <a:off x="5253778" y="4181849"/>
            <a:ext cx="775176" cy="222846"/>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5409579" y="3710945"/>
            <a:ext cx="686420" cy="19473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2819400" y="5668264"/>
            <a:ext cx="4413399" cy="640807"/>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ユーザーの学習過程で生成されたHIT病名がマザーDBの対象病名生成条件に合致して生成される場合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赤色で区</a:t>
            </a:r>
            <a:r>
              <a:rPr lang="ja-JP" altLang="en-US" sz="1100" dirty="0" smtClean="0">
                <a:latin typeface="MS Mincho" pitchFamily="49" charset="-128"/>
                <a:ea typeface="MS Mincho" pitchFamily="49" charset="-128"/>
              </a:rPr>
              <a:t>分さ</a:t>
            </a:r>
            <a:r>
              <a:rPr lang="ja-JP" altLang="ko-KR" sz="1100" dirty="0" smtClean="0">
                <a:latin typeface="MS Mincho" pitchFamily="49" charset="-128"/>
                <a:ea typeface="MS Mincho" pitchFamily="49" charset="-128"/>
              </a:rPr>
              <a:t>れます。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xmlns="" val="4870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4">
            <a:extLst>
              <a:ext uri="{FF2B5EF4-FFF2-40B4-BE49-F238E27FC236}">
                <a16:creationId xmlns="" xmlns:a16="http://schemas.microsoft.com/office/drawing/2014/main" id="{9FAB47BD-74C2-4F7D-A107-DF55D43C7741}"/>
              </a:ext>
            </a:extLst>
          </p:cNvPr>
          <p:cNvSpPr txBox="1"/>
          <p:nvPr/>
        </p:nvSpPr>
        <p:spPr>
          <a:xfrm>
            <a:off x="970916" y="6779362"/>
            <a:ext cx="6201779" cy="515526"/>
          </a:xfrm>
          <a:prstGeom prst="rect">
            <a:avLst/>
          </a:prstGeom>
          <a:noFill/>
        </p:spPr>
        <p:txBody>
          <a:bodyPr wrap="square">
            <a:spAutoFit/>
          </a:bodyPr>
          <a:lstStyle/>
          <a:p>
            <a:pPr>
              <a:lnSpc>
                <a:spcPct val="125000"/>
              </a:lnSpc>
            </a:pPr>
            <a:r>
              <a:rPr lang="en-US" altLang="ko-KR" sz="1100" dirty="0" smtClean="0">
                <a:solidFill>
                  <a:srgbClr val="FF0000"/>
                </a:solidFill>
                <a:latin typeface="MS Mincho" pitchFamily="49" charset="-128"/>
                <a:ea typeface="MS Mincho" pitchFamily="49" charset="-128"/>
              </a:rPr>
              <a:t>④ </a:t>
            </a:r>
            <a:r>
              <a:rPr lang="en-US" altLang="ko-KR" sz="1100" dirty="0">
                <a:latin typeface="MS Mincho" pitchFamily="49" charset="-128"/>
                <a:ea typeface="MS Mincho" pitchFamily="49" charset="-128"/>
              </a:rPr>
              <a:t>‘</a:t>
            </a:r>
            <a:r>
              <a:rPr lang="ko-KR" altLang="en-US" sz="1100" dirty="0" smtClean="0">
                <a:latin typeface="MS Mincho" pitchFamily="49" charset="-128"/>
                <a:ea typeface="ＭＳ 明朝" panose="02020609040205080304" pitchFamily="17" charset="-128"/>
              </a:rPr>
              <a:t>상세보기</a:t>
            </a:r>
            <a:r>
              <a:rPr lang="ja-JP" altLang="ko-KR" sz="1100" dirty="0" smtClean="0">
                <a:latin typeface="MS Mincho" pitchFamily="49" charset="-128"/>
                <a:ea typeface="MS Mincho" pitchFamily="49" charset="-128"/>
              </a:rPr>
              <a:t> 「詳細を見る」未チェックの状態で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詳細情報領域は表示されません。</a:t>
            </a: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「詳細表示」</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チ</a:t>
            </a:r>
            <a:r>
              <a:rPr lang="ja-JP" altLang="ko-KR" sz="1100" dirty="0" smtClean="0">
                <a:latin typeface="MS Mincho" pitchFamily="49" charset="-128"/>
                <a:ea typeface="MS Mincho" pitchFamily="49" charset="-128"/>
              </a:rPr>
              <a:t>ェックされた状態で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詳細情報領域が表示されます。</a:t>
            </a:r>
            <a:endParaRPr lang="en-US" altLang="ja-JP" sz="1100" dirty="0">
              <a:latin typeface="MS Mincho" pitchFamily="49" charset="-128"/>
              <a:ea typeface="MS Mincho" pitchFamily="49" charset="-128"/>
            </a:endParaRPr>
          </a:p>
        </p:txBody>
      </p:sp>
      <p:pic>
        <p:nvPicPr>
          <p:cNvPr id="28" name="그림 27"/>
          <p:cNvPicPr>
            <a:picLocks noChangeAspect="1"/>
          </p:cNvPicPr>
          <p:nvPr/>
        </p:nvPicPr>
        <p:blipFill>
          <a:blip r:embed="rId2" cstate="print"/>
          <a:stretch>
            <a:fillRect/>
          </a:stretch>
        </p:blipFill>
        <p:spPr>
          <a:xfrm>
            <a:off x="915787" y="4186940"/>
            <a:ext cx="5436040" cy="757751"/>
          </a:xfrm>
          <a:prstGeom prst="rect">
            <a:avLst/>
          </a:prstGeom>
        </p:spPr>
      </p:pic>
      <p:sp>
        <p:nvSpPr>
          <p:cNvPr id="5" name="テキスト ボックス 4">
            <a:extLst>
              <a:ext uri="{FF2B5EF4-FFF2-40B4-BE49-F238E27FC236}">
                <a16:creationId xmlns="" xmlns:a16="http://schemas.microsoft.com/office/drawing/2014/main" id="{9FAB47BD-74C2-4F7D-A107-DF55D43C7741}"/>
              </a:ext>
            </a:extLst>
          </p:cNvPr>
          <p:cNvSpPr txBox="1"/>
          <p:nvPr/>
        </p:nvSpPr>
        <p:spPr>
          <a:xfrm>
            <a:off x="1048101" y="1320281"/>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トップエリア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検索ボタンとダウンロードボタンが存在します。</a:t>
            </a:r>
            <a:endParaRPr lang="en-US" altLang="ja-JP" sz="1100" dirty="0">
              <a:latin typeface="MS Mincho" pitchFamily="49" charset="-128"/>
              <a:ea typeface="MS Mincho" pitchFamily="49" charset="-128"/>
            </a:endParaRPr>
          </a:p>
        </p:txBody>
      </p:sp>
      <p:sp>
        <p:nvSpPr>
          <p:cNvPr id="26" name="正方形/長方形 25">
            <a:extLst>
              <a:ext uri="{FF2B5EF4-FFF2-40B4-BE49-F238E27FC236}">
                <a16:creationId xmlns="" xmlns:a16="http://schemas.microsoft.com/office/drawing/2014/main" id="{2EC0BD65-A616-4BD8-A7E7-FA4CFA052271}"/>
              </a:ext>
            </a:extLst>
          </p:cNvPr>
          <p:cNvSpPr/>
          <p:nvPr/>
        </p:nvSpPr>
        <p:spPr>
          <a:xfrm>
            <a:off x="980661" y="3370095"/>
            <a:ext cx="975432" cy="2154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 name="スライド番号プレースホルダー 1">
            <a:extLst>
              <a:ext uri="{FF2B5EF4-FFF2-40B4-BE49-F238E27FC236}">
                <a16:creationId xmlns="" xmlns:a16="http://schemas.microsoft.com/office/drawing/2014/main" id="{5F91E1DE-E51B-80A9-C07B-72A02D1ACCEF}"/>
              </a:ext>
            </a:extLst>
          </p:cNvPr>
          <p:cNvSpPr>
            <a:spLocks noGrp="1"/>
          </p:cNvSpPr>
          <p:nvPr>
            <p:ph type="sldNum" sz="quarter" idx="12"/>
          </p:nvPr>
        </p:nvSpPr>
        <p:spPr/>
        <p:txBody>
          <a:bodyPr/>
          <a:lstStyle/>
          <a:p>
            <a:fld id="{00593AED-EEE3-4FE1-BF0F-C13142AE3BDC}" type="slidenum">
              <a:rPr kumimoji="1" lang="ja-JP" altLang="en-US" smtClean="0">
                <a:latin typeface="MS Mincho" pitchFamily="49" charset="-128"/>
                <a:ea typeface="MS Mincho" pitchFamily="49" charset="-128"/>
              </a:rPr>
              <a:pPr/>
              <a:t>2</a:t>
            </a:fld>
            <a:endParaRPr kumimoji="1" lang="ja-JP" altLang="en-US">
              <a:latin typeface="MS Mincho" pitchFamily="49" charset="-128"/>
              <a:ea typeface="MS Mincho" pitchFamily="49" charset="-128"/>
            </a:endParaRPr>
          </a:p>
        </p:txBody>
      </p:sp>
      <p:pic>
        <p:nvPicPr>
          <p:cNvPr id="4" name="그림 3"/>
          <p:cNvPicPr>
            <a:picLocks noChangeAspect="1"/>
          </p:cNvPicPr>
          <p:nvPr/>
        </p:nvPicPr>
        <p:blipFill>
          <a:blip r:embed="rId2" cstate="print"/>
          <a:stretch>
            <a:fillRect/>
          </a:stretch>
        </p:blipFill>
        <p:spPr>
          <a:xfrm>
            <a:off x="1080000" y="1627015"/>
            <a:ext cx="5436040" cy="757751"/>
          </a:xfrm>
          <a:prstGeom prst="rect">
            <a:avLst/>
          </a:prstGeom>
        </p:spPr>
      </p:pic>
      <p:sp>
        <p:nvSpPr>
          <p:cNvPr id="17" name="テキスト ボックス 18">
            <a:extLst>
              <a:ext uri="{FF2B5EF4-FFF2-40B4-BE49-F238E27FC236}">
                <a16:creationId xmlns="" xmlns:a16="http://schemas.microsoft.com/office/drawing/2014/main" id="{133AD795-5C0E-2720-2DC3-404090135512}"/>
              </a:ext>
            </a:extLst>
          </p:cNvPr>
          <p:cNvSpPr txBox="1"/>
          <p:nvPr/>
        </p:nvSpPr>
        <p:spPr>
          <a:xfrm>
            <a:off x="915787" y="1848264"/>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②</a:t>
            </a:r>
          </a:p>
        </p:txBody>
      </p:sp>
      <p:sp>
        <p:nvSpPr>
          <p:cNvPr id="18" name="テキスト ボックス 21">
            <a:extLst>
              <a:ext uri="{FF2B5EF4-FFF2-40B4-BE49-F238E27FC236}">
                <a16:creationId xmlns="" xmlns:a16="http://schemas.microsoft.com/office/drawing/2014/main" id="{20F7AD82-028F-54DB-9015-3BCA534A3D76}"/>
              </a:ext>
            </a:extLst>
          </p:cNvPr>
          <p:cNvSpPr txBox="1"/>
          <p:nvPr/>
        </p:nvSpPr>
        <p:spPr>
          <a:xfrm>
            <a:off x="915787" y="1588795"/>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①</a:t>
            </a:r>
          </a:p>
        </p:txBody>
      </p:sp>
      <p:sp>
        <p:nvSpPr>
          <p:cNvPr id="20" name="四角形: 角を丸くする 22">
            <a:extLst>
              <a:ext uri="{FF2B5EF4-FFF2-40B4-BE49-F238E27FC236}">
                <a16:creationId xmlns="" xmlns:a16="http://schemas.microsoft.com/office/drawing/2014/main" id="{F211DA2C-C83A-5F41-6152-E7B73A4E7E89}"/>
              </a:ext>
            </a:extLst>
          </p:cNvPr>
          <p:cNvSpPr/>
          <p:nvPr/>
        </p:nvSpPr>
        <p:spPr>
          <a:xfrm>
            <a:off x="1243986" y="1696852"/>
            <a:ext cx="4690089" cy="22781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3" name="テキスト ボックス 4">
            <a:extLst>
              <a:ext uri="{FF2B5EF4-FFF2-40B4-BE49-F238E27FC236}">
                <a16:creationId xmlns="" xmlns:a16="http://schemas.microsoft.com/office/drawing/2014/main" id="{9FAB47BD-74C2-4F7D-A107-DF55D43C7741}"/>
              </a:ext>
            </a:extLst>
          </p:cNvPr>
          <p:cNvSpPr txBox="1"/>
          <p:nvPr/>
        </p:nvSpPr>
        <p:spPr>
          <a:xfrm>
            <a:off x="623088" y="2477065"/>
            <a:ext cx="6936588" cy="1150315"/>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① </a:t>
            </a:r>
            <a:r>
              <a:rPr lang="ja-JP" altLang="ko-KR" sz="1100" dirty="0" smtClean="0">
                <a:latin typeface="MS Mincho" pitchFamily="49" charset="-128"/>
                <a:ea typeface="MS Mincho" pitchFamily="49" charset="-128"/>
              </a:rPr>
              <a:t>顧客番号、医療機関名、医療機関コードの前方一致条件で検索します。 医療機関コードの場合</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10</a:t>
            </a:r>
            <a:r>
              <a:rPr lang="ja-JP" altLang="ko-KR" sz="1100" dirty="0" smtClean="0">
                <a:latin typeface="MS Mincho" pitchFamily="49" charset="-128"/>
                <a:ea typeface="MS Mincho" pitchFamily="49" charset="-128"/>
              </a:rPr>
              <a:t>行チェックの場合は「都道府県(2桁)+点数表(1桁)+医療機関コード(7桁)で検索し、10行チェ</a:t>
            </a:r>
            <a:r>
              <a:rPr lang="ja-JP" altLang="ko-KR" sz="1100" dirty="0" smtClean="0">
                <a:latin typeface="MS Mincho" pitchFamily="49" charset="-128"/>
                <a:ea typeface="MS Mincho" pitchFamily="49" charset="-128"/>
              </a:rPr>
              <a:t>ッ</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ク</a:t>
            </a:r>
            <a:r>
              <a:rPr lang="ja-JP" altLang="en-US" sz="1100" dirty="0" smtClean="0">
                <a:latin typeface="MS Mincho" pitchFamily="49" charset="-128"/>
                <a:ea typeface="MS Mincho" pitchFamily="49" charset="-128"/>
              </a:rPr>
              <a:t>を行</a:t>
            </a:r>
            <a:r>
              <a:rPr lang="ja-JP" altLang="en-US" sz="1100" dirty="0" smtClean="0">
                <a:latin typeface="MS Mincho" pitchFamily="49" charset="-128"/>
                <a:ea typeface="MS Mincho" pitchFamily="49" charset="-128"/>
              </a:rPr>
              <a:t>う。また、</a:t>
            </a:r>
            <a:r>
              <a:rPr lang="ja-JP" altLang="ko-KR" sz="1100" dirty="0" smtClean="0">
                <a:latin typeface="MS Mincho" pitchFamily="49" charset="-128"/>
                <a:ea typeface="MS Mincho" pitchFamily="49" charset="-128"/>
              </a:rPr>
              <a:t>解除の場合</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は医療機関コード（7桁）でのみ検索します。 </a:t>
            </a:r>
            <a:r>
              <a:rPr lang="ja-JP" altLang="en-US" sz="1100" dirty="0">
                <a:solidFill>
                  <a:srgbClr val="FF0000"/>
                </a:solidFill>
                <a:latin typeface="MS Mincho" pitchFamily="49" charset="-128"/>
                <a:ea typeface="MS Mincho" pitchFamily="49" charset="-128"/>
              </a:rPr>
              <a:t>　</a:t>
            </a:r>
            <a:endParaRPr lang="en-US" altLang="ja-JP" sz="1100" dirty="0" smtClean="0">
              <a:solidFill>
                <a:srgbClr val="FF0000"/>
              </a:solidFill>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「契約状況」別に検索します</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ト</a:t>
            </a:r>
            <a:r>
              <a:rPr lang="ja-JP" altLang="ko-KR" sz="1100" dirty="0" smtClean="0">
                <a:latin typeface="MS Mincho" pitchFamily="49" charset="-128"/>
                <a:ea typeface="MS Mincho" pitchFamily="49" charset="-128"/>
              </a:rPr>
              <a:t>ライアル顧客および本契約の適用日として照会可能です。</a:t>
            </a:r>
            <a:endParaRPr lang="en-US" altLang="ko-KR" sz="1100" dirty="0" smtClean="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p:txBody>
      </p:sp>
      <p:sp>
        <p:nvSpPr>
          <p:cNvPr id="25" name="四角形: 角を丸くする 22">
            <a:extLst>
              <a:ext uri="{FF2B5EF4-FFF2-40B4-BE49-F238E27FC236}">
                <a16:creationId xmlns="" xmlns:a16="http://schemas.microsoft.com/office/drawing/2014/main" id="{F211DA2C-C83A-5F41-6152-E7B73A4E7E89}"/>
              </a:ext>
            </a:extLst>
          </p:cNvPr>
          <p:cNvSpPr/>
          <p:nvPr/>
        </p:nvSpPr>
        <p:spPr>
          <a:xfrm>
            <a:off x="1243987" y="1954028"/>
            <a:ext cx="3366113" cy="1734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7" name="テキスト ボックス 18">
            <a:extLst>
              <a:ext uri="{FF2B5EF4-FFF2-40B4-BE49-F238E27FC236}">
                <a16:creationId xmlns="" xmlns:a16="http://schemas.microsoft.com/office/drawing/2014/main" id="{133AD795-5C0E-2720-2DC3-404090135512}"/>
              </a:ext>
            </a:extLst>
          </p:cNvPr>
          <p:cNvSpPr txBox="1"/>
          <p:nvPr/>
        </p:nvSpPr>
        <p:spPr>
          <a:xfrm>
            <a:off x="772912" y="4607188"/>
            <a:ext cx="364202" cy="307777"/>
          </a:xfrm>
          <a:prstGeom prst="rect">
            <a:avLst/>
          </a:prstGeom>
          <a:noFill/>
        </p:spPr>
        <p:txBody>
          <a:bodyPr wrap="none" rtlCol="0">
            <a:spAutoFit/>
          </a:bodyPr>
          <a:lstStyle/>
          <a:p>
            <a:r>
              <a:rPr kumimoji="1" lang="ja-JP" altLang="en-US" dirty="0" smtClean="0">
                <a:solidFill>
                  <a:srgbClr val="FF0000"/>
                </a:solidFill>
                <a:latin typeface="MS Mincho" pitchFamily="49" charset="-128"/>
                <a:ea typeface="MS Mincho" pitchFamily="49" charset="-128"/>
              </a:rPr>
              <a:t>③</a:t>
            </a:r>
            <a:endParaRPr kumimoji="1" lang="ja-JP" altLang="en-US" dirty="0">
              <a:solidFill>
                <a:srgbClr val="FF0000"/>
              </a:solidFill>
              <a:latin typeface="MS Mincho" pitchFamily="49" charset="-128"/>
              <a:ea typeface="MS Mincho" pitchFamily="49" charset="-128"/>
            </a:endParaRPr>
          </a:p>
        </p:txBody>
      </p:sp>
      <p:sp>
        <p:nvSpPr>
          <p:cNvPr id="29" name="四角形: 角を丸くする 22">
            <a:extLst>
              <a:ext uri="{FF2B5EF4-FFF2-40B4-BE49-F238E27FC236}">
                <a16:creationId xmlns="" xmlns:a16="http://schemas.microsoft.com/office/drawing/2014/main" id="{F211DA2C-C83A-5F41-6152-E7B73A4E7E89}"/>
              </a:ext>
            </a:extLst>
          </p:cNvPr>
          <p:cNvSpPr/>
          <p:nvPr/>
        </p:nvSpPr>
        <p:spPr>
          <a:xfrm>
            <a:off x="1099050" y="4688340"/>
            <a:ext cx="1558426"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pic>
        <p:nvPicPr>
          <p:cNvPr id="6" name="그림 5"/>
          <p:cNvPicPr>
            <a:picLocks noChangeAspect="1"/>
          </p:cNvPicPr>
          <p:nvPr/>
        </p:nvPicPr>
        <p:blipFill>
          <a:blip r:embed="rId3" cstate="print"/>
          <a:stretch>
            <a:fillRect/>
          </a:stretch>
        </p:blipFill>
        <p:spPr>
          <a:xfrm>
            <a:off x="980661" y="5358462"/>
            <a:ext cx="2665613" cy="1257145"/>
          </a:xfrm>
          <a:prstGeom prst="rect">
            <a:avLst/>
          </a:prstGeom>
        </p:spPr>
      </p:pic>
      <p:sp>
        <p:nvSpPr>
          <p:cNvPr id="30" name="テキスト ボックス 4">
            <a:extLst>
              <a:ext uri="{FF2B5EF4-FFF2-40B4-BE49-F238E27FC236}">
                <a16:creationId xmlns="" xmlns:a16="http://schemas.microsoft.com/office/drawing/2014/main" id="{9FAB47BD-74C2-4F7D-A107-DF55D43C7741}"/>
              </a:ext>
            </a:extLst>
          </p:cNvPr>
          <p:cNvSpPr txBox="1"/>
          <p:nvPr/>
        </p:nvSpPr>
        <p:spPr>
          <a:xfrm>
            <a:off x="915787" y="5028661"/>
            <a:ext cx="5616075" cy="303929"/>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③ </a:t>
            </a:r>
            <a:r>
              <a:rPr lang="ja-JP" altLang="ko-KR" sz="1100" dirty="0" smtClean="0">
                <a:latin typeface="MS Mincho" pitchFamily="49" charset="-128"/>
                <a:ea typeface="MS Mincho" pitchFamily="49" charset="-128"/>
              </a:rPr>
              <a:t>顧客リストをCSVファイルにダウンロードします。</a:t>
            </a:r>
            <a:endParaRPr lang="en-US" altLang="ja-JP" sz="1100" dirty="0">
              <a:latin typeface="MS Mincho" pitchFamily="49" charset="-128"/>
              <a:ea typeface="MS Mincho" pitchFamily="49" charset="-128"/>
            </a:endParaRPr>
          </a:p>
        </p:txBody>
      </p:sp>
      <p:sp>
        <p:nvSpPr>
          <p:cNvPr id="19" name="テキスト ボックス 4">
            <a:extLst>
              <a:ext uri="{FF2B5EF4-FFF2-40B4-BE49-F238E27FC236}">
                <a16:creationId xmlns="" xmlns:a16="http://schemas.microsoft.com/office/drawing/2014/main" id="{9FAB47BD-74C2-4F7D-A107-DF55D43C7741}"/>
              </a:ext>
            </a:extLst>
          </p:cNvPr>
          <p:cNvSpPr txBox="1"/>
          <p:nvPr/>
        </p:nvSpPr>
        <p:spPr>
          <a:xfrm>
            <a:off x="3780000" y="5416560"/>
            <a:ext cx="3416447" cy="515526"/>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「CSV出力項目選択」により、不要な項目を除いて</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CSV</a:t>
            </a:r>
            <a:r>
              <a:rPr lang="ja-JP" altLang="ko-KR" sz="1100" dirty="0" smtClean="0">
                <a:latin typeface="MS Mincho" pitchFamily="49" charset="-128"/>
                <a:ea typeface="MS Mincho" pitchFamily="49" charset="-128"/>
              </a:rPr>
              <a:t>ファイルの作成</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可能</a:t>
            </a:r>
            <a:r>
              <a:rPr lang="ja-JP" altLang="en-US" sz="1100" dirty="0" smtClean="0">
                <a:latin typeface="MS Mincho" pitchFamily="49" charset="-128"/>
                <a:ea typeface="MS Mincho" pitchFamily="49" charset="-128"/>
              </a:rPr>
              <a:t>です。</a:t>
            </a:r>
            <a:endParaRPr lang="en-US" altLang="ja-JP" sz="1100" dirty="0">
              <a:latin typeface="MS Mincho" pitchFamily="49" charset="-128"/>
              <a:ea typeface="MS Mincho" pitchFamily="49" charset="-128"/>
            </a:endParaRPr>
          </a:p>
        </p:txBody>
      </p:sp>
      <p:pic>
        <p:nvPicPr>
          <p:cNvPr id="7" name="그림 6"/>
          <p:cNvPicPr>
            <a:picLocks noChangeAspect="1"/>
          </p:cNvPicPr>
          <p:nvPr/>
        </p:nvPicPr>
        <p:blipFill>
          <a:blip r:embed="rId4" cstate="print"/>
          <a:stretch>
            <a:fillRect/>
          </a:stretch>
        </p:blipFill>
        <p:spPr>
          <a:xfrm>
            <a:off x="1194146" y="6761792"/>
            <a:ext cx="838200" cy="361950"/>
          </a:xfrm>
          <a:prstGeom prst="rect">
            <a:avLst/>
          </a:prstGeom>
        </p:spPr>
      </p:pic>
      <p:pic>
        <p:nvPicPr>
          <p:cNvPr id="8" name="그림 7"/>
          <p:cNvPicPr>
            <a:picLocks noChangeAspect="1"/>
          </p:cNvPicPr>
          <p:nvPr/>
        </p:nvPicPr>
        <p:blipFill>
          <a:blip r:embed="rId5" cstate="print"/>
          <a:stretch>
            <a:fillRect/>
          </a:stretch>
        </p:blipFill>
        <p:spPr>
          <a:xfrm>
            <a:off x="1222721" y="7029951"/>
            <a:ext cx="809625" cy="304800"/>
          </a:xfrm>
          <a:prstGeom prst="rect">
            <a:avLst/>
          </a:prstGeom>
        </p:spPr>
      </p:pic>
      <p:sp>
        <p:nvSpPr>
          <p:cNvPr id="22" name="テキスト ボックス 18">
            <a:extLst>
              <a:ext uri="{FF2B5EF4-FFF2-40B4-BE49-F238E27FC236}">
                <a16:creationId xmlns="" xmlns:a16="http://schemas.microsoft.com/office/drawing/2014/main" id="{133AD795-5C0E-2720-2DC3-404090135512}"/>
              </a:ext>
            </a:extLst>
          </p:cNvPr>
          <p:cNvSpPr txBox="1"/>
          <p:nvPr/>
        </p:nvSpPr>
        <p:spPr>
          <a:xfrm>
            <a:off x="5726326" y="4390330"/>
            <a:ext cx="364202" cy="307777"/>
          </a:xfrm>
          <a:prstGeom prst="rect">
            <a:avLst/>
          </a:prstGeom>
          <a:noFill/>
        </p:spPr>
        <p:txBody>
          <a:bodyPr wrap="none" rtlCol="0">
            <a:spAutoFit/>
          </a:bodyPr>
          <a:lstStyle/>
          <a:p>
            <a:r>
              <a:rPr kumimoji="1" lang="ja-JP" altLang="en-US" dirty="0" smtClean="0">
                <a:solidFill>
                  <a:srgbClr val="FF0000"/>
                </a:solidFill>
                <a:latin typeface="MS Mincho" pitchFamily="49" charset="-128"/>
                <a:ea typeface="MS Mincho" pitchFamily="49" charset="-128"/>
              </a:rPr>
              <a:t>④</a:t>
            </a:r>
            <a:endParaRPr kumimoji="1" lang="ja-JP" altLang="en-US" dirty="0">
              <a:solidFill>
                <a:srgbClr val="FF0000"/>
              </a:solidFill>
              <a:latin typeface="MS Mincho" pitchFamily="49" charset="-128"/>
              <a:ea typeface="MS Mincho" pitchFamily="49" charset="-128"/>
            </a:endParaRPr>
          </a:p>
        </p:txBody>
      </p:sp>
      <p:sp>
        <p:nvSpPr>
          <p:cNvPr id="24" name="四角形: 角を丸くする 22">
            <a:extLst>
              <a:ext uri="{FF2B5EF4-FFF2-40B4-BE49-F238E27FC236}">
                <a16:creationId xmlns="" xmlns:a16="http://schemas.microsoft.com/office/drawing/2014/main" id="{F211DA2C-C83A-5F41-6152-E7B73A4E7E89}"/>
              </a:ext>
            </a:extLst>
          </p:cNvPr>
          <p:cNvSpPr/>
          <p:nvPr/>
        </p:nvSpPr>
        <p:spPr>
          <a:xfrm>
            <a:off x="5200750" y="4461653"/>
            <a:ext cx="864319" cy="2266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31" name="テキスト ボックス 4">
            <a:extLst>
              <a:ext uri="{FF2B5EF4-FFF2-40B4-BE49-F238E27FC236}">
                <a16:creationId xmlns="" xmlns:a16="http://schemas.microsoft.com/office/drawing/2014/main" id="{9FAB47BD-74C2-4F7D-A107-DF55D43C7741}"/>
              </a:ext>
            </a:extLst>
          </p:cNvPr>
          <p:cNvSpPr txBox="1"/>
          <p:nvPr/>
        </p:nvSpPr>
        <p:spPr>
          <a:xfrm>
            <a:off x="896358" y="7703251"/>
            <a:ext cx="5836948" cy="303929"/>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詳細情報は「顧客情報</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ユーザー情報</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その他」タブ(Tab)で構成されます。</a:t>
            </a:r>
            <a:r>
              <a:rPr lang="ko-KR" altLang="en-US" sz="1100" dirty="0" smtClean="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9" name="그림 8"/>
          <p:cNvPicPr>
            <a:picLocks noChangeAspect="1"/>
          </p:cNvPicPr>
          <p:nvPr/>
        </p:nvPicPr>
        <p:blipFill>
          <a:blip r:embed="rId6" cstate="print"/>
          <a:stretch>
            <a:fillRect/>
          </a:stretch>
        </p:blipFill>
        <p:spPr>
          <a:xfrm>
            <a:off x="953436" y="8030762"/>
            <a:ext cx="5114925" cy="400050"/>
          </a:xfrm>
          <a:prstGeom prst="rect">
            <a:avLst/>
          </a:prstGeom>
        </p:spPr>
      </p:pic>
      <p:sp>
        <p:nvSpPr>
          <p:cNvPr id="32" name="テキスト ボックス 4">
            <a:extLst>
              <a:ext uri="{FF2B5EF4-FFF2-40B4-BE49-F238E27FC236}">
                <a16:creationId xmlns="" xmlns:a16="http://schemas.microsoft.com/office/drawing/2014/main" id="{9FAB47BD-74C2-4F7D-A107-DF55D43C7741}"/>
              </a:ext>
            </a:extLst>
          </p:cNvPr>
          <p:cNvSpPr txBox="1"/>
          <p:nvPr/>
        </p:nvSpPr>
        <p:spPr>
          <a:xfrm>
            <a:off x="914387" y="8694442"/>
            <a:ext cx="6388925" cy="1150315"/>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-「顧客情報」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医療機関情報</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登録</a:t>
            </a:r>
            <a:r>
              <a:rPr lang="ja-JP" altLang="en-US" sz="1100" dirty="0" smtClean="0">
                <a:latin typeface="MS Mincho" pitchFamily="49" charset="-128"/>
                <a:ea typeface="MS Mincho" pitchFamily="49" charset="-128"/>
              </a:rPr>
              <a:t>であり、</a:t>
            </a:r>
            <a:r>
              <a:rPr lang="ja-JP" altLang="ko-KR" sz="1100" dirty="0" smtClean="0">
                <a:latin typeface="MS Mincho" pitchFamily="49" charset="-128"/>
                <a:ea typeface="MS Mincho" pitchFamily="49" charset="-128"/>
              </a:rPr>
              <a:t>「基本情報」と使用期間設定の「契約情報」に分けて登録します。</a:t>
            </a:r>
            <a:endParaRPr lang="en-US" altLang="ja-JP" sz="1100" dirty="0" smtClean="0">
              <a:latin typeface="MS Mincho" pitchFamily="49" charset="-128"/>
              <a:ea typeface="MS Mincho" pitchFamily="49" charset="-128"/>
            </a:endParaRPr>
          </a:p>
          <a:p>
            <a:pPr>
              <a:lnSpc>
                <a:spcPct val="125000"/>
              </a:lnSpc>
            </a:pPr>
            <a:endParaRPr lang="en-US" altLang="ja-JP" sz="1100" dirty="0" smtClean="0">
              <a:latin typeface="MS Mincho" pitchFamily="49" charset="-128"/>
              <a:ea typeface="MS Mincho" pitchFamily="49" charset="-128"/>
            </a:endParaRPr>
          </a:p>
          <a:p>
            <a:pPr>
              <a:lnSpc>
                <a:spcPct val="125000"/>
              </a:lnSpc>
              <a:buFontTx/>
              <a:buChar char="-"/>
            </a:pPr>
            <a:r>
              <a:rPr lang="ja-JP" altLang="ko-KR" sz="1100" dirty="0" smtClean="0">
                <a:latin typeface="MS Mincho" pitchFamily="49" charset="-128"/>
                <a:ea typeface="MS Mincho" pitchFamily="49" charset="-128"/>
              </a:rPr>
              <a:t>「ユーザー情報」</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 該当</a:t>
            </a:r>
            <a:r>
              <a:rPr lang="ja-JP" altLang="en-US" sz="1100" dirty="0" smtClean="0">
                <a:latin typeface="MS Mincho" pitchFamily="49" charset="-128"/>
                <a:ea typeface="MS Mincho" pitchFamily="49" charset="-128"/>
              </a:rPr>
              <a:t>する</a:t>
            </a:r>
            <a:r>
              <a:rPr lang="ja-JP" altLang="ko-KR" sz="1100" dirty="0" smtClean="0">
                <a:latin typeface="MS Mincho" pitchFamily="49" charset="-128"/>
                <a:ea typeface="MS Mincho" pitchFamily="49" charset="-128"/>
              </a:rPr>
              <a:t>医療機関のユーザーを追加</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削</a:t>
            </a:r>
            <a:r>
              <a:rPr lang="ja-JP" altLang="ko-KR" sz="1100" dirty="0" smtClean="0">
                <a:latin typeface="MS Mincho" pitchFamily="49" charset="-128"/>
                <a:ea typeface="MS Mincho" pitchFamily="49" charset="-128"/>
              </a:rPr>
              <a:t>除</a:t>
            </a:r>
            <a:r>
              <a:rPr lang="ja-JP" altLang="en-US" sz="1100" dirty="0" smtClean="0">
                <a:latin typeface="MS Mincho" pitchFamily="49" charset="-128"/>
                <a:ea typeface="MS Mincho" pitchFamily="49" charset="-128"/>
              </a:rPr>
              <a:t>します。</a:t>
            </a:r>
            <a:endParaRPr lang="en-US" altLang="ko-KR" sz="1100" dirty="0" smtClean="0">
              <a:latin typeface="MS Mincho" pitchFamily="49" charset="-128"/>
              <a:ea typeface="MS Mincho" pitchFamily="49" charset="-128"/>
            </a:endParaRPr>
          </a:p>
        </p:txBody>
      </p:sp>
    </p:spTree>
    <p:extLst>
      <p:ext uri="{BB962C8B-B14F-4D97-AF65-F5344CB8AC3E}">
        <p14:creationId xmlns="" xmlns:p14="http://schemas.microsoft.com/office/powerpoint/2010/main" val="1091528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그림 27"/>
          <p:cNvPicPr>
            <a:picLocks noChangeAspect="1"/>
          </p:cNvPicPr>
          <p:nvPr/>
        </p:nvPicPr>
        <p:blipFill>
          <a:blip r:embed="rId2" cstate="print"/>
          <a:stretch>
            <a:fillRect/>
          </a:stretch>
        </p:blipFill>
        <p:spPr>
          <a:xfrm>
            <a:off x="1182301" y="5279649"/>
            <a:ext cx="5452685" cy="3581621"/>
          </a:xfrm>
          <a:prstGeom prst="rect">
            <a:avLst/>
          </a:prstGeom>
        </p:spPr>
      </p:pic>
      <p:pic>
        <p:nvPicPr>
          <p:cNvPr id="24" name="그림 23"/>
          <p:cNvPicPr>
            <a:picLocks noChangeAspect="1"/>
          </p:cNvPicPr>
          <p:nvPr/>
        </p:nvPicPr>
        <p:blipFill>
          <a:blip r:embed="rId3" cstate="print"/>
          <a:stretch>
            <a:fillRect/>
          </a:stretch>
        </p:blipFill>
        <p:spPr>
          <a:xfrm>
            <a:off x="1182300" y="2565817"/>
            <a:ext cx="5514833" cy="1643309"/>
          </a:xfrm>
          <a:prstGeom prst="rect">
            <a:avLst/>
          </a:prstGeom>
        </p:spPr>
      </p:pic>
      <p:sp>
        <p:nvSpPr>
          <p:cNvPr id="2" name="スライド番号プレースホルダー 1">
            <a:extLst>
              <a:ext uri="{FF2B5EF4-FFF2-40B4-BE49-F238E27FC236}">
                <a16:creationId xmlns:a16="http://schemas.microsoft.com/office/drawing/2014/main" xmlns=""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29</a:t>
            </a:fld>
            <a:endParaRPr kumimoji="1" lang="ja-JP" altLang="en-US"/>
          </a:p>
        </p:txBody>
      </p:sp>
      <p:sp>
        <p:nvSpPr>
          <p:cNvPr id="21" name="テキスト ボックス 4">
            <a:extLst>
              <a:ext uri="{FF2B5EF4-FFF2-40B4-BE49-F238E27FC236}">
                <a16:creationId xmlns:a16="http://schemas.microsoft.com/office/drawing/2014/main" xmlns="" id="{9FAB47BD-74C2-4F7D-A107-DF55D43C7741}"/>
              </a:ext>
            </a:extLst>
          </p:cNvPr>
          <p:cNvSpPr txBox="1"/>
          <p:nvPr/>
        </p:nvSpPr>
        <p:spPr>
          <a:xfrm>
            <a:off x="993670" y="1320281"/>
            <a:ext cx="6289445" cy="93871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検索結果は基準コード「代表行」表示（default）と「全体行」表示に切り替わります。</a:t>
            </a:r>
            <a:endParaRPr lang="en-US" altLang="ko-KR"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例えば、関節炎によく使われる「ロキソプロフェンNaテープ」の薬価基準コードは「2649735」</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です。</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該当</a:t>
            </a:r>
            <a:r>
              <a:rPr lang="ja-JP" altLang="en-US" sz="1100" dirty="0" smtClean="0">
                <a:latin typeface="MS Mincho" pitchFamily="49" charset="-128"/>
                <a:ea typeface="MS Mincho" pitchFamily="49" charset="-128"/>
              </a:rPr>
              <a:t>する</a:t>
            </a:r>
            <a:r>
              <a:rPr lang="ja-JP" altLang="ko-KR" sz="1100" dirty="0" smtClean="0">
                <a:latin typeface="MS Mincho" pitchFamily="49" charset="-128"/>
                <a:ea typeface="MS Mincho" pitchFamily="49" charset="-128"/>
              </a:rPr>
              <a:t>適応病名である「関節炎」（コード：7169005）のように検索すると1件が</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表示さ</a:t>
            </a:r>
            <a:r>
              <a:rPr lang="ja-JP" altLang="ko-KR" sz="1100" dirty="0" smtClean="0">
                <a:latin typeface="MS Mincho" pitchFamily="49" charset="-128"/>
                <a:ea typeface="MS Mincho" pitchFamily="49" charset="-128"/>
              </a:rPr>
              <a:t>れます</a:t>
            </a:r>
            <a:endParaRPr lang="en-US" altLang="ja-JP" sz="1100" dirty="0">
              <a:latin typeface="MS Mincho" pitchFamily="49" charset="-128"/>
              <a:ea typeface="MS Mincho" pitchFamily="49" charset="-128"/>
            </a:endParaRPr>
          </a:p>
        </p:txBody>
      </p:sp>
      <p:sp>
        <p:nvSpPr>
          <p:cNvPr id="39" name="Google Shape;381;p17"/>
          <p:cNvSpPr/>
          <p:nvPr/>
        </p:nvSpPr>
        <p:spPr>
          <a:xfrm>
            <a:off x="1422007" y="2848738"/>
            <a:ext cx="1033326" cy="199584"/>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52" name="Google Shape;285;p11"/>
          <p:cNvCxnSpPr>
            <a:stCxn id="16" idx="2"/>
            <a:endCxn id="5" idx="0"/>
          </p:cNvCxnSpPr>
          <p:nvPr/>
        </p:nvCxnSpPr>
        <p:spPr>
          <a:xfrm rot="16200000" flipH="1">
            <a:off x="1730745" y="4063639"/>
            <a:ext cx="781245" cy="19379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2218268" y="6450069"/>
            <a:ext cx="4343400" cy="22205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4" name="Google Shape;301;p12"/>
          <p:cNvSpPr/>
          <p:nvPr/>
        </p:nvSpPr>
        <p:spPr>
          <a:xfrm>
            <a:off x="3065811" y="4597672"/>
            <a:ext cx="2138268" cy="34127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全</a:t>
            </a:r>
            <a:r>
              <a:rPr lang="ja-JP" altLang="ko-KR" sz="1100" dirty="0" smtClean="0">
                <a:latin typeface="MS Mincho" pitchFamily="49" charset="-128"/>
                <a:ea typeface="MS Mincho" pitchFamily="49" charset="-128"/>
              </a:rPr>
              <a:t>行」に変更します。</a:t>
            </a:r>
            <a:endParaRPr sz="1100" dirty="0">
              <a:solidFill>
                <a:schemeClr val="dk1"/>
              </a:solidFill>
              <a:latin typeface="MS Mincho" pitchFamily="49" charset="-128"/>
              <a:ea typeface="MS Mincho" pitchFamily="49" charset="-128"/>
              <a:cs typeface="MS Mincho"/>
              <a:sym typeface="MS Mincho"/>
            </a:endParaRPr>
          </a:p>
        </p:txBody>
      </p:sp>
      <p:sp>
        <p:nvSpPr>
          <p:cNvPr id="13" name="Google Shape;381;p17"/>
          <p:cNvSpPr/>
          <p:nvPr/>
        </p:nvSpPr>
        <p:spPr>
          <a:xfrm>
            <a:off x="2514600" y="3048008"/>
            <a:ext cx="2438399" cy="160867"/>
          </a:xfrm>
          <a:prstGeom prst="roundRect">
            <a:avLst>
              <a:gd name="adj" fmla="val 16667"/>
            </a:avLst>
          </a:prstGeom>
          <a:noFill/>
          <a:ln w="1905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cstate="print"/>
          <a:stretch>
            <a:fillRect/>
          </a:stretch>
        </p:blipFill>
        <p:spPr>
          <a:xfrm>
            <a:off x="1472501" y="4551161"/>
            <a:ext cx="1491530" cy="434299"/>
          </a:xfrm>
          <a:prstGeom prst="rect">
            <a:avLst/>
          </a:prstGeom>
        </p:spPr>
      </p:pic>
      <p:sp>
        <p:nvSpPr>
          <p:cNvPr id="16" name="Google Shape;356;p15"/>
          <p:cNvSpPr/>
          <p:nvPr/>
        </p:nvSpPr>
        <p:spPr>
          <a:xfrm>
            <a:off x="1771402" y="3605842"/>
            <a:ext cx="506131" cy="16407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5" name="Google Shape;285;p11"/>
          <p:cNvCxnSpPr>
            <a:stCxn id="54" idx="2"/>
            <a:endCxn id="53" idx="0"/>
          </p:cNvCxnSpPr>
          <p:nvPr/>
        </p:nvCxnSpPr>
        <p:spPr>
          <a:xfrm rot="16200000" flipH="1">
            <a:off x="3506895" y="5566996"/>
            <a:ext cx="1511122" cy="2550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407;p18"/>
          <p:cNvSpPr txBox="1"/>
          <p:nvPr/>
        </p:nvSpPr>
        <p:spPr>
          <a:xfrm>
            <a:off x="1106895" y="8909478"/>
            <a:ext cx="5545221"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基準コードの適応病名（＝関節炎）に対する</a:t>
            </a:r>
            <a:r>
              <a:rPr lang="ja-JP" altLang="en-US" sz="1100" dirty="0" smtClean="0">
                <a:latin typeface="MS Mincho" pitchFamily="49" charset="-128"/>
                <a:ea typeface="MS Mincho" pitchFamily="49" charset="-128"/>
              </a:rPr>
              <a:t>全体の</a:t>
            </a:r>
            <a:r>
              <a:rPr lang="ja-JP" altLang="ko-KR" sz="1100" dirty="0" smtClean="0">
                <a:latin typeface="MS Mincho" pitchFamily="49" charset="-128"/>
                <a:ea typeface="MS Mincho" pitchFamily="49" charset="-128"/>
              </a:rPr>
              <a:t>適応医薬品が24件存在することが</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sp>
        <p:nvSpPr>
          <p:cNvPr id="33" name="Google Shape;402;p18"/>
          <p:cNvSpPr txBox="1"/>
          <p:nvPr/>
        </p:nvSpPr>
        <p:spPr>
          <a:xfrm>
            <a:off x="1422007" y="348262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Tree>
    <p:extLst>
      <p:ext uri="{BB962C8B-B14F-4D97-AF65-F5344CB8AC3E}">
        <p14:creationId xmlns:p14="http://schemas.microsoft.com/office/powerpoint/2010/main" xmlns="" val="251558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48101" y="1768090"/>
            <a:ext cx="5864328" cy="631085"/>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xmlns=""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30</a:t>
            </a:fld>
            <a:endParaRPr kumimoji="1" lang="ja-JP" altLang="en-US"/>
          </a:p>
        </p:txBody>
      </p:sp>
      <p:sp>
        <p:nvSpPr>
          <p:cNvPr id="21" name="テキスト ボックス 4">
            <a:extLst>
              <a:ext uri="{FF2B5EF4-FFF2-40B4-BE49-F238E27FC236}">
                <a16:creationId xmlns:a16="http://schemas.microsoft.com/office/drawing/2014/main" xmlns="" id="{9FAB47BD-74C2-4F7D-A107-DF55D43C7741}"/>
              </a:ext>
            </a:extLst>
          </p:cNvPr>
          <p:cNvSpPr txBox="1"/>
          <p:nvPr/>
        </p:nvSpPr>
        <p:spPr>
          <a:xfrm>
            <a:off x="993671" y="1320281"/>
            <a:ext cx="5400000" cy="303929"/>
          </a:xfrm>
          <a:prstGeom prst="rect">
            <a:avLst/>
          </a:prstGeom>
          <a:noFill/>
        </p:spPr>
        <p:txBody>
          <a:bodyPr wrap="square">
            <a:spAutoFit/>
          </a:bodyPr>
          <a:lstStyle/>
          <a:p>
            <a:pPr>
              <a:lnSpc>
                <a:spcPct val="125000"/>
              </a:lnSpc>
            </a:pPr>
            <a:r>
              <a:rPr lang="ja-JP" altLang="en-US" sz="1100" b="1" dirty="0">
                <a:solidFill>
                  <a:schemeClr val="bg1">
                    <a:lumMod val="50000"/>
                  </a:schemeClr>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「マザーDB」情報を追加または削除/復元できます。</a:t>
            </a:r>
            <a:endParaRPr lang="en-US" altLang="ja-JP" sz="1100" dirty="0">
              <a:latin typeface="MS Mincho" pitchFamily="49" charset="-128"/>
              <a:ea typeface="MS Mincho" pitchFamily="49" charset="-128"/>
            </a:endParaRPr>
          </a:p>
        </p:txBody>
      </p:sp>
      <p:sp>
        <p:nvSpPr>
          <p:cNvPr id="51" name="Google Shape;365;p16"/>
          <p:cNvSpPr txBox="1"/>
          <p:nvPr/>
        </p:nvSpPr>
        <p:spPr>
          <a:xfrm>
            <a:off x="1032679" y="2582795"/>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① </a:t>
            </a:r>
            <a:r>
              <a:rPr lang="ja-JP" altLang="ko-KR" sz="1100" dirty="0" smtClean="0">
                <a:latin typeface="MS Mincho" pitchFamily="49" charset="-128"/>
                <a:ea typeface="MS Mincho" pitchFamily="49" charset="-128"/>
              </a:rPr>
              <a:t>「追加」ボタンをクリックする</a:t>
            </a:r>
            <a:r>
              <a:rPr lang="ja-JP" altLang="ko-KR" sz="1100" dirty="0" smtClean="0">
                <a:latin typeface="MS Mincho" pitchFamily="49" charset="-128"/>
                <a:ea typeface="MS Mincho" pitchFamily="49" charset="-128"/>
              </a:rPr>
              <a:t>と新</a:t>
            </a:r>
            <a:r>
              <a:rPr lang="ja-JP" altLang="ko-KR" sz="1100" dirty="0" smtClean="0">
                <a:latin typeface="MS Mincho" pitchFamily="49" charset="-128"/>
                <a:ea typeface="MS Mincho" pitchFamily="49" charset="-128"/>
              </a:rPr>
              <a:t>しいマザーDBのHIT病名を追加できます。</a:t>
            </a:r>
            <a:endParaRPr dirty="0">
              <a:latin typeface="MS Mincho" pitchFamily="49" charset="-128"/>
              <a:ea typeface="MS Mincho" pitchFamily="49" charset="-128"/>
            </a:endParaRPr>
          </a:p>
        </p:txBody>
      </p:sp>
      <p:cxnSp>
        <p:nvCxnSpPr>
          <p:cNvPr id="52" name="Google Shape;285;p11"/>
          <p:cNvCxnSpPr>
            <a:stCxn id="4" idx="1"/>
            <a:endCxn id="12" idx="1"/>
          </p:cNvCxnSpPr>
          <p:nvPr/>
        </p:nvCxnSpPr>
        <p:spPr>
          <a:xfrm rot="10800000" flipH="1" flipV="1">
            <a:off x="1048100" y="2083633"/>
            <a:ext cx="245131" cy="2059366"/>
          </a:xfrm>
          <a:prstGeom prst="bentConnector3">
            <a:avLst>
              <a:gd name="adj1" fmla="val -93256"/>
            </a:avLst>
          </a:prstGeom>
          <a:noFill/>
          <a:ln w="19050" cap="flat" cmpd="sng">
            <a:solidFill>
              <a:srgbClr val="FF0000"/>
            </a:solidFill>
            <a:prstDash val="solid"/>
            <a:miter lim="800000"/>
            <a:headEnd type="none" w="sm" len="sm"/>
            <a:tailEnd type="triangle" w="med" len="med"/>
          </a:ln>
        </p:spPr>
      </p:cxnSp>
      <p:sp>
        <p:nvSpPr>
          <p:cNvPr id="53" name="Google Shape;381;p17"/>
          <p:cNvSpPr/>
          <p:nvPr/>
        </p:nvSpPr>
        <p:spPr>
          <a:xfrm>
            <a:off x="1136605" y="1948364"/>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3" name="Google Shape;382;p17"/>
          <p:cNvSpPr txBox="1"/>
          <p:nvPr/>
        </p:nvSpPr>
        <p:spPr>
          <a:xfrm>
            <a:off x="1158377" y="16371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4" name="Google Shape;384;p17"/>
          <p:cNvSpPr txBox="1"/>
          <p:nvPr/>
        </p:nvSpPr>
        <p:spPr>
          <a:xfrm>
            <a:off x="1788758" y="162917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9" name="Google Shape;381;p17"/>
          <p:cNvSpPr/>
          <p:nvPr/>
        </p:nvSpPr>
        <p:spPr>
          <a:xfrm>
            <a:off x="1670006" y="1948362"/>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2" name="그림 11"/>
          <p:cNvPicPr>
            <a:picLocks noChangeAspect="1"/>
          </p:cNvPicPr>
          <p:nvPr/>
        </p:nvPicPr>
        <p:blipFill>
          <a:blip r:embed="rId3" cstate="print"/>
          <a:stretch>
            <a:fillRect/>
          </a:stretch>
        </p:blipFill>
        <p:spPr>
          <a:xfrm>
            <a:off x="1293232" y="2886684"/>
            <a:ext cx="3804334" cy="2512630"/>
          </a:xfrm>
          <a:prstGeom prst="rect">
            <a:avLst/>
          </a:prstGeom>
        </p:spPr>
      </p:pic>
      <p:pic>
        <p:nvPicPr>
          <p:cNvPr id="18" name="그림 17"/>
          <p:cNvPicPr>
            <a:picLocks noChangeAspect="1"/>
          </p:cNvPicPr>
          <p:nvPr/>
        </p:nvPicPr>
        <p:blipFill>
          <a:blip r:embed="rId4" cstate="print"/>
          <a:stretch>
            <a:fillRect/>
          </a:stretch>
        </p:blipFill>
        <p:spPr>
          <a:xfrm>
            <a:off x="1293232" y="5450865"/>
            <a:ext cx="3804334" cy="2494936"/>
          </a:xfrm>
          <a:prstGeom prst="rect">
            <a:avLst/>
          </a:prstGeom>
        </p:spPr>
      </p:pic>
      <p:sp>
        <p:nvSpPr>
          <p:cNvPr id="30" name="Google Shape;381;p17"/>
          <p:cNvSpPr/>
          <p:nvPr/>
        </p:nvSpPr>
        <p:spPr>
          <a:xfrm>
            <a:off x="3675864" y="5648155"/>
            <a:ext cx="521714" cy="2625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365;p16"/>
          <p:cNvSpPr txBox="1"/>
          <p:nvPr/>
        </p:nvSpPr>
        <p:spPr>
          <a:xfrm>
            <a:off x="933305" y="8142572"/>
            <a:ext cx="609392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リストから選択チェックして「削除」ボタンをクリックすると選択した情報が削除されます。</a:t>
            </a:r>
            <a:endParaRPr dirty="0">
              <a:latin typeface="MS Mincho" pitchFamily="49" charset="-128"/>
              <a:ea typeface="MS Mincho" pitchFamily="49" charset="-128"/>
            </a:endParaRPr>
          </a:p>
        </p:txBody>
      </p:sp>
      <p:cxnSp>
        <p:nvCxnSpPr>
          <p:cNvPr id="17" name="直線矢印コネクタ 19">
            <a:extLst>
              <a:ext uri="{FF2B5EF4-FFF2-40B4-BE49-F238E27FC236}">
                <a16:creationId xmlns:a16="http://schemas.microsoft.com/office/drawing/2014/main" xmlns="" id="{62C800FD-DFC9-5DA8-0A10-F6012EA1C79B}"/>
              </a:ext>
            </a:extLst>
          </p:cNvPr>
          <p:cNvCxnSpPr>
            <a:cxnSpLocks/>
            <a:stCxn id="22" idx="3"/>
            <a:endCxn id="31" idx="1"/>
          </p:cNvCxnSpPr>
          <p:nvPr/>
        </p:nvCxnSpPr>
        <p:spPr>
          <a:xfrm>
            <a:off x="2860682" y="3664504"/>
            <a:ext cx="2360609" cy="91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381;p17"/>
          <p:cNvSpPr/>
          <p:nvPr/>
        </p:nvSpPr>
        <p:spPr>
          <a:xfrm>
            <a:off x="1449778" y="3483739"/>
            <a:ext cx="1410904" cy="36152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28" name="Google Shape;381;p17"/>
          <p:cNvSpPr/>
          <p:nvPr/>
        </p:nvSpPr>
        <p:spPr>
          <a:xfrm>
            <a:off x="2057401" y="4095289"/>
            <a:ext cx="2700866" cy="78997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S Mincho" pitchFamily="49" charset="-128"/>
              <a:ea typeface="MS Mincho" pitchFamily="49" charset="-128"/>
              <a:cs typeface="Century"/>
              <a:sym typeface="Century"/>
            </a:endParaRPr>
          </a:p>
        </p:txBody>
      </p:sp>
      <p:sp>
        <p:nvSpPr>
          <p:cNvPr id="31" name="Google Shape;212;p7"/>
          <p:cNvSpPr txBox="1"/>
          <p:nvPr/>
        </p:nvSpPr>
        <p:spPr>
          <a:xfrm>
            <a:off x="5221291" y="3204321"/>
            <a:ext cx="2142035" cy="93867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buFontTx/>
              <a:buChar char="-"/>
            </a:pPr>
            <a:r>
              <a:rPr lang="ja-JP" altLang="ko-KR" sz="1100" dirty="0" smtClean="0">
                <a:latin typeface="MS Mincho" pitchFamily="49" charset="-128"/>
                <a:ea typeface="MS Mincho" pitchFamily="49" charset="-128"/>
              </a:rPr>
              <a:t>上</a:t>
            </a:r>
            <a:r>
              <a:rPr lang="ja-JP" altLang="en-US" sz="1100" dirty="0" smtClean="0">
                <a:latin typeface="MS Mincho" pitchFamily="49" charset="-128"/>
                <a:ea typeface="MS Mincho" pitchFamily="49" charset="-128"/>
              </a:rPr>
              <a:t>段</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摘要</a:t>
            </a:r>
            <a:r>
              <a:rPr lang="ja-JP" altLang="ko-KR" sz="1100" dirty="0" smtClean="0">
                <a:latin typeface="MS Mincho" pitchFamily="49" charset="-128"/>
                <a:ea typeface="MS Mincho" pitchFamily="49" charset="-128"/>
              </a:rPr>
              <a:t>要求区分に従って</a:t>
            </a:r>
            <a:endParaRPr lang="en-US" altLang="ja-JP" sz="1100" dirty="0" smtClean="0">
              <a:latin typeface="MS Mincho" pitchFamily="49" charset="-128"/>
              <a:ea typeface="MS Mincho" pitchFamily="49" charset="-128"/>
            </a:endParaRPr>
          </a:p>
          <a:p>
            <a:pPr lvl="0"/>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摘要</a:t>
            </a:r>
            <a:r>
              <a:rPr lang="ja-JP" altLang="ko-KR" sz="1100" dirty="0" smtClean="0">
                <a:latin typeface="MS Mincho" pitchFamily="49" charset="-128"/>
                <a:ea typeface="MS Mincho" pitchFamily="49" charset="-128"/>
              </a:rPr>
              <a:t>コード」を検索します。 - </a:t>
            </a:r>
            <a:r>
              <a:rPr lang="ja-JP" altLang="en-US" sz="1100" dirty="0" smtClean="0">
                <a:latin typeface="MS Mincho" pitchFamily="49" charset="-128"/>
                <a:ea typeface="MS Mincho" pitchFamily="49" charset="-128"/>
              </a:rPr>
              <a:t>摘要</a:t>
            </a:r>
            <a:r>
              <a:rPr lang="ja-JP" altLang="ko-KR" sz="1100" dirty="0" smtClean="0">
                <a:latin typeface="MS Mincho" pitchFamily="49" charset="-128"/>
                <a:ea typeface="MS Mincho" pitchFamily="49" charset="-128"/>
              </a:rPr>
              <a:t>コー</a:t>
            </a:r>
            <a:r>
              <a:rPr lang="ja-JP" altLang="ko-KR" sz="1100" dirty="0" smtClean="0">
                <a:latin typeface="MS Mincho" pitchFamily="49" charset="-128"/>
                <a:ea typeface="MS Mincho" pitchFamily="49" charset="-128"/>
              </a:rPr>
              <a:t>ドを</a:t>
            </a:r>
            <a:r>
              <a:rPr lang="ja-JP" altLang="ko-KR" sz="1100" dirty="0" smtClean="0">
                <a:latin typeface="MS Mincho" pitchFamily="49" charset="-128"/>
                <a:ea typeface="MS Mincho" pitchFamily="49" charset="-128"/>
              </a:rPr>
              <a:t>4文字以</a:t>
            </a:r>
            <a:r>
              <a:rPr lang="ja-JP" altLang="ko-KR" sz="1100" dirty="0" smtClean="0">
                <a:latin typeface="MS Mincho" pitchFamily="49" charset="-128"/>
                <a:ea typeface="MS Mincho" pitchFamily="49" charset="-128"/>
              </a:rPr>
              <a:t>上記載</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す</a:t>
            </a:r>
            <a:r>
              <a:rPr lang="ja-JP" altLang="en-US" sz="1100" dirty="0" smtClean="0">
                <a:latin typeface="MS Mincho" pitchFamily="49" charset="-128"/>
                <a:ea typeface="MS Mincho" pitchFamily="49" charset="-128"/>
              </a:rPr>
              <a:t>ると</a:t>
            </a:r>
            <a:r>
              <a:rPr lang="ja-JP" altLang="ko-KR" sz="1100" dirty="0" smtClean="0">
                <a:latin typeface="MS Mincho" pitchFamily="49" charset="-128"/>
                <a:ea typeface="MS Mincho" pitchFamily="49" charset="-128"/>
              </a:rPr>
              <a:t>下段リストに検</a:t>
            </a:r>
            <a:r>
              <a:rPr lang="ja-JP" altLang="ko-KR" sz="1100" dirty="0" smtClean="0">
                <a:latin typeface="MS Mincho" pitchFamily="49" charset="-128"/>
                <a:ea typeface="MS Mincho" pitchFamily="49" charset="-128"/>
              </a:rPr>
              <a:t>索され</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ま</a:t>
            </a:r>
            <a:r>
              <a:rPr lang="ja-JP" altLang="ko-KR" sz="1100" dirty="0" smtClean="0">
                <a:latin typeface="MS Mincho" pitchFamily="49" charset="-128"/>
                <a:ea typeface="MS Mincho" pitchFamily="49" charset="-128"/>
              </a:rPr>
              <a:t>す。</a:t>
            </a:r>
            <a:endParaRPr dirty="0">
              <a:latin typeface="MS Mincho" pitchFamily="49" charset="-128"/>
              <a:ea typeface="MS Mincho" pitchFamily="49" charset="-128"/>
            </a:endParaRPr>
          </a:p>
        </p:txBody>
      </p:sp>
      <p:sp>
        <p:nvSpPr>
          <p:cNvPr id="33" name="Google Shape;212;p7"/>
          <p:cNvSpPr txBox="1"/>
          <p:nvPr/>
        </p:nvSpPr>
        <p:spPr>
          <a:xfrm>
            <a:off x="5221292" y="4190215"/>
            <a:ext cx="2147382"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smtClean="0">
                <a:solidFill>
                  <a:schemeClr val="dk1"/>
                </a:solidFill>
                <a:latin typeface="MS Mincho" pitchFamily="49" charset="-128"/>
                <a:ea typeface="MS Mincho" pitchFamily="49" charset="-128"/>
                <a:cs typeface="Century"/>
                <a:sym typeface="Century"/>
              </a:rPr>
              <a:t>-</a:t>
            </a:r>
            <a:r>
              <a:rPr lang="ja-JP" altLang="ko-KR" sz="1100" dirty="0" smtClean="0">
                <a:latin typeface="MS Mincho" pitchFamily="49" charset="-128"/>
                <a:ea typeface="MS Mincho" pitchFamily="49" charset="-128"/>
              </a:rPr>
              <a:t>検索されたリストから適応</a:t>
            </a:r>
            <a:r>
              <a:rPr lang="ja-JP" altLang="en-US" sz="1100" dirty="0" smtClean="0">
                <a:latin typeface="MS Mincho" pitchFamily="49" charset="-128"/>
                <a:ea typeface="MS Mincho" pitchFamily="49" charset="-128"/>
              </a:rPr>
              <a:t>診 </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療行為</a:t>
            </a:r>
            <a:r>
              <a:rPr lang="ja-JP" altLang="ko-KR" sz="1100" dirty="0" smtClean="0">
                <a:latin typeface="MS Mincho" pitchFamily="49" charset="-128"/>
                <a:ea typeface="MS Mincho" pitchFamily="49" charset="-128"/>
              </a:rPr>
              <a:t>や医薬品を選択をクリ</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ックします。</a:t>
            </a:r>
            <a:endParaRPr lang="ko-KR" altLang="en-US" sz="1100" dirty="0">
              <a:solidFill>
                <a:schemeClr val="dk1"/>
              </a:solidFill>
              <a:latin typeface="MS Mincho" pitchFamily="49" charset="-128"/>
              <a:ea typeface="Century"/>
              <a:cs typeface="Century"/>
              <a:sym typeface="Century"/>
            </a:endParaRPr>
          </a:p>
        </p:txBody>
      </p:sp>
      <p:cxnSp>
        <p:nvCxnSpPr>
          <p:cNvPr id="34" name="直線矢印コネクタ 19">
            <a:extLst>
              <a:ext uri="{FF2B5EF4-FFF2-40B4-BE49-F238E27FC236}">
                <a16:creationId xmlns:a16="http://schemas.microsoft.com/office/drawing/2014/main" xmlns="" id="{62C800FD-DFC9-5DA8-0A10-F6012EA1C79B}"/>
              </a:ext>
            </a:extLst>
          </p:cNvPr>
          <p:cNvCxnSpPr>
            <a:cxnSpLocks/>
            <a:stCxn id="28" idx="3"/>
            <a:endCxn id="33" idx="1"/>
          </p:cNvCxnSpPr>
          <p:nvPr/>
        </p:nvCxnSpPr>
        <p:spPr>
          <a:xfrm flipV="1">
            <a:off x="4758267" y="4490277"/>
            <a:ext cx="46302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Google Shape;212;p7"/>
          <p:cNvSpPr txBox="1"/>
          <p:nvPr/>
        </p:nvSpPr>
        <p:spPr>
          <a:xfrm>
            <a:off x="5290600" y="5718709"/>
            <a:ext cx="2062031" cy="76940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a:solidFill>
                  <a:schemeClr val="dk1"/>
                </a:solidFill>
                <a:latin typeface="MS Mincho" pitchFamily="49" charset="-128"/>
                <a:ea typeface="MS Mincho" pitchFamily="49" charset="-128"/>
                <a:cs typeface="Century"/>
                <a:sym typeface="Century"/>
              </a:rPr>
              <a:t>- </a:t>
            </a:r>
            <a:r>
              <a:rPr lang="ja-JP" altLang="ko-KR" sz="1100" dirty="0" smtClean="0">
                <a:latin typeface="MS Mincho" pitchFamily="49" charset="-128"/>
                <a:ea typeface="MS Mincho" pitchFamily="49" charset="-128"/>
              </a:rPr>
              <a:t>HIT病名コード：</a:t>
            </a:r>
            <a:r>
              <a:rPr lang="ja-JP" altLang="en-US" sz="1100" dirty="0" smtClean="0">
                <a:latin typeface="MS Mincho" pitchFamily="49" charset="-128"/>
                <a:ea typeface="MS Mincho" pitchFamily="49" charset="-128"/>
              </a:rPr>
              <a:t>摘要</a:t>
            </a:r>
            <a:r>
              <a:rPr lang="ja-JP" altLang="ko-KR" sz="1100" dirty="0" smtClean="0">
                <a:latin typeface="MS Mincho" pitchFamily="49" charset="-128"/>
                <a:ea typeface="MS Mincho" pitchFamily="49" charset="-128"/>
              </a:rPr>
              <a:t>コードの選択方法と同様</a:t>
            </a:r>
            <a:r>
              <a:rPr lang="ja-JP" altLang="ko-KR" sz="1100" dirty="0" smtClean="0">
                <a:latin typeface="MS Mincho" pitchFamily="49" charset="-128"/>
                <a:ea typeface="MS Mincho" pitchFamily="49" charset="-128"/>
              </a:rPr>
              <a:t>に病</a:t>
            </a:r>
            <a:r>
              <a:rPr lang="ja-JP" altLang="ko-KR" sz="1100" dirty="0" smtClean="0">
                <a:latin typeface="MS Mincho" pitchFamily="49" charset="-128"/>
                <a:ea typeface="MS Mincho" pitchFamily="49" charset="-128"/>
              </a:rPr>
              <a:t>名コードと名称を検索して選択をクリックします。</a:t>
            </a:r>
            <a:endParaRPr lang="ko-KR" altLang="en-US" sz="1100" dirty="0">
              <a:solidFill>
                <a:schemeClr val="dk1"/>
              </a:solidFill>
              <a:latin typeface="MS Mincho" pitchFamily="49" charset="-128"/>
              <a:ea typeface="Century"/>
              <a:cs typeface="Century"/>
              <a:sym typeface="Century"/>
            </a:endParaRPr>
          </a:p>
        </p:txBody>
      </p:sp>
      <p:sp>
        <p:nvSpPr>
          <p:cNvPr id="38" name="Google Shape;381;p17"/>
          <p:cNvSpPr/>
          <p:nvPr/>
        </p:nvSpPr>
        <p:spPr>
          <a:xfrm>
            <a:off x="1486267" y="6457268"/>
            <a:ext cx="3271999" cy="2001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9" name="Google Shape;212;p7"/>
          <p:cNvSpPr txBox="1"/>
          <p:nvPr/>
        </p:nvSpPr>
        <p:spPr>
          <a:xfrm>
            <a:off x="5290600" y="7054939"/>
            <a:ext cx="2163631" cy="600124"/>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r>
              <a:rPr lang="en-US" altLang="ko-KR" sz="1100" dirty="0" smtClean="0">
                <a:solidFill>
                  <a:schemeClr val="dk1"/>
                </a:solidFill>
                <a:latin typeface="MS Mincho" pitchFamily="49" charset="-128"/>
                <a:ea typeface="MS Mincho" pitchFamily="49" charset="-128"/>
                <a:cs typeface="Century"/>
                <a:sym typeface="Century"/>
              </a:rPr>
              <a:t>- </a:t>
            </a:r>
            <a:r>
              <a:rPr lang="ja-JP" altLang="en-US" sz="1100" dirty="0" smtClean="0">
                <a:solidFill>
                  <a:schemeClr val="dk1"/>
                </a:solidFill>
                <a:latin typeface="MS Mincho" pitchFamily="49" charset="-128"/>
                <a:ea typeface="MS Mincho" pitchFamily="49" charset="-128"/>
                <a:cs typeface="Century"/>
                <a:sym typeface="Century"/>
              </a:rPr>
              <a:t>最後に</a:t>
            </a:r>
            <a:r>
              <a:rPr lang="ja-JP" altLang="ko-KR" sz="1100" dirty="0" smtClean="0">
                <a:latin typeface="MS Mincho" pitchFamily="49" charset="-128"/>
                <a:ea typeface="MS Mincho" pitchFamily="49" charset="-128"/>
              </a:rPr>
              <a:t>「登録」ボタンをクリ</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ックすると新しいHIT適応病</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名が追加され</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ます。</a:t>
            </a:r>
            <a:endParaRPr lang="ko-KR" altLang="en-US" sz="1100" dirty="0">
              <a:solidFill>
                <a:schemeClr val="dk1"/>
              </a:solidFill>
              <a:latin typeface="MS Mincho" pitchFamily="49" charset="-128"/>
              <a:ea typeface="Century"/>
              <a:cs typeface="Century"/>
              <a:sym typeface="Century"/>
            </a:endParaRPr>
          </a:p>
        </p:txBody>
      </p:sp>
      <p:cxnSp>
        <p:nvCxnSpPr>
          <p:cNvPr id="41" name="Google Shape;285;p11"/>
          <p:cNvCxnSpPr>
            <a:stCxn id="30" idx="2"/>
            <a:endCxn id="39" idx="1"/>
          </p:cNvCxnSpPr>
          <p:nvPr/>
        </p:nvCxnSpPr>
        <p:spPr>
          <a:xfrm rot="16200000" flipH="1">
            <a:off x="3891487" y="5955888"/>
            <a:ext cx="1444346" cy="1353879"/>
          </a:xfrm>
          <a:prstGeom prst="bentConnector2">
            <a:avLst/>
          </a:prstGeom>
          <a:noFill/>
          <a:ln w="19050" cap="flat" cmpd="sng">
            <a:solidFill>
              <a:srgbClr val="FF0000"/>
            </a:solidFill>
            <a:prstDash val="solid"/>
            <a:miter lim="800000"/>
            <a:headEnd type="none" w="sm" len="sm"/>
            <a:tailEnd type="triangle" w="med" len="med"/>
          </a:ln>
        </p:spPr>
      </p:cxnSp>
      <p:cxnSp>
        <p:nvCxnSpPr>
          <p:cNvPr id="44" name="Google Shape;285;p11"/>
          <p:cNvCxnSpPr>
            <a:stCxn id="38" idx="3"/>
            <a:endCxn id="37" idx="1"/>
          </p:cNvCxnSpPr>
          <p:nvPr/>
        </p:nvCxnSpPr>
        <p:spPr>
          <a:xfrm flipV="1">
            <a:off x="4758266" y="6103410"/>
            <a:ext cx="532334" cy="45391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50" name="그림 49"/>
          <p:cNvPicPr>
            <a:picLocks noChangeAspect="1"/>
          </p:cNvPicPr>
          <p:nvPr/>
        </p:nvPicPr>
        <p:blipFill>
          <a:blip r:embed="rId5" cstate="print"/>
          <a:stretch>
            <a:fillRect/>
          </a:stretch>
        </p:blipFill>
        <p:spPr>
          <a:xfrm>
            <a:off x="1293233" y="8489850"/>
            <a:ext cx="5165566" cy="1323017"/>
          </a:xfrm>
          <a:prstGeom prst="rect">
            <a:avLst/>
          </a:prstGeom>
        </p:spPr>
      </p:pic>
      <p:sp>
        <p:nvSpPr>
          <p:cNvPr id="55" name="Google Shape;381;p17"/>
          <p:cNvSpPr/>
          <p:nvPr/>
        </p:nvSpPr>
        <p:spPr>
          <a:xfrm>
            <a:off x="1499932" y="8729224"/>
            <a:ext cx="288826" cy="112703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Google Shape;365;p16"/>
          <p:cNvSpPr txBox="1"/>
          <p:nvPr/>
        </p:nvSpPr>
        <p:spPr>
          <a:xfrm>
            <a:off x="1207680" y="9909729"/>
            <a:ext cx="534463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参照: 削除された情報は上</a:t>
            </a:r>
            <a:r>
              <a:rPr lang="ja-JP" altLang="en-US" sz="1100" dirty="0" smtClean="0">
                <a:latin typeface="MS Mincho" pitchFamily="49" charset="-128"/>
                <a:ea typeface="MS Mincho" pitchFamily="49" charset="-128"/>
              </a:rPr>
              <a:t>段</a:t>
            </a:r>
            <a:r>
              <a:rPr lang="ja-JP" altLang="ko-KR" sz="1100" dirty="0" smtClean="0">
                <a:latin typeface="MS Mincho" pitchFamily="49" charset="-128"/>
                <a:ea typeface="MS Mincho" pitchFamily="49" charset="-128"/>
              </a:rPr>
              <a:t>照会</a:t>
            </a:r>
            <a:r>
              <a:rPr lang="ja-JP" altLang="en-US" sz="1100" dirty="0" smtClean="0">
                <a:latin typeface="MS Mincho" pitchFamily="49" charset="-128"/>
                <a:ea typeface="MS Mincho" pitchFamily="49" charset="-128"/>
              </a:rPr>
              <a:t>条件　　　　　　　　　を</a:t>
            </a:r>
            <a:r>
              <a:rPr lang="ja-JP" altLang="ko-KR" sz="1100" dirty="0" smtClean="0">
                <a:latin typeface="MS Mincho" pitchFamily="49" charset="-128"/>
                <a:ea typeface="MS Mincho" pitchFamily="49" charset="-128"/>
              </a:rPr>
              <a:t>チェックして確認し、</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「使用</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復旧</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きます。</a:t>
            </a:r>
            <a:endParaRPr dirty="0">
              <a:latin typeface="MS Mincho" pitchFamily="49" charset="-128"/>
              <a:ea typeface="MS Mincho" pitchFamily="49" charset="-128"/>
            </a:endParaRPr>
          </a:p>
        </p:txBody>
      </p:sp>
      <p:pic>
        <p:nvPicPr>
          <p:cNvPr id="57" name="그림 56"/>
          <p:cNvPicPr>
            <a:picLocks noChangeAspect="1"/>
          </p:cNvPicPr>
          <p:nvPr/>
        </p:nvPicPr>
        <p:blipFill>
          <a:blip r:embed="rId6" cstate="print"/>
          <a:stretch>
            <a:fillRect/>
          </a:stretch>
        </p:blipFill>
        <p:spPr>
          <a:xfrm>
            <a:off x="3741201" y="9963747"/>
            <a:ext cx="1215345" cy="241404"/>
          </a:xfrm>
          <a:prstGeom prst="rect">
            <a:avLst/>
          </a:prstGeom>
        </p:spPr>
      </p:pic>
    </p:spTree>
    <p:extLst>
      <p:ext uri="{BB962C8B-B14F-4D97-AF65-F5344CB8AC3E}">
        <p14:creationId xmlns:p14="http://schemas.microsoft.com/office/powerpoint/2010/main" xmlns="" val="47062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p:cNvGrpSpPr/>
          <p:nvPr/>
        </p:nvGrpSpPr>
        <p:grpSpPr>
          <a:xfrm>
            <a:off x="1292718" y="5678067"/>
            <a:ext cx="4967745" cy="1527067"/>
            <a:chOff x="1219343" y="5740111"/>
            <a:chExt cx="5071390" cy="1759353"/>
          </a:xfrm>
        </p:grpSpPr>
        <p:pic>
          <p:nvPicPr>
            <p:cNvPr id="8" name="그림 7"/>
            <p:cNvPicPr>
              <a:picLocks noChangeAspect="1"/>
            </p:cNvPicPr>
            <p:nvPr/>
          </p:nvPicPr>
          <p:blipFill>
            <a:blip r:embed="rId3" cstate="print"/>
            <a:stretch>
              <a:fillRect/>
            </a:stretch>
          </p:blipFill>
          <p:spPr>
            <a:xfrm>
              <a:off x="1219343" y="5740111"/>
              <a:ext cx="5071390" cy="1759353"/>
            </a:xfrm>
            <a:prstGeom prst="rect">
              <a:avLst/>
            </a:prstGeom>
          </p:spPr>
        </p:pic>
        <p:sp>
          <p:nvSpPr>
            <p:cNvPr id="21" name="직사각형 20"/>
            <p:cNvSpPr/>
            <p:nvPr/>
          </p:nvSpPr>
          <p:spPr>
            <a:xfrm>
              <a:off x="2401446" y="6784823"/>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직사각형 21"/>
            <p:cNvSpPr/>
            <p:nvPr/>
          </p:nvSpPr>
          <p:spPr>
            <a:xfrm>
              <a:off x="4957190" y="6792809"/>
              <a:ext cx="1014522" cy="703374"/>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 name="スライド番号プレースホルダー 1">
            <a:extLst>
              <a:ext uri="{FF2B5EF4-FFF2-40B4-BE49-F238E27FC236}">
                <a16:creationId xmlns:a16="http://schemas.microsoft.com/office/drawing/2014/main" xmlns=""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31</a:t>
            </a:fld>
            <a:endParaRPr kumimoji="1" lang="ja-JP" altLang="en-US" dirty="0"/>
          </a:p>
        </p:txBody>
      </p:sp>
      <p:sp>
        <p:nvSpPr>
          <p:cNvPr id="33" name="テキスト ボックス 4">
            <a:extLst>
              <a:ext uri="{FF2B5EF4-FFF2-40B4-BE49-F238E27FC236}">
                <a16:creationId xmlns:a16="http://schemas.microsoft.com/office/drawing/2014/main" xmlns="" id="{9FAB47BD-74C2-4F7D-A107-DF55D43C7741}"/>
              </a:ext>
            </a:extLst>
          </p:cNvPr>
          <p:cNvSpPr txBox="1"/>
          <p:nvPr/>
        </p:nvSpPr>
        <p:spPr>
          <a:xfrm>
            <a:off x="1082401" y="5432260"/>
            <a:ext cx="591646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対象医療機関のチェックデータの確認</a:t>
            </a:r>
            <a:endParaRPr lang="en-US" altLang="ja-JP" sz="1100" dirty="0">
              <a:latin typeface="MS Mincho" pitchFamily="49" charset="-128"/>
              <a:ea typeface="MS Mincho" pitchFamily="49" charset="-128"/>
            </a:endParaRPr>
          </a:p>
        </p:txBody>
      </p:sp>
      <p:sp>
        <p:nvSpPr>
          <p:cNvPr id="34" name="Google Shape;368;p16"/>
          <p:cNvSpPr txBox="1"/>
          <p:nvPr/>
        </p:nvSpPr>
        <p:spPr>
          <a:xfrm>
            <a:off x="2381081" y="667191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1748634" y="595081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9" name="Google Shape;381;p17"/>
          <p:cNvSpPr/>
          <p:nvPr/>
        </p:nvSpPr>
        <p:spPr>
          <a:xfrm>
            <a:off x="1357991" y="6761940"/>
            <a:ext cx="2343503" cy="1892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5" name="テキスト ボックス 4">
            <a:extLst>
              <a:ext uri="{FF2B5EF4-FFF2-40B4-BE49-F238E27FC236}">
                <a16:creationId xmlns:a16="http://schemas.microsoft.com/office/drawing/2014/main" xmlns="" id="{9FAB47BD-74C2-4F7D-A107-DF55D43C7741}"/>
              </a:ext>
            </a:extLst>
          </p:cNvPr>
          <p:cNvSpPr txBox="1"/>
          <p:nvPr/>
        </p:nvSpPr>
        <p:spPr>
          <a:xfrm>
            <a:off x="993671" y="1100148"/>
            <a:ext cx="5400000" cy="515526"/>
          </a:xfrm>
          <a:prstGeom prst="rect">
            <a:avLst/>
          </a:prstGeom>
          <a:noFill/>
        </p:spPr>
        <p:txBody>
          <a:bodyPr wrap="square">
            <a:spAutoFit/>
          </a:bodyPr>
          <a:lstStyle/>
          <a:p>
            <a:pPr>
              <a:lnSpc>
                <a:spcPct val="125000"/>
              </a:lnSpc>
            </a:pPr>
            <a:r>
              <a:rPr lang="ja-JP" altLang="en-US" sz="1100" dirty="0">
                <a:latin typeface="MS Mincho" pitchFamily="49" charset="-128"/>
                <a:ea typeface="MS Mincho" pitchFamily="49" charset="-128"/>
              </a:rPr>
              <a:t>２ </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チェックデータ比較</a:t>
            </a:r>
            <a:endParaRPr lang="en-US" altLang="ja-JP" sz="1100" b="1" dirty="0" smtClean="0">
              <a:solidFill>
                <a:schemeClr val="bg1">
                  <a:lumMod val="50000"/>
                </a:schemeClr>
              </a:solidFill>
              <a:latin typeface="MS Mincho" pitchFamily="49" charset="-128"/>
              <a:ea typeface="MS Mincho" pitchFamily="49" charset="-128"/>
            </a:endParaRPr>
          </a:p>
          <a:p>
            <a:pPr>
              <a:lnSpc>
                <a:spcPct val="125000"/>
              </a:lnSpc>
            </a:pPr>
            <a:r>
              <a:rPr lang="ja-JP" altLang="en-US" sz="1100" b="1" dirty="0" smtClean="0">
                <a:solidFill>
                  <a:schemeClr val="bg1">
                    <a:lumMod val="50000"/>
                  </a:schemeClr>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「医療機関別チェックデータ比較」の初期画面です。</a:t>
            </a:r>
            <a:endParaRPr lang="en-US" altLang="ja-JP" sz="1100" dirty="0">
              <a:latin typeface="MS Mincho" pitchFamily="49" charset="-128"/>
              <a:ea typeface="MS Mincho" pitchFamily="49" charset="-128"/>
            </a:endParaRPr>
          </a:p>
        </p:txBody>
      </p:sp>
      <p:grpSp>
        <p:nvGrpSpPr>
          <p:cNvPr id="5" name="그룹 6"/>
          <p:cNvGrpSpPr/>
          <p:nvPr/>
        </p:nvGrpSpPr>
        <p:grpSpPr>
          <a:xfrm>
            <a:off x="1292718" y="1624970"/>
            <a:ext cx="5014949" cy="3685218"/>
            <a:chOff x="1292718" y="1624970"/>
            <a:chExt cx="5062520" cy="3685218"/>
          </a:xfrm>
        </p:grpSpPr>
        <p:pic>
          <p:nvPicPr>
            <p:cNvPr id="4" name="그림 3"/>
            <p:cNvPicPr>
              <a:picLocks noChangeAspect="1"/>
            </p:cNvPicPr>
            <p:nvPr/>
          </p:nvPicPr>
          <p:blipFill>
            <a:blip r:embed="rId4" cstate="print"/>
            <a:stretch>
              <a:fillRect/>
            </a:stretch>
          </p:blipFill>
          <p:spPr>
            <a:xfrm>
              <a:off x="1292718" y="1624970"/>
              <a:ext cx="5062520" cy="3685218"/>
            </a:xfrm>
            <a:prstGeom prst="rect">
              <a:avLst/>
            </a:prstGeom>
          </p:spPr>
        </p:pic>
        <p:sp>
          <p:nvSpPr>
            <p:cNvPr id="6" name="직사각형 5"/>
            <p:cNvSpPr/>
            <p:nvPr/>
          </p:nvSpPr>
          <p:spPr>
            <a:xfrm>
              <a:off x="2541477" y="2616200"/>
              <a:ext cx="1014522"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8" name="직사각형 17"/>
            <p:cNvSpPr/>
            <p:nvPr/>
          </p:nvSpPr>
          <p:spPr>
            <a:xfrm>
              <a:off x="4838626" y="2643466"/>
              <a:ext cx="1350506" cy="2472267"/>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5" name="Google Shape;212;p7"/>
          <p:cNvSpPr txBox="1"/>
          <p:nvPr/>
        </p:nvSpPr>
        <p:spPr>
          <a:xfrm>
            <a:off x="4277280" y="6431600"/>
            <a:ext cx="2610131" cy="1150275"/>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コピー先の医療機関を選択します。</a:t>
            </a: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a:solidFill>
                  <a:srgbClr val="FF0000"/>
                </a:solidFill>
                <a:latin typeface="MS Mincho" pitchFamily="49" charset="-128"/>
                <a:ea typeface="MS Mincho"/>
                <a:cs typeface="MS Mincho"/>
                <a:sym typeface="MS Mincho"/>
              </a:rPr>
              <a:t>②</a:t>
            </a:r>
            <a:r>
              <a:rPr lang="ko-KR" altLang="en-US"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「選択」ボタンをクリックします。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または</a:t>
            </a:r>
            <a:r>
              <a:rPr lang="ja-JP" altLang="ko-KR" sz="1100" dirty="0" smtClean="0">
                <a:solidFill>
                  <a:srgbClr val="FF0000"/>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行をダブルクリック）</a:t>
            </a:r>
            <a:endParaRPr lang="en-US" altLang="ko-KR" sz="1100" dirty="0" smtClean="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cs typeface="MS Mincho"/>
                <a:sym typeface="MS Mincho"/>
              </a:rPr>
              <a:t> </a:t>
            </a:r>
            <a:r>
              <a:rPr lang="en-US" altLang="ko-KR" sz="1100" dirty="0" smtClean="0">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学習したチェックデータ</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照​​会ウ</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ィンドウに切り替わります。</a:t>
            </a:r>
            <a:endParaRPr lang="ko-KR" altLang="en-US" sz="1100" dirty="0">
              <a:latin typeface="MS Mincho" pitchFamily="49" charset="-128"/>
            </a:endParaRPr>
          </a:p>
        </p:txBody>
      </p:sp>
      <p:cxnSp>
        <p:nvCxnSpPr>
          <p:cNvPr id="26" name="Google Shape;210;p7"/>
          <p:cNvCxnSpPr>
            <a:stCxn id="28" idx="1"/>
            <a:endCxn id="12" idx="1"/>
          </p:cNvCxnSpPr>
          <p:nvPr/>
        </p:nvCxnSpPr>
        <p:spPr>
          <a:xfrm rot="10800000" flipH="1" flipV="1">
            <a:off x="1360135" y="6145255"/>
            <a:ext cx="43023" cy="2799069"/>
          </a:xfrm>
          <a:prstGeom prst="bentConnector3">
            <a:avLst>
              <a:gd name="adj1" fmla="val -531344"/>
            </a:avLst>
          </a:prstGeom>
          <a:noFill/>
          <a:ln w="19050" cap="flat" cmpd="sng">
            <a:solidFill>
              <a:srgbClr val="FF0000"/>
            </a:solidFill>
            <a:prstDash val="solid"/>
            <a:miter lim="800000"/>
            <a:headEnd type="none" w="sm" len="sm"/>
            <a:tailEnd type="triangle" w="med" len="med"/>
          </a:ln>
        </p:spPr>
      </p:cxnSp>
      <p:sp>
        <p:nvSpPr>
          <p:cNvPr id="28" name="Google Shape;381;p17"/>
          <p:cNvSpPr/>
          <p:nvPr/>
        </p:nvSpPr>
        <p:spPr>
          <a:xfrm>
            <a:off x="1360136" y="6032992"/>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216;p7"/>
          <p:cNvSpPr txBox="1"/>
          <p:nvPr/>
        </p:nvSpPr>
        <p:spPr>
          <a:xfrm>
            <a:off x="3846585" y="8123625"/>
            <a:ext cx="3152276" cy="769401"/>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smtClean="0">
                <a:solidFill>
                  <a:srgbClr val="FF0000"/>
                </a:solidFill>
                <a:latin typeface="MS Mincho" pitchFamily="49" charset="-128"/>
                <a:cs typeface="MS Mincho"/>
                <a:sym typeface="MS Mincho"/>
              </a:rPr>
              <a:t>③</a:t>
            </a:r>
            <a:r>
              <a:rPr lang="ja-JP" altLang="ko-KR" sz="1100" dirty="0" smtClean="0">
                <a:latin typeface="MS Mincho" pitchFamily="49" charset="-128"/>
                <a:ea typeface="MS Mincho" pitchFamily="49" charset="-128"/>
              </a:rPr>
              <a:t>学習</a:t>
            </a:r>
            <a:r>
              <a:rPr lang="ja-JP" altLang="en-US" sz="1100" dirty="0" smtClean="0">
                <a:latin typeface="MS Mincho" pitchFamily="49" charset="-128"/>
                <a:ea typeface="MS Mincho" pitchFamily="49" charset="-128"/>
              </a:rPr>
              <a:t>された</a:t>
            </a:r>
            <a:r>
              <a:rPr lang="ja-JP" altLang="ko-KR" sz="1100" dirty="0" smtClean="0">
                <a:latin typeface="MS Mincho" pitchFamily="49" charset="-128"/>
                <a:ea typeface="MS Mincho" pitchFamily="49" charset="-128"/>
              </a:rPr>
              <a:t>チェックデータが照会されます。</a:t>
            </a:r>
            <a:endParaRPr sz="1100" dirty="0">
              <a:solidFill>
                <a:schemeClr val="dk1"/>
              </a:solidFill>
              <a:latin typeface="MS Mincho" pitchFamily="49" charset="-128"/>
              <a:ea typeface="MS Mincho" pitchFamily="49" charset="-128"/>
              <a:cs typeface="Century"/>
              <a:sym typeface="Century"/>
            </a:endParaRPr>
          </a:p>
          <a:p>
            <a:pPr marL="171450" lvl="0" indent="-171450">
              <a:buClr>
                <a:schemeClr val="dk1"/>
              </a:buClr>
              <a:buSzPts val="1100"/>
              <a:buFont typeface="Century"/>
              <a:buChar char="-"/>
            </a:pPr>
            <a:r>
              <a:rPr lang="ja-JP" altLang="ko-KR" sz="1100" dirty="0" smtClean="0">
                <a:latin typeface="MS Mincho" pitchFamily="49" charset="-128"/>
                <a:ea typeface="MS Mincho" pitchFamily="49" charset="-128"/>
              </a:rPr>
              <a:t>コピー先のチェックデータはチェック選択/解除可能です</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削除された学習デー</a:t>
            </a:r>
            <a:r>
              <a:rPr lang="ja-JP" altLang="ko-KR" sz="1100" dirty="0" smtClean="0">
                <a:latin typeface="MS Mincho" pitchFamily="49" charset="-128"/>
                <a:ea typeface="MS Mincho" pitchFamily="49" charset="-128"/>
              </a:rPr>
              <a:t>タ</a:t>
            </a:r>
            <a:endParaRPr lang="en-US" altLang="ja-JP" sz="1100" dirty="0" smtClean="0">
              <a:latin typeface="MS Mincho" pitchFamily="49" charset="-128"/>
              <a:ea typeface="MS Mincho" pitchFamily="49" charset="-128"/>
            </a:endParaRPr>
          </a:p>
          <a:p>
            <a:pPr marL="171450" lvl="0" indent="-171450">
              <a:buClr>
                <a:schemeClr val="dk1"/>
              </a:buClr>
              <a:buSzPts val="1100"/>
              <a:buFont typeface="Century"/>
              <a:buChar char="-"/>
            </a:pP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デフォルトで選択解除されて除外されます。</a:t>
            </a:r>
            <a:endParaRPr dirty="0">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1403159" y="7409680"/>
            <a:ext cx="2371342" cy="3069289"/>
          </a:xfrm>
          <a:prstGeom prst="rect">
            <a:avLst/>
          </a:prstGeom>
        </p:spPr>
      </p:pic>
      <p:sp>
        <p:nvSpPr>
          <p:cNvPr id="41" name="Google Shape;216;p7"/>
          <p:cNvSpPr txBox="1"/>
          <p:nvPr/>
        </p:nvSpPr>
        <p:spPr>
          <a:xfrm>
            <a:off x="3874930" y="9332974"/>
            <a:ext cx="3258460" cy="430847"/>
          </a:xfrm>
          <a:prstGeom prst="rect">
            <a:avLst/>
          </a:prstGeom>
          <a:solidFill>
            <a:schemeClr val="lt1"/>
          </a:solidFill>
          <a:ln>
            <a:noFill/>
          </a:ln>
        </p:spPr>
        <p:txBody>
          <a:bodyPr spcFirstLastPara="1" wrap="square" lIns="91425" tIns="45700" rIns="91425" bIns="45700" anchor="t" anchorCtr="0">
            <a:spAutoFit/>
          </a:bodyPr>
          <a:lstStyle/>
          <a:p>
            <a:pPr lvl="0"/>
            <a:r>
              <a:rPr lang="ko-KR" altLang="ko-KR" sz="1100" dirty="0" smtClean="0">
                <a:solidFill>
                  <a:srgbClr val="FF0000"/>
                </a:solidFill>
                <a:latin typeface="MS Mincho" pitchFamily="49" charset="-128"/>
                <a:cs typeface="MS Mincho"/>
                <a:sym typeface="MS Mincho"/>
              </a:rPr>
              <a:t>④</a:t>
            </a:r>
            <a:r>
              <a:rPr lang="ja-JP" altLang="ko-KR" sz="1100" dirty="0" smtClean="0">
                <a:latin typeface="MS Mincho" pitchFamily="49" charset="-128"/>
                <a:ea typeface="MS Mincho" pitchFamily="49" charset="-128"/>
              </a:rPr>
              <a:t>戻るボタンをクリックすると初期医療機関選択</a:t>
            </a:r>
            <a:endParaRPr lang="en-US" altLang="ja-JP" sz="1100" dirty="0" smtClean="0">
              <a:latin typeface="MS Mincho" pitchFamily="49" charset="-128"/>
              <a:ea typeface="MS Mincho" pitchFamily="49" charset="-128"/>
            </a:endParaRPr>
          </a:p>
          <a:p>
            <a:pPr lvl="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画</a:t>
            </a:r>
            <a:r>
              <a:rPr lang="ja-JP" altLang="ko-KR" sz="1100" dirty="0" smtClean="0">
                <a:latin typeface="MS Mincho" pitchFamily="49" charset="-128"/>
                <a:ea typeface="MS Mincho" pitchFamily="49" charset="-128"/>
              </a:rPr>
              <a:t>面に切り替わります。</a:t>
            </a:r>
            <a:endParaRPr lang="en-US" altLang="ko-KR" sz="1100" dirty="0" smtClean="0">
              <a:solidFill>
                <a:schemeClr val="dk1"/>
              </a:solidFill>
              <a:latin typeface="MS Mincho" pitchFamily="49" charset="-128"/>
              <a:ea typeface="MS Mincho" pitchFamily="49" charset="-128"/>
              <a:cs typeface="Century"/>
              <a:sym typeface="Century"/>
            </a:endParaRPr>
          </a:p>
        </p:txBody>
      </p:sp>
      <p:sp>
        <p:nvSpPr>
          <p:cNvPr id="42" name="Google Shape;235;p8"/>
          <p:cNvSpPr txBox="1"/>
          <p:nvPr/>
        </p:nvSpPr>
        <p:spPr>
          <a:xfrm>
            <a:off x="2446403" y="83158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4" name="Google Shape;381;p17"/>
          <p:cNvSpPr/>
          <p:nvPr/>
        </p:nvSpPr>
        <p:spPr>
          <a:xfrm>
            <a:off x="1479252" y="7892135"/>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286;p11"/>
          <p:cNvSpPr txBox="1"/>
          <p:nvPr/>
        </p:nvSpPr>
        <p:spPr>
          <a:xfrm>
            <a:off x="1880181" y="781973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46" name="Google Shape;212;p7"/>
          <p:cNvSpPr txBox="1"/>
          <p:nvPr/>
        </p:nvSpPr>
        <p:spPr>
          <a:xfrm>
            <a:off x="1381645" y="8140862"/>
            <a:ext cx="2392855" cy="232387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Tree>
    <p:extLst>
      <p:ext uri="{BB962C8B-B14F-4D97-AF65-F5344CB8AC3E}">
        <p14:creationId xmlns:p14="http://schemas.microsoft.com/office/powerpoint/2010/main" xmlns="" val="242820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xmlns=""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32</a:t>
            </a:fld>
            <a:endParaRPr kumimoji="1" lang="ja-JP" altLang="en-US"/>
          </a:p>
        </p:txBody>
      </p:sp>
      <p:sp>
        <p:nvSpPr>
          <p:cNvPr id="33" name="テキスト ボックス 4">
            <a:extLst>
              <a:ext uri="{FF2B5EF4-FFF2-40B4-BE49-F238E27FC236}">
                <a16:creationId xmlns:a16="http://schemas.microsoft.com/office/drawing/2014/main" xmlns="" id="{9FAB47BD-74C2-4F7D-A107-DF55D43C7741}"/>
              </a:ext>
            </a:extLst>
          </p:cNvPr>
          <p:cNvSpPr txBox="1"/>
          <p:nvPr/>
        </p:nvSpPr>
        <p:spPr>
          <a:xfrm>
            <a:off x="1123487" y="4789181"/>
            <a:ext cx="5501902"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 ●２</a:t>
            </a:r>
            <a:r>
              <a:rPr lang="ja-JP" altLang="ko-KR" sz="1100" dirty="0" smtClean="0">
                <a:latin typeface="MS Mincho" pitchFamily="49" charset="-128"/>
                <a:ea typeface="MS Mincho" pitchFamily="49" charset="-128"/>
              </a:rPr>
              <a:t>つの医療機関のチェックデー</a:t>
            </a:r>
            <a:r>
              <a:rPr lang="ja-JP" altLang="ko-KR" sz="1100" dirty="0" smtClean="0">
                <a:latin typeface="MS Mincho" pitchFamily="49" charset="-128"/>
                <a:ea typeface="MS Mincho" pitchFamily="49" charset="-128"/>
              </a:rPr>
              <a:t>タ</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比</a:t>
            </a:r>
            <a:r>
              <a:rPr lang="ja-JP" altLang="ko-KR" sz="1100" dirty="0" smtClean="0">
                <a:latin typeface="MS Mincho" pitchFamily="49" charset="-128"/>
                <a:ea typeface="MS Mincho" pitchFamily="49" charset="-128"/>
              </a:rPr>
              <a:t>較</a:t>
            </a:r>
            <a:endParaRPr lang="en-US" altLang="ja-JP" sz="1100" dirty="0">
              <a:latin typeface="MS Mincho" pitchFamily="49" charset="-128"/>
              <a:ea typeface="MS Mincho" pitchFamily="49" charset="-128"/>
            </a:endParaRPr>
          </a:p>
        </p:txBody>
      </p:sp>
      <p:sp>
        <p:nvSpPr>
          <p:cNvPr id="34" name="Google Shape;368;p16"/>
          <p:cNvSpPr txBox="1"/>
          <p:nvPr/>
        </p:nvSpPr>
        <p:spPr>
          <a:xfrm>
            <a:off x="5339020"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371;p16"/>
          <p:cNvSpPr txBox="1"/>
          <p:nvPr/>
        </p:nvSpPr>
        <p:spPr>
          <a:xfrm>
            <a:off x="2506553" y="631313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5"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27481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貼り付け対象の医療機関の選択</a:t>
            </a:r>
            <a:endParaRPr lang="en-US" altLang="ja-JP" sz="1100" dirty="0">
              <a:latin typeface="MS Mincho" pitchFamily="49" charset="-128"/>
              <a:ea typeface="MS Mincho" pitchFamily="49" charset="-128"/>
            </a:endParaRPr>
          </a:p>
        </p:txBody>
      </p:sp>
      <p:sp>
        <p:nvSpPr>
          <p:cNvPr id="28" name="Google Shape;381;p17"/>
          <p:cNvSpPr/>
          <p:nvPr/>
        </p:nvSpPr>
        <p:spPr>
          <a:xfrm>
            <a:off x="3967152" y="6217011"/>
            <a:ext cx="2580510" cy="82725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4" name="그룹 4"/>
          <p:cNvGrpSpPr/>
          <p:nvPr/>
        </p:nvGrpSpPr>
        <p:grpSpPr>
          <a:xfrm>
            <a:off x="1255498" y="1689455"/>
            <a:ext cx="5238864" cy="1878499"/>
            <a:chOff x="1255498" y="1689455"/>
            <a:chExt cx="5238864" cy="1878499"/>
          </a:xfrm>
        </p:grpSpPr>
        <p:pic>
          <p:nvPicPr>
            <p:cNvPr id="3" name="그림 2"/>
            <p:cNvPicPr>
              <a:picLocks noChangeAspect="1"/>
            </p:cNvPicPr>
            <p:nvPr/>
          </p:nvPicPr>
          <p:blipFill>
            <a:blip r:embed="rId2" cstate="print"/>
            <a:stretch>
              <a:fillRect/>
            </a:stretch>
          </p:blipFill>
          <p:spPr>
            <a:xfrm>
              <a:off x="1255498" y="1689455"/>
              <a:ext cx="5238864" cy="1878499"/>
            </a:xfrm>
            <a:prstGeom prst="rect">
              <a:avLst/>
            </a:prstGeom>
          </p:spPr>
        </p:pic>
        <p:sp>
          <p:nvSpPr>
            <p:cNvPr id="27" name="직사각형 26"/>
            <p:cNvSpPr/>
            <p:nvPr/>
          </p:nvSpPr>
          <p:spPr>
            <a:xfrm>
              <a:off x="5075329" y="2718106"/>
              <a:ext cx="1029138" cy="849848"/>
            </a:xfrm>
            <a:prstGeom prst="rect">
              <a:avLst/>
            </a:prstGeom>
            <a:solidFill>
              <a:schemeClr val="bg1">
                <a:lumMod val="95000"/>
                <a:alpha val="9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29" name="Google Shape;368;p16"/>
          <p:cNvSpPr txBox="1"/>
          <p:nvPr/>
        </p:nvSpPr>
        <p:spPr>
          <a:xfrm>
            <a:off x="4940050" y="261295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0" name="Google Shape;371;p16"/>
          <p:cNvSpPr txBox="1"/>
          <p:nvPr/>
        </p:nvSpPr>
        <p:spPr>
          <a:xfrm>
            <a:off x="4307603" y="199346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1" name="Google Shape;381;p17"/>
          <p:cNvSpPr/>
          <p:nvPr/>
        </p:nvSpPr>
        <p:spPr>
          <a:xfrm>
            <a:off x="3916960" y="2702981"/>
            <a:ext cx="2441507" cy="18415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381;p17"/>
          <p:cNvSpPr/>
          <p:nvPr/>
        </p:nvSpPr>
        <p:spPr>
          <a:xfrm>
            <a:off x="3919105" y="2075637"/>
            <a:ext cx="434797" cy="22452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p:cNvSpPr txBox="1"/>
          <p:nvPr/>
        </p:nvSpPr>
        <p:spPr>
          <a:xfrm>
            <a:off x="999907" y="3784272"/>
            <a:ext cx="6422213" cy="669374"/>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000" dirty="0" smtClean="0">
                <a:latin typeface="MS Mincho" pitchFamily="49" charset="-128"/>
                <a:ea typeface="MS Mincho" pitchFamily="49" charset="-128"/>
              </a:rPr>
              <a:t>貼り付け対象の医療機関を右側から選択するようにします。</a:t>
            </a:r>
            <a:endParaRPr lang="en-US" altLang="ja-JP" sz="1000" dirty="0" smtClean="0">
              <a:latin typeface="MS Mincho" pitchFamily="49" charset="-128"/>
              <a:ea typeface="MS Mincho" pitchFamily="49" charset="-128"/>
            </a:endParaRPr>
          </a:p>
          <a:p>
            <a:pPr lvl="0">
              <a:lnSpc>
                <a:spcPct val="125000"/>
              </a:lnSpc>
            </a:pPr>
            <a:r>
              <a:rPr lang="ko-KR" altLang="en-US" sz="1000" dirty="0" smtClean="0">
                <a:solidFill>
                  <a:srgbClr val="FF0000"/>
                </a:solidFill>
                <a:latin typeface="MS Mincho" pitchFamily="49" charset="-128"/>
                <a:ea typeface="MS Mincho"/>
                <a:cs typeface="MS Mincho"/>
                <a:sym typeface="MS Mincho"/>
              </a:rPr>
              <a:t>①</a:t>
            </a:r>
            <a:r>
              <a:rPr lang="ja-JP" altLang="ko-KR" sz="1000" dirty="0" smtClean="0">
                <a:latin typeface="MS Mincho" pitchFamily="49" charset="-128"/>
                <a:ea typeface="MS Mincho" pitchFamily="49" charset="-128"/>
              </a:rPr>
              <a:t>貼り付け対象の医療機関をクリックします。 （ダブルクリック</a:t>
            </a:r>
            <a:r>
              <a:rPr lang="ja-JP" altLang="en-US" sz="1000" dirty="0" smtClean="0">
                <a:latin typeface="MS Mincho" pitchFamily="49" charset="-128"/>
                <a:ea typeface="MS Mincho" pitchFamily="49" charset="-128"/>
              </a:rPr>
              <a:t>すると</a:t>
            </a:r>
            <a:r>
              <a:rPr lang="ja-JP" altLang="ko-KR" sz="1000" dirty="0" smtClean="0">
                <a:latin typeface="MS Mincho" pitchFamily="49" charset="-128"/>
                <a:ea typeface="MS Mincho" pitchFamily="49" charset="-128"/>
              </a:rPr>
              <a:t>②選</a:t>
            </a:r>
            <a:r>
              <a:rPr lang="ja-JP" altLang="ko-KR" sz="1000" dirty="0" smtClean="0">
                <a:latin typeface="MS Mincho" pitchFamily="49" charset="-128"/>
                <a:ea typeface="MS Mincho" pitchFamily="49" charset="-128"/>
              </a:rPr>
              <a:t>択</a:t>
            </a:r>
            <a:r>
              <a:rPr lang="ja-JP" altLang="en-US" sz="1000" dirty="0" smtClean="0">
                <a:latin typeface="MS Mincho" pitchFamily="49" charset="-128"/>
                <a:ea typeface="MS Mincho" pitchFamily="49" charset="-128"/>
              </a:rPr>
              <a:t>するの</a:t>
            </a:r>
            <a:r>
              <a:rPr lang="ja-JP" altLang="ko-KR" sz="1000" dirty="0" smtClean="0">
                <a:latin typeface="MS Mincho" pitchFamily="49" charset="-128"/>
                <a:ea typeface="MS Mincho" pitchFamily="49" charset="-128"/>
              </a:rPr>
              <a:t>と</a:t>
            </a:r>
            <a:r>
              <a:rPr lang="ja-JP" altLang="ko-KR" sz="1000" dirty="0" smtClean="0">
                <a:latin typeface="MS Mincho" pitchFamily="49" charset="-128"/>
                <a:ea typeface="MS Mincho" pitchFamily="49" charset="-128"/>
              </a:rPr>
              <a:t>同じです。）</a:t>
            </a:r>
            <a:endParaRPr lang="en-US" altLang="ko-KR" sz="1000" dirty="0">
              <a:solidFill>
                <a:schemeClr val="dk1"/>
              </a:solidFill>
              <a:latin typeface="MS Mincho" pitchFamily="49" charset="-128"/>
              <a:ea typeface="MS Mincho" pitchFamily="49" charset="-128"/>
              <a:cs typeface="MS Mincho"/>
              <a:sym typeface="MS Mincho"/>
            </a:endParaRPr>
          </a:p>
          <a:p>
            <a:pPr>
              <a:lnSpc>
                <a:spcPct val="125000"/>
              </a:lnSpc>
            </a:pPr>
            <a:r>
              <a:rPr lang="ko-KR" altLang="en-US" sz="1000" dirty="0">
                <a:solidFill>
                  <a:srgbClr val="FF0000"/>
                </a:solidFill>
                <a:latin typeface="MS Mincho" pitchFamily="49" charset="-128"/>
                <a:ea typeface="MS Mincho"/>
                <a:cs typeface="MS Mincho"/>
                <a:sym typeface="MS Mincho"/>
              </a:rPr>
              <a:t>②</a:t>
            </a:r>
            <a:r>
              <a:rPr lang="ko-KR" altLang="en-US" sz="1000" dirty="0">
                <a:solidFill>
                  <a:schemeClr val="dk1"/>
                </a:solidFill>
                <a:latin typeface="MS Mincho" pitchFamily="49" charset="-128"/>
                <a:ea typeface="MS Mincho"/>
                <a:cs typeface="MS Mincho"/>
                <a:sym typeface="MS Mincho"/>
              </a:rPr>
              <a:t> </a:t>
            </a:r>
            <a:r>
              <a:rPr lang="ja-JP" altLang="ko-KR" sz="1000" dirty="0" smtClean="0">
                <a:latin typeface="MS Mincho" pitchFamily="49" charset="-128"/>
                <a:ea typeface="MS Mincho" pitchFamily="49" charset="-128"/>
              </a:rPr>
              <a:t>「選択」ボタンをクリックする</a:t>
            </a:r>
            <a:r>
              <a:rPr lang="ja-JP" altLang="ko-KR" sz="1000" dirty="0" smtClean="0">
                <a:latin typeface="MS Mincho" pitchFamily="49" charset="-128"/>
                <a:ea typeface="MS Mincho" pitchFamily="49" charset="-128"/>
              </a:rPr>
              <a:t>と該</a:t>
            </a:r>
            <a:r>
              <a:rPr lang="ja-JP" altLang="ko-KR" sz="1000" dirty="0" smtClean="0">
                <a:latin typeface="MS Mincho" pitchFamily="49" charset="-128"/>
                <a:ea typeface="MS Mincho" pitchFamily="49" charset="-128"/>
              </a:rPr>
              <a:t>当医療機関の学習チェックデータ照​​会ウィンドウに切り替わります。</a:t>
            </a:r>
            <a:endParaRPr lang="ko-KR" altLang="en-US" sz="1000" dirty="0">
              <a:latin typeface="MS Mincho" pitchFamily="49" charset="-128"/>
            </a:endParaRPr>
          </a:p>
        </p:txBody>
      </p:sp>
      <p:sp>
        <p:nvSpPr>
          <p:cNvPr id="38" name="Google Shape;381;p17"/>
          <p:cNvSpPr/>
          <p:nvPr/>
        </p:nvSpPr>
        <p:spPr>
          <a:xfrm>
            <a:off x="1210440" y="6217011"/>
            <a:ext cx="2580510" cy="22835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252126" y="8757836"/>
            <a:ext cx="5295535" cy="896359"/>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貼り付け対象医療機関の既存の学習済みチェックデータが照会されます。</a:t>
            </a:r>
            <a:endParaRPr lang="en-US" altLang="ko-KR" sz="1100" dirty="0" smtClean="0">
              <a:solidFill>
                <a:schemeClr val="dk1"/>
              </a:solidFill>
              <a:latin typeface="MS Mincho" pitchFamily="49" charset="-128"/>
              <a:ea typeface="MS Mincho" pitchFamily="49" charset="-128"/>
              <a:cs typeface="Century"/>
              <a:sym typeface="Century"/>
            </a:endParaRPr>
          </a:p>
          <a:p>
            <a:pPr>
              <a:lnSpc>
                <a:spcPct val="125000"/>
              </a:lnSpc>
            </a:pPr>
            <a:r>
              <a:rPr lang="ko-KR" altLang="en-US"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コピー対象医療機関のチェックデータです。</a:t>
            </a: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smtClean="0">
                <a:latin typeface="MS Mincho" pitchFamily="49" charset="-128"/>
                <a:ea typeface="MS Mincho" pitchFamily="49" charset="-128"/>
                <a:cs typeface="MS Mincho"/>
                <a:sym typeface="MS Mincho"/>
              </a:rPr>
              <a:t> </a:t>
            </a:r>
            <a:r>
              <a:rPr lang="en-US" altLang="ko-KR" sz="1100" dirty="0">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2つの医療機関の学習されたチェックデータを確認します。</a:t>
            </a:r>
            <a:endParaRPr lang="en-US" altLang="ko-KR" sz="1100" dirty="0" smtClean="0">
              <a:latin typeface="MS Mincho" pitchFamily="49" charset="-128"/>
              <a:ea typeface="MS Mincho" pitchFamily="49" charset="-128"/>
              <a:cs typeface="MS Mincho"/>
              <a:sym typeface="MS Mincho"/>
            </a:endParaRPr>
          </a:p>
          <a:p>
            <a:pPr>
              <a:lnSpc>
                <a:spcPct val="125000"/>
              </a:lnSpc>
            </a:pPr>
            <a:r>
              <a:rPr lang="en-US" altLang="ko-KR" sz="1100" dirty="0">
                <a:latin typeface="MS Mincho" pitchFamily="49" charset="-128"/>
                <a:ea typeface="MS Mincho" pitchFamily="49" charset="-128"/>
                <a:sym typeface="MS Mincho"/>
              </a:rPr>
              <a:t> </a:t>
            </a:r>
            <a:r>
              <a:rPr lang="en-US" altLang="ko-KR" sz="1100" dirty="0" smtClean="0">
                <a:latin typeface="MS Mincho" pitchFamily="49" charset="-128"/>
                <a:ea typeface="MS Mincho" pitchFamily="49" charset="-128"/>
                <a:sym typeface="MS Mincho"/>
              </a:rPr>
              <a:t>- </a:t>
            </a:r>
            <a:r>
              <a:rPr lang="ja-JP" altLang="ko-KR" sz="1100" dirty="0" smtClean="0">
                <a:latin typeface="MS Mincho" pitchFamily="49" charset="-128"/>
                <a:ea typeface="MS Mincho" pitchFamily="49" charset="-128"/>
              </a:rPr>
              <a:t>貼り付け対象のチェックデータを確認して選択/解除します</a:t>
            </a:r>
            <a:r>
              <a:rPr lang="ja-JP" altLang="en-US" sz="1100" dirty="0" smtClean="0">
                <a:latin typeface="MS Mincho" pitchFamily="49" charset="-128"/>
                <a:ea typeface="MS Mincho" pitchFamily="49" charset="-128"/>
              </a:rPr>
              <a:t>。</a:t>
            </a:r>
            <a:endParaRPr lang="ko-KR" altLang="en-US" sz="1100" dirty="0">
              <a:latin typeface="MS Mincho" pitchFamily="49" charset="-128"/>
            </a:endParaRPr>
          </a:p>
        </p:txBody>
      </p:sp>
      <p:grpSp>
        <p:nvGrpSpPr>
          <p:cNvPr id="5" name="그룹 12"/>
          <p:cNvGrpSpPr/>
          <p:nvPr/>
        </p:nvGrpSpPr>
        <p:grpSpPr>
          <a:xfrm>
            <a:off x="1252127" y="5187783"/>
            <a:ext cx="5367524" cy="3497365"/>
            <a:chOff x="1252127" y="5187783"/>
            <a:chExt cx="5367524" cy="3497365"/>
          </a:xfrm>
        </p:grpSpPr>
        <p:pic>
          <p:nvPicPr>
            <p:cNvPr id="10" name="그림 9"/>
            <p:cNvPicPr>
              <a:picLocks noChangeAspect="1"/>
            </p:cNvPicPr>
            <p:nvPr/>
          </p:nvPicPr>
          <p:blipFill>
            <a:blip r:embed="rId3" cstate="print"/>
            <a:stretch>
              <a:fillRect/>
            </a:stretch>
          </p:blipFill>
          <p:spPr>
            <a:xfrm>
              <a:off x="1252127" y="5187783"/>
              <a:ext cx="5367524" cy="3497365"/>
            </a:xfrm>
            <a:prstGeom prst="rect">
              <a:avLst/>
            </a:prstGeom>
          </p:spPr>
        </p:pic>
        <p:pic>
          <p:nvPicPr>
            <p:cNvPr id="11" name="그림 10"/>
            <p:cNvPicPr>
              <a:picLocks noChangeAspect="1"/>
            </p:cNvPicPr>
            <p:nvPr/>
          </p:nvPicPr>
          <p:blipFill>
            <a:blip r:embed="rId4" cstate="print"/>
            <a:stretch>
              <a:fillRect/>
            </a:stretch>
          </p:blipFill>
          <p:spPr>
            <a:xfrm>
              <a:off x="5337893" y="5720696"/>
              <a:ext cx="1225112" cy="217179"/>
            </a:xfrm>
            <a:prstGeom prst="rect">
              <a:avLst/>
            </a:prstGeom>
          </p:spPr>
        </p:pic>
      </p:grpSp>
    </p:spTree>
    <p:extLst>
      <p:ext uri="{BB962C8B-B14F-4D97-AF65-F5344CB8AC3E}">
        <p14:creationId xmlns:p14="http://schemas.microsoft.com/office/powerpoint/2010/main" xmlns="" val="4252031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stretch>
            <a:fillRect/>
          </a:stretch>
        </p:blipFill>
        <p:spPr>
          <a:xfrm>
            <a:off x="1148658" y="8088197"/>
            <a:ext cx="5498572" cy="2303839"/>
          </a:xfrm>
          <a:prstGeom prst="rect">
            <a:avLst/>
          </a:prstGeom>
        </p:spPr>
      </p:pic>
      <p:pic>
        <p:nvPicPr>
          <p:cNvPr id="18" name="그림 17"/>
          <p:cNvPicPr>
            <a:picLocks noChangeAspect="1"/>
          </p:cNvPicPr>
          <p:nvPr/>
        </p:nvPicPr>
        <p:blipFill>
          <a:blip r:embed="rId3" cstate="print"/>
          <a:stretch>
            <a:fillRect/>
          </a:stretch>
        </p:blipFill>
        <p:spPr>
          <a:xfrm>
            <a:off x="1148658" y="4360010"/>
            <a:ext cx="5515506" cy="2313321"/>
          </a:xfrm>
          <a:prstGeom prst="rect">
            <a:avLst/>
          </a:prstGeom>
        </p:spPr>
      </p:pic>
      <p:pic>
        <p:nvPicPr>
          <p:cNvPr id="13" name="그림 12"/>
          <p:cNvPicPr>
            <a:picLocks noChangeAspect="1"/>
          </p:cNvPicPr>
          <p:nvPr/>
        </p:nvPicPr>
        <p:blipFill>
          <a:blip r:embed="rId4" cstate="print"/>
          <a:stretch>
            <a:fillRect/>
          </a:stretch>
        </p:blipFill>
        <p:spPr>
          <a:xfrm>
            <a:off x="1137604" y="1671671"/>
            <a:ext cx="5509626" cy="2285307"/>
          </a:xfrm>
          <a:prstGeom prst="rect">
            <a:avLst/>
          </a:prstGeom>
        </p:spPr>
      </p:pic>
      <p:sp>
        <p:nvSpPr>
          <p:cNvPr id="2" name="スライド番号プレースホルダー 1">
            <a:extLst>
              <a:ext uri="{FF2B5EF4-FFF2-40B4-BE49-F238E27FC236}">
                <a16:creationId xmlns:a16="http://schemas.microsoft.com/office/drawing/2014/main" xmlns="" id="{5F91E1DE-E51B-80A9-C07B-72A02D1ACCEF}"/>
              </a:ext>
            </a:extLst>
          </p:cNvPr>
          <p:cNvSpPr>
            <a:spLocks noGrp="1"/>
          </p:cNvSpPr>
          <p:nvPr>
            <p:ph type="sldNum" sz="quarter" idx="12"/>
          </p:nvPr>
        </p:nvSpPr>
        <p:spPr/>
        <p:txBody>
          <a:bodyPr/>
          <a:lstStyle/>
          <a:p>
            <a:fld id="{00593AED-EEE3-4FE1-BF0F-C13142AE3BDC}" type="slidenum">
              <a:rPr kumimoji="1" lang="ja-JP" altLang="en-US" smtClean="0"/>
              <a:pPr/>
              <a:t>33</a:t>
            </a:fld>
            <a:endParaRPr kumimoji="1" lang="ja-JP" altLang="en-US"/>
          </a:p>
        </p:txBody>
      </p:sp>
      <p:sp>
        <p:nvSpPr>
          <p:cNvPr id="15"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チェックデータのコピー</a:t>
            </a:r>
            <a:endParaRPr lang="en-US" altLang="ja-JP" sz="1100" dirty="0">
              <a:latin typeface="MS Mincho" pitchFamily="49" charset="-128"/>
              <a:ea typeface="MS Mincho" pitchFamily="49" charset="-128"/>
            </a:endParaRPr>
          </a:p>
        </p:txBody>
      </p:sp>
      <p:sp>
        <p:nvSpPr>
          <p:cNvPr id="40" name="Google Shape;300;p12"/>
          <p:cNvSpPr/>
          <p:nvPr/>
        </p:nvSpPr>
        <p:spPr>
          <a:xfrm>
            <a:off x="4382651" y="2216433"/>
            <a:ext cx="824349"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216;p7"/>
          <p:cNvSpPr txBox="1"/>
          <p:nvPr/>
        </p:nvSpPr>
        <p:spPr>
          <a:xfrm>
            <a:off x="1137604" y="4068649"/>
            <a:ext cx="5295535" cy="261570"/>
          </a:xfrm>
          <a:prstGeom prst="rect">
            <a:avLst/>
          </a:prstGeom>
          <a:solidFill>
            <a:schemeClr val="lt1"/>
          </a:solidFill>
          <a:ln>
            <a:noFill/>
          </a:ln>
        </p:spPr>
        <p:txBody>
          <a:bodyPr spcFirstLastPara="1" wrap="square" lIns="91425" tIns="45700" rIns="91425" bIns="45700" anchor="t" anchorCtr="0">
            <a:spAutoFit/>
          </a:bodyPr>
          <a:lstStyle/>
          <a:p>
            <a:pPr lvl="0"/>
            <a:r>
              <a:rPr lang="ko-KR" altLang="en-US" sz="1100" dirty="0">
                <a:solidFill>
                  <a:srgbClr val="FF0000"/>
                </a:solidFill>
                <a:latin typeface="MS Mincho" pitchFamily="49" charset="-128"/>
                <a:ea typeface="MS Mincho"/>
                <a:cs typeface="MS Mincho"/>
                <a:sym typeface="MS Mincho"/>
              </a:rPr>
              <a:t>①</a:t>
            </a:r>
            <a:r>
              <a:rPr lang="ko-KR" altLang="en-US" sz="1100" dirty="0">
                <a:solidFill>
                  <a:schemeClr val="dk1"/>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（左）コピー先のチェックデータを（右）貼り付け（インポート）します。</a:t>
            </a:r>
            <a:endParaRPr lang="ko-KR" altLang="en-US" sz="1100" dirty="0">
              <a:latin typeface="MS Mincho" pitchFamily="49" charset="-128"/>
            </a:endParaRPr>
          </a:p>
        </p:txBody>
      </p:sp>
      <p:sp>
        <p:nvSpPr>
          <p:cNvPr id="23" name="Google Shape;212;p7"/>
          <p:cNvSpPr txBox="1"/>
          <p:nvPr/>
        </p:nvSpPr>
        <p:spPr>
          <a:xfrm>
            <a:off x="2998815" y="2919613"/>
            <a:ext cx="1734051" cy="983520"/>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cxnSp>
        <p:nvCxnSpPr>
          <p:cNvPr id="24" name="Google Shape;210;p7"/>
          <p:cNvCxnSpPr>
            <a:stCxn id="40" idx="2"/>
            <a:endCxn id="23" idx="0"/>
          </p:cNvCxnSpPr>
          <p:nvPr/>
        </p:nvCxnSpPr>
        <p:spPr>
          <a:xfrm rot="5400000">
            <a:off x="4057953" y="2233636"/>
            <a:ext cx="544762" cy="92898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2" name="Google Shape;318;p13"/>
          <p:cNvSpPr txBox="1"/>
          <p:nvPr/>
        </p:nvSpPr>
        <p:spPr>
          <a:xfrm>
            <a:off x="4626146" y="194474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1" name="四角形: 角を丸くする 14">
            <a:extLst>
              <a:ext uri="{FF2B5EF4-FFF2-40B4-BE49-F238E27FC236}">
                <a16:creationId xmlns:a16="http://schemas.microsoft.com/office/drawing/2014/main" xmlns="" id="{DED819BA-FA8D-424E-8D2B-C05C99B226E7}"/>
              </a:ext>
            </a:extLst>
          </p:cNvPr>
          <p:cNvSpPr/>
          <p:nvPr/>
        </p:nvSpPr>
        <p:spPr>
          <a:xfrm>
            <a:off x="1560680" y="4965410"/>
            <a:ext cx="2147463" cy="47902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endParaRPr lang="en-US" altLang="ja-JP" sz="1100" dirty="0" smtClean="0">
              <a:solidFill>
                <a:schemeClr val="tx1"/>
              </a:solidFill>
              <a:latin typeface="MS Mincho" pitchFamily="49" charset="-128"/>
              <a:ea typeface="MS Mincho" pitchFamily="49" charset="-128"/>
            </a:endParaRPr>
          </a:p>
          <a:p>
            <a:pPr>
              <a:lnSpc>
                <a:spcPct val="125000"/>
              </a:lnSpc>
            </a:pPr>
            <a:r>
              <a:rPr lang="ja-JP" altLang="ko-KR" sz="1100" dirty="0" smtClean="0">
                <a:solidFill>
                  <a:schemeClr val="tx1"/>
                </a:solidFill>
                <a:latin typeface="MS Mincho" pitchFamily="49" charset="-128"/>
                <a:ea typeface="MS Mincho" pitchFamily="49" charset="-128"/>
              </a:rPr>
              <a:t>正常にインポート処理が完了しました</a:t>
            </a:r>
            <a:r>
              <a:rPr lang="ja-JP" altLang="en-US" sz="1100" dirty="0" smtClean="0">
                <a:solidFill>
                  <a:schemeClr val="tx1"/>
                </a:solidFill>
                <a:latin typeface="MS Mincho" pitchFamily="49" charset="-128"/>
                <a:ea typeface="MS Mincho" pitchFamily="49" charset="-128"/>
              </a:rPr>
              <a:t>。</a:t>
            </a:r>
            <a:endParaRPr lang="en-US" altLang="ja-JP" sz="1100" dirty="0" smtClean="0">
              <a:solidFill>
                <a:schemeClr val="tx1"/>
              </a:solidFill>
              <a:latin typeface="MS Mincho" pitchFamily="49" charset="-128"/>
              <a:ea typeface="MS Mincho" pitchFamily="49" charset="-128"/>
            </a:endParaRPr>
          </a:p>
          <a:p>
            <a:pPr>
              <a:lnSpc>
                <a:spcPct val="125000"/>
              </a:lnSpc>
            </a:pPr>
            <a:endParaRPr kumimoji="1" lang="ja-JP" altLang="en-US" sz="1100" dirty="0">
              <a:solidFill>
                <a:schemeClr val="tx1"/>
              </a:solidFill>
              <a:latin typeface="MS Mincho" pitchFamily="49" charset="-128"/>
              <a:ea typeface="MS Mincho" pitchFamily="49" charset="-128"/>
            </a:endParaRPr>
          </a:p>
        </p:txBody>
      </p:sp>
      <p:pic>
        <p:nvPicPr>
          <p:cNvPr id="12" name="그림 11"/>
          <p:cNvPicPr>
            <a:picLocks noChangeAspect="1"/>
          </p:cNvPicPr>
          <p:nvPr/>
        </p:nvPicPr>
        <p:blipFill>
          <a:blip r:embed="rId5" cstate="print"/>
          <a:stretch>
            <a:fillRect/>
          </a:stretch>
        </p:blipFill>
        <p:spPr>
          <a:xfrm>
            <a:off x="4849461" y="7002526"/>
            <a:ext cx="2089281" cy="1017682"/>
          </a:xfrm>
          <a:prstGeom prst="rect">
            <a:avLst/>
          </a:prstGeom>
        </p:spPr>
      </p:pic>
      <p:sp>
        <p:nvSpPr>
          <p:cNvPr id="45" name="Google Shape;300;p12"/>
          <p:cNvSpPr/>
          <p:nvPr/>
        </p:nvSpPr>
        <p:spPr>
          <a:xfrm>
            <a:off x="5295862" y="4908201"/>
            <a:ext cx="1241742" cy="2093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6" name="Google Shape;329;p13"/>
          <p:cNvSpPr txBox="1"/>
          <p:nvPr/>
        </p:nvSpPr>
        <p:spPr>
          <a:xfrm>
            <a:off x="5708984" y="45949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cxnSp>
        <p:nvCxnSpPr>
          <p:cNvPr id="47" name="Google Shape;321;p13"/>
          <p:cNvCxnSpPr>
            <a:endCxn id="48" idx="0"/>
          </p:cNvCxnSpPr>
          <p:nvPr/>
        </p:nvCxnSpPr>
        <p:spPr>
          <a:xfrm rot="16200000" flipH="1">
            <a:off x="2792752" y="4488581"/>
            <a:ext cx="1824982" cy="38315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48" name="Google Shape;212;p7"/>
          <p:cNvSpPr txBox="1"/>
          <p:nvPr/>
        </p:nvSpPr>
        <p:spPr>
          <a:xfrm>
            <a:off x="2998815" y="5592649"/>
            <a:ext cx="1796010" cy="1080682"/>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50" name="Google Shape;315;p13"/>
          <p:cNvSpPr txBox="1"/>
          <p:nvPr/>
        </p:nvSpPr>
        <p:spPr>
          <a:xfrm>
            <a:off x="1668379" y="6992383"/>
            <a:ext cx="3288224"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貼り付け（インポート）をキャンセルします。</a:t>
            </a:r>
            <a:endParaRPr dirty="0">
              <a:latin typeface="MS Mincho" pitchFamily="49" charset="-128"/>
              <a:ea typeface="MS Mincho" pitchFamily="49" charset="-128"/>
            </a:endParaRPr>
          </a:p>
        </p:txBody>
      </p:sp>
      <p:cxnSp>
        <p:nvCxnSpPr>
          <p:cNvPr id="51" name="Google Shape;326;p13"/>
          <p:cNvCxnSpPr>
            <a:endCxn id="61" idx="3"/>
          </p:cNvCxnSpPr>
          <p:nvPr/>
        </p:nvCxnSpPr>
        <p:spPr>
          <a:xfrm rot="5400000">
            <a:off x="4114452" y="8512321"/>
            <a:ext cx="1956497" cy="719667"/>
          </a:xfrm>
          <a:prstGeom prst="bentConnector2">
            <a:avLst/>
          </a:prstGeom>
          <a:noFill/>
          <a:ln w="19050" cap="flat" cmpd="sng">
            <a:solidFill>
              <a:srgbClr val="FF0000"/>
            </a:solidFill>
            <a:prstDash val="solid"/>
            <a:miter lim="800000"/>
            <a:headEnd type="none" w="sm" len="sm"/>
            <a:tailEnd type="triangle" w="med" len="med"/>
          </a:ln>
        </p:spPr>
      </p:cxnSp>
      <p:cxnSp>
        <p:nvCxnSpPr>
          <p:cNvPr id="52" name="Google Shape;210;p7"/>
          <p:cNvCxnSpPr>
            <a:stCxn id="45" idx="2"/>
            <a:endCxn id="12" idx="0"/>
          </p:cNvCxnSpPr>
          <p:nvPr/>
        </p:nvCxnSpPr>
        <p:spPr>
          <a:xfrm rot="5400000">
            <a:off x="4962913" y="6048705"/>
            <a:ext cx="1885011" cy="2263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61" name="Google Shape;212;p7"/>
          <p:cNvSpPr txBox="1"/>
          <p:nvPr/>
        </p:nvSpPr>
        <p:spPr>
          <a:xfrm>
            <a:off x="2998815" y="9308770"/>
            <a:ext cx="1734051" cy="1083265"/>
          </a:xfrm>
          <a:prstGeom prst="rect">
            <a:avLst/>
          </a:prstGeom>
          <a:noFill/>
          <a:ln w="127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endParaRPr lang="ko-KR" altLang="en-US" sz="1100" dirty="0"/>
          </a:p>
        </p:txBody>
      </p:sp>
      <p:sp>
        <p:nvSpPr>
          <p:cNvPr id="66" name="四角形: 角を丸くする 14">
            <a:extLst>
              <a:ext uri="{FF2B5EF4-FFF2-40B4-BE49-F238E27FC236}">
                <a16:creationId xmlns:a16="http://schemas.microsoft.com/office/drawing/2014/main" xmlns="" id="{DED819BA-FA8D-424E-8D2B-C05C99B226E7}"/>
              </a:ext>
            </a:extLst>
          </p:cNvPr>
          <p:cNvSpPr/>
          <p:nvPr/>
        </p:nvSpPr>
        <p:spPr>
          <a:xfrm>
            <a:off x="1572126" y="8729133"/>
            <a:ext cx="2213245" cy="54564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en-US" sz="1100" dirty="0" smtClean="0">
                <a:solidFill>
                  <a:schemeClr val="tx1"/>
                </a:solidFill>
                <a:latin typeface="MS Mincho" pitchFamily="49" charset="-128"/>
                <a:ea typeface="MS Mincho" pitchFamily="49" charset="-128"/>
              </a:rPr>
              <a:t>イ</a:t>
            </a:r>
            <a:r>
              <a:rPr lang="ja-JP" altLang="ko-KR" sz="1100" dirty="0" smtClean="0">
                <a:solidFill>
                  <a:schemeClr val="tx1"/>
                </a:solidFill>
                <a:latin typeface="MS Mincho" pitchFamily="49" charset="-128"/>
                <a:ea typeface="MS Mincho" pitchFamily="49" charset="-128"/>
              </a:rPr>
              <a:t>ンポートキャンセル処理完了</a:t>
            </a:r>
            <a:endParaRPr kumimoji="1" lang="ja-JP" altLang="en-US" sz="1100"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xmlns="" val="183071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1080000" y="3193492"/>
            <a:ext cx="1995912" cy="3316165"/>
          </a:xfrm>
          <a:prstGeom prst="rect">
            <a:avLst/>
          </a:prstGeom>
        </p:spPr>
      </p:pic>
      <p:sp>
        <p:nvSpPr>
          <p:cNvPr id="3" name="正方形/長方形 2">
            <a:extLst>
              <a:ext uri="{FF2B5EF4-FFF2-40B4-BE49-F238E27FC236}">
                <a16:creationId xmlns:a16="http://schemas.microsoft.com/office/drawing/2014/main" xmlns=""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080000" y="1621974"/>
            <a:ext cx="5428376" cy="1150315"/>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チェックアイDXシステムに</a:t>
            </a:r>
            <a:r>
              <a:rPr lang="ja-JP" altLang="ko-KR" sz="1100" dirty="0" smtClean="0">
                <a:latin typeface="MS Mincho" pitchFamily="49" charset="-128"/>
                <a:ea typeface="MS Mincho" pitchFamily="49" charset="-128"/>
              </a:rPr>
              <a:t>は医</a:t>
            </a:r>
            <a:r>
              <a:rPr lang="ja-JP" altLang="ko-KR" sz="1100" dirty="0" smtClean="0">
                <a:latin typeface="MS Mincho" pitchFamily="49" charset="-128"/>
                <a:ea typeface="MS Mincho" pitchFamily="49" charset="-128"/>
              </a:rPr>
              <a:t>療機関のユーザーが</a:t>
            </a:r>
            <a:r>
              <a:rPr lang="ja-JP" altLang="en-US" sz="1100" dirty="0" smtClean="0">
                <a:latin typeface="MS Mincho" pitchFamily="49" charset="-128"/>
                <a:ea typeface="MS Mincho" pitchFamily="49" charset="-128"/>
              </a:rPr>
              <a:t>分からないこと</a:t>
            </a:r>
            <a:r>
              <a:rPr lang="ja-JP" altLang="ko-KR" sz="1100" dirty="0" smtClean="0">
                <a:latin typeface="MS Mincho" pitchFamily="49" charset="-128"/>
                <a:ea typeface="MS Mincho" pitchFamily="49" charset="-128"/>
              </a:rPr>
              <a:t>や気になる</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事項について直接質問や問い合わせを作成して送信する機能があります。</a:t>
            </a:r>
            <a:endParaRPr lang="en-US" altLang="ko-KR"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それに対し、</a:t>
            </a:r>
            <a:r>
              <a:rPr lang="ja-JP" altLang="ko-KR" sz="1100" dirty="0" smtClean="0">
                <a:latin typeface="MS Mincho" pitchFamily="49" charset="-128"/>
                <a:ea typeface="MS Mincho" pitchFamily="49" charset="-128"/>
              </a:rPr>
              <a:t>サポーターデスクおよび運営者とサポーター管理者はユーザ</a:t>
            </a:r>
            <a:r>
              <a:rPr lang="ja-JP" altLang="ko-KR" sz="1100" dirty="0" smtClean="0">
                <a:latin typeface="MS Mincho" pitchFamily="49" charset="-128"/>
                <a:ea typeface="MS Mincho" pitchFamily="49" charset="-128"/>
              </a:rPr>
              <a:t>ー</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問</a:t>
            </a:r>
            <a:r>
              <a:rPr lang="ja-JP" altLang="ko-KR" sz="1100" dirty="0" smtClean="0">
                <a:latin typeface="MS Mincho" pitchFamily="49" charset="-128"/>
                <a:ea typeface="MS Mincho" pitchFamily="49" charset="-128"/>
              </a:rPr>
              <a:t>い合わせ内容</a:t>
            </a:r>
            <a:r>
              <a:rPr lang="ja-JP" altLang="ko-KR" sz="1100" dirty="0" smtClean="0">
                <a:latin typeface="MS Mincho" pitchFamily="49" charset="-128"/>
                <a:ea typeface="MS Mincho" pitchFamily="49" charset="-128"/>
              </a:rPr>
              <a:t>を確認し、返信内容を作成して</a:t>
            </a:r>
            <a:r>
              <a:rPr lang="ja-JP" altLang="en-US" sz="1100" dirty="0" smtClean="0">
                <a:latin typeface="MS Mincho" pitchFamily="49" charset="-128"/>
                <a:ea typeface="MS Mincho" pitchFamily="49" charset="-128"/>
              </a:rPr>
              <a:t>回</a:t>
            </a:r>
            <a:r>
              <a:rPr lang="ja-JP" altLang="en-US" sz="1100" dirty="0" smtClean="0">
                <a:latin typeface="MS Mincho" pitchFamily="49" charset="-128"/>
                <a:ea typeface="MS Mincho" pitchFamily="49" charset="-128"/>
              </a:rPr>
              <a:t>答</a:t>
            </a:r>
            <a:r>
              <a:rPr lang="ja-JP" altLang="ko-KR" sz="1100" dirty="0" smtClean="0">
                <a:latin typeface="MS Mincho" pitchFamily="49" charset="-128"/>
                <a:ea typeface="MS Mincho" pitchFamily="49" charset="-128"/>
              </a:rPr>
              <a:t>処理を行います</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これらの</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機能説</a:t>
            </a:r>
            <a:r>
              <a:rPr lang="ja-JP" altLang="ko-KR" sz="1100" dirty="0" smtClean="0">
                <a:latin typeface="MS Mincho" pitchFamily="49" charset="-128"/>
                <a:ea typeface="MS Mincho" pitchFamily="49" charset="-128"/>
              </a:rPr>
              <a:t>明を記</a:t>
            </a:r>
            <a:r>
              <a:rPr lang="ja-JP" altLang="ko-KR" sz="1100" dirty="0" smtClean="0">
                <a:latin typeface="MS Mincho" pitchFamily="49" charset="-128"/>
                <a:ea typeface="MS Mincho" pitchFamily="49" charset="-128"/>
              </a:rPr>
              <a:t>載し</a:t>
            </a:r>
            <a:r>
              <a:rPr lang="ja-JP" altLang="ko-KR" sz="1100" dirty="0" smtClean="0">
                <a:latin typeface="MS Mincho" pitchFamily="49" charset="-128"/>
                <a:ea typeface="MS Mincho" pitchFamily="49" charset="-128"/>
              </a:rPr>
              <a:t>ます。</a:t>
            </a:r>
            <a:endParaRPr lang="en-US" altLang="ko-KR" sz="1100" dirty="0">
              <a:latin typeface="MS Mincho" pitchFamily="49" charset="-128"/>
              <a:ea typeface="MS Mincho" pitchFamily="49" charset="-128"/>
            </a:endParaRPr>
          </a:p>
        </p:txBody>
      </p:sp>
      <p:sp>
        <p:nvSpPr>
          <p:cNvPr id="6" name="スライド番号プレースホルダー 5">
            <a:extLst>
              <a:ext uri="{FF2B5EF4-FFF2-40B4-BE49-F238E27FC236}">
                <a16:creationId xmlns:a16="http://schemas.microsoft.com/office/drawing/2014/main" xmlns="" id="{609D893F-B4F0-BCA6-CD36-749492DBD363}"/>
              </a:ext>
            </a:extLst>
          </p:cNvPr>
          <p:cNvSpPr>
            <a:spLocks noGrp="1"/>
          </p:cNvSpPr>
          <p:nvPr>
            <p:ph type="sldNum" sz="quarter" idx="12"/>
          </p:nvPr>
        </p:nvSpPr>
        <p:spPr/>
        <p:txBody>
          <a:bodyPr/>
          <a:lstStyle/>
          <a:p>
            <a:fld id="{00593AED-EEE3-4FE1-BF0F-C13142AE3BDC}" type="slidenum">
              <a:rPr kumimoji="1" lang="ja-JP" altLang="en-US" smtClean="0"/>
              <a:pPr/>
              <a:t>34</a:t>
            </a:fld>
            <a:endParaRPr kumimoji="1" lang="ja-JP" altLang="en-US"/>
          </a:p>
        </p:txBody>
      </p:sp>
      <p:sp>
        <p:nvSpPr>
          <p:cNvPr id="18" name="四角形: 角を丸くする 15">
            <a:extLst>
              <a:ext uri="{FF2B5EF4-FFF2-40B4-BE49-F238E27FC236}">
                <a16:creationId xmlns:a16="http://schemas.microsoft.com/office/drawing/2014/main" xmlns="" id="{7FC6311B-7F6A-AFBA-8F02-E9A4F65DC4ED}"/>
              </a:ext>
            </a:extLst>
          </p:cNvPr>
          <p:cNvSpPr/>
          <p:nvPr/>
        </p:nvSpPr>
        <p:spPr>
          <a:xfrm>
            <a:off x="1361122" y="6251663"/>
            <a:ext cx="1447392" cy="23622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25">
            <a:extLst>
              <a:ext uri="{FF2B5EF4-FFF2-40B4-BE49-F238E27FC236}">
                <a16:creationId xmlns:a16="http://schemas.microsoft.com/office/drawing/2014/main" xmlns="" id="{F9B4E289-725C-0E84-8890-8DD0A0C3A0AC}"/>
              </a:ext>
            </a:extLst>
          </p:cNvPr>
          <p:cNvSpPr/>
          <p:nvPr/>
        </p:nvSpPr>
        <p:spPr>
          <a:xfrm>
            <a:off x="3089636" y="5733024"/>
            <a:ext cx="2389012" cy="829195"/>
          </a:xfrm>
          <a:prstGeom prst="round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ja-JP" altLang="ko-KR" sz="1100" dirty="0" smtClean="0">
                <a:solidFill>
                  <a:schemeClr val="tx1"/>
                </a:solidFill>
                <a:latin typeface="MS Mincho" pitchFamily="49" charset="-128"/>
                <a:ea typeface="MS Mincho" pitchFamily="49" charset="-128"/>
              </a:rPr>
              <a:t>ナビゲーションウィンドウの「Admin」&gt;「お問い合わせ」をダブルクリックします。</a:t>
            </a:r>
            <a:endParaRPr lang="ja-JP" altLang="en-US" sz="1100" dirty="0">
              <a:solidFill>
                <a:schemeClr val="tx1"/>
              </a:solidFill>
              <a:latin typeface="MS Mincho" pitchFamily="49" charset="-128"/>
              <a:ea typeface="MS Mincho" pitchFamily="49" charset="-128"/>
            </a:endParaRPr>
          </a:p>
        </p:txBody>
      </p:sp>
      <p:sp>
        <p:nvSpPr>
          <p:cNvPr id="15" name="Google Shape;357;p15"/>
          <p:cNvSpPr/>
          <p:nvPr/>
        </p:nvSpPr>
        <p:spPr>
          <a:xfrm>
            <a:off x="722299" y="6885736"/>
            <a:ext cx="3784386" cy="965603"/>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医療機関ユーザーの場合はチェックアイDX右上</a:t>
            </a:r>
            <a:r>
              <a:rPr lang="ja-JP" altLang="ko-KR" sz="1100" dirty="0" smtClean="0">
                <a:latin typeface="MS Mincho" pitchFamily="49" charset="-128"/>
                <a:ea typeface="MS Mincho" pitchFamily="49" charset="-128"/>
              </a:rPr>
              <a:t>のツール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バ</a:t>
            </a:r>
            <a:r>
              <a:rPr lang="ja-JP" altLang="ko-KR" sz="1100" dirty="0" smtClean="0">
                <a:latin typeface="MS Mincho" pitchFamily="49" charset="-128"/>
                <a:ea typeface="MS Mincho" pitchFamily="49" charset="-128"/>
              </a:rPr>
              <a:t>ーボタンをクリックして「問い合わせ</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内容</a:t>
            </a:r>
            <a:r>
              <a:rPr lang="ja-JP" altLang="ko-KR"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作成し</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返信リクエストをすることができます。</a:t>
            </a:r>
            <a:endParaRPr sz="1100" dirty="0">
              <a:solidFill>
                <a:schemeClr val="dk1"/>
              </a:solidFill>
              <a:latin typeface="MS Mincho" pitchFamily="49" charset="-128"/>
              <a:ea typeface="MS Mincho" pitchFamily="49" charset="-128"/>
              <a:cs typeface="MS Mincho"/>
              <a:sym typeface="MS Mincho"/>
            </a:endParaRPr>
          </a:p>
        </p:txBody>
      </p:sp>
      <p:pic>
        <p:nvPicPr>
          <p:cNvPr id="10" name="그림 9"/>
          <p:cNvPicPr>
            <a:picLocks noChangeAspect="1"/>
          </p:cNvPicPr>
          <p:nvPr/>
        </p:nvPicPr>
        <p:blipFill>
          <a:blip r:embed="rId3" cstate="print"/>
          <a:stretch>
            <a:fillRect/>
          </a:stretch>
        </p:blipFill>
        <p:spPr>
          <a:xfrm>
            <a:off x="4677747" y="6949438"/>
            <a:ext cx="2362200" cy="838200"/>
          </a:xfrm>
          <a:prstGeom prst="rect">
            <a:avLst/>
          </a:prstGeom>
        </p:spPr>
      </p:pic>
      <p:sp>
        <p:nvSpPr>
          <p:cNvPr id="16" name="직사각형 15"/>
          <p:cNvSpPr/>
          <p:nvPr/>
        </p:nvSpPr>
        <p:spPr>
          <a:xfrm>
            <a:off x="3443705" y="3380597"/>
            <a:ext cx="3839411" cy="938719"/>
          </a:xfrm>
          <a:prstGeom prst="rect">
            <a:avLst/>
          </a:prstGeom>
        </p:spPr>
        <p:txBody>
          <a:bodyPr wrap="square">
            <a:spAutoFit/>
          </a:bodyPr>
          <a:lstStyle/>
          <a:p>
            <a:pPr>
              <a:lnSpc>
                <a:spcPct val="125000"/>
              </a:lnSpc>
            </a:pPr>
            <a:r>
              <a:rPr lang="ja-JP" altLang="en-US" sz="1100" dirty="0" smtClean="0">
                <a:solidFill>
                  <a:srgbClr val="FF0000"/>
                </a:solidFill>
                <a:latin typeface="ＭＳ 明朝" panose="02020609040205080304" pitchFamily="17" charset="-128"/>
                <a:ea typeface="ＭＳ 明朝" panose="02020609040205080304" pitchFamily="17" charset="-128"/>
              </a:rPr>
              <a:t>注：</a:t>
            </a:r>
            <a:r>
              <a:rPr lang="en-US" altLang="ja-JP" sz="1100" dirty="0">
                <a:solidFill>
                  <a:srgbClr val="FF0000"/>
                </a:solidFill>
                <a:latin typeface="ＭＳ 明朝" panose="02020609040205080304" pitchFamily="17" charset="-128"/>
                <a:ea typeface="ＭＳ 明朝" panose="02020609040205080304" pitchFamily="17" charset="-128"/>
              </a:rPr>
              <a:t> </a:t>
            </a:r>
            <a:r>
              <a:rPr lang="ja-JP" altLang="ko-KR" sz="1100" dirty="0" smtClean="0">
                <a:solidFill>
                  <a:srgbClr val="FF0000"/>
                </a:solidFill>
                <a:latin typeface="MS Mincho" pitchFamily="49" charset="-128"/>
                <a:ea typeface="MS Mincho" pitchFamily="49" charset="-128"/>
              </a:rPr>
              <a:t>「お問い合わせ一覧」はDX-Careサポーターデスク </a:t>
            </a:r>
            <a:r>
              <a:rPr lang="en-US" altLang="ja-JP" sz="1100" dirty="0" smtClean="0">
                <a:solidFill>
                  <a:srgbClr val="FF0000"/>
                </a:solidFill>
                <a:latin typeface="MS Mincho" pitchFamily="49" charset="-128"/>
                <a:ea typeface="MS Mincho" pitchFamily="49" charset="-128"/>
              </a:rPr>
              <a:t> </a:t>
            </a:r>
          </a:p>
          <a:p>
            <a:pPr>
              <a:lnSpc>
                <a:spcPct val="125000"/>
              </a:lnSpc>
            </a:pPr>
            <a:r>
              <a:rPr lang="en-US" altLang="ja-JP"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や</a:t>
            </a:r>
            <a:r>
              <a:rPr lang="ja-JP" altLang="ko-KR" sz="1100" dirty="0" smtClean="0">
                <a:solidFill>
                  <a:srgbClr val="FF0000"/>
                </a:solidFill>
                <a:latin typeface="MS Mincho" pitchFamily="49" charset="-128"/>
                <a:ea typeface="MS Mincho" pitchFamily="49" charset="-128"/>
              </a:rPr>
              <a:t>チェックアイDX運営者</a:t>
            </a:r>
            <a:r>
              <a:rPr lang="ja-JP" altLang="en-US" sz="1100" dirty="0" smtClean="0">
                <a:solidFill>
                  <a:srgbClr val="FF0000"/>
                </a:solidFill>
                <a:latin typeface="MS Mincho" pitchFamily="49" charset="-128"/>
                <a:ea typeface="MS Mincho" pitchFamily="49" charset="-128"/>
              </a:rPr>
              <a:t>と</a:t>
            </a:r>
            <a:r>
              <a:rPr lang="ja-JP" altLang="ko-KR" sz="1100" dirty="0" smtClean="0">
                <a:solidFill>
                  <a:srgbClr val="FF0000"/>
                </a:solidFill>
                <a:latin typeface="MS Mincho" pitchFamily="49" charset="-128"/>
                <a:ea typeface="MS Mincho" pitchFamily="49" charset="-128"/>
              </a:rPr>
              <a:t>サポーターユーザーが</a:t>
            </a:r>
            <a:endParaRPr lang="en-US" altLang="ja-JP" sz="1100" dirty="0" smtClean="0">
              <a:solidFill>
                <a:srgbClr val="FF0000"/>
              </a:solidFill>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アクセス可能です</a:t>
            </a:r>
            <a:r>
              <a:rPr lang="ja-JP" altLang="ko-KR" sz="1100" dirty="0" smtClean="0">
                <a:solidFill>
                  <a:srgbClr val="FF0000"/>
                </a:solidFill>
                <a:latin typeface="MS Mincho" pitchFamily="49" charset="-128"/>
                <a:ea typeface="MS Mincho" pitchFamily="49" charset="-128"/>
              </a:rPr>
              <a:t>。</a:t>
            </a:r>
            <a:r>
              <a:rPr lang="ja-JP" altLang="en-US" sz="1100" dirty="0" smtClean="0">
                <a:solidFill>
                  <a:srgbClr val="FF0000"/>
                </a:solidFill>
                <a:latin typeface="MS Mincho" pitchFamily="49" charset="-128"/>
                <a:ea typeface="MS Mincho" pitchFamily="49" charset="-128"/>
              </a:rPr>
              <a:t>又、</a:t>
            </a:r>
            <a:r>
              <a:rPr lang="ja-JP" altLang="ko-KR" sz="1100" dirty="0" smtClean="0">
                <a:solidFill>
                  <a:srgbClr val="FF0000"/>
                </a:solidFill>
                <a:latin typeface="MS Mincho" pitchFamily="49" charset="-128"/>
                <a:ea typeface="MS Mincho" pitchFamily="49" charset="-128"/>
              </a:rPr>
              <a:t>一般医療機関のユーザー</a:t>
            </a:r>
            <a:endParaRPr lang="en-US" altLang="ja-JP" sz="1100" dirty="0" smtClean="0">
              <a:solidFill>
                <a:srgbClr val="FF0000"/>
              </a:solidFill>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に</a:t>
            </a:r>
            <a:r>
              <a:rPr lang="ja-JP" altLang="ko-KR" sz="1100" dirty="0" smtClean="0">
                <a:solidFill>
                  <a:srgbClr val="FF0000"/>
                </a:solidFill>
                <a:latin typeface="MS Mincho" pitchFamily="49" charset="-128"/>
                <a:ea typeface="MS Mincho" pitchFamily="49" charset="-128"/>
              </a:rPr>
              <a:t>は本画面のアクセス</a:t>
            </a:r>
            <a:r>
              <a:rPr lang="ja-JP" altLang="ko-KR" sz="1100" dirty="0" smtClean="0">
                <a:solidFill>
                  <a:srgbClr val="FF0000"/>
                </a:solidFill>
                <a:latin typeface="MS Mincho" pitchFamily="49" charset="-128"/>
                <a:ea typeface="MS Mincho" pitchFamily="49" charset="-128"/>
              </a:rPr>
              <a:t>を許</a:t>
            </a:r>
            <a:r>
              <a:rPr lang="ja-JP" altLang="ko-KR" sz="1100" dirty="0" smtClean="0">
                <a:solidFill>
                  <a:srgbClr val="FF0000"/>
                </a:solidFill>
                <a:latin typeface="MS Mincho" pitchFamily="49" charset="-128"/>
                <a:ea typeface="MS Mincho" pitchFamily="49" charset="-128"/>
              </a:rPr>
              <a:t>可しません。</a:t>
            </a:r>
            <a:endParaRPr lang="en-US" altLang="ko-KR" sz="1100" dirty="0">
              <a:solidFill>
                <a:srgbClr val="FF0000"/>
              </a:solidFill>
              <a:latin typeface="MS Mincho" pitchFamily="49" charset="-128"/>
              <a:ea typeface="MS Mincho" pitchFamily="49" charset="-128"/>
            </a:endParaRPr>
          </a:p>
        </p:txBody>
      </p:sp>
      <p:sp>
        <p:nvSpPr>
          <p:cNvPr id="17" name="四角形: 角を丸くする 15">
            <a:extLst>
              <a:ext uri="{FF2B5EF4-FFF2-40B4-BE49-F238E27FC236}">
                <a16:creationId xmlns:a16="http://schemas.microsoft.com/office/drawing/2014/main" xmlns="" id="{7FC6311B-7F6A-AFBA-8F02-E9A4F65DC4ED}"/>
              </a:ext>
            </a:extLst>
          </p:cNvPr>
          <p:cNvSpPr/>
          <p:nvPr/>
        </p:nvSpPr>
        <p:spPr>
          <a:xfrm>
            <a:off x="4677747" y="6950636"/>
            <a:ext cx="474587" cy="3767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그림 10"/>
          <p:cNvPicPr>
            <a:picLocks noChangeAspect="1"/>
          </p:cNvPicPr>
          <p:nvPr/>
        </p:nvPicPr>
        <p:blipFill>
          <a:blip r:embed="rId4" cstate="print"/>
          <a:stretch>
            <a:fillRect/>
          </a:stretch>
        </p:blipFill>
        <p:spPr>
          <a:xfrm>
            <a:off x="2077956" y="8041740"/>
            <a:ext cx="4957535" cy="1617137"/>
          </a:xfrm>
          <a:prstGeom prst="rect">
            <a:avLst/>
          </a:prstGeom>
          <a:ln>
            <a:solidFill>
              <a:schemeClr val="tx1"/>
            </a:solidFill>
          </a:ln>
        </p:spPr>
      </p:pic>
      <p:cxnSp>
        <p:nvCxnSpPr>
          <p:cNvPr id="20" name="Google Shape;326;p13"/>
          <p:cNvCxnSpPr>
            <a:stCxn id="17" idx="2"/>
            <a:endCxn id="11" idx="0"/>
          </p:cNvCxnSpPr>
          <p:nvPr/>
        </p:nvCxnSpPr>
        <p:spPr>
          <a:xfrm rot="5400000">
            <a:off x="4378719" y="7505417"/>
            <a:ext cx="714329" cy="35831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2" name="직사각형 21"/>
          <p:cNvSpPr/>
          <p:nvPr/>
        </p:nvSpPr>
        <p:spPr>
          <a:xfrm>
            <a:off x="1801968" y="9690957"/>
            <a:ext cx="5694947" cy="515526"/>
          </a:xfrm>
          <a:prstGeom prst="rect">
            <a:avLst/>
          </a:prstGeom>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注：</a:t>
            </a:r>
            <a:r>
              <a:rPr lang="ja-JP" altLang="ko-KR" sz="1100" dirty="0" smtClean="0">
                <a:solidFill>
                  <a:srgbClr val="FF0000"/>
                </a:solidFill>
                <a:latin typeface="MS Mincho" pitchFamily="49" charset="-128"/>
                <a:ea typeface="MS Mincho" pitchFamily="49" charset="-128"/>
              </a:rPr>
              <a:t>本マニュアルはAdmin運営者マニュアルで</a:t>
            </a:r>
            <a:r>
              <a:rPr lang="ja-JP" altLang="en-US" sz="1100" dirty="0" smtClean="0">
                <a:solidFill>
                  <a:srgbClr val="FF0000"/>
                </a:solidFill>
                <a:latin typeface="MS Mincho" pitchFamily="49" charset="-128"/>
                <a:ea typeface="MS Mincho" pitchFamily="49" charset="-128"/>
              </a:rPr>
              <a:t>あり、</a:t>
            </a:r>
            <a:r>
              <a:rPr lang="ja-JP" altLang="ko-KR" sz="1100" dirty="0" smtClean="0">
                <a:solidFill>
                  <a:srgbClr val="FF0000"/>
                </a:solidFill>
                <a:latin typeface="MS Mincho" pitchFamily="49" charset="-128"/>
                <a:ea typeface="MS Mincho" pitchFamily="49" charset="-128"/>
              </a:rPr>
              <a:t>一般医療機関の「問い合わせ」</a:t>
            </a:r>
            <a:endParaRPr lang="en-US" altLang="ja-JP" sz="1100" dirty="0" smtClean="0">
              <a:solidFill>
                <a:srgbClr val="FF0000"/>
              </a:solidFill>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作成の説明は省略します。</a:t>
            </a:r>
            <a:endParaRPr lang="en-US" altLang="ko-KR"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xmlns="" val="44615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35</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079999" y="1659007"/>
            <a:ext cx="5957138" cy="515526"/>
          </a:xfrm>
          <a:prstGeom prst="rect">
            <a:avLst/>
          </a:prstGeom>
          <a:noFill/>
        </p:spPr>
        <p:txBody>
          <a:bodyPr wrap="square">
            <a:spAutoFit/>
          </a:bodyPr>
          <a:lstStyle/>
          <a:p>
            <a:pPr>
              <a:lnSpc>
                <a:spcPct val="125000"/>
              </a:lnSpc>
            </a:pPr>
            <a:r>
              <a:rPr lang="ja-JP" altLang="ja-JP" sz="1100" b="1" kern="0" dirty="0">
                <a:effectLst/>
                <a:latin typeface="MS Mincho" pitchFamily="49" charset="-128"/>
                <a:ea typeface="MS Mincho" pitchFamily="49" charset="-128"/>
                <a:cs typeface="KozGoPro-Medium"/>
              </a:rPr>
              <a:t>１</a:t>
            </a:r>
            <a:r>
              <a:rPr lang="ja-JP" altLang="ja-JP" sz="1100" b="1" kern="0" dirty="0" smtClean="0">
                <a:effectLst/>
                <a:latin typeface="MS Mincho" pitchFamily="49" charset="-128"/>
                <a:ea typeface="MS Mincho" pitchFamily="49" charset="-128"/>
                <a:cs typeface="KozGoPro-Medium"/>
              </a:rPr>
              <a:t>．</a:t>
            </a:r>
            <a:r>
              <a:rPr lang="ja-JP" altLang="ko-KR" sz="1100" dirty="0" smtClean="0">
                <a:latin typeface="MS Mincho" pitchFamily="49" charset="-128"/>
                <a:ea typeface="MS Mincho" pitchFamily="49" charset="-128"/>
              </a:rPr>
              <a:t>チェックアイDX</a:t>
            </a:r>
            <a:r>
              <a:rPr lang="ja-JP" altLang="en-US" sz="1100" dirty="0" smtClean="0">
                <a:latin typeface="MS Mincho" pitchFamily="49" charset="-128"/>
                <a:ea typeface="MS Mincho" pitchFamily="49" charset="-128"/>
              </a:rPr>
              <a:t>の運営者</a:t>
            </a:r>
            <a:endParaRPr lang="en-US" altLang="ko-KR" sz="1100" b="1" kern="0" dirty="0" smtClean="0">
              <a:effectLst/>
              <a:latin typeface="MS Mincho" pitchFamily="49" charset="-128"/>
              <a:ea typeface="MS Mincho" pitchFamily="49" charset="-128"/>
              <a:cs typeface="KozGoPro-Medium"/>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チェックアイDX運営者の機能</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「問い合わせ」</a:t>
            </a:r>
            <a:r>
              <a:rPr lang="ja-JP" altLang="en-US" sz="1100" dirty="0" smtClean="0">
                <a:latin typeface="MS Mincho" pitchFamily="49" charset="-128"/>
                <a:ea typeface="MS Mincho" pitchFamily="49" charset="-128"/>
              </a:rPr>
              <a:t>に対する</a:t>
            </a:r>
            <a:r>
              <a:rPr lang="ja-JP" altLang="ko-KR" sz="1100" dirty="0" smtClean="0">
                <a:latin typeface="MS Mincho" pitchFamily="49" charset="-128"/>
                <a:ea typeface="MS Mincho" pitchFamily="49" charset="-128"/>
              </a:rPr>
              <a:t>回</a:t>
            </a:r>
            <a:r>
              <a:rPr lang="ja-JP" altLang="ko-KR" sz="1100" dirty="0" smtClean="0">
                <a:latin typeface="MS Mincho" pitchFamily="49" charset="-128"/>
                <a:ea typeface="MS Mincho" pitchFamily="49" charset="-128"/>
              </a:rPr>
              <a:t>答機</a:t>
            </a:r>
            <a:r>
              <a:rPr lang="ja-JP" altLang="ko-KR" sz="1100" dirty="0" smtClean="0">
                <a:latin typeface="MS Mincho" pitchFamily="49" charset="-128"/>
                <a:ea typeface="MS Mincho" pitchFamily="49" charset="-128"/>
              </a:rPr>
              <a:t>能です。</a:t>
            </a:r>
            <a:endParaRPr lang="ko-KR" altLang="en-US" sz="1100" b="1" kern="0" dirty="0" smtClean="0">
              <a:effectLst/>
              <a:latin typeface="MS Mincho" pitchFamily="49" charset="-128"/>
              <a:ea typeface="ＭＳ 明朝" panose="02020609040205080304" pitchFamily="17" charset="-128"/>
              <a:cs typeface="KozGoPro-Medium"/>
            </a:endParaRPr>
          </a:p>
        </p:txBody>
      </p:sp>
      <p:sp>
        <p:nvSpPr>
          <p:cNvPr id="7"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a:t>
            </a:r>
            <a:r>
              <a:rPr lang="ja-JP" altLang="ko-KR" sz="1100" dirty="0" smtClean="0">
                <a:latin typeface="MS Mincho" pitchFamily="49" charset="-128"/>
                <a:ea typeface="MS Mincho" pitchFamily="49" charset="-128"/>
              </a:rPr>
              <a:t>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照</a:t>
            </a:r>
            <a:r>
              <a:rPr lang="ja-JP" altLang="ko-KR" sz="1100" dirty="0" smtClean="0">
                <a:latin typeface="MS Mincho" pitchFamily="49" charset="-128"/>
                <a:ea typeface="MS Mincho" pitchFamily="49" charset="-128"/>
              </a:rPr>
              <a:t>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2" cstate="print"/>
          <a:stretch>
            <a:fillRect/>
          </a:stretch>
        </p:blipFill>
        <p:spPr>
          <a:xfrm>
            <a:off x="977925" y="2915102"/>
            <a:ext cx="5425907" cy="837014"/>
          </a:xfrm>
          <a:prstGeom prst="rect">
            <a:avLst/>
          </a:prstGeom>
        </p:spPr>
      </p:pic>
      <p:sp>
        <p:nvSpPr>
          <p:cNvPr id="10" name="Google Shape;437;p20"/>
          <p:cNvSpPr txBox="1"/>
          <p:nvPr/>
        </p:nvSpPr>
        <p:spPr>
          <a:xfrm>
            <a:off x="770176" y="289310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1" name="Google Shape;438;p20"/>
          <p:cNvSpPr txBox="1"/>
          <p:nvPr/>
        </p:nvSpPr>
        <p:spPr>
          <a:xfrm>
            <a:off x="5766485" y="290098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2" name="Google Shape;445;p20"/>
          <p:cNvSpPr txBox="1"/>
          <p:nvPr/>
        </p:nvSpPr>
        <p:spPr>
          <a:xfrm>
            <a:off x="770176" y="3220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3" name="Google Shape;439;p20"/>
          <p:cNvSpPr/>
          <p:nvPr/>
        </p:nvSpPr>
        <p:spPr>
          <a:xfrm>
            <a:off x="1146050" y="2950510"/>
            <a:ext cx="4090896" cy="2702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Google Shape;432;p20"/>
          <p:cNvSpPr txBox="1"/>
          <p:nvPr/>
        </p:nvSpPr>
        <p:spPr>
          <a:xfrm>
            <a:off x="946025" y="3759382"/>
            <a:ext cx="559380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現在の状態に</a:t>
            </a: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する問い合わせを照会します</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回答依頼発信中」状態は</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DX-Careサポーターデスクに回答依頼要請中の問い合わせを照会します。 </a:t>
            </a:r>
            <a:r>
              <a:rPr lang="ja-JP" altLang="en-US" sz="1100" dirty="0" smtClean="0">
                <a:latin typeface="MS Mincho" pitchFamily="49" charset="-128"/>
                <a:ea typeface="MS Mincho" pitchFamily="49" charset="-128"/>
              </a:rPr>
              <a:t>又、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「回答依頼受付」状態は本チェックアイDX運営者に回答依頼の問い合わせを照会</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します。</a:t>
            </a:r>
            <a:endParaRPr lang="en-US" altLang="ko-KR" sz="1100" dirty="0" smtClean="0">
              <a:solidFill>
                <a:srgbClr val="FF0000"/>
              </a:solidFill>
              <a:latin typeface="MS Mincho" pitchFamily="49" charset="-128"/>
              <a:ea typeface="MS Mincho" pitchFamily="49" charset="-128"/>
              <a:cs typeface="MS Mincho"/>
              <a:sym typeface="MS Mincho"/>
            </a:endParaRPr>
          </a:p>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追加照会条件</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お問い合わせのタイトル</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医療機関顧客番号</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医療機関名の</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5" name="Google Shape;434;p20"/>
          <p:cNvSpPr txBox="1"/>
          <p:nvPr/>
        </p:nvSpPr>
        <p:spPr>
          <a:xfrm>
            <a:off x="945250" y="5113202"/>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照会ボタンをクリックすると検索されます。</a:t>
            </a:r>
            <a:endParaRPr dirty="0">
              <a:latin typeface="MS Mincho" pitchFamily="49" charset="-128"/>
              <a:ea typeface="MS Mincho" pitchFamily="49" charset="-128"/>
            </a:endParaRPr>
          </a:p>
        </p:txBody>
      </p:sp>
      <p:pic>
        <p:nvPicPr>
          <p:cNvPr id="19" name="그림 18"/>
          <p:cNvPicPr>
            <a:picLocks noChangeAspect="1"/>
          </p:cNvPicPr>
          <p:nvPr/>
        </p:nvPicPr>
        <p:blipFill>
          <a:blip r:embed="rId3" cstate="print"/>
          <a:stretch>
            <a:fillRect/>
          </a:stretch>
        </p:blipFill>
        <p:spPr>
          <a:xfrm>
            <a:off x="945250" y="5729854"/>
            <a:ext cx="5940651" cy="797083"/>
          </a:xfrm>
          <a:prstGeom prst="rect">
            <a:avLst/>
          </a:prstGeom>
        </p:spPr>
      </p:pic>
      <p:cxnSp>
        <p:nvCxnSpPr>
          <p:cNvPr id="25" name="Google Shape;326;p13"/>
          <p:cNvCxnSpPr/>
          <p:nvPr/>
        </p:nvCxnSpPr>
        <p:spPr>
          <a:xfrm rot="5400000">
            <a:off x="1205809" y="5546393"/>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1" name="Google Shape;465;p21"/>
          <p:cNvSpPr txBox="1"/>
          <p:nvPr/>
        </p:nvSpPr>
        <p:spPr>
          <a:xfrm>
            <a:off x="2437450" y="6489271"/>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53" name="그림 52"/>
          <p:cNvPicPr>
            <a:picLocks noChangeAspect="1"/>
          </p:cNvPicPr>
          <p:nvPr/>
        </p:nvPicPr>
        <p:blipFill>
          <a:blip r:embed="rId4" cstate="print"/>
          <a:stretch>
            <a:fillRect/>
          </a:stretch>
        </p:blipFill>
        <p:spPr>
          <a:xfrm>
            <a:off x="861181" y="7514268"/>
            <a:ext cx="6092070" cy="650671"/>
          </a:xfrm>
          <a:prstGeom prst="rect">
            <a:avLst/>
          </a:prstGeom>
        </p:spPr>
      </p:pic>
      <p:sp>
        <p:nvSpPr>
          <p:cNvPr id="54" name="Google Shape;465;p21"/>
          <p:cNvSpPr txBox="1"/>
          <p:nvPr/>
        </p:nvSpPr>
        <p:spPr>
          <a:xfrm>
            <a:off x="2437450" y="8203684"/>
            <a:ext cx="3932614" cy="938678"/>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お問い合わせへの追加「</a:t>
            </a:r>
            <a:r>
              <a:rPr lang="ja-JP" altLang="en-US" sz="1100" dirty="0" smtClean="0">
                <a:latin typeface="MS Mincho" pitchFamily="49" charset="-128"/>
                <a:ea typeface="MS Mincho" pitchFamily="49" charset="-128"/>
              </a:rPr>
              <a:t>子</a:t>
            </a:r>
            <a:r>
              <a:rPr lang="ja-JP" altLang="en-US" sz="1100" dirty="0" smtClean="0">
                <a:latin typeface="MS Mincho" pitchFamily="49" charset="-128"/>
                <a:ea typeface="MS Mincho" pitchFamily="49" charset="-128"/>
              </a:rPr>
              <a:t>供</a:t>
            </a:r>
            <a:r>
              <a:rPr lang="ja-JP" altLang="ko-KR" sz="1100" dirty="0" smtClean="0">
                <a:latin typeface="MS Mincho" pitchFamily="49" charset="-128"/>
                <a:ea typeface="MS Mincho" pitchFamily="49" charset="-128"/>
              </a:rPr>
              <a:t>問</a:t>
            </a:r>
            <a:r>
              <a:rPr lang="ja-JP" altLang="ko-KR" sz="1100" dirty="0" smtClean="0">
                <a:latin typeface="MS Mincho" pitchFamily="49" charset="-128"/>
                <a:ea typeface="MS Mincho" pitchFamily="49" charset="-128"/>
              </a:rPr>
              <a:t>い</a:t>
            </a:r>
            <a:r>
              <a:rPr lang="ja-JP" altLang="ko-KR" sz="1100" dirty="0" smtClean="0">
                <a:latin typeface="MS Mincho" pitchFamily="49" charset="-128"/>
                <a:ea typeface="MS Mincho" pitchFamily="49" charset="-128"/>
              </a:rPr>
              <a:t>合わせ」が作成された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場合のお問い合わせ一覧表示内容です。</a:t>
            </a:r>
            <a:endParaRPr lang="en-US" altLang="ja-JP" sz="1100" dirty="0" smtClean="0">
              <a:latin typeface="MS Mincho" pitchFamily="49" charset="-128"/>
              <a:ea typeface="MS Mincho" pitchFamily="49" charset="-128"/>
            </a:endParaRPr>
          </a:p>
          <a:p>
            <a:pPr lvl="0">
              <a:lnSpc>
                <a:spcPct val="125000"/>
              </a:lnSpc>
            </a:pP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 Ex）追加された</a:t>
            </a:r>
            <a:r>
              <a:rPr lang="ja-JP" altLang="en-US" sz="1100" dirty="0" smtClean="0">
                <a:latin typeface="MS Mincho" pitchFamily="49" charset="-128"/>
                <a:ea typeface="MS Mincho" pitchFamily="49" charset="-128"/>
              </a:rPr>
              <a:t>子供</a:t>
            </a:r>
            <a:r>
              <a:rPr lang="ja-JP" altLang="ko-KR" sz="1100" dirty="0" smtClean="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
        <p:nvSpPr>
          <p:cNvPr id="18" name="正方形/長方形 2">
            <a:extLst>
              <a:ext uri="{FF2B5EF4-FFF2-40B4-BE49-F238E27FC236}">
                <a16:creationId xmlns:a16="http://schemas.microsoft.com/office/drawing/2014/main" xmlns=""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Tree>
    <p:extLst>
      <p:ext uri="{BB962C8B-B14F-4D97-AF65-F5344CB8AC3E}">
        <p14:creationId xmlns:p14="http://schemas.microsoft.com/office/powerpoint/2010/main" xmlns="" val="4082677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36</a:t>
            </a:fld>
            <a:endParaRPr kumimoji="1" lang="ja-JP" altLang="en-US"/>
          </a:p>
        </p:txBody>
      </p:sp>
      <p:sp>
        <p:nvSpPr>
          <p:cNvPr id="5" name="Google Shape;197;p6"/>
          <p:cNvSpPr txBox="1"/>
          <p:nvPr/>
        </p:nvSpPr>
        <p:spPr>
          <a:xfrm>
            <a:off x="1029513" y="5064045"/>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トップエリア</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お問い合わせ番号が表示されます。</a:t>
            </a:r>
            <a:endParaRPr lang="en-US" altLang="ja-JP" sz="1100" dirty="0" smtClean="0">
              <a:latin typeface="MS Mincho" pitchFamily="49" charset="-128"/>
              <a:ea typeface="MS Mincho" pitchFamily="49" charset="-128"/>
            </a:endParaRPr>
          </a:p>
          <a:p>
            <a:pPr marL="171450" lvl="0" indent="-171450">
              <a:lnSpc>
                <a:spcPct val="125000"/>
              </a:lnSpc>
            </a:pPr>
            <a:r>
              <a:rPr lang="ja-JP" altLang="ko-KR" sz="1100" dirty="0" smtClean="0">
                <a:latin typeface="MS Mincho" pitchFamily="49" charset="-128"/>
                <a:ea typeface="MS Mincho" pitchFamily="49" charset="-128"/>
              </a:rPr>
              <a:t>（お問い合わせ番号フォーマットは年度2</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ア</a:t>
            </a:r>
            <a:r>
              <a:rPr lang="ja-JP" altLang="ko-KR" sz="1100" dirty="0" smtClean="0">
                <a:latin typeface="MS Mincho" pitchFamily="49" charset="-128"/>
                <a:ea typeface="MS Mincho" pitchFamily="49" charset="-128"/>
              </a:rPr>
              <a:t>ルファベット1</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順</a:t>
            </a:r>
            <a:r>
              <a:rPr lang="ja-JP" altLang="ko-KR" sz="1100" dirty="0" smtClean="0">
                <a:latin typeface="MS Mincho" pitchFamily="49" charset="-128"/>
                <a:ea typeface="MS Mincho" pitchFamily="49" charset="-128"/>
              </a:rPr>
              <a:t>番4桁で構成されます。）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29513" y="619005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お問い合わせ内容</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医療機関の連絡先</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連絡しやすい時間帯と担当者。</a:t>
            </a:r>
            <a:endParaRPr lang="en-US" altLang="ko-KR" sz="1100"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タイトルと内容を確認してください。</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ファイル</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添付がある場合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1029513" y="7209120"/>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お問い合わせ</a:t>
            </a:r>
            <a:r>
              <a:rPr lang="ja-JP" altLang="en-US" sz="1100" dirty="0" smtClean="0">
                <a:latin typeface="MS Mincho" pitchFamily="49" charset="-128"/>
                <a:ea typeface="MS Mincho" pitchFamily="49" charset="-128"/>
              </a:rPr>
              <a:t>に対する</a:t>
            </a:r>
            <a:r>
              <a:rPr lang="ja-JP" altLang="ko-KR" sz="1100" dirty="0" smtClean="0">
                <a:latin typeface="MS Mincho" pitchFamily="49" charset="-128"/>
                <a:ea typeface="MS Mincho" pitchFamily="49" charset="-128"/>
              </a:rPr>
              <a:t>回答の作成</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入力欄</a:t>
            </a:r>
            <a:r>
              <a:rPr lang="ja-JP" altLang="ko-KR" sz="1100" dirty="0" smtClean="0">
                <a:latin typeface="MS Mincho" pitchFamily="49" charset="-128"/>
                <a:ea typeface="MS Mincho" pitchFamily="49" charset="-128"/>
              </a:rPr>
              <a:t>に回答を作成します。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ステートメントの状態値をチェックします。 </a:t>
            </a:r>
            <a:endParaRPr lang="en-US" altLang="ja-JP" sz="1100" dirty="0" smtClean="0">
              <a:latin typeface="MS Mincho" pitchFamily="49" charset="-128"/>
              <a:ea typeface="MS Mincho" pitchFamily="49" charset="-128"/>
            </a:endParaRPr>
          </a:p>
          <a:p>
            <a:pPr marL="171450" lvl="0" indent="-171450">
              <a:lnSpc>
                <a:spcPct val="125000"/>
              </a:lnSpc>
            </a:pPr>
            <a:r>
              <a:rPr lang="ja-JP" altLang="ko-KR" sz="1100" dirty="0" smtClean="0">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DX-CARE回答依頼</a:t>
            </a:r>
            <a:r>
              <a:rPr lang="ja-JP" altLang="en-US" sz="1100" dirty="0" smtClean="0">
                <a:solidFill>
                  <a:srgbClr val="FF0000"/>
                </a:solidFill>
                <a:latin typeface="MS Mincho" pitchFamily="49" charset="-128"/>
                <a:ea typeface="MS Mincho" pitchFamily="49" charset="-128"/>
              </a:rPr>
              <a:t>や</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済と</a:t>
            </a:r>
            <a:r>
              <a:rPr lang="ja-JP" altLang="ko-KR" sz="1100" dirty="0" smtClean="0">
                <a:latin typeface="MS Mincho" pitchFamily="49" charset="-128"/>
                <a:ea typeface="MS Mincho" pitchFamily="49" charset="-128"/>
              </a:rPr>
              <a:t>強制終了）</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確認</a:t>
            </a:r>
            <a:r>
              <a:rPr lang="ja-JP" altLang="ko-KR" sz="1100" dirty="0" smtClean="0">
                <a:latin typeface="MS Mincho" pitchFamily="49" charset="-128"/>
                <a:ea typeface="MS Mincho" pitchFamily="49" charset="-128"/>
              </a:rPr>
              <a:t>」ボタンをクリックします。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確認完了後は「お問い合わせ」送信画面に切り替わります。</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pic>
        <p:nvPicPr>
          <p:cNvPr id="19" name="그림 18"/>
          <p:cNvPicPr>
            <a:picLocks noChangeAspect="1"/>
          </p:cNvPicPr>
          <p:nvPr/>
        </p:nvPicPr>
        <p:blipFill>
          <a:blip r:embed="rId2" cstate="print"/>
          <a:stretch>
            <a:fillRect/>
          </a:stretch>
        </p:blipFill>
        <p:spPr>
          <a:xfrm>
            <a:off x="1054872" y="1753949"/>
            <a:ext cx="6062022" cy="3047704"/>
          </a:xfrm>
          <a:prstGeom prst="rect">
            <a:avLst/>
          </a:prstGeom>
        </p:spPr>
      </p:pic>
      <p:sp>
        <p:nvSpPr>
          <p:cNvPr id="20" name="テキスト ボックス 4">
            <a:extLst>
              <a:ext uri="{FF2B5EF4-FFF2-40B4-BE49-F238E27FC236}">
                <a16:creationId xmlns:a16="http://schemas.microsoft.com/office/drawing/2014/main" xmlns="" id="{9FAB47BD-74C2-4F7D-A107-DF55D43C7741}"/>
              </a:ext>
            </a:extLst>
          </p:cNvPr>
          <p:cNvSpPr txBox="1"/>
          <p:nvPr/>
        </p:nvSpPr>
        <p:spPr>
          <a:xfrm>
            <a:off x="1029513" y="1343391"/>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受付お問い合わせ内容</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確認（チェックアイDX運営者）</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xmlns="" val="696450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37</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確認処理（チェックアイDX</a:t>
            </a:r>
            <a:r>
              <a:rPr lang="ja-JP" altLang="en-US" sz="1100" dirty="0" smtClean="0">
                <a:latin typeface="MS Mincho" pitchFamily="49" charset="-128"/>
                <a:ea typeface="MS Mincho" pitchFamily="49" charset="-128"/>
              </a:rPr>
              <a:t>運営者</a:t>
            </a:r>
            <a:r>
              <a:rPr lang="ja-JP" altLang="ko-KR" sz="1100" dirty="0" smtClean="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079286" y="4948071"/>
            <a:ext cx="2805746"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送信処理（チェックアイD</a:t>
            </a:r>
            <a:r>
              <a:rPr lang="en-US" altLang="ja-JP" sz="1100" dirty="0" smtClean="0">
                <a:latin typeface="MS Mincho" pitchFamily="49" charset="-128"/>
                <a:ea typeface="MS Mincho" pitchFamily="49" charset="-128"/>
              </a:rPr>
              <a:t>X</a:t>
            </a:r>
            <a:r>
              <a:rPr lang="ja-JP" altLang="en-US" sz="1100" dirty="0" smtClean="0">
                <a:latin typeface="MS Mincho" pitchFamily="49" charset="-128"/>
                <a:ea typeface="MS Mincho" pitchFamily="49" charset="-128"/>
              </a:rPr>
              <a:t>運営者</a:t>
            </a:r>
            <a:r>
              <a:rPr lang="ja-JP" altLang="ko-KR" sz="1100" dirty="0" smtClean="0">
                <a:latin typeface="MS Mincho" pitchFamily="49" charset="-128"/>
                <a:ea typeface="MS Mincho" pitchFamily="49" charset="-128"/>
              </a:rPr>
              <a:t>）</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2" cstate="print"/>
          <a:stretch>
            <a:fillRect/>
          </a:stretch>
        </p:blipFill>
        <p:spPr>
          <a:xfrm>
            <a:off x="1146562" y="1691084"/>
            <a:ext cx="5168514" cy="1673012"/>
          </a:xfrm>
          <a:prstGeom prst="rect">
            <a:avLst/>
          </a:prstGeom>
          <a:ln>
            <a:solidFill>
              <a:schemeClr val="tx1"/>
            </a:solidFill>
          </a:ln>
        </p:spPr>
      </p:pic>
      <p:sp>
        <p:nvSpPr>
          <p:cNvPr id="7" name="Google Shape;191;p6"/>
          <p:cNvSpPr txBox="1"/>
          <p:nvPr/>
        </p:nvSpPr>
        <p:spPr>
          <a:xfrm>
            <a:off x="4618405"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89957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6" y="3400594"/>
            <a:ext cx="6151390"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「受付中」の状態で</a:t>
            </a:r>
            <a:r>
              <a:rPr lang="ja-JP" altLang="ko-KR" sz="1100" dirty="0" smtClean="0">
                <a:latin typeface="MS Mincho" pitchFamily="49" charset="-128"/>
                <a:ea typeface="MS Mincho" pitchFamily="49" charset="-128"/>
              </a:rPr>
              <a:t>は①</a:t>
            </a:r>
            <a:r>
              <a:rPr lang="ja-JP" altLang="ko-KR" sz="1100" dirty="0" smtClean="0">
                <a:latin typeface="MS Mincho" pitchFamily="49" charset="-128"/>
                <a:ea typeface="MS Mincho" pitchFamily="49" charset="-128"/>
              </a:rPr>
              <a:t>「DXCARE回答依頼」②「回答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」③「強制終了</a:t>
            </a:r>
            <a:r>
              <a:rPr lang="ja-JP" altLang="ko-KR" sz="1100" dirty="0" smtClean="0">
                <a:latin typeface="MS Mincho" pitchFamily="49" charset="-128"/>
                <a:ea typeface="MS Mincho" pitchFamily="49" charset="-128"/>
              </a:rPr>
              <a:t>」のいずれ</a:t>
            </a:r>
            <a:r>
              <a:rPr lang="ja-JP" altLang="ko-KR" sz="1100" dirty="0" smtClean="0">
                <a:latin typeface="MS Mincho" pitchFamily="49" charset="-128"/>
                <a:ea typeface="MS Mincho" pitchFamily="49" charset="-128"/>
              </a:rPr>
              <a:t>か</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選</a:t>
            </a:r>
            <a:r>
              <a:rPr lang="ja-JP" altLang="ko-KR" sz="1100" dirty="0" smtClean="0">
                <a:latin typeface="MS Mincho" pitchFamily="49" charset="-128"/>
                <a:ea typeface="MS Mincho" pitchFamily="49" charset="-128"/>
              </a:rPr>
              <a:t>択</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可能です</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rgbClr val="FF0000"/>
                </a:solidFill>
                <a:latin typeface="MS Mincho" pitchFamily="49" charset="-128"/>
                <a:ea typeface="MS Mincho" pitchFamily="49" charset="-128"/>
                <a:cs typeface="MS Mincho"/>
                <a:sym typeface="MS Mincho"/>
              </a:rPr>
              <a:t>①</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「DXCARE回答依頼」は下段の「メッセージ</a:t>
            </a:r>
            <a:r>
              <a:rPr lang="ja-JP" altLang="en-US" sz="1100" dirty="0" smtClean="0">
                <a:latin typeface="MS Mincho" pitchFamily="49" charset="-128"/>
                <a:ea typeface="MS Mincho" pitchFamily="49" charset="-128"/>
              </a:rPr>
              <a:t>欄</a:t>
            </a:r>
            <a:r>
              <a:rPr lang="ja-JP" altLang="ko-KR" sz="1100" dirty="0" smtClean="0">
                <a:latin typeface="MS Mincho" pitchFamily="49" charset="-128"/>
                <a:ea typeface="MS Mincho" pitchFamily="49" charset="-128"/>
              </a:rPr>
              <a:t>」が活性化され</a:t>
            </a:r>
            <a:r>
              <a:rPr lang="ja-JP" altLang="en-US" sz="1100" dirty="0" smtClean="0">
                <a:latin typeface="MS Mincho" pitchFamily="49" charset="-128"/>
                <a:ea typeface="MS Mincho" pitchFamily="49" charset="-128"/>
              </a:rPr>
              <a:t>て</a:t>
            </a:r>
            <a:r>
              <a:rPr lang="ja-JP" altLang="ko-KR" sz="1100" dirty="0" smtClean="0">
                <a:latin typeface="MS Mincho" pitchFamily="49" charset="-128"/>
                <a:ea typeface="MS Mincho" pitchFamily="49" charset="-128"/>
              </a:rPr>
              <a:t>必須入</a:t>
            </a:r>
            <a:r>
              <a:rPr lang="ja-JP" altLang="ko-KR" sz="1100" dirty="0" smtClean="0">
                <a:latin typeface="MS Mincho" pitchFamily="49" charset="-128"/>
                <a:ea typeface="MS Mincho" pitchFamily="49" charset="-128"/>
              </a:rPr>
              <a:t>力事項です。</a:t>
            </a:r>
            <a:endParaRPr lang="en-US" altLang="ja-JP" sz="1100" dirty="0" smtClean="0">
              <a:latin typeface="MS Mincho" pitchFamily="49" charset="-128"/>
              <a:ea typeface="MS Mincho" pitchFamily="49" charset="-128"/>
            </a:endParaRPr>
          </a:p>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」と③「強制終了」は必ず「回答入力欄」に回答を記載しなけれ</a:t>
            </a:r>
            <a:r>
              <a:rPr lang="ja-JP" altLang="ko-KR" sz="1100" dirty="0" smtClean="0">
                <a:latin typeface="MS Mincho" pitchFamily="49" charset="-128"/>
                <a:ea typeface="MS Mincho" pitchFamily="49" charset="-128"/>
              </a:rPr>
              <a:t>ばなりません。</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なりません。</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xmlns="" id="{8398CED2-F18A-4B0F-9CED-C51E12D74EBD}"/>
              </a:ext>
            </a:extLst>
          </p:cNvPr>
          <p:cNvSpPr/>
          <p:nvPr/>
        </p:nvSpPr>
        <p:spPr>
          <a:xfrm>
            <a:off x="1951789" y="1947855"/>
            <a:ext cx="4237694" cy="54848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smtClean="0">
                <a:solidFill>
                  <a:schemeClr val="tx1"/>
                </a:solidFill>
                <a:latin typeface="MS Mincho" pitchFamily="49" charset="-128"/>
                <a:ea typeface="MS Mincho" pitchFamily="49" charset="-128"/>
              </a:rPr>
              <a:t>チェックアイDX運営者は回答要求に対して完了処理以外</a:t>
            </a:r>
            <a:r>
              <a:rPr lang="ja-JP" altLang="en-US" sz="1100" dirty="0" smtClean="0">
                <a:solidFill>
                  <a:schemeClr val="tx1"/>
                </a:solidFill>
                <a:latin typeface="MS Mincho" pitchFamily="49" charset="-128"/>
                <a:ea typeface="MS Mincho" pitchFamily="49" charset="-128"/>
              </a:rPr>
              <a:t>にも</a:t>
            </a:r>
            <a:r>
              <a:rPr lang="ja-JP" altLang="ko-KR" sz="1100" dirty="0" smtClean="0">
                <a:solidFill>
                  <a:schemeClr val="tx1"/>
                </a:solidFill>
                <a:latin typeface="MS Mincho" pitchFamily="49" charset="-128"/>
                <a:ea typeface="MS Mincho" pitchFamily="49" charset="-128"/>
              </a:rPr>
              <a:t> DX-CAREサポーターデスクに「回答依頼」が可能です。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70" y="9526659"/>
            <a:ext cx="5003933"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a:t>
            </a:r>
            <a:r>
              <a:rPr lang="ja-JP" altLang="ko-KR" sz="1100" dirty="0" smtClean="0">
                <a:latin typeface="MS Mincho" pitchFamily="49" charset="-128"/>
                <a:ea typeface="MS Mincho" pitchFamily="49" charset="-128"/>
              </a:rPr>
              <a:t>ただし、「</a:t>
            </a:r>
            <a:r>
              <a:rPr lang="ja-JP" altLang="ko-KR" sz="1100" dirty="0" smtClean="0">
                <a:latin typeface="MS Mincho" pitchFamily="49" charset="-128"/>
                <a:ea typeface="MS Mincho" pitchFamily="49" charset="-128"/>
              </a:rPr>
              <a:t>DX</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CARE</a:t>
            </a:r>
            <a:r>
              <a:rPr lang="ja-JP" altLang="ko-KR" sz="1100" dirty="0" smtClean="0">
                <a:latin typeface="MS Mincho" pitchFamily="49" charset="-128"/>
                <a:ea typeface="MS Mincho" pitchFamily="49" charset="-128"/>
              </a:rPr>
              <a:t>回答依頼」</a:t>
            </a:r>
            <a:r>
              <a:rPr lang="ja-JP" altLang="ko-KR" sz="1100" dirty="0" smtClean="0">
                <a:latin typeface="MS Mincho" pitchFamily="49" charset="-128"/>
                <a:ea typeface="MS Mincho" pitchFamily="49" charset="-128"/>
              </a:rPr>
              <a:t>はス</a:t>
            </a:r>
            <a:r>
              <a:rPr lang="ja-JP" altLang="ko-KR" sz="1100" dirty="0" smtClean="0">
                <a:latin typeface="MS Mincho" pitchFamily="49" charset="-128"/>
                <a:ea typeface="MS Mincho" pitchFamily="49" charset="-128"/>
              </a:rPr>
              <a:t>テータスが「お問い合わせ中」の</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状態を維持します。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724945" y="6099971"/>
            <a:ext cx="3649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 </a:t>
            </a:r>
            <a:r>
              <a:rPr lang="ja-JP" altLang="ko-KR" sz="1100" dirty="0" smtClean="0">
                <a:latin typeface="MS Mincho" pitchFamily="49" charset="-128"/>
                <a:ea typeface="MS Mincho" pitchFamily="49" charset="-128"/>
              </a:rPr>
              <a:t>確認完了後は編集できません。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下段の「戻る」</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4762018" y="49729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⑤ </a:t>
            </a:r>
            <a:r>
              <a:rPr lang="ja-JP" altLang="ko-KR" sz="1100" dirty="0" smtClean="0">
                <a:latin typeface="MS Mincho" pitchFamily="49" charset="-128"/>
                <a:ea typeface="MS Mincho" pitchFamily="49" charset="-128"/>
              </a:rPr>
              <a:t>「確認」処理前の状態である編集モードに切り替わります。</a:t>
            </a:r>
            <a:endParaRPr sz="1100" dirty="0">
              <a:latin typeface="MS Mincho" pitchFamily="49" charset="-128"/>
              <a:ea typeface="MS Mincho" pitchFamily="49" charset="-128"/>
              <a:cs typeface="MS Mincho"/>
              <a:sym typeface="MS Mincho"/>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⑥ </a:t>
            </a:r>
            <a:r>
              <a:rPr lang="ja-JP" altLang="ko-KR" sz="1100" dirty="0" smtClean="0">
                <a:latin typeface="MS Mincho" pitchFamily="49" charset="-128"/>
                <a:ea typeface="MS Mincho" pitchFamily="49" charset="-128"/>
              </a:rPr>
              <a:t>最終的なお問い合わせの回答を処理します。 「送信」処理された問い合わせは以前の状態に戻すことができず、問い合</a:t>
            </a:r>
            <a:r>
              <a:rPr lang="ja-JP" altLang="ko-KR" sz="1100" dirty="0" smtClean="0">
                <a:latin typeface="MS Mincho" pitchFamily="49" charset="-128"/>
                <a:ea typeface="MS Mincho" pitchFamily="49" charset="-128"/>
              </a:rPr>
              <a:t>わ</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せ</a:t>
            </a:r>
            <a:r>
              <a:rPr lang="ja-JP" altLang="ko-KR" sz="1100" dirty="0" smtClean="0">
                <a:latin typeface="MS Mincho" pitchFamily="49" charset="-128"/>
                <a:ea typeface="MS Mincho" pitchFamily="49" charset="-128"/>
              </a:rPr>
              <a:t>要求した医療機関のステータスは「回答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xmlns="" val="61961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945250" y="3020053"/>
            <a:ext cx="5876426" cy="74480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38</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080000" y="1573282"/>
            <a:ext cx="5400000" cy="727122"/>
          </a:xfrm>
          <a:prstGeom prst="rect">
            <a:avLst/>
          </a:prstGeom>
          <a:noFill/>
        </p:spPr>
        <p:txBody>
          <a:bodyPr wrap="square">
            <a:spAutoFit/>
          </a:bodyPr>
          <a:lstStyle/>
          <a:p>
            <a:pPr>
              <a:lnSpc>
                <a:spcPct val="125000"/>
              </a:lnSpc>
            </a:pPr>
            <a:r>
              <a:rPr lang="ja-JP" altLang="ja-JP" sz="1100" b="1" kern="0" dirty="0">
                <a:latin typeface="MS Mincho" pitchFamily="49" charset="-128"/>
                <a:ea typeface="MS Mincho" pitchFamily="49" charset="-128"/>
                <a:cs typeface="KozGoPro-Medium"/>
              </a:rPr>
              <a:t>２． </a:t>
            </a:r>
            <a:r>
              <a:rPr lang="en-US" altLang="ko-KR" sz="1100" b="1" kern="0" dirty="0" smtClean="0">
                <a:effectLst/>
                <a:latin typeface="MS Mincho" pitchFamily="49" charset="-128"/>
                <a:ea typeface="MS Mincho" pitchFamily="49" charset="-128"/>
                <a:cs typeface="KozGoPro-Medium"/>
              </a:rPr>
              <a:t>DX-</a:t>
            </a:r>
            <a:r>
              <a:rPr lang="en-US" altLang="ko-KR" sz="1100" b="1" kern="0" dirty="0" smtClean="0">
                <a:latin typeface="MS Mincho" pitchFamily="49" charset="-128"/>
                <a:ea typeface="MS Mincho" pitchFamily="49" charset="-128"/>
                <a:cs typeface="KozGoPro-Medium"/>
              </a:rPr>
              <a:t>Care</a:t>
            </a:r>
            <a:r>
              <a:rPr lang="ja-JP" altLang="ko-KR" sz="1100" dirty="0" smtClean="0">
                <a:latin typeface="MS Mincho" pitchFamily="49" charset="-128"/>
                <a:ea typeface="MS Mincho" pitchFamily="49" charset="-128"/>
              </a:rPr>
              <a:t>サポーターデスク</a:t>
            </a:r>
            <a:endParaRPr lang="ko-KR" altLang="en-US" sz="1100" b="1" kern="0" dirty="0" smtClean="0">
              <a:latin typeface="MS Mincho" pitchFamily="49" charset="-128"/>
              <a:ea typeface="ＭＳ 明朝" panose="02020609040205080304" pitchFamily="17" charset="-128"/>
              <a:cs typeface="KozGoPro-Medium"/>
            </a:endParaRPr>
          </a:p>
          <a:p>
            <a:pPr>
              <a:lnSpc>
                <a:spcPct val="125000"/>
              </a:lnSpc>
            </a:pP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DX-Care</a:t>
            </a:r>
            <a:r>
              <a:rPr lang="ja-JP" altLang="ko-KR" sz="1100" dirty="0" smtClean="0">
                <a:latin typeface="MS Mincho" pitchFamily="49" charset="-128"/>
                <a:ea typeface="MS Mincho" pitchFamily="49" charset="-128"/>
              </a:rPr>
              <a:t>サポーターデスクの「お問い合わせ」</a:t>
            </a:r>
            <a:r>
              <a:rPr lang="ja-JP" altLang="en-US" sz="1100" dirty="0" smtClean="0">
                <a:latin typeface="MS Mincho" pitchFamily="49" charset="-128"/>
                <a:ea typeface="MS Mincho" pitchFamily="49" charset="-128"/>
              </a:rPr>
              <a:t>に対する</a:t>
            </a:r>
            <a:r>
              <a:rPr lang="ja-JP" altLang="ko-KR" sz="1100" dirty="0" smtClean="0">
                <a:latin typeface="MS Mincho" pitchFamily="49" charset="-128"/>
                <a:ea typeface="MS Mincho" pitchFamily="49" charset="-128"/>
              </a:rPr>
              <a:t>返信機能です。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xmlns=""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a:t>
            </a:r>
            <a:r>
              <a:rPr lang="ja-JP" altLang="ko-KR" sz="1100" dirty="0" smtClean="0">
                <a:latin typeface="MS Mincho" pitchFamily="49" charset="-128"/>
                <a:ea typeface="MS Mincho" pitchFamily="49" charset="-128"/>
              </a:rPr>
              <a:t>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照</a:t>
            </a:r>
            <a:r>
              <a:rPr lang="ja-JP" altLang="ko-KR" sz="1100" dirty="0" smtClean="0">
                <a:latin typeface="MS Mincho" pitchFamily="49" charset="-128"/>
                <a:ea typeface="MS Mincho" pitchFamily="49" charset="-128"/>
              </a:rPr>
              <a:t>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676650" y="3025369"/>
            <a:ext cx="1285875" cy="26236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812801" y="3877016"/>
            <a:ext cx="6368716" cy="1573467"/>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現在の状態に</a:t>
            </a: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する問い合わせを照会します。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サポーターに支援依頼を要請した「HELP中」</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「HELP</a:t>
            </a:r>
            <a:r>
              <a:rPr lang="ja-JP" altLang="ko-KR" sz="1100" dirty="0" smtClean="0">
                <a:latin typeface="MS Mincho" pitchFamily="49" charset="-128"/>
                <a:ea typeface="MS Mincho" pitchFamily="49" charset="-128"/>
              </a:rPr>
              <a:t>回答依頼受付」のステータス値が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追加されます。 「HELP中」状態値は医学的判断を要する場合</a:t>
            </a:r>
            <a:r>
              <a:rPr lang="ja-JP" altLang="en-US" sz="1100" dirty="0" smtClean="0">
                <a:latin typeface="MS Mincho" pitchFamily="49" charset="-128"/>
                <a:ea typeface="MS Mincho" pitchFamily="49" charset="-128"/>
              </a:rPr>
              <a:t>にはサ</a:t>
            </a:r>
            <a:r>
              <a:rPr lang="ja-JP" altLang="ko-KR" sz="1100" dirty="0" smtClean="0">
                <a:latin typeface="MS Mincho" pitchFamily="49" charset="-128"/>
                <a:ea typeface="MS Mincho" pitchFamily="49" charset="-128"/>
              </a:rPr>
              <a:t>ーターに回答依頼した</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問い合わせです</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HELP回答依頼受付」はサポーターが回答依頼に対して受付した状態を</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表示します。</a:t>
            </a:r>
            <a:r>
              <a:rPr lang="en-US" altLang="ko-KR" sz="1100" dirty="0" smtClean="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追加照会条件</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問い合わせのタイトル</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医療機関顧客番号</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医療機関名の前方一致照会</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条件で照会が可能です。</a:t>
            </a:r>
            <a:endParaRPr dirty="0">
              <a:latin typeface="MS Mincho" pitchFamily="49" charset="-128"/>
              <a:ea typeface="MS Mincho" pitchFamily="49" charset="-128"/>
            </a:endParaRPr>
          </a:p>
        </p:txBody>
      </p:sp>
      <p:sp>
        <p:nvSpPr>
          <p:cNvPr id="13" name="Google Shape;434;p20"/>
          <p:cNvSpPr txBox="1"/>
          <p:nvPr/>
        </p:nvSpPr>
        <p:spPr>
          <a:xfrm>
            <a:off x="809811"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リストから選択してダブルクリックすると医療機関から送信された「問い合わせ内容」ウィンドウが表示されます。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50" y="8468051"/>
            <a:ext cx="3685287"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お問い合わせへの追加「</a:t>
            </a:r>
            <a:r>
              <a:rPr lang="ja-JP" altLang="en-US" sz="1100" dirty="0" smtClean="0">
                <a:latin typeface="MS Mincho" pitchFamily="49" charset="-128"/>
                <a:ea typeface="MS Mincho" pitchFamily="49" charset="-128"/>
              </a:rPr>
              <a:t>子供</a:t>
            </a:r>
            <a:r>
              <a:rPr lang="ja-JP" altLang="ko-KR" sz="1100" dirty="0" smtClean="0">
                <a:latin typeface="MS Mincho" pitchFamily="49" charset="-128"/>
                <a:ea typeface="MS Mincho" pitchFamily="49" charset="-128"/>
              </a:rPr>
              <a:t>問い合わせ」が作成された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場合のお問い合わせ一覧表示内容です。</a:t>
            </a: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dk1"/>
                </a:solidFill>
                <a:latin typeface="MS Mincho" pitchFamily="49" charset="-128"/>
                <a:ea typeface="MS Mincho" pitchFamily="49" charset="-128"/>
                <a:sym typeface="MS Mincho"/>
              </a:rPr>
              <a:t>Ex)</a:t>
            </a:r>
            <a:r>
              <a:rPr lang="ja-JP" altLang="ko-KR" sz="1100" dirty="0" smtClean="0">
                <a:latin typeface="MS Mincho" pitchFamily="49" charset="-128"/>
                <a:ea typeface="MS Mincho" pitchFamily="49" charset="-128"/>
              </a:rPr>
              <a:t>追加された</a:t>
            </a:r>
            <a:r>
              <a:rPr lang="ja-JP" altLang="en-US" sz="1100" dirty="0" smtClean="0">
                <a:latin typeface="MS Mincho" pitchFamily="49" charset="-128"/>
                <a:ea typeface="MS Mincho" pitchFamily="49" charset="-128"/>
              </a:rPr>
              <a:t>子供</a:t>
            </a:r>
            <a:r>
              <a:rPr lang="ja-JP" altLang="ko-KR" sz="1100" dirty="0" smtClean="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xmlns="" val="270850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cstate="print"/>
          <a:stretch>
            <a:fillRect/>
          </a:stretch>
        </p:blipFill>
        <p:spPr>
          <a:xfrm>
            <a:off x="746298" y="1736150"/>
            <a:ext cx="3804437" cy="628055"/>
          </a:xfrm>
          <a:prstGeom prst="rect">
            <a:avLst/>
          </a:prstGeom>
        </p:spPr>
      </p:pic>
      <p:sp>
        <p:nvSpPr>
          <p:cNvPr id="4" name="テキスト ボックス 3">
            <a:extLst>
              <a:ext uri="{FF2B5EF4-FFF2-40B4-BE49-F238E27FC236}">
                <a16:creationId xmlns="" xmlns:a16="http://schemas.microsoft.com/office/drawing/2014/main" id="{39B20316-5516-465F-8F83-CAB8795F9EBE}"/>
              </a:ext>
            </a:extLst>
          </p:cNvPr>
          <p:cNvSpPr txBox="1"/>
          <p:nvPr/>
        </p:nvSpPr>
        <p:spPr>
          <a:xfrm>
            <a:off x="684369" y="1211468"/>
            <a:ext cx="5593613" cy="515526"/>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顧客情報領域</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 - 新しい医療機​​関</a:t>
            </a:r>
            <a:r>
              <a:rPr lang="ja-JP" altLang="en-US" sz="1100" dirty="0" smtClean="0">
                <a:latin typeface="MS Mincho" pitchFamily="49" charset="-128"/>
                <a:ea typeface="MS Mincho" pitchFamily="49" charset="-128"/>
              </a:rPr>
              <a:t>に関して</a:t>
            </a:r>
            <a:r>
              <a:rPr lang="ja-JP" altLang="ko-KR" sz="1100" dirty="0" smtClean="0">
                <a:latin typeface="MS Mincho" pitchFamily="49" charset="-128"/>
                <a:ea typeface="MS Mincho" pitchFamily="49" charset="-128"/>
              </a:rPr>
              <a:t>「顧客追加」ボタンを通じて登録します。</a:t>
            </a:r>
            <a:endParaRPr lang="en-US" altLang="ja-JP" sz="1100" dirty="0">
              <a:latin typeface="MS Mincho" pitchFamily="49" charset="-128"/>
              <a:ea typeface="MS Mincho" pitchFamily="49" charset="-128"/>
            </a:endParaRPr>
          </a:p>
        </p:txBody>
      </p:sp>
      <p:cxnSp>
        <p:nvCxnSpPr>
          <p:cNvPr id="12" name="直線矢印コネクタ 11">
            <a:extLst>
              <a:ext uri="{FF2B5EF4-FFF2-40B4-BE49-F238E27FC236}">
                <a16:creationId xmlns="" xmlns:a16="http://schemas.microsoft.com/office/drawing/2014/main" id="{7328982D-9E17-4DC4-9140-D0962D2610EA}"/>
              </a:ext>
            </a:extLst>
          </p:cNvPr>
          <p:cNvCxnSpPr/>
          <p:nvPr/>
        </p:nvCxnSpPr>
        <p:spPr>
          <a:xfrm flipH="1">
            <a:off x="1382234" y="2252382"/>
            <a:ext cx="21265" cy="13099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 xmlns:a16="http://schemas.microsoft.com/office/drawing/2014/main" id="{EE57D552-DADF-4D39-AB08-4EFBA770F0FD}"/>
              </a:ext>
            </a:extLst>
          </p:cNvPr>
          <p:cNvSpPr/>
          <p:nvPr/>
        </p:nvSpPr>
        <p:spPr>
          <a:xfrm>
            <a:off x="975463" y="2030490"/>
            <a:ext cx="745212"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 name="スライド番号プレースホルダー 1">
            <a:extLst>
              <a:ext uri="{FF2B5EF4-FFF2-40B4-BE49-F238E27FC236}">
                <a16:creationId xmlns="" xmlns:a16="http://schemas.microsoft.com/office/drawing/2014/main" id="{DB600439-0C77-9E4D-D268-9CC1586BFBAA}"/>
              </a:ext>
            </a:extLst>
          </p:cNvPr>
          <p:cNvSpPr>
            <a:spLocks noGrp="1"/>
          </p:cNvSpPr>
          <p:nvPr>
            <p:ph type="sldNum" sz="quarter" idx="12"/>
          </p:nvPr>
        </p:nvSpPr>
        <p:spPr/>
        <p:txBody>
          <a:bodyPr/>
          <a:lstStyle/>
          <a:p>
            <a:fld id="{00593AED-EEE3-4FE1-BF0F-C13142AE3BDC}" type="slidenum">
              <a:rPr kumimoji="1" lang="ja-JP" altLang="en-US" smtClean="0"/>
              <a:pPr/>
              <a:t>3</a:t>
            </a:fld>
            <a:endParaRPr kumimoji="1" lang="ja-JP" altLang="en-US"/>
          </a:p>
        </p:txBody>
      </p:sp>
      <p:pic>
        <p:nvPicPr>
          <p:cNvPr id="7" name="그림 6"/>
          <p:cNvPicPr>
            <a:picLocks noChangeAspect="1"/>
          </p:cNvPicPr>
          <p:nvPr/>
        </p:nvPicPr>
        <p:blipFill>
          <a:blip r:embed="rId3" cstate="print"/>
          <a:stretch>
            <a:fillRect/>
          </a:stretch>
        </p:blipFill>
        <p:spPr>
          <a:xfrm>
            <a:off x="653762" y="3562317"/>
            <a:ext cx="3717442" cy="6056183"/>
          </a:xfrm>
          <a:prstGeom prst="rect">
            <a:avLst/>
          </a:prstGeom>
        </p:spPr>
      </p:pic>
      <p:sp>
        <p:nvSpPr>
          <p:cNvPr id="26" name="テキスト ボックス 3">
            <a:extLst>
              <a:ext uri="{FF2B5EF4-FFF2-40B4-BE49-F238E27FC236}">
                <a16:creationId xmlns="" xmlns:a16="http://schemas.microsoft.com/office/drawing/2014/main" id="{39B20316-5516-465F-8F83-CAB8795F9EBE}"/>
              </a:ext>
            </a:extLst>
          </p:cNvPr>
          <p:cNvSpPr txBox="1"/>
          <p:nvPr/>
        </p:nvSpPr>
        <p:spPr>
          <a:xfrm>
            <a:off x="4259370" y="6590408"/>
            <a:ext cx="3542718" cy="938719"/>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② </a:t>
            </a:r>
            <a:r>
              <a:rPr lang="ja-JP" altLang="ko-KR" sz="1100" dirty="0" smtClean="0">
                <a:latin typeface="MS Mincho" pitchFamily="49" charset="-128"/>
                <a:ea typeface="MS Mincho" pitchFamily="49" charset="-128"/>
              </a:rPr>
              <a:t>薬価及びチェックの有無について、 </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Default 項目情報です。</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 - 各項目はチェック解除し、病名</a:t>
            </a:r>
            <a:r>
              <a:rPr lang="ja-JP" altLang="en-US" sz="1100" dirty="0" smtClean="0">
                <a:latin typeface="MS Mincho" pitchFamily="49" charset="-128"/>
                <a:ea typeface="MS Mincho" pitchFamily="49" charset="-128"/>
              </a:rPr>
              <a:t>漏れ</a:t>
            </a:r>
            <a:r>
              <a:rPr lang="ja-JP" altLang="ko-KR" sz="1100" dirty="0" smtClean="0">
                <a:latin typeface="MS Mincho" pitchFamily="49" charset="-128"/>
                <a:ea typeface="MS Mincho" pitchFamily="49" charset="-128"/>
              </a:rPr>
              <a:t>チェック</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の際</a:t>
            </a:r>
            <a:r>
              <a:rPr lang="ja-JP" altLang="ko-KR" sz="1100" dirty="0" smtClean="0">
                <a:latin typeface="MS Mincho" pitchFamily="49" charset="-128"/>
                <a:ea typeface="MS Mincho" pitchFamily="49" charset="-128"/>
              </a:rPr>
              <a:t>に除外</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含</a:t>
            </a:r>
            <a:r>
              <a:rPr lang="ja-JP" altLang="en-US" sz="1100" dirty="0" smtClean="0">
                <a:latin typeface="MS Mincho" pitchFamily="49" charset="-128"/>
                <a:ea typeface="MS Mincho" pitchFamily="49" charset="-128"/>
              </a:rPr>
              <a:t>む</a:t>
            </a:r>
            <a:r>
              <a:rPr lang="ja-JP" altLang="ko-KR" sz="1100" dirty="0" smtClean="0">
                <a:latin typeface="MS Mincho" pitchFamily="49" charset="-128"/>
                <a:ea typeface="MS Mincho" pitchFamily="49" charset="-128"/>
              </a:rPr>
              <a:t>ことができます。</a:t>
            </a:r>
            <a:endParaRPr lang="en-US" altLang="ko-KR" sz="1100" dirty="0" smtClean="0">
              <a:latin typeface="MS Mincho" pitchFamily="49" charset="-128"/>
              <a:ea typeface="MS Mincho" pitchFamily="49" charset="-128"/>
            </a:endParaRPr>
          </a:p>
        </p:txBody>
      </p:sp>
      <p:grpSp>
        <p:nvGrpSpPr>
          <p:cNvPr id="3" name="그룹 43"/>
          <p:cNvGrpSpPr/>
          <p:nvPr/>
        </p:nvGrpSpPr>
        <p:grpSpPr>
          <a:xfrm>
            <a:off x="4304963" y="3833913"/>
            <a:ext cx="3409807" cy="1785104"/>
            <a:chOff x="4417620" y="3833913"/>
            <a:chExt cx="3291783" cy="1785104"/>
          </a:xfrm>
        </p:grpSpPr>
        <p:sp>
          <p:nvSpPr>
            <p:cNvPr id="25" name="テキスト ボックス 3">
              <a:extLst>
                <a:ext uri="{FF2B5EF4-FFF2-40B4-BE49-F238E27FC236}">
                  <a16:creationId xmlns="" xmlns:a16="http://schemas.microsoft.com/office/drawing/2014/main" id="{39B20316-5516-465F-8F83-CAB8795F9EBE}"/>
                </a:ext>
              </a:extLst>
            </p:cNvPr>
            <p:cNvSpPr txBox="1"/>
            <p:nvPr/>
          </p:nvSpPr>
          <p:spPr>
            <a:xfrm>
              <a:off x="4417620" y="3833913"/>
              <a:ext cx="3291783" cy="1785104"/>
            </a:xfrm>
            <a:prstGeom prst="rect">
              <a:avLst/>
            </a:prstGeom>
            <a:noFill/>
          </p:spPr>
          <p:txBody>
            <a:bodyPr wrap="square">
              <a:spAutoFit/>
            </a:bodyPr>
            <a:lstStyle/>
            <a:p>
              <a:pPr>
                <a:lnSpc>
                  <a:spcPct val="125000"/>
                </a:lnSpc>
              </a:pPr>
              <a:r>
                <a:rPr lang="ja-JP" altLang="ko-KR" sz="1100" dirty="0" smtClean="0">
                  <a:solidFill>
                    <a:srgbClr val="FF0000"/>
                  </a:solidFill>
                  <a:latin typeface="MS Mincho" pitchFamily="49" charset="-128"/>
                  <a:ea typeface="MS Mincho" pitchFamily="49" charset="-128"/>
                </a:rPr>
                <a:t>①</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基本情報</a:t>
              </a:r>
              <a:r>
                <a:rPr lang="ja-JP" altLang="en-US" sz="1100" dirty="0" smtClean="0">
                  <a:latin typeface="MS Mincho" pitchFamily="49" charset="-128"/>
                  <a:ea typeface="MS Mincho" pitchFamily="49" charset="-128"/>
                </a:rPr>
                <a:t>に関して</a:t>
              </a:r>
              <a:r>
                <a:rPr lang="ja-JP" altLang="ko-KR"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表表示は必須入力項目です。</a:t>
              </a:r>
              <a:endParaRPr lang="en-US" altLang="ja-JP"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「顧客番号」は「存在確認」を通じて既存の</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存在可否を確認しなければなりません。</a:t>
              </a:r>
              <a:endParaRPr lang="en-US" altLang="ko-KR" sz="1100" dirty="0" smtClean="0">
                <a:latin typeface="MS Mincho" pitchFamily="49" charset="-128"/>
                <a:ea typeface="MS Mincho" pitchFamily="49" charset="-128"/>
              </a:endParaRPr>
            </a:p>
            <a:p>
              <a:pPr>
                <a:lnSpc>
                  <a:spcPct val="125000"/>
                </a:lnSpc>
                <a:buFontTx/>
                <a:buChar char="-"/>
              </a:pPr>
              <a:r>
                <a:rPr lang="en-US" altLang="ja-JP" sz="1100" dirty="0" smtClean="0">
                  <a:latin typeface="MS Mincho" pitchFamily="49" charset="-128"/>
                  <a:ea typeface="MS Mincho" pitchFamily="49" charset="-128"/>
                </a:rPr>
                <a:t>  DP</a:t>
              </a:r>
              <a:r>
                <a:rPr lang="ja-JP" altLang="ko-KR" sz="1100" dirty="0" smtClean="0">
                  <a:latin typeface="MS Mincho" pitchFamily="49" charset="-128"/>
                  <a:ea typeface="MS Mincho" pitchFamily="49" charset="-128"/>
                </a:rPr>
                <a:t>Cの場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病</a:t>
              </a:r>
              <a:r>
                <a:rPr lang="ja-JP" altLang="ko-KR" sz="1100" dirty="0" smtClean="0">
                  <a:latin typeface="MS Mincho" pitchFamily="49" charset="-128"/>
                  <a:ea typeface="MS Mincho" pitchFamily="49" charset="-128"/>
                </a:rPr>
                <a:t>名</a:t>
              </a:r>
              <a:r>
                <a:rPr lang="ja-JP" altLang="en-US" sz="1100" dirty="0" smtClean="0">
                  <a:latin typeface="MS Mincho" pitchFamily="49" charset="-128"/>
                  <a:ea typeface="MS Mincho" pitchFamily="49" charset="-128"/>
                </a:rPr>
                <a:t>漏れ点検を</a:t>
              </a:r>
              <a:r>
                <a:rPr lang="ja-JP" altLang="ko-KR" sz="1100" dirty="0" smtClean="0">
                  <a:latin typeface="MS Mincho" pitchFamily="49" charset="-128"/>
                  <a:ea typeface="MS Mincho" pitchFamily="49" charset="-128"/>
                </a:rPr>
                <a:t>除外</a:t>
              </a:r>
              <a:r>
                <a:rPr lang="ja-JP" altLang="en-US" sz="1100" dirty="0" smtClean="0">
                  <a:latin typeface="MS Mincho" pitchFamily="49" charset="-128"/>
                  <a:ea typeface="MS Mincho" pitchFamily="49" charset="-128"/>
                </a:rPr>
                <a:t>できる</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よ</a:t>
              </a:r>
              <a:r>
                <a:rPr lang="ja-JP" altLang="en-US" sz="1100" dirty="0" smtClean="0">
                  <a:latin typeface="MS Mincho" pitchFamily="49" charset="-128"/>
                  <a:ea typeface="MS Mincho" pitchFamily="49" charset="-128"/>
                </a:rPr>
                <a:t>うに</a:t>
              </a:r>
              <a:r>
                <a:rPr lang="ja-JP" altLang="ko-KR" sz="1100" dirty="0" smtClean="0">
                  <a:latin typeface="MS Mincho" pitchFamily="49" charset="-128"/>
                  <a:ea typeface="MS Mincho" pitchFamily="49" charset="-128"/>
                </a:rPr>
                <a:t>選択解除</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可能です。</a:t>
              </a:r>
              <a:endParaRPr lang="en-US" altLang="ja-JP" sz="1100" dirty="0" smtClean="0">
                <a:latin typeface="MS Mincho" pitchFamily="49" charset="-128"/>
                <a:ea typeface="MS Mincho" pitchFamily="49" charset="-128"/>
              </a:endParaRPr>
            </a:p>
            <a:p>
              <a:pPr>
                <a:lnSpc>
                  <a:spcPct val="125000"/>
                </a:lnSpc>
                <a:buFontTx/>
                <a:buChar char="-"/>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歯科並行の場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医療器課程2」の歯科を</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選択し、医療機関コード（7桁）を記載</a:t>
              </a:r>
              <a:r>
                <a:rPr lang="ja-JP" altLang="en-US" sz="1100" dirty="0" smtClean="0">
                  <a:latin typeface="MS Mincho" pitchFamily="49" charset="-128"/>
                  <a:ea typeface="MS Mincho" pitchFamily="49" charset="-128"/>
                </a:rPr>
                <a:t>します</a:t>
              </a:r>
              <a:r>
                <a:rPr lang="ja-JP" altLang="ko-KR" sz="1100" dirty="0" smtClean="0">
                  <a:latin typeface="MS Mincho" pitchFamily="49" charset="-128"/>
                  <a:ea typeface="MS Mincho" pitchFamily="49" charset="-128"/>
                </a:rPr>
                <a:t>。</a:t>
              </a:r>
              <a:endParaRPr lang="en-US" altLang="ko-KR" sz="1100" dirty="0" smtClean="0">
                <a:latin typeface="MS Mincho" pitchFamily="49" charset="-128"/>
                <a:ea typeface="MS Mincho" pitchFamily="49" charset="-128"/>
              </a:endParaRPr>
            </a:p>
          </p:txBody>
        </p:sp>
        <p:pic>
          <p:nvPicPr>
            <p:cNvPr id="18" name="그림 17"/>
            <p:cNvPicPr>
              <a:picLocks noChangeAspect="1"/>
            </p:cNvPicPr>
            <p:nvPr/>
          </p:nvPicPr>
          <p:blipFill>
            <a:blip r:embed="rId4" cstate="print"/>
            <a:stretch>
              <a:fillRect/>
            </a:stretch>
          </p:blipFill>
          <p:spPr>
            <a:xfrm>
              <a:off x="4471866" y="4085656"/>
              <a:ext cx="180975" cy="238125"/>
            </a:xfrm>
            <a:prstGeom prst="rect">
              <a:avLst/>
            </a:prstGeom>
          </p:spPr>
        </p:pic>
      </p:grpSp>
      <p:sp>
        <p:nvSpPr>
          <p:cNvPr id="27" name="テキスト ボックス 3">
            <a:extLst>
              <a:ext uri="{FF2B5EF4-FFF2-40B4-BE49-F238E27FC236}">
                <a16:creationId xmlns="" xmlns:a16="http://schemas.microsoft.com/office/drawing/2014/main" id="{39B20316-5516-465F-8F83-CAB8795F9EBE}"/>
              </a:ext>
            </a:extLst>
          </p:cNvPr>
          <p:cNvSpPr txBox="1"/>
          <p:nvPr/>
        </p:nvSpPr>
        <p:spPr>
          <a:xfrm>
            <a:off x="4284323" y="8087957"/>
            <a:ext cx="3081144" cy="1361911"/>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③ </a:t>
            </a:r>
            <a:r>
              <a:rPr lang="ja-JP" altLang="ko-KR" sz="1100" dirty="0" smtClean="0">
                <a:latin typeface="MS Mincho" pitchFamily="49" charset="-128"/>
                <a:ea typeface="MS Mincho" pitchFamily="49" charset="-128"/>
              </a:rPr>
              <a:t>契約情報</a:t>
            </a:r>
            <a:endParaRPr lang="en-US" altLang="ko-KR" sz="1100" b="1"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最初の登録時は「トライアル」です。</a:t>
            </a: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運営者が本契約に変更可能です。</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トライアル終了後に特別な変更がない場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自</a:t>
            </a:r>
            <a:r>
              <a:rPr lang="ja-JP" altLang="ko-KR" sz="1100" dirty="0" smtClean="0">
                <a:latin typeface="MS Mincho" pitchFamily="49" charset="-128"/>
                <a:ea typeface="MS Mincho" pitchFamily="49" charset="-128"/>
              </a:rPr>
              <a:t>動的に本契約（～2999年12月31日まで）に切り替えられます。</a:t>
            </a:r>
            <a:endParaRPr lang="en-US" altLang="ko-KR" sz="1100" dirty="0" smtClean="0">
              <a:latin typeface="MS Mincho" pitchFamily="49" charset="-128"/>
              <a:ea typeface="MS Mincho" pitchFamily="49" charset="-128"/>
            </a:endParaRPr>
          </a:p>
        </p:txBody>
      </p:sp>
      <p:sp>
        <p:nvSpPr>
          <p:cNvPr id="28" name="テキスト ボックス 18">
            <a:extLst>
              <a:ext uri="{FF2B5EF4-FFF2-40B4-BE49-F238E27FC236}">
                <a16:creationId xmlns="" xmlns:a16="http://schemas.microsoft.com/office/drawing/2014/main" id="{133AD795-5C0E-2720-2DC3-404090135512}"/>
              </a:ext>
            </a:extLst>
          </p:cNvPr>
          <p:cNvSpPr txBox="1"/>
          <p:nvPr/>
        </p:nvSpPr>
        <p:spPr>
          <a:xfrm>
            <a:off x="694980" y="6465403"/>
            <a:ext cx="377260" cy="307777"/>
          </a:xfrm>
          <a:prstGeom prst="rect">
            <a:avLst/>
          </a:prstGeom>
          <a:noFill/>
        </p:spPr>
        <p:txBody>
          <a:bodyPr wrap="square" rtlCol="0">
            <a:spAutoFit/>
          </a:bodyPr>
          <a:lstStyle/>
          <a:p>
            <a:r>
              <a:rPr kumimoji="1" lang="ja-JP" altLang="en-US" dirty="0">
                <a:solidFill>
                  <a:srgbClr val="FF0000"/>
                </a:solidFill>
                <a:latin typeface="MS Mincho" pitchFamily="49" charset="-128"/>
                <a:ea typeface="MS Mincho" pitchFamily="49" charset="-128"/>
              </a:rPr>
              <a:t>②</a:t>
            </a:r>
          </a:p>
        </p:txBody>
      </p:sp>
      <p:sp>
        <p:nvSpPr>
          <p:cNvPr id="29" name="テキスト ボックス 21">
            <a:extLst>
              <a:ext uri="{FF2B5EF4-FFF2-40B4-BE49-F238E27FC236}">
                <a16:creationId xmlns="" xmlns:a16="http://schemas.microsoft.com/office/drawing/2014/main" id="{20F7AD82-028F-54DB-9015-3BCA534A3D76}"/>
              </a:ext>
            </a:extLst>
          </p:cNvPr>
          <p:cNvSpPr txBox="1"/>
          <p:nvPr/>
        </p:nvSpPr>
        <p:spPr>
          <a:xfrm>
            <a:off x="694980" y="3826521"/>
            <a:ext cx="377260" cy="307777"/>
          </a:xfrm>
          <a:prstGeom prst="rect">
            <a:avLst/>
          </a:prstGeom>
          <a:noFill/>
        </p:spPr>
        <p:txBody>
          <a:bodyPr wrap="square" rtlCol="0">
            <a:spAutoFit/>
          </a:bodyPr>
          <a:lstStyle/>
          <a:p>
            <a:r>
              <a:rPr kumimoji="1" lang="ja-JP" altLang="en-US" dirty="0">
                <a:solidFill>
                  <a:srgbClr val="FF0000"/>
                </a:solidFill>
                <a:latin typeface="MS Mincho" pitchFamily="49" charset="-128"/>
                <a:ea typeface="MS Mincho" pitchFamily="49" charset="-128"/>
              </a:rPr>
              <a:t>①</a:t>
            </a:r>
          </a:p>
        </p:txBody>
      </p:sp>
      <p:sp>
        <p:nvSpPr>
          <p:cNvPr id="30" name="テキスト ボックス 18">
            <a:extLst>
              <a:ext uri="{FF2B5EF4-FFF2-40B4-BE49-F238E27FC236}">
                <a16:creationId xmlns="" xmlns:a16="http://schemas.microsoft.com/office/drawing/2014/main" id="{133AD795-5C0E-2720-2DC3-404090135512}"/>
              </a:ext>
            </a:extLst>
          </p:cNvPr>
          <p:cNvSpPr txBox="1"/>
          <p:nvPr/>
        </p:nvSpPr>
        <p:spPr>
          <a:xfrm>
            <a:off x="708038" y="7983858"/>
            <a:ext cx="415498" cy="369332"/>
          </a:xfrm>
          <a:prstGeom prst="rect">
            <a:avLst/>
          </a:prstGeom>
          <a:noFill/>
        </p:spPr>
        <p:txBody>
          <a:bodyPr wrap="none" rtlCol="0">
            <a:spAutoFit/>
          </a:bodyPr>
          <a:lstStyle/>
          <a:p>
            <a:r>
              <a:rPr kumimoji="1" lang="ja-JP" altLang="en-US" dirty="0" smtClean="0">
                <a:solidFill>
                  <a:srgbClr val="FF0000"/>
                </a:solidFill>
              </a:rPr>
              <a:t>③</a:t>
            </a:r>
            <a:endParaRPr kumimoji="1" lang="ja-JP" altLang="en-US" dirty="0">
              <a:solidFill>
                <a:srgbClr val="FF0000"/>
              </a:solidFill>
            </a:endParaRPr>
          </a:p>
        </p:txBody>
      </p:sp>
      <p:sp>
        <p:nvSpPr>
          <p:cNvPr id="31" name="四角形: 角を丸くする 12">
            <a:extLst>
              <a:ext uri="{FF2B5EF4-FFF2-40B4-BE49-F238E27FC236}">
                <a16:creationId xmlns="" xmlns:a16="http://schemas.microsoft.com/office/drawing/2014/main" id="{EE57D552-DADF-4D39-AB08-4EFBA770F0FD}"/>
              </a:ext>
            </a:extLst>
          </p:cNvPr>
          <p:cNvSpPr/>
          <p:nvPr/>
        </p:nvSpPr>
        <p:spPr>
          <a:xfrm>
            <a:off x="1716148" y="2039776"/>
            <a:ext cx="745212"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cxnSp>
        <p:nvCxnSpPr>
          <p:cNvPr id="33" name="꺾인 연결선 32"/>
          <p:cNvCxnSpPr>
            <a:stCxn id="31" idx="2"/>
            <a:endCxn id="36" idx="1"/>
          </p:cNvCxnSpPr>
          <p:nvPr/>
        </p:nvCxnSpPr>
        <p:spPr>
          <a:xfrm rot="16200000" flipH="1">
            <a:off x="3302364" y="1091172"/>
            <a:ext cx="618245" cy="304546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그림 35"/>
          <p:cNvPicPr>
            <a:picLocks noChangeAspect="1"/>
          </p:cNvPicPr>
          <p:nvPr/>
        </p:nvPicPr>
        <p:blipFill>
          <a:blip r:embed="rId5" cstate="print"/>
          <a:stretch>
            <a:fillRect/>
          </a:stretch>
        </p:blipFill>
        <p:spPr>
          <a:xfrm>
            <a:off x="5134219" y="2468071"/>
            <a:ext cx="2039919" cy="909913"/>
          </a:xfrm>
          <a:prstGeom prst="rect">
            <a:avLst/>
          </a:prstGeom>
        </p:spPr>
      </p:pic>
      <p:sp>
        <p:nvSpPr>
          <p:cNvPr id="38" name="テキスト ボックス 4">
            <a:extLst>
              <a:ext uri="{FF2B5EF4-FFF2-40B4-BE49-F238E27FC236}">
                <a16:creationId xmlns="" xmlns:a16="http://schemas.microsoft.com/office/drawing/2014/main" id="{9FAB47BD-74C2-4F7D-A107-DF55D43C7741}"/>
              </a:ext>
            </a:extLst>
          </p:cNvPr>
          <p:cNvSpPr txBox="1"/>
          <p:nvPr/>
        </p:nvSpPr>
        <p:spPr>
          <a:xfrm>
            <a:off x="2893326" y="2368453"/>
            <a:ext cx="2131647" cy="515526"/>
          </a:xfrm>
          <a:prstGeom prst="rect">
            <a:avLst/>
          </a:prstGeom>
          <a:no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顧客リストで選択された顧客情報を削除します。</a:t>
            </a:r>
            <a:endParaRPr lang="en-US" altLang="ko-KR" sz="1100" dirty="0" smtClean="0">
              <a:latin typeface="MS Mincho" pitchFamily="49" charset="-128"/>
              <a:ea typeface="MS Mincho" pitchFamily="49" charset="-128"/>
            </a:endParaRPr>
          </a:p>
        </p:txBody>
      </p:sp>
      <p:sp>
        <p:nvSpPr>
          <p:cNvPr id="41" name="テキスト ボックス 4">
            <a:extLst>
              <a:ext uri="{FF2B5EF4-FFF2-40B4-BE49-F238E27FC236}">
                <a16:creationId xmlns="" xmlns:a16="http://schemas.microsoft.com/office/drawing/2014/main" id="{9FAB47BD-74C2-4F7D-A107-DF55D43C7741}"/>
              </a:ext>
            </a:extLst>
          </p:cNvPr>
          <p:cNvSpPr txBox="1"/>
          <p:nvPr/>
        </p:nvSpPr>
        <p:spPr>
          <a:xfrm>
            <a:off x="1353628" y="3226019"/>
            <a:ext cx="3539005" cy="303929"/>
          </a:xfrm>
          <a:prstGeom prst="rect">
            <a:avLst/>
          </a:prstGeom>
          <a:no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顧客追加ポップアップウィンドウが表示されます。</a:t>
            </a:r>
            <a:endParaRPr lang="en-US" altLang="ko-KR" sz="1100" dirty="0" smtClean="0">
              <a:latin typeface="MS Mincho" pitchFamily="49" charset="-128"/>
              <a:ea typeface="MS Mincho" pitchFamily="49" charset="-128"/>
            </a:endParaRPr>
          </a:p>
        </p:txBody>
      </p:sp>
    </p:spTree>
    <p:extLst>
      <p:ext uri="{BB962C8B-B14F-4D97-AF65-F5344CB8AC3E}">
        <p14:creationId xmlns="" xmlns:p14="http://schemas.microsoft.com/office/powerpoint/2010/main" val="76717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886121" y="1647320"/>
            <a:ext cx="6153826" cy="308913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39</a:t>
            </a:fld>
            <a:endParaRPr kumimoji="1" lang="ja-JP" altLang="en-US"/>
          </a:p>
        </p:txBody>
      </p:sp>
      <p:sp>
        <p:nvSpPr>
          <p:cNvPr id="5" name="Google Shape;197;p6"/>
          <p:cNvSpPr txBox="1"/>
          <p:nvPr/>
        </p:nvSpPr>
        <p:spPr>
          <a:xfrm>
            <a:off x="807453" y="4852520"/>
            <a:ext cx="6662821"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トップエリア</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お問い合わせ番号が表示されます。 </a:t>
            </a:r>
            <a:endParaRPr lang="en-US" altLang="ja-JP" sz="1100" dirty="0" smtClean="0">
              <a:latin typeface="MS Mincho" pitchFamily="49" charset="-128"/>
              <a:ea typeface="MS Mincho" pitchFamily="49" charset="-128"/>
            </a:endParaRPr>
          </a:p>
          <a:p>
            <a:pPr marL="171450" lvl="0" indent="-171450">
              <a:lnSpc>
                <a:spcPct val="125000"/>
              </a:lnSpc>
            </a:pPr>
            <a:r>
              <a:rPr lang="ja-JP" altLang="ko-KR" sz="1100" dirty="0" smtClean="0">
                <a:latin typeface="MS Mincho" pitchFamily="49" charset="-128"/>
                <a:ea typeface="MS Mincho" pitchFamily="49" charset="-128"/>
              </a:rPr>
              <a:t>（お問い合わせ番号フォーマットは年度2</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ア</a:t>
            </a:r>
            <a:r>
              <a:rPr lang="ja-JP" altLang="ko-KR" sz="1100" dirty="0" smtClean="0">
                <a:latin typeface="MS Mincho" pitchFamily="49" charset="-128"/>
                <a:ea typeface="MS Mincho" pitchFamily="49" charset="-128"/>
              </a:rPr>
              <a:t>ルファベット1</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順</a:t>
            </a:r>
            <a:r>
              <a:rPr lang="ja-JP" altLang="ko-KR" sz="1100" dirty="0" smtClean="0">
                <a:latin typeface="MS Mincho" pitchFamily="49" charset="-128"/>
                <a:ea typeface="MS Mincho" pitchFamily="49" charset="-128"/>
              </a:rPr>
              <a:t>番4桁で構成されます。）</a:t>
            </a:r>
            <a:endParaRPr lang="en-US" altLang="ja-JP" sz="1100" dirty="0" smtClean="0">
              <a:latin typeface="MS Mincho" pitchFamily="49" charset="-128"/>
              <a:ea typeface="MS Mincho" pitchFamily="49" charset="-128"/>
            </a:endParaRPr>
          </a:p>
          <a:p>
            <a:pPr marL="171450" lvl="0" indent="-171450">
              <a:lnSpc>
                <a:spcPct val="125000"/>
              </a:lnSpc>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前、次の問い合わせへの移動ボタンと、問い合わせ本文フォームを閉じることができるボタンで</a:t>
            </a:r>
            <a:endParaRPr lang="en-US" altLang="ja-JP" sz="1100" dirty="0" smtClean="0">
              <a:latin typeface="MS Mincho" pitchFamily="49" charset="-128"/>
              <a:ea typeface="MS Mincho" pitchFamily="49" charset="-128"/>
            </a:endParaRPr>
          </a:p>
          <a:p>
            <a:pPr marL="171450" lvl="0" indent="-171450">
              <a:lnSpc>
                <a:spcPct val="125000"/>
              </a:lnSpc>
            </a:pPr>
            <a:r>
              <a:rPr lang="ja-JP" altLang="en-US" sz="1100" dirty="0" smtClean="0">
                <a:latin typeface="MS Mincho" pitchFamily="49" charset="-128"/>
                <a:ea typeface="MS Mincho" pitchFamily="49" charset="-128"/>
              </a:rPr>
              <a:t>　</a:t>
            </a:r>
            <a:r>
              <a:rPr lang="ko-KR" altLang="en-US" sz="1100" dirty="0" smtClean="0">
                <a:latin typeface="MS Mincho" pitchFamily="49" charset="-128"/>
              </a:rPr>
              <a:t> </a:t>
            </a:r>
            <a:r>
              <a:rPr lang="ja-JP" altLang="ko-KR" sz="1100" dirty="0" smtClean="0">
                <a:latin typeface="MS Mincho" pitchFamily="49" charset="-128"/>
                <a:ea typeface="MS Mincho" pitchFamily="49" charset="-128"/>
              </a:rPr>
              <a:t>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839462" y="6070412"/>
            <a:ext cx="6206377" cy="896359"/>
          </a:xfrm>
          <a:prstGeom prst="rect">
            <a:avLst/>
          </a:prstGeom>
          <a:noFill/>
          <a:ln>
            <a:noFill/>
          </a:ln>
        </p:spPr>
        <p:txBody>
          <a:bodyPr spcFirstLastPara="1" wrap="square" lIns="91425" tIns="45700" rIns="91425" bIns="45700" anchor="t" anchorCtr="0">
            <a:spAutoFit/>
          </a:bodyPr>
          <a:lstStyle/>
          <a:p>
            <a:r>
              <a:rPr lang="ko-KR" altLang="ko-KR" sz="1100" dirty="0" smtClean="0">
                <a:solidFill>
                  <a:srgbClr val="FF0000"/>
                </a:solidFill>
                <a:latin typeface="MS Mincho" pitchFamily="49" charset="-128"/>
                <a:ea typeface="MS Mincho"/>
                <a:cs typeface="MS Mincho"/>
                <a:sym typeface="MS Mincho"/>
              </a:rPr>
              <a:t>②</a:t>
            </a:r>
            <a:r>
              <a:rPr lang="ja-JP" altLang="en-US" sz="1100" dirty="0" smtClean="0">
                <a:latin typeface="MS Mincho" pitchFamily="49" charset="-128"/>
                <a:ea typeface="MS Mincho" pitchFamily="49" charset="-128"/>
              </a:rPr>
              <a:t>お問い合わせ内容</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医療機関の連絡先</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連絡しやすい時間帯と担当者</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タイトルと内容を確認し</a:t>
            </a:r>
            <a:r>
              <a:rPr lang="ja-JP" altLang="en-US" sz="1100" dirty="0" smtClean="0">
                <a:latin typeface="MS Mincho" pitchFamily="49" charset="-128"/>
                <a:ea typeface="MS Mincho" pitchFamily="49" charset="-128"/>
              </a:rPr>
              <a:t>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ファイル添付がある場合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837021" y="7085801"/>
            <a:ext cx="6206377"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smtClean="0">
                <a:solidFill>
                  <a:srgbClr val="FF0000"/>
                </a:solidFill>
                <a:latin typeface="MS Mincho" pitchFamily="49" charset="-128"/>
                <a:ea typeface="MS Mincho" pitchFamily="49" charset="-128"/>
              </a:rPr>
              <a:t>③</a:t>
            </a:r>
            <a:r>
              <a:rPr lang="ja-JP" altLang="ko-KR" sz="1100" dirty="0" smtClean="0">
                <a:latin typeface="MS Mincho" pitchFamily="49" charset="-128"/>
                <a:ea typeface="MS Mincho" pitchFamily="49" charset="-128"/>
              </a:rPr>
              <a:t>お問い合わせ回答の作成</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入力欄</a:t>
            </a:r>
            <a:r>
              <a:rPr lang="ja-JP" altLang="ko-KR" sz="1100" dirty="0" smtClean="0">
                <a:latin typeface="MS Mincho" pitchFamily="49" charset="-128"/>
                <a:ea typeface="MS Mincho" pitchFamily="49" charset="-128"/>
              </a:rPr>
              <a:t>に回答を作成します。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en-US" sz="1100" dirty="0" smtClean="0">
                <a:latin typeface="MS Mincho" pitchFamily="49" charset="-128"/>
                <a:ea typeface="MS Mincho" pitchFamily="49" charset="-128"/>
              </a:rPr>
              <a:t>問い合わせ</a:t>
            </a:r>
            <a:r>
              <a:rPr lang="ja-JP" altLang="ko-KR" sz="1100" dirty="0" smtClean="0">
                <a:latin typeface="MS Mincho" pitchFamily="49" charset="-128"/>
                <a:ea typeface="MS Mincho" pitchFamily="49" charset="-128"/>
              </a:rPr>
              <a:t>の状態値をチェックします。</a:t>
            </a:r>
            <a:r>
              <a:rPr lang="en-US" altLang="ko-KR" sz="1100" dirty="0" smtClean="0">
                <a:solidFill>
                  <a:schemeClr val="dk1"/>
                </a:solidFill>
                <a:latin typeface="MS Mincho" pitchFamily="49" charset="-128"/>
                <a:ea typeface="MS Mincho" pitchFamily="49" charset="-128"/>
                <a:cs typeface="MS Mincho"/>
                <a:sym typeface="MS Mincho"/>
              </a:rPr>
              <a:t>   </a:t>
            </a:r>
          </a:p>
          <a:p>
            <a:pPr marL="171450" lvl="0" indent="-17145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r>
              <a:rPr lang="ja-JP" altLang="en-US" sz="1100" dirty="0" smtClean="0">
                <a:solidFill>
                  <a:srgbClr val="FF0000"/>
                </a:solidFill>
                <a:latin typeface="MS Mincho" pitchFamily="49" charset="-128"/>
                <a:ea typeface="MS Mincho" pitchFamily="49" charset="-128"/>
                <a:cs typeface="MS Mincho"/>
                <a:sym typeface="MS Mincho"/>
              </a:rPr>
              <a:t>ニチイ</a:t>
            </a:r>
            <a:r>
              <a:rPr lang="ja-JP" altLang="ko-KR" sz="1100" dirty="0" smtClean="0">
                <a:solidFill>
                  <a:srgbClr val="FF0000"/>
                </a:solidFill>
                <a:latin typeface="MS Mincho" pitchFamily="49" charset="-128"/>
                <a:ea typeface="MS Mincho" pitchFamily="49" charset="-128"/>
              </a:rPr>
              <a:t>学館回答依頼</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HELP指示</a:t>
            </a:r>
            <a:r>
              <a:rPr lang="ja-JP" altLang="ko-KR" sz="1100" dirty="0" smtClean="0">
                <a:latin typeface="MS Mincho" pitchFamily="49" charset="-128"/>
                <a:ea typeface="MS Mincho" pitchFamily="49" charset="-128"/>
              </a:rPr>
              <a:t>、強制終了</a:t>
            </a:r>
            <a:r>
              <a:rPr lang="en-US" altLang="ko-KR" sz="1100" dirty="0" smtClean="0">
                <a:solidFill>
                  <a:schemeClr val="dk1"/>
                </a:solidFill>
                <a:latin typeface="MS Mincho" pitchFamily="49" charset="-128"/>
                <a:ea typeface="MS Mincho" pitchFamily="49" charset="-128"/>
                <a:cs typeface="MS Mincho"/>
                <a:sym typeface="MS Mincho"/>
              </a:rPr>
              <a:t>)</a:t>
            </a:r>
          </a:p>
          <a:p>
            <a:pPr marL="171450" lvl="0" indent="-171450">
              <a:lnSpc>
                <a:spcPct val="125000"/>
              </a:lnSpc>
              <a:buFontTx/>
              <a:buChar char="-"/>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確認</a:t>
            </a:r>
            <a:r>
              <a:rPr lang="ja-JP" altLang="ko-KR" sz="1100" dirty="0" smtClean="0">
                <a:latin typeface="MS Mincho" pitchFamily="49" charset="-128"/>
                <a:ea typeface="MS Mincho" pitchFamily="49" charset="-128"/>
              </a:rPr>
              <a:t>」ボタンをクリックします。</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endParaRPr lang="en-US" altLang="ko-KR" sz="1100"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確認完了後は「お問い合わせ」</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xmlns="" id="{9FAB47BD-74C2-4F7D-A107-DF55D43C7741}"/>
              </a:ext>
            </a:extLst>
          </p:cNvPr>
          <p:cNvSpPr txBox="1"/>
          <p:nvPr/>
        </p:nvSpPr>
        <p:spPr>
          <a:xfrm>
            <a:off x="1029513" y="1343391"/>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受付お問い合わせ内容</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確認（DX-Careサポーターデスク）</a:t>
            </a:r>
            <a:endParaRPr lang="en-US" altLang="ja-JP" sz="1100" dirty="0">
              <a:latin typeface="MS Mincho" pitchFamily="49" charset="-128"/>
              <a:ea typeface="MS Mincho" pitchFamily="49" charset="-128"/>
            </a:endParaRPr>
          </a:p>
        </p:txBody>
      </p:sp>
      <p:sp>
        <p:nvSpPr>
          <p:cNvPr id="21" name="Google Shape;191;p6"/>
          <p:cNvSpPr txBox="1"/>
          <p:nvPr/>
        </p:nvSpPr>
        <p:spPr>
          <a:xfrm>
            <a:off x="3352327" y="19954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352327" y="172962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314015" y="327780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xmlns="" val="247610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1137604" y="1664949"/>
            <a:ext cx="5501321" cy="1655570"/>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40</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確認処理（DX-Careサポーターデスク）</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079286" y="4942724"/>
            <a:ext cx="2805746"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送信処理（DX-Careサポーターデスク）</a:t>
            </a:r>
            <a:endParaRPr lang="en-US" altLang="ja-JP" sz="1100" dirty="0">
              <a:latin typeface="MS Mincho" pitchFamily="49" charset="-128"/>
              <a:ea typeface="MS Mincho" pitchFamily="49" charset="-128"/>
            </a:endParaRPr>
          </a:p>
        </p:txBody>
      </p:sp>
      <p:sp>
        <p:nvSpPr>
          <p:cNvPr id="7" name="Google Shape;191;p6"/>
          <p:cNvSpPr txBox="1"/>
          <p:nvPr/>
        </p:nvSpPr>
        <p:spPr>
          <a:xfrm>
            <a:off x="3877128" y="239743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2332728" y="241627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4890680" y="24070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1079285" y="3400594"/>
            <a:ext cx="6294736" cy="1361871"/>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「受付中」の状態で</a:t>
            </a:r>
            <a:r>
              <a:rPr lang="ja-JP" altLang="ko-KR" sz="1100" dirty="0" smtClean="0">
                <a:latin typeface="MS Mincho" pitchFamily="49" charset="-128"/>
                <a:ea typeface="MS Mincho" pitchFamily="49" charset="-128"/>
              </a:rPr>
              <a:t>は</a:t>
            </a:r>
            <a:r>
              <a:rPr lang="ja-JP" altLang="ko-KR" sz="1100" dirty="0" smtClean="0">
                <a:solidFill>
                  <a:schemeClr val="tx1"/>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「日理学館回答依頼」</a:t>
            </a:r>
            <a:r>
              <a:rPr lang="ja-JP" altLang="ko-KR" sz="1100" dirty="0" smtClean="0">
                <a:solidFill>
                  <a:schemeClr val="tx1"/>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「回答完了」</a:t>
            </a:r>
            <a:r>
              <a:rPr lang="ja-JP" altLang="ko-KR" sz="1100" dirty="0" smtClean="0">
                <a:solidFill>
                  <a:schemeClr val="tx1"/>
                </a:solidFill>
                <a:latin typeface="MS Mincho" pitchFamily="49" charset="-128"/>
                <a:ea typeface="MS Mincho" pitchFamily="49" charset="-128"/>
              </a:rPr>
              <a:t>③</a:t>
            </a:r>
            <a:r>
              <a:rPr lang="ja-JP" altLang="ko-KR" sz="1100" dirty="0" smtClean="0">
                <a:latin typeface="MS Mincho" pitchFamily="49" charset="-128"/>
                <a:ea typeface="MS Mincho" pitchFamily="49" charset="-128"/>
              </a:rPr>
              <a:t>「HELP指示</a:t>
            </a:r>
            <a:r>
              <a:rPr lang="ja-JP" altLang="ko-KR" sz="1100" dirty="0" smtClean="0">
                <a:latin typeface="MS Mincho" pitchFamily="49" charset="-128"/>
                <a:ea typeface="MS Mincho" pitchFamily="49" charset="-128"/>
              </a:rPr>
              <a:t>」</a:t>
            </a:r>
            <a:r>
              <a:rPr lang="ja-JP" altLang="ko-KR" sz="1100" dirty="0" smtClean="0">
                <a:solidFill>
                  <a:schemeClr val="tx1"/>
                </a:solidFill>
                <a:latin typeface="MS Mincho" pitchFamily="49" charset="-128"/>
                <a:ea typeface="MS Mincho" pitchFamily="49" charset="-128"/>
              </a:rPr>
              <a:t>④</a:t>
            </a:r>
            <a:r>
              <a:rPr lang="ja-JP" altLang="ko-KR" sz="1100" dirty="0" smtClean="0">
                <a:latin typeface="MS Mincho" pitchFamily="49" charset="-128"/>
                <a:ea typeface="MS Mincho" pitchFamily="49" charset="-128"/>
              </a:rPr>
              <a:t>「強制終了」</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いずれかを選択可能です</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tx1"/>
                </a:solidFill>
                <a:latin typeface="MS Mincho" pitchFamily="49" charset="-128"/>
                <a:ea typeface="MS Mincho" pitchFamily="49" charset="-128"/>
                <a:cs typeface="MS Mincho"/>
                <a:sym typeface="MS Mincho"/>
              </a:rPr>
              <a:t>①</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cs typeface="MS Mincho"/>
                <a:sym typeface="MS Mincho"/>
              </a:rPr>
              <a:t>ニチイ</a:t>
            </a:r>
            <a:r>
              <a:rPr lang="ja-JP" altLang="ko-KR" sz="1100" dirty="0" smtClean="0">
                <a:latin typeface="MS Mincho" pitchFamily="49" charset="-128"/>
                <a:ea typeface="MS Mincho" pitchFamily="49" charset="-128"/>
              </a:rPr>
              <a:t>学館回答依頼」と③「HELP指示」は下段の「メッセージ</a:t>
            </a:r>
            <a:r>
              <a:rPr lang="ja-JP" altLang="en-US" sz="1100" dirty="0" smtClean="0">
                <a:latin typeface="MS Mincho" pitchFamily="49" charset="-128"/>
                <a:ea typeface="MS Mincho" pitchFamily="49" charset="-128"/>
              </a:rPr>
              <a:t>欄</a:t>
            </a:r>
            <a:r>
              <a:rPr lang="ja-JP" altLang="ko-KR" sz="1100" dirty="0" smtClean="0">
                <a:latin typeface="MS Mincho" pitchFamily="49" charset="-128"/>
                <a:ea typeface="MS Mincho" pitchFamily="49" charset="-128"/>
              </a:rPr>
              <a:t>」が活性化され、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必須入力事項です。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ko-KR" altLang="ko-KR" sz="1100" dirty="0" smtClean="0">
                <a:solidFill>
                  <a:schemeClr val="tx1"/>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」と</a:t>
            </a:r>
            <a:r>
              <a:rPr lang="en-US" altLang="ko-KR" sz="1100" dirty="0" smtClean="0">
                <a:solidFill>
                  <a:schemeClr val="tx1"/>
                </a:solidFill>
                <a:latin typeface="MS Mincho" pitchFamily="49" charset="-128"/>
                <a:ea typeface="MS Mincho" pitchFamily="49" charset="-128"/>
                <a:cs typeface="MS Mincho"/>
                <a:sym typeface="MS Mincho"/>
              </a:rPr>
              <a:t>④</a:t>
            </a:r>
            <a:r>
              <a:rPr lang="ja-JP" altLang="ko-KR" sz="1100" dirty="0" smtClean="0">
                <a:latin typeface="MS Mincho" pitchFamily="49" charset="-128"/>
                <a:ea typeface="MS Mincho" pitchFamily="49" charset="-128"/>
              </a:rPr>
              <a:t>「強制終了」は必ず「回答</a:t>
            </a:r>
            <a:r>
              <a:rPr lang="ja-JP" altLang="en-US" sz="1100" dirty="0" smtClean="0">
                <a:latin typeface="MS Mincho" pitchFamily="49" charset="-128"/>
                <a:ea typeface="MS Mincho" pitchFamily="49" charset="-128"/>
              </a:rPr>
              <a:t>入力欄</a:t>
            </a:r>
            <a:r>
              <a:rPr lang="ja-JP" altLang="ko-KR" sz="1100" dirty="0" smtClean="0">
                <a:latin typeface="MS Mincho" pitchFamily="49" charset="-128"/>
                <a:ea typeface="MS Mincho" pitchFamily="49" charset="-128"/>
              </a:rPr>
              <a:t>」に回答を記載し</a:t>
            </a:r>
            <a:r>
              <a:rPr lang="ja-JP" altLang="en-US" sz="1100" dirty="0" smtClean="0">
                <a:latin typeface="MS Mincho" pitchFamily="49" charset="-128"/>
                <a:ea typeface="MS Mincho" pitchFamily="49" charset="-128"/>
              </a:rPr>
              <a:t>てください。</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xmlns="" id="{8398CED2-F18A-4B0F-9CED-C51E12D74EBD}"/>
              </a:ext>
            </a:extLst>
          </p:cNvPr>
          <p:cNvSpPr/>
          <p:nvPr/>
        </p:nvSpPr>
        <p:spPr>
          <a:xfrm>
            <a:off x="1079286" y="1883705"/>
            <a:ext cx="4514061"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smtClean="0">
                <a:solidFill>
                  <a:schemeClr val="tx1"/>
                </a:solidFill>
                <a:latin typeface="MS Mincho" pitchFamily="49" charset="-128"/>
                <a:ea typeface="MS Mincho" pitchFamily="49" charset="-128"/>
              </a:rPr>
              <a:t>DX-Careサポーターデスクは回答依頼に対して完了処理以外</a:t>
            </a:r>
            <a:r>
              <a:rPr lang="ja-JP" altLang="en-US" sz="1100" dirty="0" smtClean="0">
                <a:solidFill>
                  <a:schemeClr val="tx1"/>
                </a:solidFill>
                <a:latin typeface="MS Mincho" pitchFamily="49" charset="-128"/>
                <a:ea typeface="MS Mincho" pitchFamily="49" charset="-128"/>
              </a:rPr>
              <a:t>と</a:t>
            </a:r>
            <a:endParaRPr lang="en-US" altLang="ja-JP" sz="1100" dirty="0" smtClean="0">
              <a:solidFill>
                <a:schemeClr val="tx1"/>
              </a:solidFill>
              <a:latin typeface="MS Mincho" pitchFamily="49" charset="-128"/>
              <a:ea typeface="MS Mincho" pitchFamily="49" charset="-128"/>
            </a:endParaRPr>
          </a:p>
          <a:p>
            <a:pPr marL="171450" indent="-171450"/>
            <a:r>
              <a:rPr lang="en-US" altLang="ja-JP" sz="1100" dirty="0" smtClean="0">
                <a:solidFill>
                  <a:schemeClr val="tx1"/>
                </a:solidFill>
                <a:latin typeface="MS Mincho" pitchFamily="49" charset="-128"/>
                <a:ea typeface="MS Mincho" pitchFamily="49" charset="-128"/>
              </a:rPr>
              <a:t>  </a:t>
            </a:r>
            <a:r>
              <a:rPr lang="ja-JP" altLang="en-US" sz="1100" dirty="0" smtClean="0">
                <a:solidFill>
                  <a:schemeClr val="tx1"/>
                </a:solidFill>
                <a:latin typeface="MS Mincho" pitchFamily="49" charset="-128"/>
                <a:ea typeface="MS Mincho" pitchFamily="49" charset="-128"/>
              </a:rPr>
              <a:t>して</a:t>
            </a:r>
            <a:r>
              <a:rPr lang="ja-JP" altLang="ko-KR" sz="1100" dirty="0" smtClean="0">
                <a:solidFill>
                  <a:schemeClr val="tx1"/>
                </a:solidFill>
                <a:latin typeface="MS Mincho" pitchFamily="49" charset="-128"/>
                <a:ea typeface="MS Mincho" pitchFamily="49" charset="-128"/>
              </a:rPr>
              <a:t>チェックアイDX運営者には「回答依頼」</a:t>
            </a:r>
            <a:r>
              <a:rPr lang="ja-JP" altLang="en-US" sz="1100" dirty="0" smtClean="0">
                <a:solidFill>
                  <a:schemeClr val="tx1"/>
                </a:solidFill>
                <a:latin typeface="MS Mincho" pitchFamily="49" charset="-128"/>
                <a:ea typeface="MS Mincho" pitchFamily="49" charset="-128"/>
              </a:rPr>
              <a:t>及び</a:t>
            </a:r>
            <a:r>
              <a:rPr lang="ja-JP" altLang="ko-KR" sz="1100" dirty="0" smtClean="0">
                <a:solidFill>
                  <a:schemeClr val="tx1"/>
                </a:solidFill>
                <a:latin typeface="MS Mincho" pitchFamily="49" charset="-128"/>
                <a:ea typeface="MS Mincho" pitchFamily="49" charset="-128"/>
              </a:rPr>
              <a:t> サポーター</a:t>
            </a:r>
            <a:endParaRPr lang="en-US" altLang="ja-JP" sz="1100" dirty="0" smtClean="0">
              <a:solidFill>
                <a:schemeClr val="tx1"/>
              </a:solidFill>
              <a:latin typeface="MS Mincho" pitchFamily="49" charset="-128"/>
              <a:ea typeface="MS Mincho" pitchFamily="49" charset="-128"/>
            </a:endParaRPr>
          </a:p>
          <a:p>
            <a:pPr marL="171450" indent="-171450"/>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には「HELP指示」の要請が可能です。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533669" y="9526659"/>
            <a:ext cx="4909909"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a:t>
            </a:r>
            <a:r>
              <a:rPr lang="ko-KR"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ただし、「</a:t>
            </a:r>
            <a:r>
              <a:rPr lang="ja-JP" altLang="en-US" sz="1100" dirty="0" smtClean="0">
                <a:latin typeface="MS Mincho" pitchFamily="49" charset="-128"/>
                <a:ea typeface="MS Mincho" pitchFamily="49" charset="-128"/>
              </a:rPr>
              <a:t>ニチイ</a:t>
            </a:r>
            <a:r>
              <a:rPr lang="ja-JP" altLang="ko-KR" sz="1100" dirty="0" smtClean="0">
                <a:latin typeface="MS Mincho" pitchFamily="49" charset="-128"/>
                <a:ea typeface="MS Mincho" pitchFamily="49" charset="-128"/>
              </a:rPr>
              <a:t>学館回答依頼」と「HELP指示」の場合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医療機関の</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ステータスは「お問い合わせ中」の状態を維持</a:t>
            </a:r>
            <a:r>
              <a:rPr lang="ja-JP" altLang="ko-KR" sz="1100" dirty="0" smtClean="0">
                <a:latin typeface="MS Mincho" pitchFamily="49" charset="-128"/>
                <a:ea typeface="MS Mincho" pitchFamily="49" charset="-128"/>
              </a:rPr>
              <a:t>しま</a:t>
            </a:r>
            <a:r>
              <a:rPr lang="ja-JP" altLang="ko-KR" sz="1100" dirty="0" smtClean="0">
                <a:latin typeface="MS Mincho" pitchFamily="49" charset="-128"/>
                <a:ea typeface="MS Mincho" pitchFamily="49" charset="-128"/>
              </a:rPr>
              <a:t>す。</a:t>
            </a:r>
            <a:endParaRPr dirty="0">
              <a:latin typeface="MS Mincho" pitchFamily="49" charset="-128"/>
              <a:ea typeface="MS Mincho" pitchFamily="49" charset="-128"/>
            </a:endParaRPr>
          </a:p>
        </p:txBody>
      </p:sp>
      <p:pic>
        <p:nvPicPr>
          <p:cNvPr id="18" name="그림 17"/>
          <p:cNvPicPr>
            <a:picLocks noChangeAspect="1"/>
          </p:cNvPicPr>
          <p:nvPr/>
        </p:nvPicPr>
        <p:blipFill>
          <a:blip r:embed="rId3" cstate="print"/>
          <a:stretch>
            <a:fillRect/>
          </a:stretch>
        </p:blipFill>
        <p:spPr>
          <a:xfrm>
            <a:off x="1228669" y="5246783"/>
            <a:ext cx="4077509" cy="347022"/>
          </a:xfrm>
          <a:prstGeom prst="rect">
            <a:avLst/>
          </a:prstGeom>
        </p:spPr>
      </p:pic>
      <p:pic>
        <p:nvPicPr>
          <p:cNvPr id="19" name="그림 18"/>
          <p:cNvPicPr>
            <a:picLocks noChangeAspect="1"/>
          </p:cNvPicPr>
          <p:nvPr/>
        </p:nvPicPr>
        <p:blipFill>
          <a:blip r:embed="rId4" cstate="print"/>
          <a:stretch>
            <a:fillRect/>
          </a:stretch>
        </p:blipFill>
        <p:spPr>
          <a:xfrm>
            <a:off x="1857671" y="5702724"/>
            <a:ext cx="1781110" cy="826528"/>
          </a:xfrm>
          <a:prstGeom prst="rect">
            <a:avLst/>
          </a:prstGeom>
        </p:spPr>
      </p:pic>
      <p:cxnSp>
        <p:nvCxnSpPr>
          <p:cNvPr id="20" name="Google Shape;326;p13"/>
          <p:cNvCxnSpPr>
            <a:stCxn id="21" idx="2"/>
          </p:cNvCxnSpPr>
          <p:nvPr/>
        </p:nvCxnSpPr>
        <p:spPr>
          <a:xfrm rot="5400000">
            <a:off x="4060854" y="5151338"/>
            <a:ext cx="463544" cy="1307686"/>
          </a:xfrm>
          <a:prstGeom prst="bentConnector2">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4586760" y="5308402"/>
            <a:ext cx="719418" cy="26500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6" name="그룹 25"/>
          <p:cNvGrpSpPr/>
          <p:nvPr/>
        </p:nvGrpSpPr>
        <p:grpSpPr>
          <a:xfrm>
            <a:off x="1327940" y="6817488"/>
            <a:ext cx="5209663" cy="1316862"/>
            <a:chOff x="-839097" y="4341018"/>
            <a:chExt cx="9825295" cy="2028825"/>
          </a:xfrm>
        </p:grpSpPr>
        <p:pic>
          <p:nvPicPr>
            <p:cNvPr id="24" name="그림 23"/>
            <p:cNvPicPr>
              <a:picLocks noChangeAspect="1"/>
            </p:cNvPicPr>
            <p:nvPr/>
          </p:nvPicPr>
          <p:blipFill>
            <a:blip r:embed="rId5" cstate="print"/>
            <a:stretch>
              <a:fillRect/>
            </a:stretch>
          </p:blipFill>
          <p:spPr>
            <a:xfrm>
              <a:off x="-839097" y="4341018"/>
              <a:ext cx="6343650" cy="2009775"/>
            </a:xfrm>
            <a:prstGeom prst="rect">
              <a:avLst/>
            </a:prstGeom>
          </p:spPr>
        </p:pic>
        <p:pic>
          <p:nvPicPr>
            <p:cNvPr id="25" name="그림 24"/>
            <p:cNvPicPr>
              <a:picLocks noChangeAspect="1"/>
            </p:cNvPicPr>
            <p:nvPr/>
          </p:nvPicPr>
          <p:blipFill>
            <a:blip r:embed="rId6" cstate="print"/>
            <a:stretch>
              <a:fillRect/>
            </a:stretch>
          </p:blipFill>
          <p:spPr>
            <a:xfrm>
              <a:off x="5500048" y="4341018"/>
              <a:ext cx="3486150" cy="2028825"/>
            </a:xfrm>
            <a:prstGeom prst="rect">
              <a:avLst/>
            </a:prstGeom>
          </p:spPr>
        </p:pic>
      </p:grpSp>
      <p:cxnSp>
        <p:nvCxnSpPr>
          <p:cNvPr id="27" name="Google Shape;326;p13"/>
          <p:cNvCxnSpPr>
            <a:stCxn id="30" idx="2"/>
            <a:endCxn id="24" idx="0"/>
          </p:cNvCxnSpPr>
          <p:nvPr/>
        </p:nvCxnSpPr>
        <p:spPr>
          <a:xfrm rot="16200000" flipH="1">
            <a:off x="2485987" y="6293738"/>
            <a:ext cx="370491" cy="6770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1945123" y="619760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161;p4"/>
          <p:cNvSpPr/>
          <p:nvPr/>
        </p:nvSpPr>
        <p:spPr>
          <a:xfrm>
            <a:off x="5899578" y="7884960"/>
            <a:ext cx="638025" cy="2370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6" name="Google Shape;161;p4"/>
          <p:cNvSpPr/>
          <p:nvPr/>
        </p:nvSpPr>
        <p:spPr>
          <a:xfrm>
            <a:off x="1327940" y="7884959"/>
            <a:ext cx="617183"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326;p13"/>
          <p:cNvCxnSpPr>
            <a:stCxn id="36" idx="3"/>
            <a:endCxn id="40" idx="1"/>
          </p:cNvCxnSpPr>
          <p:nvPr/>
        </p:nvCxnSpPr>
        <p:spPr>
          <a:xfrm flipV="1">
            <a:off x="1945123" y="7486932"/>
            <a:ext cx="253165" cy="52272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0" name="그림 39"/>
          <p:cNvPicPr>
            <a:picLocks noChangeAspect="1"/>
          </p:cNvPicPr>
          <p:nvPr/>
        </p:nvPicPr>
        <p:blipFill>
          <a:blip r:embed="rId7" cstate="print"/>
          <a:stretch>
            <a:fillRect/>
          </a:stretch>
        </p:blipFill>
        <p:spPr>
          <a:xfrm>
            <a:off x="2198288" y="7106650"/>
            <a:ext cx="1622893" cy="760564"/>
          </a:xfrm>
          <a:prstGeom prst="rect">
            <a:avLst/>
          </a:prstGeom>
        </p:spPr>
      </p:pic>
      <p:pic>
        <p:nvPicPr>
          <p:cNvPr id="43" name="그림 42"/>
          <p:cNvPicPr>
            <a:picLocks noChangeAspect="1"/>
          </p:cNvPicPr>
          <p:nvPr/>
        </p:nvPicPr>
        <p:blipFill>
          <a:blip r:embed="rId8" cstate="print"/>
          <a:stretch>
            <a:fillRect/>
          </a:stretch>
        </p:blipFill>
        <p:spPr>
          <a:xfrm>
            <a:off x="3923541" y="7095899"/>
            <a:ext cx="1668043" cy="782066"/>
          </a:xfrm>
          <a:prstGeom prst="rect">
            <a:avLst/>
          </a:prstGeom>
        </p:spPr>
      </p:pic>
      <p:cxnSp>
        <p:nvCxnSpPr>
          <p:cNvPr id="46" name="Google Shape;326;p13"/>
          <p:cNvCxnSpPr>
            <a:stCxn id="33" idx="1"/>
            <a:endCxn id="43" idx="3"/>
          </p:cNvCxnSpPr>
          <p:nvPr/>
        </p:nvCxnSpPr>
        <p:spPr>
          <a:xfrm rot="10800000">
            <a:off x="5591584" y="7486933"/>
            <a:ext cx="307994" cy="51654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53;p4"/>
          <p:cNvSpPr txBox="1"/>
          <p:nvPr/>
        </p:nvSpPr>
        <p:spPr>
          <a:xfrm>
            <a:off x="3687514" y="6094624"/>
            <a:ext cx="3563518"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a:t>
            </a:r>
            <a:r>
              <a:rPr lang="ja-JP" altLang="ko-KR" sz="1100" dirty="0" smtClean="0">
                <a:latin typeface="MS Mincho" pitchFamily="49" charset="-128"/>
                <a:ea typeface="MS Mincho" pitchFamily="49" charset="-128"/>
              </a:rPr>
              <a:t>確認完了後は編集できません。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下</a:t>
            </a:r>
            <a:r>
              <a:rPr lang="ja-JP" altLang="ko-KR" sz="1100" dirty="0" smtClean="0">
                <a:latin typeface="MS Mincho" pitchFamily="49" charset="-128"/>
                <a:ea typeface="MS Mincho" pitchFamily="49" charset="-128"/>
              </a:rPr>
              <a:t>段の「戻る</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6130687" y="236603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1397563" y="7486932"/>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5" name="Google Shape;286;p11"/>
          <p:cNvSpPr txBox="1"/>
          <p:nvPr/>
        </p:nvSpPr>
        <p:spPr>
          <a:xfrm>
            <a:off x="6040260" y="7439026"/>
            <a:ext cx="36525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맑은 고딕" panose="020B0503020000020004" pitchFamily="50" charset="-127"/>
                <a:ea typeface="맑은 고딕" panose="020B0503020000020004" pitchFamily="50" charset="-127"/>
                <a:cs typeface="Century"/>
                <a:sym typeface="Century"/>
              </a:rPr>
              <a:t>⑥</a:t>
            </a:r>
            <a:endParaRPr sz="1800" dirty="0">
              <a:solidFill>
                <a:srgbClr val="FF0000"/>
              </a:solidFill>
              <a:latin typeface="Century"/>
              <a:ea typeface="Century"/>
              <a:cs typeface="Century"/>
              <a:sym typeface="Century"/>
            </a:endParaRPr>
          </a:p>
        </p:txBody>
      </p:sp>
      <p:sp>
        <p:nvSpPr>
          <p:cNvPr id="56" name="Google Shape;153;p4"/>
          <p:cNvSpPr txBox="1"/>
          <p:nvPr/>
        </p:nvSpPr>
        <p:spPr>
          <a:xfrm>
            <a:off x="1507247" y="8434778"/>
            <a:ext cx="4238333" cy="261570"/>
          </a:xfrm>
          <a:prstGeom prst="rect">
            <a:avLst/>
          </a:prstGeom>
          <a:noFill/>
          <a:ln>
            <a:noFill/>
          </a:ln>
        </p:spPr>
        <p:txBody>
          <a:bodyPr spcFirstLastPara="1" wrap="square" lIns="91425" tIns="45700" rIns="91425" bIns="45700" anchor="t" anchorCtr="0">
            <a:spAutoFit/>
          </a:bodyPr>
          <a:lstStyle/>
          <a:p>
            <a:r>
              <a:rPr lang="ko-KR" altLang="en-US" sz="1100" dirty="0" smtClean="0">
                <a:solidFill>
                  <a:srgbClr val="FF0000"/>
                </a:solidFill>
                <a:latin typeface="MS Mincho" pitchFamily="49" charset="-128"/>
                <a:ea typeface="MS Mincho"/>
                <a:cs typeface="MS Mincho"/>
                <a:sym typeface="MS Mincho"/>
              </a:rPr>
              <a:t>⑤</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確</a:t>
            </a:r>
            <a:r>
              <a:rPr lang="ja-JP" altLang="en-US" sz="1100" dirty="0" smtClean="0">
                <a:latin typeface="MS Mincho" pitchFamily="49" charset="-128"/>
                <a:ea typeface="MS Mincho" pitchFamily="49" charset="-128"/>
              </a:rPr>
              <a:t>認」処理前の状態である編集モードに切り替わります。</a:t>
            </a:r>
            <a:endParaRPr lang="en-US" altLang="ko-KR" sz="1100" dirty="0">
              <a:latin typeface="MS Mincho" pitchFamily="49" charset="-128"/>
              <a:ea typeface="MS Mincho" pitchFamily="49" charset="-128"/>
            </a:endParaRPr>
          </a:p>
        </p:txBody>
      </p:sp>
      <p:sp>
        <p:nvSpPr>
          <p:cNvPr id="64" name="Google Shape;153;p4"/>
          <p:cNvSpPr txBox="1"/>
          <p:nvPr/>
        </p:nvSpPr>
        <p:spPr>
          <a:xfrm>
            <a:off x="1507247" y="8799577"/>
            <a:ext cx="50303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⑥</a:t>
            </a:r>
            <a:r>
              <a:rPr lang="ja-JP" altLang="ko-KR" sz="1100" dirty="0" smtClean="0">
                <a:latin typeface="MS Mincho" pitchFamily="49" charset="-128"/>
                <a:ea typeface="MS Mincho" pitchFamily="49" charset="-128"/>
              </a:rPr>
              <a:t>最終的なお問い合わせの回答を処理します。</a:t>
            </a:r>
            <a:endParaRPr lang="en-US" altLang="ko-KR" sz="1100" dirty="0" smtClean="0">
              <a:latin typeface="MS Mincho" pitchFamily="49" charset="-128"/>
              <a:ea typeface="MS Mincho" pitchFamily="49" charset="-128"/>
              <a:cs typeface="MS Mincho"/>
              <a:sym typeface="MS Mincho"/>
            </a:endParaRPr>
          </a:p>
          <a:p>
            <a:pPr lvl="0">
              <a:lnSpc>
                <a:spcPct val="125000"/>
              </a:lnSpc>
            </a:pPr>
            <a:r>
              <a:rPr lang="ja-JP" altLang="ko-KR" sz="1100" dirty="0" smtClean="0">
                <a:latin typeface="MS Mincho" pitchFamily="49" charset="-128"/>
                <a:ea typeface="MS Mincho" pitchFamily="49" charset="-128"/>
              </a:rPr>
              <a:t>「送信」処理された問い合わせは以前の状態に戻すことができず、問い合わ</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せ</a:t>
            </a:r>
            <a:r>
              <a:rPr lang="ja-JP" altLang="en-US"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要求した医療機関のステータスは「回</a:t>
            </a:r>
            <a:r>
              <a:rPr lang="ja-JP" altLang="ko-KR" sz="1100" dirty="0" smtClean="0">
                <a:latin typeface="MS Mincho" pitchFamily="49" charset="-128"/>
                <a:ea typeface="MS Mincho" pitchFamily="49" charset="-128"/>
              </a:rPr>
              <a:t>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と表示されます。</a:t>
            </a:r>
            <a:endParaRPr sz="1100" dirty="0">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xmlns="" val="5682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93895" y="2959279"/>
            <a:ext cx="6198184" cy="752081"/>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41</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080000" y="1573282"/>
            <a:ext cx="5400000" cy="727122"/>
          </a:xfrm>
          <a:prstGeom prst="rect">
            <a:avLst/>
          </a:prstGeom>
          <a:noFill/>
        </p:spPr>
        <p:txBody>
          <a:bodyPr wrap="square">
            <a:spAutoFit/>
          </a:bodyPr>
          <a:lstStyle/>
          <a:p>
            <a:pPr>
              <a:lnSpc>
                <a:spcPct val="125000"/>
              </a:lnSpc>
            </a:pPr>
            <a:r>
              <a:rPr lang="en-US" altLang="ja-JP" sz="1100" b="1" kern="0" dirty="0">
                <a:latin typeface="MS Mincho" pitchFamily="49" charset="-128"/>
                <a:ea typeface="MS Mincho" pitchFamily="49" charset="-128"/>
                <a:cs typeface="KozGoPro-Medium"/>
              </a:rPr>
              <a:t>3</a:t>
            </a:r>
            <a:r>
              <a:rPr lang="ja-JP" altLang="ja-JP" sz="1100" b="1" kern="0" dirty="0" smtClean="0">
                <a:latin typeface="MS Mincho" pitchFamily="49" charset="-128"/>
                <a:ea typeface="MS Mincho" pitchFamily="49" charset="-128"/>
                <a:cs typeface="KozGoPro-Medium"/>
              </a:rPr>
              <a:t>．</a:t>
            </a:r>
            <a:r>
              <a:rPr lang="ja-JP" altLang="en-US" sz="1100" b="1" kern="0" dirty="0" smtClean="0">
                <a:latin typeface="MS Mincho" pitchFamily="49" charset="-128"/>
                <a:ea typeface="MS Mincho" pitchFamily="49" charset="-128"/>
                <a:cs typeface="KozGoPro-Medium"/>
              </a:rPr>
              <a:t>運営者</a:t>
            </a: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医学的</a:t>
            </a:r>
            <a:r>
              <a:rPr lang="ja-JP" altLang="en-US" sz="1100" dirty="0" smtClean="0">
                <a:latin typeface="MS Mincho" pitchFamily="49" charset="-128"/>
                <a:ea typeface="MS Mincho" pitchFamily="49" charset="-128"/>
              </a:rPr>
              <a:t>な</a:t>
            </a:r>
            <a:r>
              <a:rPr lang="ja-JP" altLang="ko-KR" sz="1100" dirty="0" smtClean="0">
                <a:latin typeface="MS Mincho" pitchFamily="49" charset="-128"/>
                <a:ea typeface="MS Mincho" pitchFamily="49" charset="-128"/>
              </a:rPr>
              <a:t>判断ができるサポーターの「お問い合わせ」返信のための機能です。</a:t>
            </a:r>
            <a:endParaRPr lang="en-US" altLang="ja-JP" sz="1100" dirty="0" smtClean="0">
              <a:latin typeface="MS Mincho" pitchFamily="49" charset="-128"/>
              <a:ea typeface="MS Mincho" pitchFamily="49" charset="-128"/>
            </a:endParaRPr>
          </a:p>
          <a:p>
            <a:pPr>
              <a:lnSpc>
                <a:spcPct val="125000"/>
              </a:lnSpc>
            </a:pPr>
            <a:r>
              <a:rPr lang="en-US" altLang="ko-KR" sz="1100" b="1" kern="0" dirty="0" smtClean="0">
                <a:latin typeface="MS Mincho" pitchFamily="49" charset="-128"/>
                <a:ea typeface="MS Mincho" pitchFamily="49" charset="-128"/>
                <a:cs typeface="KozGoPro-Medium"/>
              </a:rPr>
              <a:t>*  </a:t>
            </a:r>
            <a:r>
              <a:rPr lang="ja-JP" altLang="ko-KR" sz="1100" dirty="0" smtClean="0">
                <a:latin typeface="MS Mincho" pitchFamily="49" charset="-128"/>
                <a:ea typeface="MS Mincho" pitchFamily="49" charset="-128"/>
              </a:rPr>
              <a:t>注：サポーターの画面サイズは一般医療機関のユーザーと同じです。</a:t>
            </a:r>
            <a:endParaRPr lang="ko-KR" altLang="en-US" sz="1100" b="1" kern="0" dirty="0">
              <a:latin typeface="MS Mincho" pitchFamily="49" charset="-128"/>
              <a:ea typeface="ＭＳ 明朝" panose="02020609040205080304" pitchFamily="17" charset="-128"/>
              <a:cs typeface="KozGoPro-Medium"/>
            </a:endParaRPr>
          </a:p>
        </p:txBody>
      </p:sp>
      <p:sp>
        <p:nvSpPr>
          <p:cNvPr id="5" name="正方形/長方形 2">
            <a:extLst>
              <a:ext uri="{FF2B5EF4-FFF2-40B4-BE49-F238E27FC236}">
                <a16:creationId xmlns:a16="http://schemas.microsoft.com/office/drawing/2014/main" xmlns="" id="{A5BB72B0-B138-4FA9-8E01-013F9B3B1410}"/>
              </a:ext>
            </a:extLst>
          </p:cNvPr>
          <p:cNvSpPr/>
          <p:nvPr/>
        </p:nvSpPr>
        <p:spPr>
          <a:xfrm>
            <a:off x="1080000" y="129499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ＭＳ ゴシック" panose="020B0609070205080204" pitchFamily="49" charset="-128"/>
                <a:ea typeface="ＭＳ ゴシック" panose="020B0609070205080204" pitchFamily="49" charset="-128"/>
              </a:rPr>
              <a:t>問い合わせ一覧</a:t>
            </a:r>
          </a:p>
        </p:txBody>
      </p:sp>
      <p:sp>
        <p:nvSpPr>
          <p:cNvPr id="6" name="Google Shape;443;p20"/>
          <p:cNvSpPr txBox="1"/>
          <p:nvPr/>
        </p:nvSpPr>
        <p:spPr>
          <a:xfrm>
            <a:off x="952566" y="259412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a:t>
            </a:r>
            <a:r>
              <a:rPr lang="ja-JP" altLang="ko-KR" sz="1100" dirty="0" smtClean="0">
                <a:latin typeface="MS Mincho" pitchFamily="49" charset="-128"/>
                <a:ea typeface="MS Mincho" pitchFamily="49" charset="-128"/>
              </a:rPr>
              <a:t>ア</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照</a:t>
            </a:r>
            <a:r>
              <a:rPr lang="ja-JP" altLang="ko-KR" sz="1100" dirty="0" smtClean="0">
                <a:latin typeface="MS Mincho" pitchFamily="49" charset="-128"/>
                <a:ea typeface="MS Mincho" pitchFamily="49" charset="-128"/>
              </a:rPr>
              <a:t>会条件とボタンが存在します。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8" name="Google Shape;437;p20"/>
          <p:cNvSpPr txBox="1"/>
          <p:nvPr/>
        </p:nvSpPr>
        <p:spPr>
          <a:xfrm>
            <a:off x="770176" y="296796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438;p20"/>
          <p:cNvSpPr txBox="1"/>
          <p:nvPr/>
        </p:nvSpPr>
        <p:spPr>
          <a:xfrm>
            <a:off x="6272251" y="29592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0" name="Google Shape;445;p20"/>
          <p:cNvSpPr txBox="1"/>
          <p:nvPr/>
        </p:nvSpPr>
        <p:spPr>
          <a:xfrm>
            <a:off x="770176" y="32956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11" name="Google Shape;439;p20"/>
          <p:cNvSpPr/>
          <p:nvPr/>
        </p:nvSpPr>
        <p:spPr>
          <a:xfrm>
            <a:off x="3552826" y="3025369"/>
            <a:ext cx="476250" cy="25357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432;p20"/>
          <p:cNvSpPr txBox="1"/>
          <p:nvPr/>
        </p:nvSpPr>
        <p:spPr>
          <a:xfrm>
            <a:off x="946027" y="3877016"/>
            <a:ext cx="5567068"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現在の状態に</a:t>
            </a: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する問い合わせを照会します。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DX-CAREサポートデスクのステータス値と同じです</a:t>
            </a:r>
            <a:r>
              <a:rPr lang="ja-JP" altLang="ko-KR" sz="1100" dirty="0" smtClean="0">
                <a:latin typeface="MS Mincho" pitchFamily="49" charset="-128"/>
                <a:ea typeface="MS Mincho" pitchFamily="49" charset="-128"/>
              </a:rPr>
              <a:t>。</a:t>
            </a:r>
            <a:r>
              <a:rPr lang="en-US" altLang="ja-JP" sz="1100" dirty="0" smtClean="0">
                <a:latin typeface="MS Mincho" pitchFamily="49" charset="-128"/>
                <a:ea typeface="MS Mincho" pitchFamily="49" charset="-128"/>
              </a:rPr>
              <a:t>)</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「HELP中」状態値はDX-Careサポーターデスクから「HELP指示」に送信依頼した</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お問い合わせです。</a:t>
            </a:r>
            <a:r>
              <a:rPr lang="en-US" altLang="ko-KR" sz="1100" dirty="0" smtClean="0">
                <a:solidFill>
                  <a:schemeClr val="dk1"/>
                </a:solidFill>
                <a:latin typeface="MS Mincho" pitchFamily="49" charset="-128"/>
                <a:ea typeface="MS Mincho" pitchFamily="49" charset="-128"/>
                <a:cs typeface="MS Mincho"/>
                <a:sym typeface="MS Mincho"/>
              </a:rPr>
              <a:t>       </a:t>
            </a:r>
          </a:p>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追加照会条件</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問い合わせのタイトル</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医療機関顧客番号</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医療機関名の</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前方一致照会条件で照会が可能です。</a:t>
            </a:r>
            <a:endParaRPr dirty="0">
              <a:latin typeface="MS Mincho" pitchFamily="49" charset="-128"/>
              <a:ea typeface="MS Mincho" pitchFamily="49" charset="-128"/>
            </a:endParaRPr>
          </a:p>
        </p:txBody>
      </p:sp>
      <p:sp>
        <p:nvSpPr>
          <p:cNvPr id="13" name="Google Shape;434;p20"/>
          <p:cNvSpPr txBox="1"/>
          <p:nvPr/>
        </p:nvSpPr>
        <p:spPr>
          <a:xfrm>
            <a:off x="873975" y="5619781"/>
            <a:ext cx="560602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照会ボタンをクリックすると照会されます。</a:t>
            </a:r>
            <a:endParaRPr dirty="0">
              <a:latin typeface="MS Mincho" pitchFamily="49" charset="-128"/>
              <a:ea typeface="MS Mincho" pitchFamily="49" charset="-128"/>
            </a:endParaRPr>
          </a:p>
        </p:txBody>
      </p:sp>
      <p:pic>
        <p:nvPicPr>
          <p:cNvPr id="14" name="그림 13"/>
          <p:cNvPicPr>
            <a:picLocks noChangeAspect="1"/>
          </p:cNvPicPr>
          <p:nvPr/>
        </p:nvPicPr>
        <p:blipFill>
          <a:blip r:embed="rId3" cstate="print"/>
          <a:stretch>
            <a:fillRect/>
          </a:stretch>
        </p:blipFill>
        <p:spPr>
          <a:xfrm>
            <a:off x="945250" y="6229667"/>
            <a:ext cx="5940651" cy="797083"/>
          </a:xfrm>
          <a:prstGeom prst="rect">
            <a:avLst/>
          </a:prstGeom>
        </p:spPr>
      </p:pic>
      <p:cxnSp>
        <p:nvCxnSpPr>
          <p:cNvPr id="15" name="Google Shape;326;p13"/>
          <p:cNvCxnSpPr/>
          <p:nvPr/>
        </p:nvCxnSpPr>
        <p:spPr>
          <a:xfrm rot="5400000">
            <a:off x="1158184" y="6103231"/>
            <a:ext cx="362981" cy="394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6" name="Google Shape;465;p21"/>
          <p:cNvSpPr txBox="1"/>
          <p:nvPr/>
        </p:nvSpPr>
        <p:spPr>
          <a:xfrm>
            <a:off x="2437450" y="6827399"/>
            <a:ext cx="2757800"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リストから選択してダブルクリックすると医療機関から送信された「問い合わせ内容」ウィンドウ</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表示されます。</a:t>
            </a:r>
            <a:endParaRPr dirty="0">
              <a:latin typeface="MS Mincho" pitchFamily="49" charset="-128"/>
              <a:ea typeface="MS Mincho" pitchFamily="49" charset="-128"/>
            </a:endParaRPr>
          </a:p>
        </p:txBody>
      </p:sp>
      <p:pic>
        <p:nvPicPr>
          <p:cNvPr id="17" name="그림 16"/>
          <p:cNvPicPr>
            <a:picLocks noChangeAspect="1"/>
          </p:cNvPicPr>
          <p:nvPr/>
        </p:nvPicPr>
        <p:blipFill>
          <a:blip r:embed="rId4" cstate="print"/>
          <a:stretch>
            <a:fillRect/>
          </a:stretch>
        </p:blipFill>
        <p:spPr>
          <a:xfrm>
            <a:off x="861181" y="7778635"/>
            <a:ext cx="6092070" cy="650671"/>
          </a:xfrm>
          <a:prstGeom prst="rect">
            <a:avLst/>
          </a:prstGeom>
        </p:spPr>
      </p:pic>
      <p:sp>
        <p:nvSpPr>
          <p:cNvPr id="18" name="Google Shape;465;p21"/>
          <p:cNvSpPr txBox="1"/>
          <p:nvPr/>
        </p:nvSpPr>
        <p:spPr>
          <a:xfrm>
            <a:off x="2437449" y="8468051"/>
            <a:ext cx="4375098"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お問い合わせへの追加「</a:t>
            </a:r>
            <a:r>
              <a:rPr lang="ja-JP" altLang="en-US" sz="1100" dirty="0" smtClean="0">
                <a:latin typeface="MS Mincho" pitchFamily="49" charset="-128"/>
                <a:ea typeface="MS Mincho" pitchFamily="49" charset="-128"/>
              </a:rPr>
              <a:t>子供</a:t>
            </a:r>
            <a:r>
              <a:rPr lang="ja-JP" altLang="ko-KR" sz="1100" dirty="0" smtClean="0">
                <a:latin typeface="MS Mincho" pitchFamily="49" charset="-128"/>
                <a:ea typeface="MS Mincho" pitchFamily="49" charset="-128"/>
              </a:rPr>
              <a:t>問い合わせ」が作成された場合の</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お問い合わせ一覧</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表示内容です。</a:t>
            </a: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dk1"/>
                </a:solidFill>
                <a:latin typeface="MS Mincho" pitchFamily="49" charset="-128"/>
                <a:ea typeface="MS Mincho" pitchFamily="49" charset="-128"/>
                <a:sym typeface="MS Mincho"/>
              </a:rPr>
              <a:t>Ex)</a:t>
            </a:r>
            <a:r>
              <a:rPr lang="ja-JP" altLang="ko-KR" sz="1100" dirty="0" smtClean="0">
                <a:latin typeface="MS Mincho" pitchFamily="49" charset="-128"/>
                <a:ea typeface="MS Mincho" pitchFamily="49" charset="-128"/>
              </a:rPr>
              <a:t>追加された</a:t>
            </a:r>
            <a:r>
              <a:rPr lang="ja-JP" altLang="en-US" sz="1100" dirty="0" smtClean="0">
                <a:latin typeface="MS Mincho" pitchFamily="49" charset="-128"/>
                <a:ea typeface="MS Mincho" pitchFamily="49" charset="-128"/>
              </a:rPr>
              <a:t>子供</a:t>
            </a:r>
            <a:r>
              <a:rPr lang="ja-JP" altLang="ko-KR" sz="1100" dirty="0" smtClean="0">
                <a:latin typeface="MS Mincho" pitchFamily="49" charset="-128"/>
                <a:ea typeface="MS Mincho" pitchFamily="49" charset="-128"/>
              </a:rPr>
              <a:t>問い合わせが2件ある場合</a:t>
            </a:r>
            <a:endParaRPr dirty="0">
              <a:latin typeface="MS Mincho" pitchFamily="49" charset="-128"/>
              <a:ea typeface="MS Mincho" pitchFamily="49" charset="-128"/>
            </a:endParaRPr>
          </a:p>
        </p:txBody>
      </p:sp>
    </p:spTree>
    <p:extLst>
      <p:ext uri="{BB962C8B-B14F-4D97-AF65-F5344CB8AC3E}">
        <p14:creationId xmlns:p14="http://schemas.microsoft.com/office/powerpoint/2010/main" xmlns="" val="3887489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3" cstate="print"/>
          <a:stretch>
            <a:fillRect/>
          </a:stretch>
        </p:blipFill>
        <p:spPr>
          <a:xfrm>
            <a:off x="1103579" y="1647320"/>
            <a:ext cx="6031043" cy="3950493"/>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42</a:t>
            </a:fld>
            <a:endParaRPr kumimoji="1" lang="ja-JP" altLang="en-US"/>
          </a:p>
        </p:txBody>
      </p:sp>
      <p:sp>
        <p:nvSpPr>
          <p:cNvPr id="5" name="Google Shape;197;p6"/>
          <p:cNvSpPr txBox="1"/>
          <p:nvPr/>
        </p:nvSpPr>
        <p:spPr>
          <a:xfrm>
            <a:off x="1029513" y="5678013"/>
            <a:ext cx="6206377" cy="115027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トップエリア</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お問い合わせ番号が表示されます。 （お問い合わせ番号フォーマットは年度2</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ア</a:t>
            </a:r>
            <a:r>
              <a:rPr lang="ja-JP" altLang="ko-KR" sz="1100" dirty="0" smtClean="0">
                <a:latin typeface="MS Mincho" pitchFamily="49" charset="-128"/>
                <a:ea typeface="MS Mincho" pitchFamily="49" charset="-128"/>
              </a:rPr>
              <a:t>ルファベット1</a:t>
            </a:r>
            <a:r>
              <a:rPr lang="ja-JP" altLang="ko-KR" sz="1100" dirty="0" smtClean="0">
                <a:latin typeface="MS Mincho" pitchFamily="49" charset="-128"/>
                <a:ea typeface="MS Mincho" pitchFamily="49" charset="-128"/>
              </a:rPr>
              <a:t>桁</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順</a:t>
            </a:r>
            <a:r>
              <a:rPr lang="ja-JP" altLang="ko-KR" sz="1100" dirty="0" smtClean="0">
                <a:latin typeface="MS Mincho" pitchFamily="49" charset="-128"/>
                <a:ea typeface="MS Mincho" pitchFamily="49" charset="-128"/>
              </a:rPr>
              <a:t>番4桁で構成されます。）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前、次の問い合わせへの移動ボタンと問い合わせ本文フォームを閉じることができるボタンで構成されています。</a:t>
            </a:r>
            <a:endParaRPr sz="1100" dirty="0">
              <a:solidFill>
                <a:schemeClr val="dk1"/>
              </a:solidFill>
              <a:latin typeface="MS Mincho" pitchFamily="49" charset="-128"/>
              <a:ea typeface="MS Mincho" pitchFamily="49" charset="-128"/>
              <a:cs typeface="MS Mincho"/>
              <a:sym typeface="MS Mincho"/>
            </a:endParaRPr>
          </a:p>
        </p:txBody>
      </p:sp>
      <p:sp>
        <p:nvSpPr>
          <p:cNvPr id="6" name="Google Shape;197;p6"/>
          <p:cNvSpPr txBox="1"/>
          <p:nvPr/>
        </p:nvSpPr>
        <p:spPr>
          <a:xfrm>
            <a:off x="1015913" y="6794312"/>
            <a:ext cx="6206377"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お問い合わせ内容</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医療機関の連絡先</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連絡しやすい時間帯と担当者</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タイトルと内容を確認してください。</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ファイル添付がある場合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確認可能です。</a:t>
            </a:r>
            <a:endParaRPr sz="1100" dirty="0">
              <a:solidFill>
                <a:schemeClr val="dk1"/>
              </a:solidFill>
              <a:latin typeface="MS Mincho" pitchFamily="49" charset="-128"/>
              <a:ea typeface="MS Mincho" pitchFamily="49" charset="-128"/>
              <a:cs typeface="MS Mincho"/>
              <a:sym typeface="MS Mincho"/>
            </a:endParaRPr>
          </a:p>
        </p:txBody>
      </p:sp>
      <p:sp>
        <p:nvSpPr>
          <p:cNvPr id="7" name="Google Shape;197;p6"/>
          <p:cNvSpPr txBox="1"/>
          <p:nvPr/>
        </p:nvSpPr>
        <p:spPr>
          <a:xfrm>
            <a:off x="919747" y="7809701"/>
            <a:ext cx="6288505"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お問い合わせ</a:t>
            </a:r>
            <a:r>
              <a:rPr lang="ja-JP" altLang="en-US" sz="1100" dirty="0" smtClean="0">
                <a:latin typeface="MS Mincho" pitchFamily="49" charset="-128"/>
                <a:ea typeface="MS Mincho" pitchFamily="49" charset="-128"/>
              </a:rPr>
              <a:t>に対する</a:t>
            </a:r>
            <a:r>
              <a:rPr lang="ja-JP" altLang="ko-KR" sz="1100" dirty="0" smtClean="0">
                <a:latin typeface="MS Mincho" pitchFamily="49" charset="-128"/>
                <a:ea typeface="MS Mincho" pitchFamily="49" charset="-128"/>
              </a:rPr>
              <a:t>回答の作成</a:t>
            </a:r>
            <a:endParaRPr lang="en-US" altLang="ko-KR" sz="1100" b="1"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入力欄</a:t>
            </a:r>
            <a:r>
              <a:rPr lang="ja-JP" altLang="ko-KR" sz="1100" dirty="0" smtClean="0">
                <a:latin typeface="MS Mincho" pitchFamily="49" charset="-128"/>
                <a:ea typeface="MS Mincho" pitchFamily="49" charset="-128"/>
              </a:rPr>
              <a:t>に回答を作成します。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「HELP中」お問い合わせの場合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DX-</a:t>
            </a:r>
            <a:r>
              <a:rPr lang="en-US" altLang="ja-JP" sz="1100" dirty="0" smtClean="0">
                <a:latin typeface="MS Mincho" pitchFamily="49" charset="-128"/>
                <a:ea typeface="MS Mincho" pitchFamily="49" charset="-128"/>
              </a:rPr>
              <a:t>Ca</a:t>
            </a:r>
            <a:r>
              <a:rPr lang="ja-JP" altLang="ko-KR" sz="1100" dirty="0" smtClean="0">
                <a:latin typeface="MS Mincho" pitchFamily="49" charset="-128"/>
                <a:ea typeface="MS Mincho" pitchFamily="49" charset="-128"/>
              </a:rPr>
              <a:t>reサポーターデスクで「HELP指示</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送</a:t>
            </a:r>
            <a:r>
              <a:rPr lang="ja-JP" altLang="ko-KR" sz="1100" dirty="0" smtClean="0">
                <a:latin typeface="MS Mincho" pitchFamily="49" charset="-128"/>
                <a:ea typeface="MS Mincho" pitchFamily="49" charset="-128"/>
              </a:rPr>
              <a:t>信した</a:t>
            </a:r>
            <a:endParaRPr lang="en-US" altLang="ja-JP" sz="1100" dirty="0" smtClean="0">
              <a:latin typeface="MS Mincho" pitchFamily="49" charset="-128"/>
              <a:ea typeface="MS Mincho" pitchFamily="49" charset="-128"/>
            </a:endParaRPr>
          </a:p>
          <a:p>
            <a:pPr marL="171450" lvl="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お問い合わせです。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問合せステータス値</a:t>
            </a:r>
            <a:r>
              <a:rPr lang="ja-JP" altLang="ko-KR" sz="1100" dirty="0" smtClean="0">
                <a:latin typeface="MS Mincho" pitchFamily="49" charset="-128"/>
                <a:ea typeface="MS Mincho" pitchFamily="49" charset="-128"/>
              </a:rPr>
              <a:t>は次</a:t>
            </a:r>
            <a:r>
              <a:rPr lang="ja-JP" altLang="ko-KR" sz="1100" dirty="0" smtClean="0">
                <a:latin typeface="MS Mincho" pitchFamily="49" charset="-128"/>
                <a:ea typeface="MS Mincho" pitchFamily="49" charset="-128"/>
              </a:rPr>
              <a:t>の中からチェックする必要があります。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HELP受付</a:t>
            </a:r>
            <a:r>
              <a:rPr lang="ja-JP" altLang="ko-KR" sz="1100" dirty="0" smtClean="0">
                <a:latin typeface="MS Mincho" pitchFamily="49" charset="-128"/>
                <a:ea typeface="MS Mincho" pitchFamily="49" charset="-128"/>
              </a:rPr>
              <a:t>、強制終了）</a:t>
            </a:r>
            <a:endParaRPr lang="en-US" altLang="ko-KR" sz="1100"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「HELP指示」のお問い合わせ</a:t>
            </a:r>
            <a:r>
              <a:rPr lang="ja-JP" altLang="en-US" sz="1100" dirty="0" smtClean="0">
                <a:latin typeface="MS Mincho" pitchFamily="49" charset="-128"/>
                <a:ea typeface="MS Mincho" pitchFamily="49" charset="-128"/>
              </a:rPr>
              <a:t>ですので</a:t>
            </a:r>
            <a:r>
              <a:rPr lang="ja-JP" altLang="ko-KR" sz="1100" dirty="0" smtClean="0">
                <a:latin typeface="MS Mincho" pitchFamily="49" charset="-128"/>
                <a:ea typeface="MS Mincho" pitchFamily="49" charset="-128"/>
              </a:rPr>
              <a:t>HELP受付で選択します。</a:t>
            </a:r>
            <a:endParaRPr lang="en-US" altLang="ja-JP" sz="1100" dirty="0" smtClean="0">
              <a:latin typeface="MS Mincho" pitchFamily="49" charset="-128"/>
              <a:ea typeface="MS Mincho" pitchFamily="49" charset="-128"/>
            </a:endParaRPr>
          </a:p>
          <a:p>
            <a:pPr marL="171450" lvl="0" indent="-171450">
              <a:lnSpc>
                <a:spcPct val="125000"/>
              </a:lnSpc>
              <a:buFontTx/>
              <a:buChar char="-"/>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確認</a:t>
            </a:r>
            <a:r>
              <a:rPr lang="ja-JP" altLang="ko-KR" sz="1100" dirty="0" smtClean="0">
                <a:latin typeface="MS Mincho" pitchFamily="49" charset="-128"/>
                <a:ea typeface="MS Mincho" pitchFamily="49" charset="-128"/>
              </a:rPr>
              <a:t>」ボタンをクリックします。</a:t>
            </a:r>
            <a:r>
              <a:rPr lang="en-US" altLang="ko-KR" sz="1100" dirty="0" smtClean="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 </a:t>
            </a:r>
            <a:endParaRPr lang="en-US" altLang="ko-KR" sz="1100" dirty="0" smtClean="0">
              <a:solidFill>
                <a:schemeClr val="dk1"/>
              </a:solidFill>
              <a:latin typeface="MS Mincho" pitchFamily="49" charset="-128"/>
              <a:ea typeface="MS Mincho" pitchFamily="49" charset="-128"/>
              <a:cs typeface="MS Mincho"/>
              <a:sym typeface="MS Mincho"/>
            </a:endParaRPr>
          </a:p>
          <a:p>
            <a:pPr marL="171450" lvl="0" indent="-171450">
              <a:lnSpc>
                <a:spcPct val="125000"/>
              </a:lnSpc>
              <a:buFontTx/>
              <a:buChar char="-"/>
            </a:pPr>
            <a:r>
              <a:rPr lang="ja-JP" altLang="ko-KR" sz="1100" dirty="0" smtClean="0">
                <a:latin typeface="MS Mincho" pitchFamily="49" charset="-128"/>
                <a:ea typeface="MS Mincho" pitchFamily="49" charset="-128"/>
              </a:rPr>
              <a:t>確認完了後は「お問い合わせ」送信画面に切り替わります。</a:t>
            </a:r>
            <a:endParaRPr sz="1100" dirty="0">
              <a:solidFill>
                <a:schemeClr val="dk1"/>
              </a:solidFill>
              <a:latin typeface="MS Mincho" pitchFamily="49" charset="-128"/>
              <a:ea typeface="MS Mincho" pitchFamily="49" charset="-128"/>
              <a:cs typeface="MS Mincho"/>
              <a:sym typeface="MS Mincho"/>
            </a:endParaRPr>
          </a:p>
        </p:txBody>
      </p:sp>
      <p:sp>
        <p:nvSpPr>
          <p:cNvPr id="20" name="テキスト ボックス 4">
            <a:extLst>
              <a:ext uri="{FF2B5EF4-FFF2-40B4-BE49-F238E27FC236}">
                <a16:creationId xmlns:a16="http://schemas.microsoft.com/office/drawing/2014/main" xmlns="" id="{9FAB47BD-74C2-4F7D-A107-DF55D43C7741}"/>
              </a:ext>
            </a:extLst>
          </p:cNvPr>
          <p:cNvSpPr txBox="1"/>
          <p:nvPr/>
        </p:nvSpPr>
        <p:spPr>
          <a:xfrm>
            <a:off x="1029513" y="1343391"/>
            <a:ext cx="5400000" cy="27481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受付お問い合わせ内容</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確認（サポーター）</a:t>
            </a:r>
            <a:endParaRPr lang="en-US" altLang="ja-JP" sz="1100" dirty="0">
              <a:latin typeface="MS Mincho" pitchFamily="49" charset="-128"/>
              <a:ea typeface="MS Mincho" pitchFamily="49" charset="-128"/>
            </a:endParaRPr>
          </a:p>
        </p:txBody>
      </p:sp>
      <p:sp>
        <p:nvSpPr>
          <p:cNvPr id="21" name="Google Shape;191;p6"/>
          <p:cNvSpPr txBox="1"/>
          <p:nvPr/>
        </p:nvSpPr>
        <p:spPr>
          <a:xfrm>
            <a:off x="3521764" y="2422875"/>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2" name="Google Shape;192;p6"/>
          <p:cNvSpPr txBox="1"/>
          <p:nvPr/>
        </p:nvSpPr>
        <p:spPr>
          <a:xfrm>
            <a:off x="3608601" y="177681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3" name="Google Shape;193;p6"/>
          <p:cNvSpPr txBox="1"/>
          <p:nvPr/>
        </p:nvSpPr>
        <p:spPr>
          <a:xfrm>
            <a:off x="3521764" y="375242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Tree>
    <p:extLst>
      <p:ext uri="{BB962C8B-B14F-4D97-AF65-F5344CB8AC3E}">
        <p14:creationId xmlns:p14="http://schemas.microsoft.com/office/powerpoint/2010/main" xmlns="" val="380093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그림 22"/>
          <p:cNvPicPr>
            <a:picLocks noChangeAspect="1"/>
          </p:cNvPicPr>
          <p:nvPr/>
        </p:nvPicPr>
        <p:blipFill>
          <a:blip r:embed="rId2" cstate="print"/>
          <a:stretch>
            <a:fillRect/>
          </a:stretch>
        </p:blipFill>
        <p:spPr>
          <a:xfrm>
            <a:off x="1328290" y="6066543"/>
            <a:ext cx="2964336" cy="1387283"/>
          </a:xfrm>
          <a:prstGeom prst="rect">
            <a:avLst/>
          </a:prstGeom>
        </p:spPr>
      </p:pic>
      <p:pic>
        <p:nvPicPr>
          <p:cNvPr id="12" name="그림 11"/>
          <p:cNvPicPr>
            <a:picLocks noChangeAspect="1"/>
          </p:cNvPicPr>
          <p:nvPr/>
        </p:nvPicPr>
        <p:blipFill>
          <a:blip r:embed="rId3" cstate="print"/>
          <a:stretch>
            <a:fillRect/>
          </a:stretch>
        </p:blipFill>
        <p:spPr>
          <a:xfrm>
            <a:off x="4624353" y="4851808"/>
            <a:ext cx="1772047" cy="822166"/>
          </a:xfrm>
          <a:prstGeom prst="rect">
            <a:avLst/>
          </a:prstGeom>
        </p:spPr>
      </p:pic>
      <p:pic>
        <p:nvPicPr>
          <p:cNvPr id="10" name="그림 9"/>
          <p:cNvPicPr>
            <a:picLocks noChangeAspect="1"/>
          </p:cNvPicPr>
          <p:nvPr/>
        </p:nvPicPr>
        <p:blipFill>
          <a:blip r:embed="rId4" cstate="print"/>
          <a:stretch>
            <a:fillRect/>
          </a:stretch>
        </p:blipFill>
        <p:spPr>
          <a:xfrm>
            <a:off x="1228669" y="4782499"/>
            <a:ext cx="2943281" cy="422705"/>
          </a:xfrm>
          <a:prstGeom prst="rect">
            <a:avLst/>
          </a:prstGeom>
        </p:spPr>
      </p:pic>
      <p:pic>
        <p:nvPicPr>
          <p:cNvPr id="6" name="그림 5"/>
          <p:cNvPicPr>
            <a:picLocks noChangeAspect="1"/>
          </p:cNvPicPr>
          <p:nvPr/>
        </p:nvPicPr>
        <p:blipFill>
          <a:blip r:embed="rId5" cstate="print"/>
          <a:stretch>
            <a:fillRect/>
          </a:stretch>
        </p:blipFill>
        <p:spPr>
          <a:xfrm>
            <a:off x="1137604" y="1973033"/>
            <a:ext cx="5254306" cy="1219546"/>
          </a:xfrm>
          <a:prstGeom prst="rect">
            <a:avLst/>
          </a:prstGeom>
        </p:spPr>
      </p:pic>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43</a:t>
            </a:fld>
            <a:endParaRPr kumimoji="1" lang="ja-JP" altLang="en-US"/>
          </a:p>
        </p:txBody>
      </p:sp>
      <p:sp>
        <p:nvSpPr>
          <p:cNvPr id="4"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確認処理（サポーター）</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053359" y="4409118"/>
            <a:ext cx="2805746"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送信処理(サポーター)</a:t>
            </a:r>
            <a:endParaRPr lang="en-US" altLang="ja-JP" sz="1100" dirty="0">
              <a:latin typeface="MS Mincho" pitchFamily="49" charset="-128"/>
              <a:ea typeface="MS Mincho" pitchFamily="49" charset="-128"/>
            </a:endParaRPr>
          </a:p>
        </p:txBody>
      </p:sp>
      <p:sp>
        <p:nvSpPr>
          <p:cNvPr id="7" name="Google Shape;191;p6"/>
          <p:cNvSpPr txBox="1"/>
          <p:nvPr/>
        </p:nvSpPr>
        <p:spPr>
          <a:xfrm>
            <a:off x="4586760" y="271094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8" name="Google Shape;192;p6"/>
          <p:cNvSpPr txBox="1"/>
          <p:nvPr/>
        </p:nvSpPr>
        <p:spPr>
          <a:xfrm>
            <a:off x="4084877" y="269226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9" name="Google Shape;193;p6"/>
          <p:cNvSpPr txBox="1"/>
          <p:nvPr/>
        </p:nvSpPr>
        <p:spPr>
          <a:xfrm>
            <a:off x="5150974" y="267849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4" name="Google Shape;434;p20"/>
          <p:cNvSpPr txBox="1"/>
          <p:nvPr/>
        </p:nvSpPr>
        <p:spPr>
          <a:xfrm>
            <a:off x="663074" y="3400594"/>
            <a:ext cx="6823243"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「HELP中」の状態で</a:t>
            </a:r>
            <a:r>
              <a:rPr lang="ja-JP" altLang="ko-KR" sz="1100" dirty="0" smtClean="0">
                <a:latin typeface="MS Mincho" pitchFamily="49" charset="-128"/>
                <a:ea typeface="MS Mincho" pitchFamily="49" charset="-128"/>
              </a:rPr>
              <a:t>は①</a:t>
            </a:r>
            <a:r>
              <a:rPr lang="ja-JP" altLang="ko-KR" sz="1100" dirty="0" smtClean="0">
                <a:latin typeface="MS Mincho" pitchFamily="49" charset="-128"/>
                <a:ea typeface="MS Mincho" pitchFamily="49" charset="-128"/>
              </a:rPr>
              <a:t>「回答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」、②「HELP受付」、③「強制終了」のいずれかを選択可能です。</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①「回答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」と②「HELP受付」は回答内容欄に内容を記載しなければなりません。</a:t>
            </a:r>
            <a:endParaRPr lang="en-US" altLang="ko-KR" sz="1100" dirty="0" smtClean="0">
              <a:solidFill>
                <a:schemeClr val="dk1"/>
              </a:solidFill>
              <a:latin typeface="MS Mincho" pitchFamily="49" charset="-128"/>
              <a:ea typeface="MS Mincho" pitchFamily="49" charset="-128"/>
              <a:cs typeface="MS Mincho"/>
              <a:sym typeface="MS Mincho"/>
            </a:endParaRPr>
          </a:p>
        </p:txBody>
      </p:sp>
      <p:sp>
        <p:nvSpPr>
          <p:cNvPr id="15" name="四角形: 角を丸くする 8">
            <a:extLst>
              <a:ext uri="{FF2B5EF4-FFF2-40B4-BE49-F238E27FC236}">
                <a16:creationId xmlns:a16="http://schemas.microsoft.com/office/drawing/2014/main" xmlns="" id="{8398CED2-F18A-4B0F-9CED-C51E12D74EBD}"/>
              </a:ext>
            </a:extLst>
          </p:cNvPr>
          <p:cNvSpPr/>
          <p:nvPr/>
        </p:nvSpPr>
        <p:spPr>
          <a:xfrm>
            <a:off x="2278792" y="1692249"/>
            <a:ext cx="4597923" cy="620490"/>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ko-KR" sz="1100" dirty="0" smtClean="0">
                <a:solidFill>
                  <a:schemeClr val="tx1"/>
                </a:solidFill>
                <a:latin typeface="MS Mincho" pitchFamily="49" charset="-128"/>
                <a:ea typeface="MS Mincho" pitchFamily="49" charset="-128"/>
              </a:rPr>
              <a:t>サポーターは回答依頼に対して完了処理以外</a:t>
            </a:r>
            <a:r>
              <a:rPr lang="ja-JP" altLang="en-US" sz="1100" dirty="0" smtClean="0">
                <a:solidFill>
                  <a:schemeClr val="tx1"/>
                </a:solidFill>
                <a:latin typeface="MS Mincho" pitchFamily="49" charset="-128"/>
                <a:ea typeface="MS Mincho" pitchFamily="49" charset="-128"/>
              </a:rPr>
              <a:t>には</a:t>
            </a:r>
            <a:r>
              <a:rPr lang="ja-JP" altLang="ko-KR" sz="1100" dirty="0" smtClean="0">
                <a:solidFill>
                  <a:schemeClr val="tx1"/>
                </a:solidFill>
                <a:latin typeface="MS Mincho" pitchFamily="49" charset="-128"/>
                <a:ea typeface="MS Mincho" pitchFamily="49" charset="-128"/>
              </a:rPr>
              <a:t>基本的に</a:t>
            </a:r>
            <a:endParaRPr lang="en-US" altLang="ja-JP" sz="1100" dirty="0" smtClean="0">
              <a:solidFill>
                <a:schemeClr val="tx1"/>
              </a:solidFill>
              <a:latin typeface="MS Mincho" pitchFamily="49" charset="-128"/>
              <a:ea typeface="MS Mincho" pitchFamily="49" charset="-128"/>
            </a:endParaRPr>
          </a:p>
          <a:p>
            <a:pPr marL="171450" indent="-171450"/>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HELP指示に対するHELP受付処理後に回答返信処理すること</a:t>
            </a:r>
            <a:endParaRPr lang="en-US" altLang="ja-JP" sz="1100" dirty="0" smtClean="0">
              <a:solidFill>
                <a:schemeClr val="tx1"/>
              </a:solidFill>
              <a:latin typeface="MS Mincho" pitchFamily="49" charset="-128"/>
              <a:ea typeface="MS Mincho" pitchFamily="49" charset="-128"/>
            </a:endParaRPr>
          </a:p>
          <a:p>
            <a:pPr marL="171450" indent="-171450"/>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になります。</a:t>
            </a:r>
            <a:endParaRPr kumimoji="1" lang="ja-JP" altLang="en-US" sz="1100" dirty="0">
              <a:solidFill>
                <a:schemeClr val="tx1"/>
              </a:solidFill>
              <a:latin typeface="MS Mincho" pitchFamily="49" charset="-128"/>
              <a:ea typeface="MS Mincho" pitchFamily="49" charset="-128"/>
            </a:endParaRPr>
          </a:p>
        </p:txBody>
      </p:sp>
      <p:sp>
        <p:nvSpPr>
          <p:cNvPr id="17" name="Google Shape;465;p21"/>
          <p:cNvSpPr txBox="1"/>
          <p:nvPr/>
        </p:nvSpPr>
        <p:spPr>
          <a:xfrm>
            <a:off x="1145417" y="9057217"/>
            <a:ext cx="5292815" cy="515485"/>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a:t>
            </a:r>
            <a:r>
              <a:rPr lang="ja-JP" altLang="ko-KR" sz="1100" dirty="0" smtClean="0">
                <a:latin typeface="MS Mincho" pitchFamily="49" charset="-128"/>
                <a:ea typeface="MS Mincho" pitchFamily="49" charset="-128"/>
              </a:rPr>
              <a:t>お問い合わせ状態が「回答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」になるまで医療機関のステータスは常に「お問い</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合わせ中」の状態を維持します。</a:t>
            </a:r>
            <a:endParaRPr dirty="0">
              <a:latin typeface="MS Mincho" pitchFamily="49" charset="-128"/>
              <a:ea typeface="MS Mincho" pitchFamily="49" charset="-128"/>
            </a:endParaRPr>
          </a:p>
        </p:txBody>
      </p:sp>
      <p:cxnSp>
        <p:nvCxnSpPr>
          <p:cNvPr id="20" name="Google Shape;326;p13"/>
          <p:cNvCxnSpPr>
            <a:stCxn id="21" idx="3"/>
            <a:endCxn id="12" idx="1"/>
          </p:cNvCxnSpPr>
          <p:nvPr/>
        </p:nvCxnSpPr>
        <p:spPr>
          <a:xfrm>
            <a:off x="4171949" y="4994988"/>
            <a:ext cx="452404" cy="267903"/>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1" name="Google Shape;161;p4"/>
          <p:cNvSpPr/>
          <p:nvPr/>
        </p:nvSpPr>
        <p:spPr>
          <a:xfrm>
            <a:off x="3327804" y="4853391"/>
            <a:ext cx="844145" cy="28319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27" name="Google Shape;326;p13"/>
          <p:cNvCxnSpPr>
            <a:stCxn id="52" idx="3"/>
            <a:endCxn id="23" idx="3"/>
          </p:cNvCxnSpPr>
          <p:nvPr/>
        </p:nvCxnSpPr>
        <p:spPr>
          <a:xfrm flipH="1">
            <a:off x="4292626" y="5643173"/>
            <a:ext cx="843927" cy="1117012"/>
          </a:xfrm>
          <a:prstGeom prst="bentConnector3">
            <a:avLst>
              <a:gd name="adj1" fmla="val -27088"/>
            </a:avLst>
          </a:prstGeom>
          <a:noFill/>
          <a:ln w="19050" cap="flat" cmpd="sng">
            <a:solidFill>
              <a:srgbClr val="FF0000"/>
            </a:solidFill>
            <a:prstDash val="solid"/>
            <a:miter lim="800000"/>
            <a:headEnd type="none" w="sm" len="sm"/>
            <a:tailEnd type="triangle" w="med" len="med"/>
          </a:ln>
        </p:spPr>
      </p:cxnSp>
      <p:sp>
        <p:nvSpPr>
          <p:cNvPr id="30" name="Google Shape;161;p4"/>
          <p:cNvSpPr/>
          <p:nvPr/>
        </p:nvSpPr>
        <p:spPr>
          <a:xfrm>
            <a:off x="4735167" y="5375056"/>
            <a:ext cx="775209" cy="2493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2" name="Google Shape;153;p4"/>
          <p:cNvSpPr txBox="1"/>
          <p:nvPr/>
        </p:nvSpPr>
        <p:spPr>
          <a:xfrm>
            <a:off x="1079286" y="5385430"/>
            <a:ext cx="405726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a:t>
            </a:r>
            <a:r>
              <a:rPr lang="ja-JP" altLang="ko-KR" sz="1100" dirty="0" smtClean="0">
                <a:latin typeface="MS Mincho" pitchFamily="49" charset="-128"/>
                <a:ea typeface="MS Mincho" pitchFamily="49" charset="-128"/>
              </a:rPr>
              <a:t>確認完了後は編集できません。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下段の「戻る」</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「送信」ボタンが表示されます。</a:t>
            </a:r>
            <a:endParaRPr sz="1100" dirty="0">
              <a:latin typeface="MS Mincho" pitchFamily="49" charset="-128"/>
              <a:ea typeface="MS Mincho" pitchFamily="49" charset="-128"/>
              <a:cs typeface="MS Mincho"/>
              <a:sym typeface="MS Mincho"/>
            </a:endParaRPr>
          </a:p>
        </p:txBody>
      </p:sp>
      <p:sp>
        <p:nvSpPr>
          <p:cNvPr id="53" name="Google Shape;286;p11"/>
          <p:cNvSpPr txBox="1"/>
          <p:nvPr/>
        </p:nvSpPr>
        <p:spPr>
          <a:xfrm>
            <a:off x="3542127" y="4500613"/>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54" name="Google Shape;286;p11"/>
          <p:cNvSpPr txBox="1"/>
          <p:nvPr/>
        </p:nvSpPr>
        <p:spPr>
          <a:xfrm>
            <a:off x="3738036" y="6782747"/>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ＭＳ 明朝" panose="02020609040205080304" pitchFamily="49" charset="-128"/>
                <a:ea typeface="Century"/>
                <a:cs typeface="Century"/>
                <a:sym typeface="Century"/>
              </a:rPr>
              <a:t>⑤</a:t>
            </a:r>
            <a:endParaRPr sz="1800" dirty="0">
              <a:solidFill>
                <a:srgbClr val="FF0000"/>
              </a:solidFill>
              <a:latin typeface="Century"/>
              <a:ea typeface="Century"/>
              <a:cs typeface="Century"/>
              <a:sym typeface="Century"/>
            </a:endParaRPr>
          </a:p>
        </p:txBody>
      </p:sp>
      <p:sp>
        <p:nvSpPr>
          <p:cNvPr id="56" name="Google Shape;153;p4"/>
          <p:cNvSpPr txBox="1"/>
          <p:nvPr/>
        </p:nvSpPr>
        <p:spPr>
          <a:xfrm>
            <a:off x="1208637" y="7579153"/>
            <a:ext cx="583131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⑤ </a:t>
            </a:r>
            <a:r>
              <a:rPr lang="ja-JP" altLang="ko-KR" sz="1100" dirty="0" smtClean="0">
                <a:latin typeface="MS Mincho" pitchFamily="49" charset="-128"/>
                <a:ea typeface="MS Mincho" pitchFamily="49" charset="-128"/>
              </a:rPr>
              <a:t>「送信」処理され、「HELP指示」が→「HELP回答受付」となり、DX-</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CAREサポーターデスク</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チェックアイDX運営者は編集できない状態になります。</a:t>
            </a:r>
            <a:endParaRPr sz="1100" dirty="0">
              <a:latin typeface="MS Mincho" pitchFamily="49" charset="-128"/>
              <a:ea typeface="MS Mincho" pitchFamily="49" charset="-128"/>
              <a:cs typeface="MS Mincho"/>
              <a:sym typeface="MS Mincho"/>
            </a:endParaRPr>
          </a:p>
        </p:txBody>
      </p:sp>
      <p:sp>
        <p:nvSpPr>
          <p:cNvPr id="49" name="Google Shape;323;p13"/>
          <p:cNvSpPr txBox="1"/>
          <p:nvPr/>
        </p:nvSpPr>
        <p:spPr>
          <a:xfrm>
            <a:off x="1152363" y="8245029"/>
            <a:ext cx="5269826" cy="727082"/>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en-US" sz="1100" dirty="0" smtClean="0">
                <a:latin typeface="MS Mincho" pitchFamily="49" charset="-128"/>
                <a:ea typeface="MS Mincho" pitchFamily="49" charset="-128"/>
              </a:rPr>
              <a:t>以降</a:t>
            </a:r>
            <a:r>
              <a:rPr lang="ja-JP" altLang="ko-KR" sz="1100" dirty="0" smtClean="0">
                <a:latin typeface="MS Mincho" pitchFamily="49" charset="-128"/>
                <a:ea typeface="MS Mincho" pitchFamily="49" charset="-128"/>
              </a:rPr>
              <a:t>、「HELP受付」された問い合わせに対して「回</a:t>
            </a:r>
            <a:r>
              <a:rPr lang="ja-JP" altLang="ko-KR" sz="1100" dirty="0" smtClean="0">
                <a:latin typeface="MS Mincho" pitchFamily="49" charset="-128"/>
                <a:ea typeface="MS Mincho" pitchFamily="49" charset="-128"/>
              </a:rPr>
              <a:t>答</a:t>
            </a:r>
            <a:r>
              <a:rPr lang="ja-JP" altLang="en-US" sz="1100" dirty="0" smtClean="0">
                <a:latin typeface="MS Mincho" pitchFamily="49" charset="-128"/>
                <a:ea typeface="MS Mincho" pitchFamily="49" charset="-128"/>
              </a:rPr>
              <a:t>済</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の状態で</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「回答入力欄」に回答を記載し、確認/送信処理して問い合わせ回答を</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完了します。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xmlns="" val="813590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00593AED-EEE3-4FE1-BF0F-C13142AE3BDC}" type="slidenum">
              <a:rPr kumimoji="1" lang="ja-JP" altLang="en-US" smtClean="0"/>
              <a:pPr/>
              <a:t>44</a:t>
            </a:fld>
            <a:endParaRPr kumimoji="1" lang="ja-JP" altLang="en-US"/>
          </a:p>
        </p:txBody>
      </p:sp>
      <p:sp>
        <p:nvSpPr>
          <p:cNvPr id="4" name="テキスト ボックス 2">
            <a:extLst>
              <a:ext uri="{FF2B5EF4-FFF2-40B4-BE49-F238E27FC236}">
                <a16:creationId xmlns:a16="http://schemas.microsoft.com/office/drawing/2014/main" xmlns="" id="{00E78306-AB84-4E82-B33C-BC81F14B67E2}"/>
              </a:ext>
            </a:extLst>
          </p:cNvPr>
          <p:cNvSpPr txBox="1"/>
          <p:nvPr/>
        </p:nvSpPr>
        <p:spPr>
          <a:xfrm>
            <a:off x="1080000" y="1798310"/>
            <a:ext cx="4604254" cy="938719"/>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初期医療機関の</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お</a:t>
            </a:r>
            <a:r>
              <a:rPr lang="ja-JP" altLang="ko-KR" sz="1100" dirty="0" smtClean="0">
                <a:latin typeface="MS Mincho" pitchFamily="49" charset="-128"/>
                <a:ea typeface="MS Mincho" pitchFamily="49" charset="-128"/>
              </a:rPr>
              <a:t>問</a:t>
            </a:r>
            <a:r>
              <a:rPr lang="ja-JP" altLang="ko-KR" sz="1100" dirty="0" smtClean="0">
                <a:latin typeface="MS Mincho" pitchFamily="49" charset="-128"/>
                <a:ea typeface="MS Mincho" pitchFamily="49" charset="-128"/>
              </a:rPr>
              <a:t>い合わせ」は、1. DX-CAREサポーターデス</a:t>
            </a:r>
            <a:r>
              <a:rPr lang="ja-JP" altLang="ko-KR" sz="1100" dirty="0" smtClean="0">
                <a:latin typeface="MS Mincho" pitchFamily="49" charset="-128"/>
                <a:ea typeface="MS Mincho" pitchFamily="49" charset="-128"/>
              </a:rPr>
              <a:t>ク</a:t>
            </a:r>
            <a:r>
              <a:rPr lang="ja-JP" altLang="en-US" sz="1100" dirty="0" smtClean="0">
                <a:latin typeface="MS Mincho" pitchFamily="49" charset="-128"/>
                <a:ea typeface="MS Mincho" pitchFamily="49" charset="-128"/>
              </a:rPr>
              <a:t>及び</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2.チェックアイDX運営</a:t>
            </a:r>
            <a:r>
              <a:rPr lang="ja-JP" altLang="ko-KR" sz="1100" dirty="0" smtClean="0">
                <a:latin typeface="MS Mincho" pitchFamily="49" charset="-128"/>
                <a:ea typeface="MS Mincho" pitchFamily="49" charset="-128"/>
              </a:rPr>
              <a:t>者</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3</a:t>
            </a:r>
            <a:r>
              <a:rPr lang="ja-JP" altLang="ko-KR" sz="1100" dirty="0" smtClean="0">
                <a:latin typeface="MS Mincho" pitchFamily="49" charset="-128"/>
                <a:ea typeface="MS Mincho" pitchFamily="49" charset="-128"/>
              </a:rPr>
              <a:t>.サポーターに同様に閲覧され、依頼/受付</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段階で処理されます。</a:t>
            </a:r>
            <a:endParaRPr lang="en-US" altLang="ja-JP" sz="1100" dirty="0">
              <a:latin typeface="MS Mincho" pitchFamily="49" charset="-128"/>
              <a:ea typeface="MS Mincho" pitchFamily="49" charset="-128"/>
            </a:endParaRPr>
          </a:p>
        </p:txBody>
      </p:sp>
      <p:sp>
        <p:nvSpPr>
          <p:cNvPr id="5" name="テキスト ボックス 4">
            <a:extLst>
              <a:ext uri="{FF2B5EF4-FFF2-40B4-BE49-F238E27FC236}">
                <a16:creationId xmlns:a16="http://schemas.microsoft.com/office/drawing/2014/main" xmlns="" id="{9FAB47BD-74C2-4F7D-A107-DF55D43C7741}"/>
              </a:ext>
            </a:extLst>
          </p:cNvPr>
          <p:cNvSpPr txBox="1"/>
          <p:nvPr/>
        </p:nvSpPr>
        <p:spPr>
          <a:xfrm>
            <a:off x="1137604" y="1303349"/>
            <a:ext cx="5400000" cy="303929"/>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問い合わせ状況に応じた対応フロー事例</a:t>
            </a:r>
            <a:endParaRPr lang="en-US" altLang="ja-JP" sz="1100" dirty="0">
              <a:latin typeface="MS Mincho" pitchFamily="49" charset="-128"/>
              <a:ea typeface="MS Mincho" pitchFamily="49" charset="-128"/>
            </a:endParaRPr>
          </a:p>
        </p:txBody>
      </p:sp>
      <p:sp>
        <p:nvSpPr>
          <p:cNvPr id="6" name="角丸四角形 1">
            <a:extLst>
              <a:ext uri="{FF2B5EF4-FFF2-40B4-BE49-F238E27FC236}">
                <a16:creationId xmlns:a16="http://schemas.microsoft.com/office/drawing/2014/main" xmlns="" id="{FE221BFA-E5DF-C5B7-3625-9BF7EF252EDC}"/>
              </a:ext>
            </a:extLst>
          </p:cNvPr>
          <p:cNvSpPr/>
          <p:nvPr/>
        </p:nvSpPr>
        <p:spPr>
          <a:xfrm>
            <a:off x="867525" y="2744139"/>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7" name="角丸四角形 8">
            <a:extLst>
              <a:ext uri="{FF2B5EF4-FFF2-40B4-BE49-F238E27FC236}">
                <a16:creationId xmlns:a16="http://schemas.microsoft.com/office/drawing/2014/main" xmlns="" id="{6F65890A-EC03-5437-7B48-B102D2E56E4C}"/>
              </a:ext>
            </a:extLst>
          </p:cNvPr>
          <p:cNvSpPr/>
          <p:nvPr/>
        </p:nvSpPr>
        <p:spPr>
          <a:xfrm>
            <a:off x="869654" y="3428077"/>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チェックアイDX</a:t>
            </a:r>
            <a:r>
              <a:rPr lang="ja-JP" altLang="en-US" sz="800" dirty="0" smtClean="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8" name="角丸四角形 9">
            <a:extLst>
              <a:ext uri="{FF2B5EF4-FFF2-40B4-BE49-F238E27FC236}">
                <a16:creationId xmlns:a16="http://schemas.microsoft.com/office/drawing/2014/main" xmlns="" id="{37C4B579-B04D-5155-F893-72AFDD16EC3C}"/>
              </a:ext>
            </a:extLst>
          </p:cNvPr>
          <p:cNvSpPr/>
          <p:nvPr/>
        </p:nvSpPr>
        <p:spPr>
          <a:xfrm>
            <a:off x="3433346" y="3428076"/>
            <a:ext cx="1463557" cy="333795"/>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S Mincho" pitchFamily="49" charset="-128"/>
                <a:ea typeface="MS Mincho" pitchFamily="49" charset="-128"/>
              </a:rPr>
              <a:t>DXCARE</a:t>
            </a:r>
            <a:r>
              <a:rPr lang="ja-JP" altLang="ko-KR" sz="800" dirty="0" smtClean="0">
                <a:solidFill>
                  <a:schemeClr val="tx1"/>
                </a:solidFill>
                <a:latin typeface="MS Mincho" pitchFamily="49" charset="-128"/>
                <a:ea typeface="MS Mincho" pitchFamily="49" charset="-128"/>
              </a:rPr>
              <a:t>サポーターデスク</a:t>
            </a:r>
            <a:endParaRPr lang="en-US" altLang="ja-JP" sz="800" dirty="0">
              <a:solidFill>
                <a:schemeClr val="tx1"/>
              </a:solidFill>
              <a:latin typeface="MS Mincho" pitchFamily="49" charset="-128"/>
              <a:ea typeface="MS Mincho" pitchFamily="49" charset="-128"/>
            </a:endParaRPr>
          </a:p>
        </p:txBody>
      </p:sp>
      <p:sp>
        <p:nvSpPr>
          <p:cNvPr id="9" name="角丸四角形 10">
            <a:extLst>
              <a:ext uri="{FF2B5EF4-FFF2-40B4-BE49-F238E27FC236}">
                <a16:creationId xmlns:a16="http://schemas.microsoft.com/office/drawing/2014/main" xmlns="" id="{56D4B963-56F6-811A-6E79-9F394579A09E}"/>
              </a:ext>
            </a:extLst>
          </p:cNvPr>
          <p:cNvSpPr/>
          <p:nvPr/>
        </p:nvSpPr>
        <p:spPr>
          <a:xfrm>
            <a:off x="5700193" y="3428076"/>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0" name="角丸四角形 22">
            <a:extLst>
              <a:ext uri="{FF2B5EF4-FFF2-40B4-BE49-F238E27FC236}">
                <a16:creationId xmlns:a16="http://schemas.microsoft.com/office/drawing/2014/main" xmlns="" id="{B82D9A71-EB5F-1E4A-7437-FD3DFE726D9C}"/>
              </a:ext>
            </a:extLst>
          </p:cNvPr>
          <p:cNvSpPr/>
          <p:nvPr/>
        </p:nvSpPr>
        <p:spPr>
          <a:xfrm>
            <a:off x="892007" y="4112015"/>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1" name="角丸四角形 23">
            <a:extLst>
              <a:ext uri="{FF2B5EF4-FFF2-40B4-BE49-F238E27FC236}">
                <a16:creationId xmlns:a16="http://schemas.microsoft.com/office/drawing/2014/main" xmlns="" id="{31732EE8-4D53-0E53-209B-1452EEE4CAB2}"/>
              </a:ext>
            </a:extLst>
          </p:cNvPr>
          <p:cNvSpPr/>
          <p:nvPr/>
        </p:nvSpPr>
        <p:spPr>
          <a:xfrm>
            <a:off x="1978526" y="4122709"/>
            <a:ext cx="1171073"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サポーターデスク </a:t>
            </a:r>
            <a:r>
              <a:rPr lang="ja-JP" altLang="en-US" sz="800" dirty="0" smtClean="0">
                <a:solidFill>
                  <a:schemeClr val="tx1"/>
                </a:solidFill>
                <a:latin typeface="MS Mincho" pitchFamily="49" charset="-128"/>
                <a:ea typeface="MS Mincho" pitchFamily="49" charset="-128"/>
              </a:rPr>
              <a:t>へ</a:t>
            </a:r>
            <a:r>
              <a:rPr lang="ja-JP" altLang="ko-KR" sz="800" dirty="0" smtClean="0">
                <a:solidFill>
                  <a:schemeClr val="tx1"/>
                </a:solidFill>
                <a:latin typeface="MS Mincho" pitchFamily="49" charset="-128"/>
                <a:ea typeface="MS Mincho" pitchFamily="49" charset="-128"/>
              </a:rPr>
              <a:t>回答依頼</a:t>
            </a:r>
            <a:endParaRPr kumimoji="1" lang="ja-JP" altLang="en-US" sz="800" dirty="0">
              <a:solidFill>
                <a:schemeClr val="tx1"/>
              </a:solidFill>
              <a:latin typeface="MS Mincho" pitchFamily="49" charset="-128"/>
              <a:ea typeface="MS Mincho" pitchFamily="49" charset="-128"/>
            </a:endParaRPr>
          </a:p>
        </p:txBody>
      </p:sp>
      <p:cxnSp>
        <p:nvCxnSpPr>
          <p:cNvPr id="14" name="カギ線コネクタ 17">
            <a:extLst>
              <a:ext uri="{FF2B5EF4-FFF2-40B4-BE49-F238E27FC236}">
                <a16:creationId xmlns:a16="http://schemas.microsoft.com/office/drawing/2014/main" xmlns="" id="{2120D6D5-1D27-C803-5D8F-EC72E4BABC54}"/>
              </a:ext>
            </a:extLst>
          </p:cNvPr>
          <p:cNvCxnSpPr>
            <a:cxnSpLocks/>
            <a:stCxn id="6" idx="2"/>
            <a:endCxn id="7" idx="0"/>
          </p:cNvCxnSpPr>
          <p:nvPr/>
        </p:nvCxnSpPr>
        <p:spPr>
          <a:xfrm rot="16200000" flipH="1">
            <a:off x="1425297" y="3251940"/>
            <a:ext cx="350143" cy="21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xmlns="" id="{2120D6D5-1D27-C803-5D8F-EC72E4BABC54}"/>
              </a:ext>
            </a:extLst>
          </p:cNvPr>
          <p:cNvCxnSpPr>
            <a:cxnSpLocks/>
            <a:stCxn id="7" idx="2"/>
            <a:endCxn id="10" idx="0"/>
          </p:cNvCxnSpPr>
          <p:nvPr/>
        </p:nvCxnSpPr>
        <p:spPr>
          <a:xfrm rot="5400000">
            <a:off x="1300354" y="3810935"/>
            <a:ext cx="350143" cy="2520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17">
            <a:extLst>
              <a:ext uri="{FF2B5EF4-FFF2-40B4-BE49-F238E27FC236}">
                <a16:creationId xmlns:a16="http://schemas.microsoft.com/office/drawing/2014/main" xmlns="" id="{2120D6D5-1D27-C803-5D8F-EC72E4BABC54}"/>
              </a:ext>
            </a:extLst>
          </p:cNvPr>
          <p:cNvCxnSpPr>
            <a:cxnSpLocks/>
            <a:stCxn id="7" idx="2"/>
            <a:endCxn id="11" idx="0"/>
          </p:cNvCxnSpPr>
          <p:nvPr/>
        </p:nvCxnSpPr>
        <p:spPr>
          <a:xfrm rot="16200000" flipH="1">
            <a:off x="1902330" y="3460975"/>
            <a:ext cx="360837" cy="9626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17">
            <a:extLst>
              <a:ext uri="{FF2B5EF4-FFF2-40B4-BE49-F238E27FC236}">
                <a16:creationId xmlns:a16="http://schemas.microsoft.com/office/drawing/2014/main" xmlns="" id="{2120D6D5-1D27-C803-5D8F-EC72E4BABC54}"/>
              </a:ext>
            </a:extLst>
          </p:cNvPr>
          <p:cNvCxnSpPr>
            <a:cxnSpLocks/>
            <a:stCxn id="11" idx="3"/>
            <a:endCxn id="8" idx="1"/>
          </p:cNvCxnSpPr>
          <p:nvPr/>
        </p:nvCxnSpPr>
        <p:spPr>
          <a:xfrm flipV="1">
            <a:off x="3149599" y="3594974"/>
            <a:ext cx="283747" cy="6946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3">
            <a:extLst>
              <a:ext uri="{FF2B5EF4-FFF2-40B4-BE49-F238E27FC236}">
                <a16:creationId xmlns:a16="http://schemas.microsoft.com/office/drawing/2014/main" xmlns="" id="{31732EE8-4D53-0E53-209B-1452EEE4CAB2}"/>
              </a:ext>
            </a:extLst>
          </p:cNvPr>
          <p:cNvSpPr/>
          <p:nvPr/>
        </p:nvSpPr>
        <p:spPr>
          <a:xfrm>
            <a:off x="4384842" y="4667591"/>
            <a:ext cx="855898"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サポーター</a:t>
            </a:r>
            <a:r>
              <a:rPr lang="ja-JP" altLang="en-US" sz="800" dirty="0" smtClean="0">
                <a:solidFill>
                  <a:schemeClr val="tx1"/>
                </a:solidFill>
                <a:latin typeface="MS Mincho" pitchFamily="49" charset="-128"/>
                <a:ea typeface="MS Mincho" pitchFamily="49" charset="-128"/>
              </a:rPr>
              <a:t>へ</a:t>
            </a:r>
            <a:r>
              <a:rPr lang="ja-JP" altLang="ko-KR" sz="800" dirty="0" smtClean="0">
                <a:solidFill>
                  <a:schemeClr val="tx1"/>
                </a:solidFill>
                <a:latin typeface="MS Mincho" pitchFamily="49" charset="-128"/>
                <a:ea typeface="MS Mincho" pitchFamily="49" charset="-128"/>
              </a:rPr>
              <a:t> HELP指示</a:t>
            </a:r>
            <a:endParaRPr kumimoji="1" lang="ja-JP" altLang="en-US" sz="800" dirty="0">
              <a:solidFill>
                <a:schemeClr val="tx1"/>
              </a:solidFill>
              <a:latin typeface="MS Mincho" pitchFamily="49" charset="-128"/>
              <a:ea typeface="MS Mincho" pitchFamily="49" charset="-128"/>
            </a:endParaRPr>
          </a:p>
        </p:txBody>
      </p:sp>
      <p:sp>
        <p:nvSpPr>
          <p:cNvPr id="30" name="角丸四角形 22">
            <a:extLst>
              <a:ext uri="{FF2B5EF4-FFF2-40B4-BE49-F238E27FC236}">
                <a16:creationId xmlns:a16="http://schemas.microsoft.com/office/drawing/2014/main" xmlns="" id="{B82D9A71-EB5F-1E4A-7437-FD3DFE726D9C}"/>
              </a:ext>
            </a:extLst>
          </p:cNvPr>
          <p:cNvSpPr/>
          <p:nvPr/>
        </p:nvSpPr>
        <p:spPr>
          <a:xfrm>
            <a:off x="3136817" y="4674601"/>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31" name="カギ線コネクタ 17">
            <a:extLst>
              <a:ext uri="{FF2B5EF4-FFF2-40B4-BE49-F238E27FC236}">
                <a16:creationId xmlns:a16="http://schemas.microsoft.com/office/drawing/2014/main" xmlns="" id="{2120D6D5-1D27-C803-5D8F-EC72E4BABC54}"/>
              </a:ext>
            </a:extLst>
          </p:cNvPr>
          <p:cNvCxnSpPr>
            <a:cxnSpLocks/>
            <a:stCxn id="201" idx="2"/>
            <a:endCxn id="30" idx="0"/>
          </p:cNvCxnSpPr>
          <p:nvPr/>
        </p:nvCxnSpPr>
        <p:spPr>
          <a:xfrm rot="5400000">
            <a:off x="3730163" y="4236210"/>
            <a:ext cx="340679" cy="536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17">
            <a:extLst>
              <a:ext uri="{FF2B5EF4-FFF2-40B4-BE49-F238E27FC236}">
                <a16:creationId xmlns:a16="http://schemas.microsoft.com/office/drawing/2014/main" xmlns="" id="{2120D6D5-1D27-C803-5D8F-EC72E4BABC54}"/>
              </a:ext>
            </a:extLst>
          </p:cNvPr>
          <p:cNvCxnSpPr>
            <a:cxnSpLocks/>
            <a:stCxn id="8" idx="2"/>
            <a:endCxn id="201" idx="0"/>
          </p:cNvCxnSpPr>
          <p:nvPr/>
        </p:nvCxnSpPr>
        <p:spPr>
          <a:xfrm rot="16200000" flipH="1">
            <a:off x="4047711" y="3879285"/>
            <a:ext cx="238256" cy="34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17">
            <a:extLst>
              <a:ext uri="{FF2B5EF4-FFF2-40B4-BE49-F238E27FC236}">
                <a16:creationId xmlns:a16="http://schemas.microsoft.com/office/drawing/2014/main" xmlns="" id="{2120D6D5-1D27-C803-5D8F-EC72E4BABC54}"/>
              </a:ext>
            </a:extLst>
          </p:cNvPr>
          <p:cNvCxnSpPr>
            <a:cxnSpLocks/>
            <a:stCxn id="29" idx="3"/>
            <a:endCxn id="9" idx="1"/>
          </p:cNvCxnSpPr>
          <p:nvPr/>
        </p:nvCxnSpPr>
        <p:spPr>
          <a:xfrm flipV="1">
            <a:off x="5240740" y="3594974"/>
            <a:ext cx="459453" cy="12395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角丸四角形 23">
            <a:extLst>
              <a:ext uri="{FF2B5EF4-FFF2-40B4-BE49-F238E27FC236}">
                <a16:creationId xmlns:a16="http://schemas.microsoft.com/office/drawing/2014/main" xmlns="" id="{31732EE8-4D53-0E53-209B-1452EEE4CAB2}"/>
              </a:ext>
            </a:extLst>
          </p:cNvPr>
          <p:cNvSpPr/>
          <p:nvPr/>
        </p:nvSpPr>
        <p:spPr>
          <a:xfrm>
            <a:off x="5954643" y="3976835"/>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tx1"/>
                </a:solidFill>
                <a:latin typeface="MS Mincho" pitchFamily="49" charset="-128"/>
                <a:ea typeface="MS Mincho" pitchFamily="49" charset="-128"/>
              </a:rPr>
              <a:t>HELP</a:t>
            </a:r>
            <a:r>
              <a:rPr lang="ja-JP" altLang="ko-KR" sz="800" dirty="0" smtClean="0">
                <a:solidFill>
                  <a:schemeClr val="tx1"/>
                </a:solidFill>
                <a:latin typeface="MS Mincho" pitchFamily="49" charset="-128"/>
                <a:ea typeface="MS Mincho" pitchFamily="49" charset="-128"/>
              </a:rPr>
              <a:t>受付</a:t>
            </a:r>
            <a:endParaRPr kumimoji="1" lang="ja-JP" altLang="en-US" sz="800" dirty="0">
              <a:solidFill>
                <a:schemeClr val="tx1"/>
              </a:solidFill>
              <a:latin typeface="MS Mincho" pitchFamily="49" charset="-128"/>
              <a:ea typeface="MS Mincho" pitchFamily="49" charset="-128"/>
            </a:endParaRPr>
          </a:p>
        </p:txBody>
      </p:sp>
      <p:cxnSp>
        <p:nvCxnSpPr>
          <p:cNvPr id="47" name="カギ線コネクタ 17">
            <a:extLst>
              <a:ext uri="{FF2B5EF4-FFF2-40B4-BE49-F238E27FC236}">
                <a16:creationId xmlns:a16="http://schemas.microsoft.com/office/drawing/2014/main" xmlns="" id="{2120D6D5-1D27-C803-5D8F-EC72E4BABC54}"/>
              </a:ext>
            </a:extLst>
          </p:cNvPr>
          <p:cNvCxnSpPr>
            <a:cxnSpLocks/>
            <a:stCxn id="9" idx="2"/>
            <a:endCxn id="46" idx="0"/>
          </p:cNvCxnSpPr>
          <p:nvPr/>
        </p:nvCxnSpPr>
        <p:spPr>
          <a:xfrm rot="5400000">
            <a:off x="6324490" y="3869353"/>
            <a:ext cx="214964"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角丸四角形 22">
            <a:extLst>
              <a:ext uri="{FF2B5EF4-FFF2-40B4-BE49-F238E27FC236}">
                <a16:creationId xmlns:a16="http://schemas.microsoft.com/office/drawing/2014/main" xmlns="" id="{B82D9A71-EB5F-1E4A-7437-FD3DFE726D9C}"/>
              </a:ext>
            </a:extLst>
          </p:cNvPr>
          <p:cNvSpPr/>
          <p:nvPr/>
        </p:nvSpPr>
        <p:spPr>
          <a:xfrm>
            <a:off x="5946670" y="4500694"/>
            <a:ext cx="1008702"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56" name="カギ線コネクタ 17">
            <a:extLst>
              <a:ext uri="{FF2B5EF4-FFF2-40B4-BE49-F238E27FC236}">
                <a16:creationId xmlns:a16="http://schemas.microsoft.com/office/drawing/2014/main" xmlns="" id="{2120D6D5-1D27-C803-5D8F-EC72E4BABC54}"/>
              </a:ext>
            </a:extLst>
          </p:cNvPr>
          <p:cNvCxnSpPr>
            <a:cxnSpLocks/>
            <a:stCxn id="46" idx="2"/>
            <a:endCxn id="53" idx="0"/>
          </p:cNvCxnSpPr>
          <p:nvPr/>
        </p:nvCxnSpPr>
        <p:spPr>
          <a:xfrm rot="16200000" flipH="1">
            <a:off x="6346464" y="4396137"/>
            <a:ext cx="190064" cy="190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角丸四角形 1">
            <a:extLst>
              <a:ext uri="{FF2B5EF4-FFF2-40B4-BE49-F238E27FC236}">
                <a16:creationId xmlns:a16="http://schemas.microsoft.com/office/drawing/2014/main" xmlns="" id="{FE221BFA-E5DF-C5B7-3625-9BF7EF252EDC}"/>
              </a:ext>
            </a:extLst>
          </p:cNvPr>
          <p:cNvSpPr/>
          <p:nvPr/>
        </p:nvSpPr>
        <p:spPr>
          <a:xfrm>
            <a:off x="3441654" y="6056613"/>
            <a:ext cx="1463557" cy="333795"/>
          </a:xfrm>
          <a:prstGeom prst="roundRect">
            <a:avLst>
              <a:gd name="adj" fmla="val 736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医療機関 「お問い合わせ作成」</a:t>
            </a:r>
            <a:endParaRPr kumimoji="1" lang="ja-JP" altLang="en-US" sz="800" dirty="0">
              <a:solidFill>
                <a:schemeClr val="tx1"/>
              </a:solidFill>
              <a:latin typeface="MS Mincho" pitchFamily="49" charset="-128"/>
              <a:ea typeface="MS Mincho" pitchFamily="49" charset="-128"/>
            </a:endParaRPr>
          </a:p>
        </p:txBody>
      </p:sp>
      <p:sp>
        <p:nvSpPr>
          <p:cNvPr id="107" name="角丸四角形 22">
            <a:extLst>
              <a:ext uri="{FF2B5EF4-FFF2-40B4-BE49-F238E27FC236}">
                <a16:creationId xmlns:a16="http://schemas.microsoft.com/office/drawing/2014/main" xmlns="" id="{B82D9A71-EB5F-1E4A-7437-FD3DFE726D9C}"/>
              </a:ext>
            </a:extLst>
          </p:cNvPr>
          <p:cNvSpPr/>
          <p:nvPr/>
        </p:nvSpPr>
        <p:spPr>
          <a:xfrm>
            <a:off x="3716024" y="7955576"/>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sp>
        <p:nvSpPr>
          <p:cNvPr id="108" name="角丸四角形 23">
            <a:extLst>
              <a:ext uri="{FF2B5EF4-FFF2-40B4-BE49-F238E27FC236}">
                <a16:creationId xmlns:a16="http://schemas.microsoft.com/office/drawing/2014/main" xmlns="" id="{31732EE8-4D53-0E53-209B-1452EEE4CAB2}"/>
              </a:ext>
            </a:extLst>
          </p:cNvPr>
          <p:cNvSpPr/>
          <p:nvPr/>
        </p:nvSpPr>
        <p:spPr>
          <a:xfrm>
            <a:off x="2807005" y="7532826"/>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チェックアイDX</a:t>
            </a:r>
            <a:r>
              <a:rPr lang="ja-JP" altLang="en-US" sz="800" dirty="0" smtClean="0">
                <a:solidFill>
                  <a:schemeClr val="tx1"/>
                </a:solidFill>
                <a:latin typeface="MS Mincho" pitchFamily="49" charset="-128"/>
                <a:ea typeface="MS Mincho" pitchFamily="49" charset="-128"/>
              </a:rPr>
              <a:t>へ</a:t>
            </a:r>
            <a:r>
              <a:rPr lang="ja-JP" altLang="ko-KR" sz="800" dirty="0" smtClean="0">
                <a:solidFill>
                  <a:schemeClr val="tx1"/>
                </a:solidFill>
                <a:latin typeface="MS Mincho" pitchFamily="49" charset="-128"/>
                <a:ea typeface="MS Mincho" pitchFamily="49" charset="-128"/>
              </a:rPr>
              <a:t>回答依頼</a:t>
            </a:r>
            <a:r>
              <a:rPr lang="ja-JP" altLang="en-US" sz="800" dirty="0" smtClean="0">
                <a:solidFill>
                  <a:schemeClr val="tx1"/>
                </a:solidFill>
                <a:latin typeface="MS Mincho" pitchFamily="49" charset="-128"/>
                <a:ea typeface="MS Mincho" pitchFamily="49" charset="-128"/>
              </a:rPr>
              <a:t>要請</a:t>
            </a:r>
            <a:endParaRPr kumimoji="1" lang="ja-JP" altLang="en-US" sz="800" dirty="0">
              <a:solidFill>
                <a:schemeClr val="tx1"/>
              </a:solidFill>
              <a:latin typeface="MS Mincho" pitchFamily="49" charset="-128"/>
              <a:ea typeface="MS Mincho" pitchFamily="49" charset="-128"/>
            </a:endParaRPr>
          </a:p>
        </p:txBody>
      </p:sp>
      <p:cxnSp>
        <p:nvCxnSpPr>
          <p:cNvPr id="109" name="カギ線コネクタ 17">
            <a:extLst>
              <a:ext uri="{FF2B5EF4-FFF2-40B4-BE49-F238E27FC236}">
                <a16:creationId xmlns:a16="http://schemas.microsoft.com/office/drawing/2014/main" xmlns="" id="{2120D6D5-1D27-C803-5D8F-EC72E4BABC54}"/>
              </a:ext>
            </a:extLst>
          </p:cNvPr>
          <p:cNvCxnSpPr>
            <a:cxnSpLocks/>
            <a:stCxn id="103" idx="2"/>
            <a:endCxn id="122" idx="0"/>
          </p:cNvCxnSpPr>
          <p:nvPr/>
        </p:nvCxnSpPr>
        <p:spPr>
          <a:xfrm rot="16200000" flipH="1">
            <a:off x="3978247" y="6585593"/>
            <a:ext cx="3903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カギ線コネクタ 17">
            <a:extLst>
              <a:ext uri="{FF2B5EF4-FFF2-40B4-BE49-F238E27FC236}">
                <a16:creationId xmlns:a16="http://schemas.microsoft.com/office/drawing/2014/main" xmlns="" id="{2120D6D5-1D27-C803-5D8F-EC72E4BABC54}"/>
              </a:ext>
            </a:extLst>
          </p:cNvPr>
          <p:cNvCxnSpPr>
            <a:cxnSpLocks/>
            <a:stCxn id="122" idx="2"/>
            <a:endCxn id="107" idx="0"/>
          </p:cNvCxnSpPr>
          <p:nvPr/>
        </p:nvCxnSpPr>
        <p:spPr>
          <a:xfrm rot="5400000">
            <a:off x="3761522" y="7543663"/>
            <a:ext cx="82382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カギ線コネクタ 17">
            <a:extLst>
              <a:ext uri="{FF2B5EF4-FFF2-40B4-BE49-F238E27FC236}">
                <a16:creationId xmlns:a16="http://schemas.microsoft.com/office/drawing/2014/main" xmlns="" id="{2120D6D5-1D27-C803-5D8F-EC72E4BABC54}"/>
              </a:ext>
            </a:extLst>
          </p:cNvPr>
          <p:cNvCxnSpPr>
            <a:cxnSpLocks/>
            <a:stCxn id="122" idx="2"/>
            <a:endCxn id="108" idx="0"/>
          </p:cNvCxnSpPr>
          <p:nvPr/>
        </p:nvCxnSpPr>
        <p:spPr>
          <a:xfrm rot="5400000">
            <a:off x="3539818" y="6899209"/>
            <a:ext cx="401075" cy="8661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カギ線コネクタ 17">
            <a:extLst>
              <a:ext uri="{FF2B5EF4-FFF2-40B4-BE49-F238E27FC236}">
                <a16:creationId xmlns:a16="http://schemas.microsoft.com/office/drawing/2014/main" xmlns="" id="{2120D6D5-1D27-C803-5D8F-EC72E4BABC54}"/>
              </a:ext>
            </a:extLst>
          </p:cNvPr>
          <p:cNvCxnSpPr>
            <a:cxnSpLocks/>
            <a:stCxn id="108" idx="1"/>
            <a:endCxn id="124" idx="3"/>
          </p:cNvCxnSpPr>
          <p:nvPr/>
        </p:nvCxnSpPr>
        <p:spPr>
          <a:xfrm rot="10800000">
            <a:off x="2384457" y="6976588"/>
            <a:ext cx="422549" cy="7231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4" name="角丸四角形 22">
            <a:extLst>
              <a:ext uri="{FF2B5EF4-FFF2-40B4-BE49-F238E27FC236}">
                <a16:creationId xmlns:a16="http://schemas.microsoft.com/office/drawing/2014/main" xmlns="" id="{B82D9A71-EB5F-1E4A-7437-FD3DFE726D9C}"/>
              </a:ext>
            </a:extLst>
          </p:cNvPr>
          <p:cNvSpPr/>
          <p:nvPr/>
        </p:nvSpPr>
        <p:spPr>
          <a:xfrm>
            <a:off x="5918035" y="7877986"/>
            <a:ext cx="991265"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latin typeface="MS Mincho" pitchFamily="49" charset="-128"/>
                <a:ea typeface="MS Mincho" pitchFamily="49" charset="-128"/>
              </a:rPr>
              <a:t>回答完了</a:t>
            </a:r>
            <a:endParaRPr kumimoji="1" lang="ja-JP" altLang="en-US" sz="800" b="1" dirty="0">
              <a:solidFill>
                <a:schemeClr val="bg1"/>
              </a:solidFill>
              <a:latin typeface="MS Mincho" pitchFamily="49" charset="-128"/>
              <a:ea typeface="MS Mincho" pitchFamily="49" charset="-128"/>
            </a:endParaRPr>
          </a:p>
        </p:txBody>
      </p:sp>
      <p:cxnSp>
        <p:nvCxnSpPr>
          <p:cNvPr id="115" name="カギ線コネクタ 17">
            <a:extLst>
              <a:ext uri="{FF2B5EF4-FFF2-40B4-BE49-F238E27FC236}">
                <a16:creationId xmlns:a16="http://schemas.microsoft.com/office/drawing/2014/main" xmlns="" id="{2120D6D5-1D27-C803-5D8F-EC72E4BABC54}"/>
              </a:ext>
            </a:extLst>
          </p:cNvPr>
          <p:cNvCxnSpPr>
            <a:cxnSpLocks/>
            <a:stCxn id="146" idx="2"/>
            <a:endCxn id="114" idx="0"/>
          </p:cNvCxnSpPr>
          <p:nvPr/>
        </p:nvCxnSpPr>
        <p:spPr>
          <a:xfrm rot="5400000">
            <a:off x="6336388" y="7790375"/>
            <a:ext cx="164892" cy="103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角丸四角形 9">
            <a:extLst>
              <a:ext uri="{FF2B5EF4-FFF2-40B4-BE49-F238E27FC236}">
                <a16:creationId xmlns:a16="http://schemas.microsoft.com/office/drawing/2014/main" xmlns="" id="{37C4B579-B04D-5155-F893-72AFDD16EC3C}"/>
              </a:ext>
            </a:extLst>
          </p:cNvPr>
          <p:cNvSpPr/>
          <p:nvPr/>
        </p:nvSpPr>
        <p:spPr>
          <a:xfrm>
            <a:off x="3441655" y="6780781"/>
            <a:ext cx="1463557" cy="350970"/>
          </a:xfrm>
          <a:prstGeom prst="roundRect">
            <a:avLst>
              <a:gd name="adj" fmla="val 736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DXCAREサポートデスク</a:t>
            </a:r>
            <a:endParaRPr lang="en-US" altLang="ja-JP" sz="800" dirty="0">
              <a:solidFill>
                <a:schemeClr val="tx1"/>
              </a:solidFill>
              <a:latin typeface="MS Mincho" pitchFamily="49" charset="-128"/>
              <a:ea typeface="MS Mincho" pitchFamily="49" charset="-128"/>
            </a:endParaRPr>
          </a:p>
        </p:txBody>
      </p:sp>
      <p:sp>
        <p:nvSpPr>
          <p:cNvPr id="124" name="角丸四角形 8">
            <a:extLst>
              <a:ext uri="{FF2B5EF4-FFF2-40B4-BE49-F238E27FC236}">
                <a16:creationId xmlns:a16="http://schemas.microsoft.com/office/drawing/2014/main" xmlns="" id="{6F65890A-EC03-5437-7B48-B102D2E56E4C}"/>
              </a:ext>
            </a:extLst>
          </p:cNvPr>
          <p:cNvSpPr/>
          <p:nvPr/>
        </p:nvSpPr>
        <p:spPr>
          <a:xfrm>
            <a:off x="920899" y="6809690"/>
            <a:ext cx="1463557" cy="333795"/>
          </a:xfrm>
          <a:prstGeom prst="roundRect">
            <a:avLst>
              <a:gd name="adj" fmla="val 736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チェックアイDX</a:t>
            </a:r>
            <a:r>
              <a:rPr lang="ja-JP" altLang="en-US" sz="800" dirty="0" smtClean="0">
                <a:solidFill>
                  <a:schemeClr val="tx1"/>
                </a:solidFill>
                <a:latin typeface="MS Mincho" pitchFamily="49" charset="-128"/>
                <a:ea typeface="MS Mincho" pitchFamily="49" charset="-128"/>
              </a:rPr>
              <a:t>運営者</a:t>
            </a:r>
            <a:endParaRPr kumimoji="1" lang="ja-JP" altLang="en-US" sz="800" dirty="0">
              <a:solidFill>
                <a:schemeClr val="tx1"/>
              </a:solidFill>
              <a:latin typeface="MS Mincho" pitchFamily="49" charset="-128"/>
              <a:ea typeface="MS Mincho" pitchFamily="49" charset="-128"/>
            </a:endParaRPr>
          </a:p>
        </p:txBody>
      </p:sp>
      <p:sp>
        <p:nvSpPr>
          <p:cNvPr id="145" name="角丸四角形 10">
            <a:extLst>
              <a:ext uri="{FF2B5EF4-FFF2-40B4-BE49-F238E27FC236}">
                <a16:creationId xmlns:a16="http://schemas.microsoft.com/office/drawing/2014/main" xmlns="" id="{56D4B963-56F6-811A-6E79-9F394579A09E}"/>
              </a:ext>
            </a:extLst>
          </p:cNvPr>
          <p:cNvSpPr/>
          <p:nvPr/>
        </p:nvSpPr>
        <p:spPr>
          <a:xfrm>
            <a:off x="5700194" y="6830267"/>
            <a:ext cx="1463557" cy="333795"/>
          </a:xfrm>
          <a:prstGeom prst="roundRect">
            <a:avLst>
              <a:gd name="adj" fmla="val 736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サポーター</a:t>
            </a:r>
            <a:endParaRPr lang="en-US" altLang="ja-JP" sz="800" dirty="0">
              <a:solidFill>
                <a:schemeClr val="tx1"/>
              </a:solidFill>
              <a:latin typeface="MS Mincho" pitchFamily="49" charset="-128"/>
              <a:ea typeface="MS Mincho" pitchFamily="49" charset="-128"/>
            </a:endParaRPr>
          </a:p>
        </p:txBody>
      </p:sp>
      <p:sp>
        <p:nvSpPr>
          <p:cNvPr id="146" name="角丸四角形 23">
            <a:extLst>
              <a:ext uri="{FF2B5EF4-FFF2-40B4-BE49-F238E27FC236}">
                <a16:creationId xmlns:a16="http://schemas.microsoft.com/office/drawing/2014/main" xmlns="" id="{31732EE8-4D53-0E53-209B-1452EEE4CAB2}"/>
              </a:ext>
            </a:extLst>
          </p:cNvPr>
          <p:cNvSpPr/>
          <p:nvPr/>
        </p:nvSpPr>
        <p:spPr>
          <a:xfrm>
            <a:off x="5946671" y="7379299"/>
            <a:ext cx="954656"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HELP受付</a:t>
            </a:r>
            <a:endParaRPr kumimoji="1" lang="ja-JP" altLang="en-US" sz="800" dirty="0">
              <a:solidFill>
                <a:schemeClr val="tx1"/>
              </a:solidFill>
              <a:latin typeface="MS Mincho" pitchFamily="49" charset="-128"/>
              <a:ea typeface="MS Mincho" pitchFamily="49" charset="-128"/>
            </a:endParaRPr>
          </a:p>
        </p:txBody>
      </p:sp>
      <p:cxnSp>
        <p:nvCxnSpPr>
          <p:cNvPr id="147" name="カギ線コネクタ 17">
            <a:extLst>
              <a:ext uri="{FF2B5EF4-FFF2-40B4-BE49-F238E27FC236}">
                <a16:creationId xmlns:a16="http://schemas.microsoft.com/office/drawing/2014/main" xmlns="" id="{2120D6D5-1D27-C803-5D8F-EC72E4BABC54}"/>
              </a:ext>
            </a:extLst>
          </p:cNvPr>
          <p:cNvCxnSpPr>
            <a:cxnSpLocks/>
            <a:stCxn id="145" idx="2"/>
            <a:endCxn id="146" idx="0"/>
          </p:cNvCxnSpPr>
          <p:nvPr/>
        </p:nvCxnSpPr>
        <p:spPr>
          <a:xfrm rot="5400000">
            <a:off x="6320368" y="7267693"/>
            <a:ext cx="215237" cy="79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角丸四角形 23">
            <a:extLst>
              <a:ext uri="{FF2B5EF4-FFF2-40B4-BE49-F238E27FC236}">
                <a16:creationId xmlns:a16="http://schemas.microsoft.com/office/drawing/2014/main" xmlns="" id="{31732EE8-4D53-0E53-209B-1452EEE4CAB2}"/>
              </a:ext>
            </a:extLst>
          </p:cNvPr>
          <p:cNvSpPr/>
          <p:nvPr/>
        </p:nvSpPr>
        <p:spPr>
          <a:xfrm>
            <a:off x="4658975" y="7532826"/>
            <a:ext cx="783560"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サポーター</a:t>
            </a:r>
            <a:r>
              <a:rPr lang="ja-JP" altLang="en-US" sz="800" dirty="0" smtClean="0">
                <a:solidFill>
                  <a:schemeClr val="tx1"/>
                </a:solidFill>
                <a:latin typeface="MS Mincho" pitchFamily="49" charset="-128"/>
                <a:ea typeface="MS Mincho" pitchFamily="49" charset="-128"/>
              </a:rPr>
              <a:t>へ</a:t>
            </a:r>
            <a:r>
              <a:rPr lang="ja-JP" altLang="ko-KR" sz="800" dirty="0" smtClean="0">
                <a:solidFill>
                  <a:schemeClr val="tx1"/>
                </a:solidFill>
                <a:latin typeface="MS Mincho" pitchFamily="49" charset="-128"/>
                <a:ea typeface="MS Mincho" pitchFamily="49" charset="-128"/>
              </a:rPr>
              <a:t>HELP指示</a:t>
            </a:r>
            <a:endParaRPr kumimoji="1" lang="ja-JP" altLang="en-US" sz="800" dirty="0">
              <a:solidFill>
                <a:schemeClr val="tx1"/>
              </a:solidFill>
              <a:latin typeface="MS Mincho" pitchFamily="49" charset="-128"/>
              <a:ea typeface="MS Mincho" pitchFamily="49" charset="-128"/>
            </a:endParaRPr>
          </a:p>
        </p:txBody>
      </p:sp>
      <p:cxnSp>
        <p:nvCxnSpPr>
          <p:cNvPr id="165" name="カギ線コネクタ 17">
            <a:extLst>
              <a:ext uri="{FF2B5EF4-FFF2-40B4-BE49-F238E27FC236}">
                <a16:creationId xmlns:a16="http://schemas.microsoft.com/office/drawing/2014/main" xmlns="" id="{2120D6D5-1D27-C803-5D8F-EC72E4BABC54}"/>
              </a:ext>
            </a:extLst>
          </p:cNvPr>
          <p:cNvCxnSpPr>
            <a:cxnSpLocks/>
            <a:stCxn id="122" idx="2"/>
            <a:endCxn id="164" idx="0"/>
          </p:cNvCxnSpPr>
          <p:nvPr/>
        </p:nvCxnSpPr>
        <p:spPr>
          <a:xfrm rot="16200000" flipH="1">
            <a:off x="4411557" y="6893627"/>
            <a:ext cx="401075" cy="8773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カギ線コネクタ 17">
            <a:extLst>
              <a:ext uri="{FF2B5EF4-FFF2-40B4-BE49-F238E27FC236}">
                <a16:creationId xmlns:a16="http://schemas.microsoft.com/office/drawing/2014/main" xmlns="" id="{2120D6D5-1D27-C803-5D8F-EC72E4BABC54}"/>
              </a:ext>
            </a:extLst>
          </p:cNvPr>
          <p:cNvCxnSpPr>
            <a:cxnSpLocks/>
            <a:stCxn id="164" idx="3"/>
            <a:endCxn id="145" idx="1"/>
          </p:cNvCxnSpPr>
          <p:nvPr/>
        </p:nvCxnSpPr>
        <p:spPr>
          <a:xfrm flipV="1">
            <a:off x="5442535" y="6997165"/>
            <a:ext cx="257659" cy="70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角丸四角形 22">
            <a:extLst>
              <a:ext uri="{FF2B5EF4-FFF2-40B4-BE49-F238E27FC236}">
                <a16:creationId xmlns:a16="http://schemas.microsoft.com/office/drawing/2014/main" xmlns="" id="{B82D9A71-EB5F-1E4A-7437-FD3DFE726D9C}"/>
              </a:ext>
            </a:extLst>
          </p:cNvPr>
          <p:cNvSpPr/>
          <p:nvPr/>
        </p:nvSpPr>
        <p:spPr>
          <a:xfrm>
            <a:off x="1208570" y="7998648"/>
            <a:ext cx="914818" cy="333795"/>
          </a:xfrm>
          <a:prstGeom prst="roundRect">
            <a:avLst>
              <a:gd name="adj" fmla="val 73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t>回答完了</a:t>
            </a:r>
            <a:endParaRPr kumimoji="1" lang="ja-JP" altLang="en-US" sz="800" b="1" dirty="0">
              <a:solidFill>
                <a:schemeClr val="bg1"/>
              </a:solidFill>
              <a:latin typeface="Meiryo" panose="020B0604030504040204" pitchFamily="34" charset="-128"/>
              <a:ea typeface="Meiryo" panose="020B0604030504040204" pitchFamily="34" charset="-128"/>
            </a:endParaRPr>
          </a:p>
        </p:txBody>
      </p:sp>
      <p:cxnSp>
        <p:nvCxnSpPr>
          <p:cNvPr id="187" name="カギ線コネクタ 17">
            <a:extLst>
              <a:ext uri="{FF2B5EF4-FFF2-40B4-BE49-F238E27FC236}">
                <a16:creationId xmlns:a16="http://schemas.microsoft.com/office/drawing/2014/main" xmlns="" id="{2120D6D5-1D27-C803-5D8F-EC72E4BABC54}"/>
              </a:ext>
            </a:extLst>
          </p:cNvPr>
          <p:cNvCxnSpPr>
            <a:cxnSpLocks/>
            <a:stCxn id="124" idx="2"/>
            <a:endCxn id="191" idx="0"/>
          </p:cNvCxnSpPr>
          <p:nvPr/>
        </p:nvCxnSpPr>
        <p:spPr>
          <a:xfrm rot="16200000" flipH="1">
            <a:off x="1523956" y="7272206"/>
            <a:ext cx="267996" cy="105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角丸四角形 23">
            <a:extLst>
              <a:ext uri="{FF2B5EF4-FFF2-40B4-BE49-F238E27FC236}">
                <a16:creationId xmlns:a16="http://schemas.microsoft.com/office/drawing/2014/main" xmlns="" id="{31732EE8-4D53-0E53-209B-1452EEE4CAB2}"/>
              </a:ext>
            </a:extLst>
          </p:cNvPr>
          <p:cNvSpPr/>
          <p:nvPr/>
        </p:nvSpPr>
        <p:spPr>
          <a:xfrm>
            <a:off x="1162961" y="7411481"/>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195" name="カギ線コネクタ 17">
            <a:extLst>
              <a:ext uri="{FF2B5EF4-FFF2-40B4-BE49-F238E27FC236}">
                <a16:creationId xmlns:a16="http://schemas.microsoft.com/office/drawing/2014/main" xmlns="" id="{2120D6D5-1D27-C803-5D8F-EC72E4BABC54}"/>
              </a:ext>
            </a:extLst>
          </p:cNvPr>
          <p:cNvCxnSpPr>
            <a:cxnSpLocks/>
            <a:stCxn id="191" idx="2"/>
            <a:endCxn id="186" idx="0"/>
          </p:cNvCxnSpPr>
          <p:nvPr/>
        </p:nvCxnSpPr>
        <p:spPr>
          <a:xfrm rot="16200000" flipH="1">
            <a:off x="1537919" y="7870588"/>
            <a:ext cx="253372" cy="27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1" name="角丸四角形 23">
            <a:extLst>
              <a:ext uri="{FF2B5EF4-FFF2-40B4-BE49-F238E27FC236}">
                <a16:creationId xmlns:a16="http://schemas.microsoft.com/office/drawing/2014/main" xmlns="" id="{31732EE8-4D53-0E53-209B-1452EEE4CAB2}"/>
              </a:ext>
            </a:extLst>
          </p:cNvPr>
          <p:cNvSpPr/>
          <p:nvPr/>
        </p:nvSpPr>
        <p:spPr>
          <a:xfrm>
            <a:off x="3668283" y="4000127"/>
            <a:ext cx="1000539" cy="333795"/>
          </a:xfrm>
          <a:prstGeom prst="roundRect">
            <a:avLst>
              <a:gd name="adj" fmla="val 7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ko-KR" sz="800" dirty="0" smtClean="0">
                <a:solidFill>
                  <a:schemeClr val="tx1"/>
                </a:solidFill>
                <a:latin typeface="MS Mincho" pitchFamily="49" charset="-128"/>
                <a:ea typeface="MS Mincho" pitchFamily="49" charset="-128"/>
              </a:rPr>
              <a:t>回答依頼受付</a:t>
            </a:r>
            <a:endParaRPr kumimoji="1" lang="ja-JP" altLang="en-US" sz="800" dirty="0">
              <a:solidFill>
                <a:schemeClr val="tx1"/>
              </a:solidFill>
              <a:latin typeface="MS Mincho" pitchFamily="49" charset="-128"/>
              <a:ea typeface="MS Mincho" pitchFamily="49" charset="-128"/>
            </a:endParaRPr>
          </a:p>
        </p:txBody>
      </p:sp>
      <p:cxnSp>
        <p:nvCxnSpPr>
          <p:cNvPr id="204" name="カギ線コネクタ 17">
            <a:extLst>
              <a:ext uri="{FF2B5EF4-FFF2-40B4-BE49-F238E27FC236}">
                <a16:creationId xmlns:a16="http://schemas.microsoft.com/office/drawing/2014/main" xmlns="" id="{2120D6D5-1D27-C803-5D8F-EC72E4BABC54}"/>
              </a:ext>
            </a:extLst>
          </p:cNvPr>
          <p:cNvCxnSpPr>
            <a:cxnSpLocks/>
            <a:stCxn id="201" idx="2"/>
            <a:endCxn id="29" idx="0"/>
          </p:cNvCxnSpPr>
          <p:nvPr/>
        </p:nvCxnSpPr>
        <p:spPr>
          <a:xfrm rot="16200000" flipH="1">
            <a:off x="4323838" y="4178637"/>
            <a:ext cx="333669" cy="6442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73634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29"/>
          <p:cNvPicPr preferRelativeResize="0"/>
          <p:nvPr/>
        </p:nvPicPr>
        <p:blipFill rotWithShape="1">
          <a:blip r:embed="rId3" cstate="print">
            <a:alphaModFix/>
          </a:blip>
          <a:srcRect/>
          <a:stretch/>
        </p:blipFill>
        <p:spPr>
          <a:xfrm>
            <a:off x="1046303" y="4781006"/>
            <a:ext cx="3195208" cy="3528176"/>
          </a:xfrm>
          <a:prstGeom prst="rect">
            <a:avLst/>
          </a:prstGeom>
          <a:noFill/>
          <a:ln>
            <a:noFill/>
          </a:ln>
        </p:spPr>
      </p:pic>
      <p:sp>
        <p:nvSpPr>
          <p:cNvPr id="565" name="Google Shape;565;p2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45</a:t>
            </a:fld>
            <a:endParaRPr/>
          </a:p>
        </p:txBody>
      </p:sp>
      <p:sp>
        <p:nvSpPr>
          <p:cNvPr id="566" name="Google Shape;566;p29"/>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smtClean="0">
                <a:latin typeface="MS Mincho" pitchFamily="49" charset="-128"/>
                <a:ea typeface="MS Mincho" pitchFamily="49" charset="-128"/>
              </a:rPr>
              <a:t>別添</a:t>
            </a:r>
            <a:r>
              <a:rPr lang="en-US" altLang="ja-JP" dirty="0" smtClean="0">
                <a:latin typeface="MS Mincho" pitchFamily="49" charset="-128"/>
                <a:ea typeface="MS Mincho" pitchFamily="49" charset="-128"/>
              </a:rPr>
              <a:t>:</a:t>
            </a:r>
            <a:r>
              <a:rPr lang="ja-JP" altLang="ko-KR" dirty="0" smtClean="0">
                <a:latin typeface="MS Mincho" pitchFamily="49" charset="-128"/>
                <a:ea typeface="MS Mincho" pitchFamily="49" charset="-128"/>
              </a:rPr>
              <a:t>医療機関の切替え方法</a:t>
            </a:r>
            <a:endParaRPr sz="1400" dirty="0">
              <a:solidFill>
                <a:srgbClr val="002060"/>
              </a:solidFill>
              <a:latin typeface="MS Mincho" pitchFamily="49" charset="-128"/>
              <a:ea typeface="MS Mincho" pitchFamily="49" charset="-128"/>
              <a:cs typeface="MS Gothic"/>
              <a:sym typeface="MS Gothic"/>
            </a:endParaRPr>
          </a:p>
        </p:txBody>
      </p:sp>
      <p:sp>
        <p:nvSpPr>
          <p:cNvPr id="567" name="Google Shape;567;p29"/>
          <p:cNvSpPr txBox="1"/>
          <p:nvPr/>
        </p:nvSpPr>
        <p:spPr>
          <a:xfrm>
            <a:off x="1043838" y="1621974"/>
            <a:ext cx="565143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「チェックアイDX」の運営者だけが持っている固有機能です。</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ユーザーの所属医療機関を変更し、該当変更医療機関情報として使用可能になります。 </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該当する医療機関への再ログインプロセスは不要です</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endParaRPr sz="1100" dirty="0">
              <a:solidFill>
                <a:schemeClr val="dk1"/>
              </a:solidFill>
              <a:latin typeface="MS Mincho" pitchFamily="49" charset="-128"/>
              <a:ea typeface="MS Mincho" pitchFamily="49" charset="-128"/>
              <a:cs typeface="MS Mincho"/>
              <a:sym typeface="MS Mincho"/>
            </a:endParaRPr>
          </a:p>
          <a:p>
            <a:pPr lvl="0">
              <a:lnSpc>
                <a:spcPct val="125000"/>
              </a:lnSpc>
            </a:pPr>
            <a:r>
              <a:rPr lang="ko-KR" sz="1100" dirty="0">
                <a:solidFill>
                  <a:srgbClr val="FF0000"/>
                </a:solidFill>
                <a:latin typeface="MS Mincho" pitchFamily="49" charset="-128"/>
                <a:ea typeface="MS Mincho"/>
                <a:cs typeface="MS Mincho"/>
                <a:sym typeface="MS Mincho"/>
              </a:rPr>
              <a:t>注</a:t>
            </a:r>
            <a:r>
              <a:rPr lang="ko-KR" sz="1100" dirty="0" smtClean="0">
                <a:solidFill>
                  <a:srgbClr val="FF0000"/>
                </a:solidFill>
                <a:latin typeface="MS Mincho" pitchFamily="49" charset="-128"/>
                <a:ea typeface="MS Mincho"/>
                <a:cs typeface="MS Mincho"/>
                <a:sym typeface="MS Mincho"/>
              </a:rPr>
              <a:t>：</a:t>
            </a:r>
            <a:r>
              <a:rPr lang="ja-JP" altLang="ko-KR" sz="1100" dirty="0" smtClean="0">
                <a:solidFill>
                  <a:srgbClr val="FF0000"/>
                </a:solidFill>
                <a:latin typeface="MS Mincho" pitchFamily="49" charset="-128"/>
                <a:ea typeface="MS Mincho" pitchFamily="49" charset="-128"/>
              </a:rPr>
              <a:t>本機能は運営者の固有権限ですの</a:t>
            </a:r>
            <a:r>
              <a:rPr lang="ja-JP" altLang="ko-KR" sz="1100" dirty="0" smtClean="0">
                <a:solidFill>
                  <a:srgbClr val="FF0000"/>
                </a:solidFill>
                <a:latin typeface="MS Mincho" pitchFamily="49" charset="-128"/>
                <a:ea typeface="MS Mincho" pitchFamily="49" charset="-128"/>
              </a:rPr>
              <a:t>でユ</a:t>
            </a:r>
            <a:r>
              <a:rPr lang="ja-JP" altLang="ko-KR" sz="1100" dirty="0" smtClean="0">
                <a:solidFill>
                  <a:srgbClr val="FF0000"/>
                </a:solidFill>
                <a:latin typeface="MS Mincho" pitchFamily="49" charset="-128"/>
                <a:ea typeface="MS Mincho" pitchFamily="49" charset="-128"/>
              </a:rPr>
              <a:t>ーザー情</a:t>
            </a:r>
            <a:r>
              <a:rPr lang="ja-JP" altLang="ko-KR" sz="1100" dirty="0" smtClean="0">
                <a:solidFill>
                  <a:srgbClr val="FF0000"/>
                </a:solidFill>
                <a:latin typeface="MS Mincho" pitchFamily="49" charset="-128"/>
                <a:ea typeface="MS Mincho" pitchFamily="49" charset="-128"/>
              </a:rPr>
              <a:t>報</a:t>
            </a:r>
            <a:r>
              <a:rPr lang="ja-JP" altLang="en-US" sz="1100" dirty="0" smtClean="0">
                <a:solidFill>
                  <a:srgbClr val="FF0000"/>
                </a:solidFill>
                <a:latin typeface="MS Mincho" pitchFamily="49" charset="-128"/>
                <a:ea typeface="MS Mincho" pitchFamily="49" charset="-128"/>
              </a:rPr>
              <a:t>が</a:t>
            </a:r>
            <a:r>
              <a:rPr lang="ja-JP" altLang="ko-KR" sz="1100" dirty="0" smtClean="0">
                <a:solidFill>
                  <a:srgbClr val="FF0000"/>
                </a:solidFill>
                <a:latin typeface="MS Mincho" pitchFamily="49" charset="-128"/>
                <a:ea typeface="MS Mincho" pitchFamily="49" charset="-128"/>
              </a:rPr>
              <a:t>外</a:t>
            </a:r>
            <a:r>
              <a:rPr lang="ja-JP" altLang="ko-KR" sz="1100" dirty="0" smtClean="0">
                <a:solidFill>
                  <a:srgbClr val="FF0000"/>
                </a:solidFill>
                <a:latin typeface="MS Mincho" pitchFamily="49" charset="-128"/>
                <a:ea typeface="MS Mincho" pitchFamily="49" charset="-128"/>
              </a:rPr>
              <a:t>部</a:t>
            </a:r>
            <a:r>
              <a:rPr lang="ja-JP" altLang="ko-KR" sz="1100" dirty="0" smtClean="0">
                <a:solidFill>
                  <a:srgbClr val="FF0000"/>
                </a:solidFill>
                <a:latin typeface="MS Mincho" pitchFamily="49" charset="-128"/>
                <a:ea typeface="MS Mincho" pitchFamily="49" charset="-128"/>
              </a:rPr>
              <a:t>に</a:t>
            </a:r>
            <a:r>
              <a:rPr lang="ja-JP" altLang="en-US" sz="1100" dirty="0" smtClean="0">
                <a:solidFill>
                  <a:srgbClr val="FF0000"/>
                </a:solidFill>
                <a:latin typeface="MS Mincho" pitchFamily="49" charset="-128"/>
                <a:ea typeface="MS Mincho" pitchFamily="49" charset="-128"/>
              </a:rPr>
              <a:t>流出され</a:t>
            </a:r>
            <a:r>
              <a:rPr lang="ja-JP" altLang="ko-KR" sz="1100" dirty="0" smtClean="0">
                <a:solidFill>
                  <a:srgbClr val="FF0000"/>
                </a:solidFill>
                <a:latin typeface="MS Mincho" pitchFamily="49" charset="-128"/>
                <a:ea typeface="MS Mincho" pitchFamily="49" charset="-128"/>
              </a:rPr>
              <a:t>な</a:t>
            </a:r>
            <a:r>
              <a:rPr lang="ja-JP" altLang="ko-KR" sz="1100" dirty="0" smtClean="0">
                <a:solidFill>
                  <a:srgbClr val="FF0000"/>
                </a:solidFill>
                <a:latin typeface="MS Mincho" pitchFamily="49" charset="-128"/>
                <a:ea typeface="MS Mincho" pitchFamily="49" charset="-128"/>
              </a:rPr>
              <a:t>いように</a:t>
            </a:r>
            <a:endParaRPr lang="en-US" altLang="ja-JP" sz="1100" dirty="0" smtClean="0">
              <a:solidFill>
                <a:srgbClr val="FF0000"/>
              </a:solidFill>
              <a:latin typeface="MS Mincho" pitchFamily="49" charset="-128"/>
              <a:ea typeface="MS Mincho" pitchFamily="49" charset="-128"/>
            </a:endParaRPr>
          </a:p>
          <a:p>
            <a:pPr lvl="0">
              <a:lnSpc>
                <a:spcPct val="125000"/>
              </a:lnSpc>
            </a:pPr>
            <a:r>
              <a:rPr lang="ja-JP" altLang="ko-KR" sz="1100" dirty="0" smtClean="0">
                <a:solidFill>
                  <a:srgbClr val="FF0000"/>
                </a:solidFill>
                <a:latin typeface="MS Mincho" pitchFamily="49" charset="-128"/>
                <a:ea typeface="MS Mincho" pitchFamily="49" charset="-128"/>
              </a:rPr>
              <a:t>注意してください。また、変更医療機関について</a:t>
            </a:r>
            <a:r>
              <a:rPr lang="ja-JP" altLang="en-US" sz="1100" dirty="0" smtClean="0">
                <a:solidFill>
                  <a:srgbClr val="FF0000"/>
                </a:solidFill>
                <a:latin typeface="MS Mincho" pitchFamily="49" charset="-128"/>
                <a:ea typeface="MS Mincho" pitchFamily="49" charset="-128"/>
              </a:rPr>
              <a:t>単純</a:t>
            </a:r>
            <a:r>
              <a:rPr lang="ja-JP" altLang="en-US" sz="1100" dirty="0" smtClean="0">
                <a:solidFill>
                  <a:srgbClr val="FF0000"/>
                </a:solidFill>
                <a:latin typeface="MS Mincho" pitchFamily="49" charset="-128"/>
                <a:ea typeface="MS Mincho" pitchFamily="49" charset="-128"/>
              </a:rPr>
              <a:t>な閲覧</a:t>
            </a:r>
            <a:r>
              <a:rPr lang="ja-JP" altLang="ko-KR" sz="1100" dirty="0" smtClean="0">
                <a:solidFill>
                  <a:srgbClr val="FF0000"/>
                </a:solidFill>
                <a:latin typeface="MS Mincho" pitchFamily="49" charset="-128"/>
                <a:ea typeface="MS Mincho" pitchFamily="49" charset="-128"/>
              </a:rPr>
              <a:t>だ</a:t>
            </a:r>
            <a:r>
              <a:rPr lang="ja-JP" altLang="ko-KR" sz="1100" dirty="0" smtClean="0">
                <a:solidFill>
                  <a:srgbClr val="FF0000"/>
                </a:solidFill>
                <a:latin typeface="MS Mincho" pitchFamily="49" charset="-128"/>
                <a:ea typeface="MS Mincho" pitchFamily="49" charset="-128"/>
              </a:rPr>
              <a:t>けでなく点検及び学</a:t>
            </a:r>
            <a:r>
              <a:rPr lang="ja-JP" altLang="ko-KR" sz="1100" dirty="0" smtClean="0">
                <a:solidFill>
                  <a:srgbClr val="FF0000"/>
                </a:solidFill>
                <a:latin typeface="MS Mincho" pitchFamily="49" charset="-128"/>
                <a:ea typeface="MS Mincho" pitchFamily="49" charset="-128"/>
              </a:rPr>
              <a:t>習</a:t>
            </a:r>
            <a:endParaRPr lang="en-US" altLang="ja-JP" sz="1100" dirty="0" smtClean="0">
              <a:solidFill>
                <a:srgbClr val="FF0000"/>
              </a:solidFill>
              <a:latin typeface="MS Mincho" pitchFamily="49" charset="-128"/>
              <a:ea typeface="MS Mincho" pitchFamily="49" charset="-128"/>
            </a:endParaRPr>
          </a:p>
          <a:p>
            <a:pPr lvl="0">
              <a:lnSpc>
                <a:spcPct val="125000"/>
              </a:lnSpc>
            </a:pPr>
            <a:r>
              <a:rPr lang="ja-JP" altLang="ko-KR" sz="1100" dirty="0" smtClean="0">
                <a:solidFill>
                  <a:srgbClr val="FF0000"/>
                </a:solidFill>
                <a:latin typeface="MS Mincho" pitchFamily="49" charset="-128"/>
                <a:ea typeface="MS Mincho" pitchFamily="49" charset="-128"/>
              </a:rPr>
              <a:t>が可能</a:t>
            </a:r>
            <a:r>
              <a:rPr lang="ja-JP" altLang="ko-KR" sz="1100" dirty="0" smtClean="0">
                <a:solidFill>
                  <a:srgbClr val="FF0000"/>
                </a:solidFill>
                <a:latin typeface="MS Mincho" pitchFamily="49" charset="-128"/>
                <a:ea typeface="MS Mincho" pitchFamily="49" charset="-128"/>
              </a:rPr>
              <a:t>な状態</a:t>
            </a:r>
            <a:r>
              <a:rPr lang="ja-JP" altLang="en-US" sz="1100" dirty="0" smtClean="0">
                <a:solidFill>
                  <a:srgbClr val="FF0000"/>
                </a:solidFill>
                <a:latin typeface="MS Mincho" pitchFamily="49" charset="-128"/>
                <a:ea typeface="MS Mincho" pitchFamily="49" charset="-128"/>
              </a:rPr>
              <a:t>です</a:t>
            </a:r>
            <a:r>
              <a:rPr lang="ja-JP" altLang="ko-KR" sz="1100" dirty="0" smtClean="0">
                <a:solidFill>
                  <a:srgbClr val="FF0000"/>
                </a:solidFill>
                <a:latin typeface="MS Mincho" pitchFamily="49" charset="-128"/>
                <a:ea typeface="MS Mincho" pitchFamily="49" charset="-128"/>
              </a:rPr>
              <a:t>ので医療費請求書</a:t>
            </a:r>
            <a:r>
              <a:rPr lang="ja-JP" altLang="en-US" sz="1100" dirty="0" smtClean="0">
                <a:solidFill>
                  <a:srgbClr val="FF0000"/>
                </a:solidFill>
                <a:latin typeface="MS Mincho" pitchFamily="49" charset="-128"/>
                <a:ea typeface="MS Mincho" pitchFamily="49" charset="-128"/>
              </a:rPr>
              <a:t>の取り扱いには</a:t>
            </a:r>
            <a:r>
              <a:rPr lang="ja-JP" altLang="ko-KR" sz="1100" dirty="0" smtClean="0">
                <a:solidFill>
                  <a:srgbClr val="FF0000"/>
                </a:solidFill>
                <a:latin typeface="MS Mincho" pitchFamily="49" charset="-128"/>
                <a:ea typeface="MS Mincho" pitchFamily="49" charset="-128"/>
              </a:rPr>
              <a:t>注意してください</a:t>
            </a:r>
            <a:r>
              <a:rPr lang="ja-JP" altLang="en-US" sz="1100" dirty="0" smtClean="0">
                <a:solidFill>
                  <a:srgbClr val="FF0000"/>
                </a:solidFill>
                <a:latin typeface="MS Mincho" pitchFamily="49" charset="-128"/>
                <a:ea typeface="MS Mincho" pitchFamily="49" charset="-128"/>
              </a:rPr>
              <a:t>。</a:t>
            </a:r>
            <a:endParaRPr sz="1100" dirty="0">
              <a:solidFill>
                <a:srgbClr val="FF0000"/>
              </a:solidFill>
              <a:latin typeface="MS Mincho" pitchFamily="49" charset="-128"/>
              <a:ea typeface="MS Mincho" pitchFamily="49" charset="-128"/>
              <a:cs typeface="MS Mincho"/>
              <a:sym typeface="MS Mincho"/>
            </a:endParaRPr>
          </a:p>
        </p:txBody>
      </p:sp>
      <p:pic>
        <p:nvPicPr>
          <p:cNvPr id="568" name="Google Shape;568;p29"/>
          <p:cNvPicPr preferRelativeResize="0"/>
          <p:nvPr/>
        </p:nvPicPr>
        <p:blipFill rotWithShape="1">
          <a:blip r:embed="rId4" cstate="print">
            <a:alphaModFix/>
          </a:blip>
          <a:srcRect/>
          <a:stretch/>
        </p:blipFill>
        <p:spPr>
          <a:xfrm>
            <a:off x="1080001" y="3909947"/>
            <a:ext cx="3127812" cy="444341"/>
          </a:xfrm>
          <a:prstGeom prst="rect">
            <a:avLst/>
          </a:prstGeom>
          <a:noFill/>
          <a:ln>
            <a:noFill/>
          </a:ln>
        </p:spPr>
      </p:pic>
      <p:sp>
        <p:nvSpPr>
          <p:cNvPr id="569" name="Google Shape;569;p29"/>
          <p:cNvSpPr/>
          <p:nvPr/>
        </p:nvSpPr>
        <p:spPr>
          <a:xfrm>
            <a:off x="2549965" y="4014006"/>
            <a:ext cx="1168596" cy="2444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0" name="Google Shape;570;p29"/>
          <p:cNvSpPr txBox="1"/>
          <p:nvPr/>
        </p:nvSpPr>
        <p:spPr>
          <a:xfrm>
            <a:off x="1018561" y="359798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上段ロゴ＋所属医療機関名左側に「医療機関切替」ボタンが存在します。</a:t>
            </a:r>
            <a:endParaRPr sz="1100" dirty="0">
              <a:solidFill>
                <a:schemeClr val="dk1"/>
              </a:solidFill>
              <a:latin typeface="MS Mincho" pitchFamily="49" charset="-128"/>
              <a:ea typeface="MS Mincho" pitchFamily="49" charset="-128"/>
              <a:cs typeface="MS Mincho"/>
              <a:sym typeface="MS Mincho"/>
            </a:endParaRPr>
          </a:p>
        </p:txBody>
      </p:sp>
      <p:sp>
        <p:nvSpPr>
          <p:cNvPr id="571" name="Google Shape;571;p29"/>
          <p:cNvSpPr txBox="1"/>
          <p:nvPr/>
        </p:nvSpPr>
        <p:spPr>
          <a:xfrm>
            <a:off x="4284616" y="4936704"/>
            <a:ext cx="2973757"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ウィンドウオープンと同時に有効な医療機関のリストが照会されます。</a:t>
            </a:r>
            <a:endParaRPr sz="1100" dirty="0">
              <a:solidFill>
                <a:srgbClr val="FF0000"/>
              </a:solidFill>
              <a:latin typeface="MS Mincho" pitchFamily="49" charset="-128"/>
              <a:ea typeface="MS Mincho" pitchFamily="49" charset="-128"/>
              <a:cs typeface="MS Mincho"/>
              <a:sym typeface="MS Mincho"/>
            </a:endParaRPr>
          </a:p>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移行先の医療機関を選択してください。</a:t>
            </a:r>
            <a:endParaRPr dirty="0">
              <a:latin typeface="MS Mincho" pitchFamily="49" charset="-128"/>
              <a:ea typeface="MS Mincho" pitchFamily="49" charset="-128"/>
            </a:endParaRPr>
          </a:p>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選択ボタンをクリックします</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変更完了</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メッセージが表示されます。</a:t>
            </a:r>
            <a:endParaRPr sz="1100" dirty="0">
              <a:solidFill>
                <a:schemeClr val="dk1"/>
              </a:solidFill>
              <a:latin typeface="MS Mincho" pitchFamily="49" charset="-128"/>
              <a:ea typeface="MS Mincho" pitchFamily="49" charset="-128"/>
              <a:cs typeface="MS Mincho"/>
              <a:sym typeface="MS Mincho"/>
            </a:endParaRPr>
          </a:p>
        </p:txBody>
      </p:sp>
      <p:cxnSp>
        <p:nvCxnSpPr>
          <p:cNvPr id="572" name="Google Shape;572;p29"/>
          <p:cNvCxnSpPr>
            <a:stCxn id="569" idx="2"/>
          </p:cNvCxnSpPr>
          <p:nvPr/>
        </p:nvCxnSpPr>
        <p:spPr>
          <a:xfrm flipH="1">
            <a:off x="3126463" y="4258494"/>
            <a:ext cx="7800" cy="522600"/>
          </a:xfrm>
          <a:prstGeom prst="straightConnector1">
            <a:avLst/>
          </a:prstGeom>
          <a:noFill/>
          <a:ln w="19050" cap="flat" cmpd="sng">
            <a:solidFill>
              <a:srgbClr val="FF0000"/>
            </a:solidFill>
            <a:prstDash val="solid"/>
            <a:miter lim="800000"/>
            <a:headEnd type="none" w="sm" len="sm"/>
            <a:tailEnd type="triangle" w="med" len="med"/>
          </a:ln>
        </p:spPr>
      </p:cxnSp>
      <p:sp>
        <p:nvSpPr>
          <p:cNvPr id="573" name="Google Shape;573;p29"/>
          <p:cNvSpPr txBox="1"/>
          <p:nvPr/>
        </p:nvSpPr>
        <p:spPr>
          <a:xfrm>
            <a:off x="3226320" y="4354288"/>
            <a:ext cx="3908638"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nSpc>
                <a:spcPct val="125000"/>
              </a:lnSpc>
            </a:pPr>
            <a:r>
              <a:rPr lang="ja-JP" altLang="ko-KR" sz="1100" smtClean="0">
                <a:latin typeface="MS Mincho" pitchFamily="49" charset="-128"/>
                <a:ea typeface="MS Mincho" pitchFamily="49" charset="-128"/>
              </a:rPr>
              <a:t>移行対</a:t>
            </a:r>
            <a:r>
              <a:rPr lang="ja-JP" altLang="ko-KR" sz="1100" dirty="0" smtClean="0">
                <a:latin typeface="MS Mincho" pitchFamily="49" charset="-128"/>
                <a:ea typeface="MS Mincho" pitchFamily="49" charset="-128"/>
              </a:rPr>
              <a:t>象医療機関選択ポップアップウィンドウが開きます。</a:t>
            </a:r>
            <a:endParaRPr dirty="0">
              <a:latin typeface="MS Mincho" pitchFamily="49" charset="-128"/>
              <a:ea typeface="MS Mincho" pitchFamily="49" charset="-128"/>
            </a:endParaRPr>
          </a:p>
        </p:txBody>
      </p:sp>
      <p:sp>
        <p:nvSpPr>
          <p:cNvPr id="574" name="Google Shape;574;p29"/>
          <p:cNvSpPr txBox="1"/>
          <p:nvPr/>
        </p:nvSpPr>
        <p:spPr>
          <a:xfrm>
            <a:off x="3303063" y="596198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①</a:t>
            </a:r>
            <a:endParaRPr/>
          </a:p>
        </p:txBody>
      </p:sp>
      <p:sp>
        <p:nvSpPr>
          <p:cNvPr id="575" name="Google Shape;575;p29"/>
          <p:cNvSpPr txBox="1"/>
          <p:nvPr/>
        </p:nvSpPr>
        <p:spPr>
          <a:xfrm>
            <a:off x="3126377" y="787666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③</a:t>
            </a:r>
            <a:endParaRPr sz="1800">
              <a:solidFill>
                <a:srgbClr val="FF0000"/>
              </a:solidFill>
              <a:latin typeface="Century"/>
              <a:ea typeface="Century"/>
              <a:cs typeface="Century"/>
              <a:sym typeface="Century"/>
            </a:endParaRPr>
          </a:p>
        </p:txBody>
      </p:sp>
      <p:sp>
        <p:nvSpPr>
          <p:cNvPr id="576" name="Google Shape;576;p29"/>
          <p:cNvSpPr/>
          <p:nvPr/>
        </p:nvSpPr>
        <p:spPr>
          <a:xfrm>
            <a:off x="1129737" y="6170823"/>
            <a:ext cx="2902331" cy="14289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77" name="Google Shape;577;p29"/>
          <p:cNvSpPr txBox="1"/>
          <p:nvPr/>
        </p:nvSpPr>
        <p:spPr>
          <a:xfrm>
            <a:off x="1670842" y="792654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②</a:t>
            </a:r>
            <a:endParaRPr/>
          </a:p>
        </p:txBody>
      </p:sp>
      <p:pic>
        <p:nvPicPr>
          <p:cNvPr id="578" name="Google Shape;578;p29"/>
          <p:cNvPicPr preferRelativeResize="0"/>
          <p:nvPr/>
        </p:nvPicPr>
        <p:blipFill rotWithShape="1">
          <a:blip r:embed="rId5" cstate="print">
            <a:alphaModFix/>
          </a:blip>
          <a:srcRect/>
          <a:stretch/>
        </p:blipFill>
        <p:spPr>
          <a:xfrm>
            <a:off x="4351287" y="6298615"/>
            <a:ext cx="2783671" cy="1212997"/>
          </a:xfrm>
          <a:prstGeom prst="rect">
            <a:avLst/>
          </a:prstGeom>
          <a:noFill/>
          <a:ln>
            <a:noFill/>
          </a:ln>
        </p:spPr>
      </p:pic>
      <p:sp>
        <p:nvSpPr>
          <p:cNvPr id="579" name="Google Shape;579;p29"/>
          <p:cNvSpPr txBox="1"/>
          <p:nvPr/>
        </p:nvSpPr>
        <p:spPr>
          <a:xfrm>
            <a:off x="2154258" y="8363058"/>
            <a:ext cx="3998563"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閉じるボタンをクリックすると「医療機関の切り替え」</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をキャンセルします。</a:t>
            </a:r>
            <a:endParaRPr sz="1100" dirty="0">
              <a:solidFill>
                <a:schemeClr val="dk1"/>
              </a:solidFill>
              <a:latin typeface="MS Mincho" pitchFamily="49" charset="-128"/>
              <a:ea typeface="MS Mincho" pitchFamily="49" charset="-128"/>
              <a:cs typeface="MS Mincho"/>
              <a:sym typeface="MS Mincho"/>
            </a:endParaRPr>
          </a:p>
        </p:txBody>
      </p:sp>
      <p:pic>
        <p:nvPicPr>
          <p:cNvPr id="580" name="Google Shape;580;p29"/>
          <p:cNvPicPr preferRelativeResize="0"/>
          <p:nvPr/>
        </p:nvPicPr>
        <p:blipFill rotWithShape="1">
          <a:blip r:embed="rId6" cstate="print">
            <a:alphaModFix/>
          </a:blip>
          <a:srcRect/>
          <a:stretch/>
        </p:blipFill>
        <p:spPr>
          <a:xfrm>
            <a:off x="1129737" y="8932461"/>
            <a:ext cx="3505200" cy="485775"/>
          </a:xfrm>
          <a:prstGeom prst="rect">
            <a:avLst/>
          </a:prstGeom>
          <a:noFill/>
          <a:ln>
            <a:noFill/>
          </a:ln>
        </p:spPr>
      </p:pic>
      <p:cxnSp>
        <p:nvCxnSpPr>
          <p:cNvPr id="581" name="Google Shape;581;p29"/>
          <p:cNvCxnSpPr>
            <a:endCxn id="580" idx="3"/>
          </p:cNvCxnSpPr>
          <p:nvPr/>
        </p:nvCxnSpPr>
        <p:spPr>
          <a:xfrm rot="5400000">
            <a:off x="4408822" y="7737727"/>
            <a:ext cx="1663737" cy="1211506"/>
          </a:xfrm>
          <a:prstGeom prst="bentConnector2">
            <a:avLst/>
          </a:prstGeom>
          <a:noFill/>
          <a:ln w="19050" cap="flat" cmpd="sng">
            <a:solidFill>
              <a:srgbClr val="FF0000"/>
            </a:solidFill>
            <a:prstDash val="solid"/>
            <a:miter lim="800000"/>
            <a:headEnd type="none" w="sm" len="sm"/>
            <a:tailEnd type="triangle" w="med" len="med"/>
          </a:ln>
        </p:spPr>
      </p:cxnSp>
      <p:cxnSp>
        <p:nvCxnSpPr>
          <p:cNvPr id="582" name="Google Shape;582;p29"/>
          <p:cNvCxnSpPr>
            <a:endCxn id="578" idx="1"/>
          </p:cNvCxnSpPr>
          <p:nvPr/>
        </p:nvCxnSpPr>
        <p:spPr>
          <a:xfrm rot="10800000" flipH="1">
            <a:off x="2310087" y="6905113"/>
            <a:ext cx="2041200" cy="1064100"/>
          </a:xfrm>
          <a:prstGeom prst="bentConnector3">
            <a:avLst>
              <a:gd name="adj1" fmla="val 1367"/>
            </a:avLst>
          </a:prstGeom>
          <a:noFill/>
          <a:ln w="19050" cap="flat" cmpd="sng">
            <a:solidFill>
              <a:srgbClr val="FF0000"/>
            </a:solidFill>
            <a:prstDash val="solid"/>
            <a:miter lim="800000"/>
            <a:headEnd type="none" w="sm" len="sm"/>
            <a:tailEnd type="triangle" w="med" len="med"/>
          </a:ln>
        </p:spPr>
      </p:cxnSp>
      <p:sp>
        <p:nvSpPr>
          <p:cNvPr id="583" name="Google Shape;583;p29"/>
          <p:cNvSpPr txBox="1"/>
          <p:nvPr/>
        </p:nvSpPr>
        <p:spPr>
          <a:xfrm>
            <a:off x="810812" y="90036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a:solidFill>
                  <a:srgbClr val="FF0000"/>
                </a:solidFill>
                <a:latin typeface="Century"/>
                <a:ea typeface="Century"/>
                <a:cs typeface="Century"/>
                <a:sym typeface="Century"/>
              </a:rPr>
              <a:t>④</a:t>
            </a:r>
            <a:endParaRPr sz="1800">
              <a:solidFill>
                <a:srgbClr val="FF0000"/>
              </a:solidFill>
              <a:latin typeface="Century"/>
              <a:ea typeface="Century"/>
              <a:cs typeface="Century"/>
              <a:sym typeface="Century"/>
            </a:endParaRPr>
          </a:p>
        </p:txBody>
      </p:sp>
      <p:sp>
        <p:nvSpPr>
          <p:cNvPr id="584" name="Google Shape;584;p29"/>
          <p:cNvSpPr txBox="1"/>
          <p:nvPr/>
        </p:nvSpPr>
        <p:spPr>
          <a:xfrm>
            <a:off x="1017617" y="9432191"/>
            <a:ext cx="4861407"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④</a:t>
            </a:r>
            <a:r>
              <a:rPr lang="ja-JP" altLang="ko-KR" sz="1100" dirty="0" smtClean="0">
                <a:latin typeface="MS Mincho" pitchFamily="49" charset="-128"/>
                <a:ea typeface="MS Mincho" pitchFamily="49" charset="-128"/>
              </a:rPr>
              <a:t>上部ロゴ＋所属医療機関名が該当転換対象医療機関に変更されました。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以降、点検業務の医療費請求書は転換医療機関のデータ</a:t>
            </a:r>
            <a:r>
              <a:rPr lang="ja-JP" altLang="en-US" sz="1100" dirty="0" smtClean="0">
                <a:latin typeface="MS Mincho" pitchFamily="49" charset="-128"/>
                <a:ea typeface="MS Mincho" pitchFamily="49" charset="-128"/>
              </a:rPr>
              <a:t>になります</a:t>
            </a:r>
            <a:r>
              <a:rPr lang="ja-JP" altLang="ko-KR" sz="1100" dirty="0" smtClean="0">
                <a:latin typeface="MS Mincho" pitchFamily="49" charset="-128"/>
                <a:ea typeface="MS Mincho" pitchFamily="49" charset="-128"/>
              </a:rPr>
              <a:t>。</a:t>
            </a:r>
            <a:endParaRPr sz="1100" dirty="0">
              <a:solidFill>
                <a:schemeClr val="dk1"/>
              </a:solidFill>
              <a:latin typeface="MS Mincho" pitchFamily="49" charset="-128"/>
              <a:ea typeface="MS Mincho" pitchFamily="49" charset="-128"/>
              <a:cs typeface="MS Mincho"/>
              <a:sym typeface="MS Minch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18"/>
          <p:cNvGrpSpPr/>
          <p:nvPr/>
        </p:nvGrpSpPr>
        <p:grpSpPr>
          <a:xfrm>
            <a:off x="877982" y="1801423"/>
            <a:ext cx="6367146" cy="4354829"/>
            <a:chOff x="877982" y="1726994"/>
            <a:chExt cx="6367146" cy="4354829"/>
          </a:xfrm>
        </p:grpSpPr>
        <p:pic>
          <p:nvPicPr>
            <p:cNvPr id="14" name="그림 13"/>
            <p:cNvPicPr>
              <a:picLocks noChangeAspect="1"/>
            </p:cNvPicPr>
            <p:nvPr/>
          </p:nvPicPr>
          <p:blipFill>
            <a:blip r:embed="rId2" cstate="print"/>
            <a:stretch>
              <a:fillRect/>
            </a:stretch>
          </p:blipFill>
          <p:spPr>
            <a:xfrm>
              <a:off x="877982" y="1726994"/>
              <a:ext cx="6367146" cy="1101266"/>
            </a:xfrm>
            <a:prstGeom prst="rect">
              <a:avLst/>
            </a:prstGeom>
          </p:spPr>
        </p:pic>
        <p:pic>
          <p:nvPicPr>
            <p:cNvPr id="18" name="그림 17"/>
            <p:cNvPicPr>
              <a:picLocks noChangeAspect="1"/>
            </p:cNvPicPr>
            <p:nvPr/>
          </p:nvPicPr>
          <p:blipFill>
            <a:blip r:embed="rId3" cstate="print"/>
            <a:stretch>
              <a:fillRect/>
            </a:stretch>
          </p:blipFill>
          <p:spPr>
            <a:xfrm>
              <a:off x="4609395" y="2828260"/>
              <a:ext cx="2603834" cy="3253563"/>
            </a:xfrm>
            <a:prstGeom prst="rect">
              <a:avLst/>
            </a:prstGeom>
          </p:spPr>
        </p:pic>
      </p:grpSp>
      <p:sp>
        <p:nvSpPr>
          <p:cNvPr id="2" name="スライド番号プレースホルダー 1">
            <a:extLst>
              <a:ext uri="{FF2B5EF4-FFF2-40B4-BE49-F238E27FC236}">
                <a16:creationId xmlns="" xmlns:a16="http://schemas.microsoft.com/office/drawing/2014/main" id="{8E9A50FC-E61D-A23C-A937-8C0F74B36164}"/>
              </a:ext>
            </a:extLst>
          </p:cNvPr>
          <p:cNvSpPr>
            <a:spLocks noGrp="1"/>
          </p:cNvSpPr>
          <p:nvPr>
            <p:ph type="sldNum" sz="quarter" idx="12"/>
          </p:nvPr>
        </p:nvSpPr>
        <p:spPr/>
        <p:txBody>
          <a:bodyPr/>
          <a:lstStyle/>
          <a:p>
            <a:fld id="{00593AED-EEE3-4FE1-BF0F-C13142AE3BDC}" type="slidenum">
              <a:rPr kumimoji="1" lang="ja-JP" altLang="en-US" smtClean="0"/>
              <a:pPr/>
              <a:t>4</a:t>
            </a:fld>
            <a:endParaRPr kumimoji="1" lang="ja-JP" altLang="en-US"/>
          </a:p>
        </p:txBody>
      </p:sp>
      <p:sp>
        <p:nvSpPr>
          <p:cNvPr id="16" name="テキスト ボックス 3">
            <a:extLst>
              <a:ext uri="{FF2B5EF4-FFF2-40B4-BE49-F238E27FC236}">
                <a16:creationId xmlns="" xmlns:a16="http://schemas.microsoft.com/office/drawing/2014/main" id="{39B20316-5516-465F-8F83-CAB8795F9EBE}"/>
              </a:ext>
            </a:extLst>
          </p:cNvPr>
          <p:cNvSpPr txBox="1"/>
          <p:nvPr/>
        </p:nvSpPr>
        <p:spPr>
          <a:xfrm>
            <a:off x="877982" y="1211468"/>
            <a:ext cx="5400000" cy="515526"/>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顧客情報</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変更</a:t>
            </a:r>
            <a:endParaRPr lang="en-US" altLang="ja-JP"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リストから選択した顧客の情報を「変更」ボタ</a:t>
            </a:r>
            <a:r>
              <a:rPr lang="ja-JP" altLang="ko-KR" sz="1100" dirty="0" smtClean="0">
                <a:latin typeface="MS Mincho" pitchFamily="49" charset="-128"/>
                <a:ea typeface="MS Mincho" pitchFamily="49" charset="-128"/>
              </a:rPr>
              <a:t>ン</a:t>
            </a:r>
            <a:r>
              <a:rPr lang="ja-JP" altLang="en-US"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変</a:t>
            </a:r>
            <a:r>
              <a:rPr lang="ja-JP" altLang="ko-KR" sz="1100" dirty="0" smtClean="0">
                <a:latin typeface="MS Mincho" pitchFamily="49" charset="-128"/>
                <a:ea typeface="MS Mincho" pitchFamily="49" charset="-128"/>
              </a:rPr>
              <a:t>更します。</a:t>
            </a:r>
            <a:endParaRPr lang="en-US" altLang="ja-JP" sz="1100" dirty="0">
              <a:latin typeface="MS Mincho" pitchFamily="49" charset="-128"/>
              <a:ea typeface="MS Mincho" pitchFamily="49" charset="-128"/>
            </a:endParaRPr>
          </a:p>
        </p:txBody>
      </p:sp>
      <p:sp>
        <p:nvSpPr>
          <p:cNvPr id="20" name="四角形: 角を丸くする 22">
            <a:extLst>
              <a:ext uri="{FF2B5EF4-FFF2-40B4-BE49-F238E27FC236}">
                <a16:creationId xmlns="" xmlns:a16="http://schemas.microsoft.com/office/drawing/2014/main" id="{F211DA2C-C83A-5F41-6152-E7B73A4E7E89}"/>
              </a:ext>
            </a:extLst>
          </p:cNvPr>
          <p:cNvSpPr/>
          <p:nvPr/>
        </p:nvSpPr>
        <p:spPr>
          <a:xfrm>
            <a:off x="6277982" y="2352057"/>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1" name="四角形: 角を丸くする 22">
            <a:extLst>
              <a:ext uri="{FF2B5EF4-FFF2-40B4-BE49-F238E27FC236}">
                <a16:creationId xmlns="" xmlns:a16="http://schemas.microsoft.com/office/drawing/2014/main" id="{F211DA2C-C83A-5F41-6152-E7B73A4E7E89}"/>
              </a:ext>
            </a:extLst>
          </p:cNvPr>
          <p:cNvSpPr/>
          <p:nvPr/>
        </p:nvSpPr>
        <p:spPr>
          <a:xfrm>
            <a:off x="6277981" y="5533634"/>
            <a:ext cx="526855" cy="2103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2" name="テキスト ボックス 18">
            <a:extLst>
              <a:ext uri="{FF2B5EF4-FFF2-40B4-BE49-F238E27FC236}">
                <a16:creationId xmlns="" xmlns:a16="http://schemas.microsoft.com/office/drawing/2014/main" id="{133AD795-5C0E-2720-2DC3-404090135512}"/>
              </a:ext>
            </a:extLst>
          </p:cNvPr>
          <p:cNvSpPr txBox="1"/>
          <p:nvPr/>
        </p:nvSpPr>
        <p:spPr>
          <a:xfrm>
            <a:off x="6794179" y="5454163"/>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②</a:t>
            </a:r>
          </a:p>
        </p:txBody>
      </p:sp>
      <p:sp>
        <p:nvSpPr>
          <p:cNvPr id="23" name="テキスト ボックス 21">
            <a:extLst>
              <a:ext uri="{FF2B5EF4-FFF2-40B4-BE49-F238E27FC236}">
                <a16:creationId xmlns="" xmlns:a16="http://schemas.microsoft.com/office/drawing/2014/main" id="{20F7AD82-028F-54DB-9015-3BCA534A3D76}"/>
              </a:ext>
            </a:extLst>
          </p:cNvPr>
          <p:cNvSpPr txBox="1"/>
          <p:nvPr/>
        </p:nvSpPr>
        <p:spPr>
          <a:xfrm>
            <a:off x="6797731" y="2272586"/>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①</a:t>
            </a:r>
          </a:p>
        </p:txBody>
      </p:sp>
      <p:sp>
        <p:nvSpPr>
          <p:cNvPr id="24" name="テキスト ボックス 3">
            <a:extLst>
              <a:ext uri="{FF2B5EF4-FFF2-40B4-BE49-F238E27FC236}">
                <a16:creationId xmlns="" xmlns:a16="http://schemas.microsoft.com/office/drawing/2014/main" id="{39B20316-5516-465F-8F83-CAB8795F9EBE}"/>
              </a:ext>
            </a:extLst>
          </p:cNvPr>
          <p:cNvSpPr txBox="1"/>
          <p:nvPr/>
        </p:nvSpPr>
        <p:spPr>
          <a:xfrm>
            <a:off x="0" y="3669505"/>
            <a:ext cx="4785756" cy="1996700"/>
          </a:xfrm>
          <a:prstGeom prst="rect">
            <a:avLst/>
          </a:prstGeom>
          <a:noFill/>
        </p:spPr>
        <p:txBody>
          <a:bodyPr wrap="square">
            <a:spAutoFit/>
          </a:bodyPr>
          <a:lstStyle/>
          <a:p>
            <a:pPr>
              <a:lnSpc>
                <a:spcPct val="125000"/>
              </a:lnSpc>
            </a:pPr>
            <a:endParaRPr lang="en-US" altLang="ja-JP" sz="1100" dirty="0" smtClean="0">
              <a:solidFill>
                <a:srgbClr val="FF0000"/>
              </a:solidFill>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① </a:t>
            </a:r>
            <a:r>
              <a:rPr lang="ja-JP" altLang="ko-KR" sz="1100" dirty="0" smtClean="0">
                <a:latin typeface="MS Mincho" pitchFamily="49" charset="-128"/>
                <a:ea typeface="MS Mincho" pitchFamily="49" charset="-128"/>
              </a:rPr>
              <a:t>基本情報と薬価</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チェック</a:t>
            </a:r>
            <a:r>
              <a:rPr lang="ja-JP" altLang="en-US" sz="1100" dirty="0" smtClean="0">
                <a:latin typeface="MS Mincho" pitchFamily="49" charset="-128"/>
                <a:ea typeface="MS Mincho" pitchFamily="49" charset="-128"/>
              </a:rPr>
              <a:t>可不</a:t>
            </a:r>
            <a:r>
              <a:rPr lang="ja-JP" altLang="ko-KR" sz="1100" dirty="0" smtClean="0">
                <a:latin typeface="MS Mincho" pitchFamily="49" charset="-128"/>
                <a:ea typeface="MS Mincho" pitchFamily="49" charset="-128"/>
              </a:rPr>
              <a:t>項目を一緒に変更処理します。</a:t>
            </a:r>
            <a:endParaRPr lang="en-US" altLang="ko-KR"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② </a:t>
            </a:r>
            <a:r>
              <a:rPr lang="ja-JP" altLang="ko-KR" sz="1100" dirty="0" smtClean="0">
                <a:latin typeface="MS Mincho" pitchFamily="49" charset="-128"/>
                <a:ea typeface="MS Mincho" pitchFamily="49" charset="-128"/>
              </a:rPr>
              <a:t>契約情報</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変更処理</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トライアルから本契約に変更または終了の場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オ</a:t>
            </a:r>
            <a:r>
              <a:rPr lang="ja-JP" altLang="ko-KR" sz="1100" dirty="0" smtClean="0">
                <a:latin typeface="MS Mincho" pitchFamily="49" charset="-128"/>
                <a:ea typeface="MS Mincho" pitchFamily="49" charset="-128"/>
              </a:rPr>
              <a:t>ペレータ</a:t>
            </a:r>
            <a:r>
              <a:rPr lang="ja-JP" altLang="en-US" sz="1100" dirty="0" smtClean="0">
                <a:latin typeface="MS Mincho" pitchFamily="49" charset="-128"/>
                <a:ea typeface="MS Mincho" pitchFamily="49" charset="-128"/>
              </a:rPr>
              <a:t>が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チ</a:t>
            </a:r>
            <a:r>
              <a:rPr lang="ja-JP" altLang="ko-KR" sz="1100" dirty="0" smtClean="0">
                <a:latin typeface="MS Mincho" pitchFamily="49" charset="-128"/>
                <a:ea typeface="MS Mincho" pitchFamily="49" charset="-128"/>
              </a:rPr>
              <a:t>ェックして変更処理を</a:t>
            </a:r>
            <a:r>
              <a:rPr lang="ja-JP" altLang="en-US" sz="1100" dirty="0" smtClean="0">
                <a:latin typeface="MS Mincho" pitchFamily="49" charset="-128"/>
                <a:ea typeface="MS Mincho" pitchFamily="49" charset="-128"/>
              </a:rPr>
              <a:t>行います</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a:lnSpc>
                <a:spcPct val="125000"/>
              </a:lnSpc>
            </a:pPr>
            <a:endParaRPr lang="en-US" altLang="ja-JP"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契約</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解除された医療機関の場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ロ</a:t>
            </a:r>
            <a:r>
              <a:rPr lang="ja-JP" altLang="ko-KR" sz="1100" dirty="0" smtClean="0">
                <a:latin typeface="MS Mincho" pitchFamily="49" charset="-128"/>
                <a:ea typeface="MS Mincho" pitchFamily="49" charset="-128"/>
              </a:rPr>
              <a:t>グイン接続はできません。</a:t>
            </a:r>
            <a:endParaRPr lang="en-US" altLang="ko-KR" sz="1100" dirty="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p>
        </p:txBody>
      </p:sp>
    </p:spTree>
    <p:extLst>
      <p:ext uri="{BB962C8B-B14F-4D97-AF65-F5344CB8AC3E}">
        <p14:creationId xmlns="" xmlns:p14="http://schemas.microsoft.com/office/powerpoint/2010/main" val="383643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C1B1E428-D0EB-64EF-4DCB-42F48EEFFFA9}"/>
              </a:ext>
            </a:extLst>
          </p:cNvPr>
          <p:cNvSpPr>
            <a:spLocks noGrp="1"/>
          </p:cNvSpPr>
          <p:nvPr>
            <p:ph type="sldNum" sz="quarter" idx="12"/>
          </p:nvPr>
        </p:nvSpPr>
        <p:spPr/>
        <p:txBody>
          <a:bodyPr/>
          <a:lstStyle/>
          <a:p>
            <a:fld id="{00593AED-EEE3-4FE1-BF0F-C13142AE3BDC}" type="slidenum">
              <a:rPr kumimoji="1" lang="ja-JP" altLang="en-US" smtClean="0">
                <a:latin typeface="MS Mincho" pitchFamily="49" charset="-128"/>
                <a:ea typeface="MS Mincho" pitchFamily="49" charset="-128"/>
              </a:rPr>
              <a:pPr/>
              <a:t>5</a:t>
            </a:fld>
            <a:endParaRPr kumimoji="1" lang="ja-JP" altLang="en-US" dirty="0">
              <a:latin typeface="MS Mincho" pitchFamily="49" charset="-128"/>
              <a:ea typeface="MS Mincho" pitchFamily="49" charset="-128"/>
            </a:endParaRPr>
          </a:p>
        </p:txBody>
      </p:sp>
      <p:sp>
        <p:nvSpPr>
          <p:cNvPr id="19" name="テキスト ボックス 4">
            <a:extLst>
              <a:ext uri="{FF2B5EF4-FFF2-40B4-BE49-F238E27FC236}">
                <a16:creationId xmlns="" xmlns:a16="http://schemas.microsoft.com/office/drawing/2014/main" id="{9FAB47BD-74C2-4F7D-A107-DF55D43C7741}"/>
              </a:ext>
            </a:extLst>
          </p:cNvPr>
          <p:cNvSpPr txBox="1"/>
          <p:nvPr/>
        </p:nvSpPr>
        <p:spPr>
          <a:xfrm>
            <a:off x="669678" y="1214906"/>
            <a:ext cx="5400000" cy="727122"/>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詳細情報</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中</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ユーザー情報」タブです。</a:t>
            </a:r>
            <a:endParaRPr lang="en-US" altLang="ko-KR" sz="1100" dirty="0" smtClean="0">
              <a:latin typeface="MS Mincho" pitchFamily="49" charset="-128"/>
              <a:ea typeface="MS Mincho" pitchFamily="49" charset="-128"/>
            </a:endParaRPr>
          </a:p>
          <a:p>
            <a:pPr>
              <a:lnSpc>
                <a:spcPct val="125000"/>
              </a:lnSpc>
            </a:pPr>
            <a:r>
              <a:rPr lang="en-US" altLang="ko-KR" sz="1100" dirty="0">
                <a:latin typeface="MS Mincho" pitchFamily="49" charset="-128"/>
                <a:ea typeface="MS Mincho" pitchFamily="49" charset="-128"/>
              </a:rPr>
              <a:t> </a:t>
            </a:r>
            <a:r>
              <a:rPr lang="en-US"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新しいユーザーを追加または削除します。</a:t>
            </a:r>
            <a:endParaRPr lang="en-US" altLang="ko-KR" sz="1100" dirty="0" smtClean="0">
              <a:latin typeface="MS Mincho" pitchFamily="49" charset="-128"/>
              <a:ea typeface="MS Mincho" pitchFamily="49" charset="-128"/>
            </a:endParaRPr>
          </a:p>
          <a:p>
            <a:pPr>
              <a:lnSpc>
                <a:spcPct val="125000"/>
              </a:lnSpc>
            </a:pPr>
            <a:r>
              <a:rPr lang="ko-KR" altLang="en-US" sz="1100" dirty="0" smtClean="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pic>
        <p:nvPicPr>
          <p:cNvPr id="21" name="그림 20"/>
          <p:cNvPicPr>
            <a:picLocks noChangeAspect="1"/>
          </p:cNvPicPr>
          <p:nvPr/>
        </p:nvPicPr>
        <p:blipFill>
          <a:blip r:embed="rId2" cstate="print"/>
          <a:stretch>
            <a:fillRect/>
          </a:stretch>
        </p:blipFill>
        <p:spPr>
          <a:xfrm>
            <a:off x="669679" y="1810359"/>
            <a:ext cx="3627142" cy="581967"/>
          </a:xfrm>
          <a:prstGeom prst="rect">
            <a:avLst/>
          </a:prstGeom>
        </p:spPr>
      </p:pic>
      <p:cxnSp>
        <p:nvCxnSpPr>
          <p:cNvPr id="23" name="直線矢印コネクタ 11">
            <a:extLst>
              <a:ext uri="{FF2B5EF4-FFF2-40B4-BE49-F238E27FC236}">
                <a16:creationId xmlns="" xmlns:a16="http://schemas.microsoft.com/office/drawing/2014/main" id="{7328982D-9E17-4DC4-9140-D0962D2610EA}"/>
              </a:ext>
            </a:extLst>
          </p:cNvPr>
          <p:cNvCxnSpPr/>
          <p:nvPr/>
        </p:nvCxnSpPr>
        <p:spPr>
          <a:xfrm flipH="1">
            <a:off x="1238108" y="2284145"/>
            <a:ext cx="3" cy="4519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四角形: 角を丸くする 12">
            <a:extLst>
              <a:ext uri="{FF2B5EF4-FFF2-40B4-BE49-F238E27FC236}">
                <a16:creationId xmlns="" xmlns:a16="http://schemas.microsoft.com/office/drawing/2014/main" id="{EE57D552-DADF-4D39-AB08-4EFBA770F0FD}"/>
              </a:ext>
            </a:extLst>
          </p:cNvPr>
          <p:cNvSpPr/>
          <p:nvPr/>
        </p:nvSpPr>
        <p:spPr>
          <a:xfrm>
            <a:off x="814219" y="2084676"/>
            <a:ext cx="847781"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pic>
        <p:nvPicPr>
          <p:cNvPr id="26" name="그림 25"/>
          <p:cNvPicPr>
            <a:picLocks noChangeAspect="1"/>
          </p:cNvPicPr>
          <p:nvPr/>
        </p:nvPicPr>
        <p:blipFill>
          <a:blip r:embed="rId3" cstate="print"/>
          <a:stretch>
            <a:fillRect/>
          </a:stretch>
        </p:blipFill>
        <p:spPr>
          <a:xfrm>
            <a:off x="458829" y="2736124"/>
            <a:ext cx="3754867" cy="4104157"/>
          </a:xfrm>
          <a:prstGeom prst="rect">
            <a:avLst/>
          </a:prstGeom>
        </p:spPr>
      </p:pic>
      <p:sp>
        <p:nvSpPr>
          <p:cNvPr id="27" name="テキスト ボックス 4">
            <a:extLst>
              <a:ext uri="{FF2B5EF4-FFF2-40B4-BE49-F238E27FC236}">
                <a16:creationId xmlns="" xmlns:a16="http://schemas.microsoft.com/office/drawing/2014/main" id="{9FAB47BD-74C2-4F7D-A107-DF55D43C7741}"/>
              </a:ext>
            </a:extLst>
          </p:cNvPr>
          <p:cNvSpPr txBox="1"/>
          <p:nvPr/>
        </p:nvSpPr>
        <p:spPr>
          <a:xfrm>
            <a:off x="1238109" y="2471176"/>
            <a:ext cx="5317078" cy="303929"/>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ユーザー追加ポップアップウィンドウが表示されます。</a:t>
            </a:r>
            <a:endParaRPr lang="en-US" altLang="ko-KR" sz="1100" dirty="0" smtClean="0">
              <a:latin typeface="MS Mincho" pitchFamily="49" charset="-128"/>
              <a:ea typeface="MS Mincho" pitchFamily="49" charset="-128"/>
            </a:endParaRPr>
          </a:p>
        </p:txBody>
      </p:sp>
      <p:sp>
        <p:nvSpPr>
          <p:cNvPr id="31" name="テキスト ボックス 18">
            <a:extLst>
              <a:ext uri="{FF2B5EF4-FFF2-40B4-BE49-F238E27FC236}">
                <a16:creationId xmlns="" xmlns:a16="http://schemas.microsoft.com/office/drawing/2014/main" id="{133AD795-5C0E-2720-2DC3-404090135512}"/>
              </a:ext>
            </a:extLst>
          </p:cNvPr>
          <p:cNvSpPr txBox="1"/>
          <p:nvPr/>
        </p:nvSpPr>
        <p:spPr>
          <a:xfrm>
            <a:off x="604197" y="3992665"/>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②</a:t>
            </a:r>
          </a:p>
        </p:txBody>
      </p:sp>
      <p:sp>
        <p:nvSpPr>
          <p:cNvPr id="32" name="テキスト ボックス 21">
            <a:extLst>
              <a:ext uri="{FF2B5EF4-FFF2-40B4-BE49-F238E27FC236}">
                <a16:creationId xmlns="" xmlns:a16="http://schemas.microsoft.com/office/drawing/2014/main" id="{20F7AD82-028F-54DB-9015-3BCA534A3D76}"/>
              </a:ext>
            </a:extLst>
          </p:cNvPr>
          <p:cNvSpPr txBox="1"/>
          <p:nvPr/>
        </p:nvSpPr>
        <p:spPr>
          <a:xfrm>
            <a:off x="625821" y="2900939"/>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①</a:t>
            </a:r>
          </a:p>
        </p:txBody>
      </p:sp>
      <p:sp>
        <p:nvSpPr>
          <p:cNvPr id="33" name="テキスト ボックス 18">
            <a:extLst>
              <a:ext uri="{FF2B5EF4-FFF2-40B4-BE49-F238E27FC236}">
                <a16:creationId xmlns="" xmlns:a16="http://schemas.microsoft.com/office/drawing/2014/main" id="{133AD795-5C0E-2720-2DC3-404090135512}"/>
              </a:ext>
            </a:extLst>
          </p:cNvPr>
          <p:cNvSpPr txBox="1"/>
          <p:nvPr/>
        </p:nvSpPr>
        <p:spPr>
          <a:xfrm>
            <a:off x="603166" y="5416473"/>
            <a:ext cx="364202" cy="307777"/>
          </a:xfrm>
          <a:prstGeom prst="rect">
            <a:avLst/>
          </a:prstGeom>
          <a:noFill/>
        </p:spPr>
        <p:txBody>
          <a:bodyPr wrap="none" rtlCol="0">
            <a:spAutoFit/>
          </a:bodyPr>
          <a:lstStyle/>
          <a:p>
            <a:r>
              <a:rPr kumimoji="1" lang="ja-JP" altLang="en-US" dirty="0" smtClean="0">
                <a:solidFill>
                  <a:srgbClr val="FF0000"/>
                </a:solidFill>
                <a:latin typeface="MS Mincho" pitchFamily="49" charset="-128"/>
                <a:ea typeface="MS Mincho" pitchFamily="49" charset="-128"/>
              </a:rPr>
              <a:t>③</a:t>
            </a:r>
            <a:endParaRPr kumimoji="1" lang="ja-JP" altLang="en-US" dirty="0">
              <a:solidFill>
                <a:srgbClr val="FF0000"/>
              </a:solidFill>
              <a:latin typeface="MS Mincho" pitchFamily="49" charset="-128"/>
              <a:ea typeface="MS Mincho" pitchFamily="49" charset="-128"/>
            </a:endParaRPr>
          </a:p>
        </p:txBody>
      </p:sp>
      <p:grpSp>
        <p:nvGrpSpPr>
          <p:cNvPr id="3" name="그룹 35"/>
          <p:cNvGrpSpPr/>
          <p:nvPr/>
        </p:nvGrpSpPr>
        <p:grpSpPr>
          <a:xfrm>
            <a:off x="4217771" y="2900939"/>
            <a:ext cx="3869323" cy="3477875"/>
            <a:chOff x="4353670" y="2900939"/>
            <a:chExt cx="3250402" cy="3477875"/>
          </a:xfrm>
        </p:grpSpPr>
        <p:sp>
          <p:nvSpPr>
            <p:cNvPr id="30" name="テキスト ボックス 3">
              <a:extLst>
                <a:ext uri="{FF2B5EF4-FFF2-40B4-BE49-F238E27FC236}">
                  <a16:creationId xmlns="" xmlns:a16="http://schemas.microsoft.com/office/drawing/2014/main" id="{39B20316-5516-465F-8F83-CAB8795F9EBE}"/>
                </a:ext>
              </a:extLst>
            </p:cNvPr>
            <p:cNvSpPr txBox="1"/>
            <p:nvPr/>
          </p:nvSpPr>
          <p:spPr>
            <a:xfrm>
              <a:off x="4371914" y="2900939"/>
              <a:ext cx="3232158" cy="3477875"/>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基本情報</a:t>
              </a:r>
              <a:endParaRPr lang="en-US" altLang="ko-KR" sz="1100" b="1"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表示は必須入力項目です。</a:t>
              </a: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ユーザーIDは20文字まで入力可能です。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既</a:t>
              </a:r>
              <a:r>
                <a:rPr lang="ja-JP" altLang="ko-KR" sz="1100" dirty="0" smtClean="0">
                  <a:latin typeface="MS Mincho" pitchFamily="49" charset="-128"/>
                  <a:ea typeface="MS Mincho" pitchFamily="49" charset="-128"/>
                </a:rPr>
                <a:t>存のIDの存在を確認する必要があります。</a:t>
              </a:r>
              <a:endParaRPr lang="en-US" altLang="ja-JP"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en-US" altLang="ko-KR" sz="1100" dirty="0">
                  <a:latin typeface="MS Mincho" pitchFamily="49" charset="-128"/>
                  <a:ea typeface="MS Mincho" pitchFamily="49" charset="-128"/>
                </a:rPr>
                <a:t> </a:t>
              </a: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基本的には顧客IDとユーザーIDを同</a:t>
              </a:r>
              <a:r>
                <a:rPr lang="ja-JP" altLang="en-US" sz="1100" dirty="0" smtClean="0">
                  <a:latin typeface="MS Mincho" pitchFamily="49" charset="-128"/>
                  <a:ea typeface="MS Mincho" pitchFamily="49" charset="-128"/>
                </a:rPr>
                <a:t>一</a:t>
              </a:r>
              <a:r>
                <a:rPr lang="ja-JP" altLang="ko-KR" sz="1100" dirty="0" smtClean="0">
                  <a:latin typeface="MS Mincho" pitchFamily="49" charset="-128"/>
                  <a:ea typeface="MS Mincho" pitchFamily="49" charset="-128"/>
                </a:rPr>
                <a:t>に付与</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しますが、</a:t>
              </a:r>
              <a:r>
                <a:rPr lang="ja-JP" altLang="en-US" sz="1100" dirty="0" smtClean="0">
                  <a:latin typeface="MS Mincho" pitchFamily="49" charset="-128"/>
                  <a:ea typeface="MS Mincho" pitchFamily="49" charset="-128"/>
                </a:rPr>
                <a:t>１</a:t>
              </a:r>
              <a:r>
                <a:rPr lang="ja-JP" altLang="ko-KR" sz="1100" dirty="0" smtClean="0">
                  <a:latin typeface="MS Mincho" pitchFamily="49" charset="-128"/>
                  <a:ea typeface="MS Mincho" pitchFamily="49" charset="-128"/>
                </a:rPr>
                <a:t>顧客に</a:t>
              </a:r>
              <a:r>
                <a:rPr lang="ja-JP" altLang="en-US" sz="1100" dirty="0" smtClean="0">
                  <a:latin typeface="MS Mincho" pitchFamily="49" charset="-128"/>
                  <a:ea typeface="MS Mincho" pitchFamily="49" charset="-128"/>
                </a:rPr>
                <a:t>複数</a:t>
              </a:r>
              <a:r>
                <a:rPr lang="ja-JP" altLang="ko-KR" sz="1100" dirty="0" smtClean="0">
                  <a:latin typeface="MS Mincho" pitchFamily="49" charset="-128"/>
                  <a:ea typeface="MS Mincho" pitchFamily="49" charset="-128"/>
                </a:rPr>
                <a:t>のユーザーを登録して</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使用可能です。</a:t>
              </a:r>
              <a:endParaRPr lang="en-US" altLang="ko-KR"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「画面点検分配</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参照</a:t>
              </a:r>
              <a:r>
                <a:rPr lang="ja-JP" altLang="en-US" sz="1100" dirty="0" smtClean="0">
                  <a:latin typeface="MS Mincho" pitchFamily="49" charset="-128"/>
                  <a:ea typeface="MS Mincho" pitchFamily="49" charset="-128"/>
                </a:rPr>
                <a:t>してください。</a:t>
              </a:r>
              <a:endParaRPr lang="en-US" altLang="ja-JP"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一時パスワードは、大/小文字、数字などの</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文字列で自動的に生成されます。</a:t>
              </a:r>
              <a:endParaRPr lang="en-US" altLang="ja-JP"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登録されたパスワード</a:t>
              </a:r>
              <a:r>
                <a:rPr lang="ja-JP" altLang="ko-KR" sz="1100" dirty="0" smtClean="0">
                  <a:latin typeface="MS Mincho" pitchFamily="49" charset="-128"/>
                  <a:ea typeface="MS Mincho" pitchFamily="49" charset="-128"/>
                </a:rPr>
                <a:t>は人</a:t>
              </a:r>
              <a:r>
                <a:rPr lang="ja-JP" altLang="ko-KR" sz="1100" dirty="0" smtClean="0">
                  <a:latin typeface="MS Mincho" pitchFamily="49" charset="-128"/>
                  <a:ea typeface="MS Mincho" pitchFamily="49" charset="-128"/>
                </a:rPr>
                <a:t>が認識できない</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ように暗号化され、システムに登録されます。</a:t>
              </a:r>
              <a:endParaRPr lang="en-US" altLang="ko-KR" sz="1100" dirty="0" smtClean="0">
                <a:latin typeface="MS Mincho" pitchFamily="49" charset="-128"/>
                <a:ea typeface="MS Mincho" pitchFamily="49" charset="-128"/>
              </a:endParaRPr>
            </a:p>
          </p:txBody>
        </p:sp>
        <p:pic>
          <p:nvPicPr>
            <p:cNvPr id="35" name="그림 34"/>
            <p:cNvPicPr>
              <a:picLocks noChangeAspect="1"/>
            </p:cNvPicPr>
            <p:nvPr/>
          </p:nvPicPr>
          <p:blipFill>
            <a:blip r:embed="rId4" cstate="print"/>
            <a:stretch>
              <a:fillRect/>
            </a:stretch>
          </p:blipFill>
          <p:spPr>
            <a:xfrm>
              <a:off x="4353670" y="3163083"/>
              <a:ext cx="180975" cy="238125"/>
            </a:xfrm>
            <a:prstGeom prst="rect">
              <a:avLst/>
            </a:prstGeom>
          </p:spPr>
        </p:pic>
      </p:grpSp>
      <p:sp>
        <p:nvSpPr>
          <p:cNvPr id="37" name="テキスト ボックス 3">
            <a:extLst>
              <a:ext uri="{FF2B5EF4-FFF2-40B4-BE49-F238E27FC236}">
                <a16:creationId xmlns="" xmlns:a16="http://schemas.microsoft.com/office/drawing/2014/main" id="{39B20316-5516-465F-8F83-CAB8795F9EBE}"/>
              </a:ext>
            </a:extLst>
          </p:cNvPr>
          <p:cNvSpPr txBox="1"/>
          <p:nvPr/>
        </p:nvSpPr>
        <p:spPr>
          <a:xfrm>
            <a:off x="285014" y="6921971"/>
            <a:ext cx="6911439" cy="1573508"/>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② </a:t>
            </a:r>
            <a:r>
              <a:rPr lang="ja-JP" altLang="ko-KR" sz="1100" dirty="0" smtClean="0">
                <a:latin typeface="MS Mincho" pitchFamily="49" charset="-128"/>
                <a:ea typeface="MS Mincho" pitchFamily="49" charset="-128"/>
              </a:rPr>
              <a:t>ユーザー招待メッセージとは？</a:t>
            </a:r>
            <a:endParaRPr lang="en-US" altLang="ko-KR" sz="1100" b="1"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生成されたユーザの二次認証のための情報で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、電話番号は必ず文字受信が可能でなければなりません。</a:t>
            </a: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最初のユーザー生成時にIDと一時パスワード情報を登録された電話番号にSMS文字送信します。</a:t>
            </a:r>
            <a:endParaRPr lang="en-US" altLang="ko-KR" sz="1100" dirty="0" smtClean="0">
              <a:latin typeface="MS Mincho" pitchFamily="49" charset="-128"/>
              <a:ea typeface="MS Mincho" pitchFamily="49" charset="-128"/>
            </a:endParaRPr>
          </a:p>
          <a:p>
            <a:pPr>
              <a:lnSpc>
                <a:spcPct val="125000"/>
              </a:lnSpc>
            </a:pPr>
            <a:r>
              <a:rPr lang="en-US" altLang="ko-KR"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そ</a:t>
            </a:r>
            <a:r>
              <a:rPr lang="ja-JP" altLang="ko-KR" sz="1100" dirty="0" smtClean="0">
                <a:latin typeface="MS Mincho" pitchFamily="49" charset="-128"/>
                <a:ea typeface="MS Mincho" pitchFamily="49" charset="-128"/>
              </a:rPr>
              <a:t>の後、ユーザーが最初のログイン時に認証コードの受信を通じた二次認証過程を経ることになります。</a:t>
            </a:r>
            <a:endParaRPr lang="en-US" altLang="ko-KR" sz="1100" dirty="0" smtClean="0">
              <a:latin typeface="MS Mincho" pitchFamily="49" charset="-128"/>
              <a:ea typeface="MS Mincho" pitchFamily="49" charset="-128"/>
            </a:endParaRPr>
          </a:p>
          <a:p>
            <a:pPr>
              <a:lnSpc>
                <a:spcPct val="125000"/>
              </a:lnSpc>
              <a:buFontTx/>
              <a:buChar char="-"/>
            </a:pPr>
            <a:r>
              <a:rPr lang="ja-JP" altLang="ko-KR" sz="1100" dirty="0" smtClean="0">
                <a:latin typeface="MS Mincho" pitchFamily="49" charset="-128"/>
                <a:ea typeface="MS Mincho" pitchFamily="49" charset="-128"/>
              </a:rPr>
              <a:t>（注意）招待及び認証が「Eメール」選択の場</a:t>
            </a:r>
            <a:r>
              <a:rPr lang="ja-JP" altLang="ko-KR" sz="1100" dirty="0" smtClean="0">
                <a:latin typeface="MS Mincho" pitchFamily="49" charset="-128"/>
                <a:ea typeface="MS Mincho" pitchFamily="49" charset="-128"/>
              </a:rPr>
              <a:t>合</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2</a:t>
            </a:r>
            <a:r>
              <a:rPr lang="ja-JP" altLang="ko-KR" sz="1100" dirty="0" smtClean="0">
                <a:latin typeface="MS Mincho" pitchFamily="49" charset="-128"/>
                <a:ea typeface="MS Mincho" pitchFamily="49" charset="-128"/>
              </a:rPr>
              <a:t>次認証コードが送信されない</a:t>
            </a:r>
            <a:r>
              <a:rPr lang="ja-JP" altLang="en-US" sz="1100" dirty="0" smtClean="0">
                <a:latin typeface="MS Mincho" pitchFamily="49" charset="-128"/>
                <a:ea typeface="MS Mincho" pitchFamily="49" charset="-128"/>
              </a:rPr>
              <a:t>ので</a:t>
            </a:r>
            <a:r>
              <a:rPr lang="ja-JP" altLang="ko-KR" sz="1100" dirty="0" smtClean="0">
                <a:latin typeface="MS Mincho" pitchFamily="49" charset="-128"/>
                <a:ea typeface="MS Mincho" pitchFamily="49" charset="-128"/>
              </a:rPr>
              <a:t>ログインできない</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ko-KR" altLang="en-US" sz="1100" dirty="0" smtClean="0">
                <a:latin typeface="MS Mincho" pitchFamily="49" charset="-128"/>
              </a:rPr>
              <a:t>  </a:t>
            </a:r>
            <a:r>
              <a:rPr lang="ja-JP" altLang="ko-KR" sz="1100" dirty="0" smtClean="0">
                <a:latin typeface="MS Mincho" pitchFamily="49" charset="-128"/>
                <a:ea typeface="MS Mincho" pitchFamily="49" charset="-128"/>
              </a:rPr>
              <a:t>ため、必ず「SMS」が選択されるようにしなければなりません。</a:t>
            </a:r>
            <a:endParaRPr lang="en-US" altLang="ko-KR"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p:txBody>
      </p:sp>
      <p:sp>
        <p:nvSpPr>
          <p:cNvPr id="38" name="テキスト ボックス 3">
            <a:extLst>
              <a:ext uri="{FF2B5EF4-FFF2-40B4-BE49-F238E27FC236}">
                <a16:creationId xmlns="" xmlns:a16="http://schemas.microsoft.com/office/drawing/2014/main" id="{39B20316-5516-465F-8F83-CAB8795F9EBE}"/>
              </a:ext>
            </a:extLst>
          </p:cNvPr>
          <p:cNvSpPr txBox="1"/>
          <p:nvPr/>
        </p:nvSpPr>
        <p:spPr>
          <a:xfrm>
            <a:off x="273132" y="8339769"/>
            <a:ext cx="7286543" cy="1150315"/>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rPr>
              <a:t>③</a:t>
            </a:r>
            <a:r>
              <a:rPr lang="ja-JP" altLang="ko-KR" sz="1100" dirty="0" smtClean="0">
                <a:latin typeface="MS Mincho" pitchFamily="49" charset="-128"/>
                <a:ea typeface="MS Mincho" pitchFamily="49" charset="-128"/>
              </a:rPr>
              <a:t>所属情報</a:t>
            </a:r>
            <a:endParaRPr lang="en-US" altLang="ko-KR" sz="1100" b="1"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Default </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所属医療機関情報（顧客番号、名称）とユニークなコード情報（10行、都道府県（2） ＋ </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点数</a:t>
            </a:r>
            <a:r>
              <a:rPr lang="ja-JP" altLang="ko-KR" sz="1100" dirty="0" smtClean="0">
                <a:latin typeface="MS Mincho" pitchFamily="49" charset="-128"/>
                <a:ea typeface="MS Mincho" pitchFamily="49" charset="-128"/>
              </a:rPr>
              <a:t>表（1）＋医療機関（7））が表示されます。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所属</a:t>
            </a:r>
            <a:r>
              <a:rPr lang="ja-JP" altLang="en-US" sz="1100" dirty="0" smtClean="0">
                <a:latin typeface="MS Mincho" pitchFamily="49" charset="-128"/>
                <a:ea typeface="MS Mincho" pitchFamily="49" charset="-128"/>
              </a:rPr>
              <a:t>権限</a:t>
            </a:r>
            <a:r>
              <a:rPr lang="ja-JP" altLang="ko-KR" sz="1100" dirty="0" smtClean="0">
                <a:latin typeface="MS Mincho" pitchFamily="49" charset="-128"/>
                <a:ea typeface="MS Mincho" pitchFamily="49" charset="-128"/>
              </a:rPr>
              <a:t>は default で 「 1. 顧客点検者」です。</a:t>
            </a:r>
            <a:r>
              <a:rPr lang="ko-KR" altLang="en-US" sz="1100" dirty="0" smtClean="0">
                <a:latin typeface="MS Mincho" pitchFamily="49" charset="-128"/>
                <a:ea typeface="ＭＳ 明朝" panose="02020609040205080304" pitchFamily="17" charset="-128"/>
              </a:rPr>
              <a:t>  </a:t>
            </a:r>
            <a:endParaRPr lang="en-US" altLang="ko-KR" sz="1100" dirty="0" smtClean="0">
              <a:latin typeface="MS Mincho" pitchFamily="49" charset="-128"/>
              <a:ea typeface="MS Mincho" pitchFamily="49" charset="-128"/>
            </a:endParaRPr>
          </a:p>
          <a:p>
            <a:pPr marL="17145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その他、所属権</a:t>
            </a:r>
            <a:r>
              <a:rPr lang="ja-JP" altLang="ko-KR" sz="1100" dirty="0" smtClean="0">
                <a:latin typeface="MS Mincho" pitchFamily="49" charset="-128"/>
                <a:ea typeface="MS Mincho" pitchFamily="49" charset="-128"/>
              </a:rPr>
              <a:t>限</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サ</a:t>
            </a:r>
            <a:r>
              <a:rPr lang="ja-JP" altLang="ko-KR" sz="1100" dirty="0" smtClean="0">
                <a:latin typeface="MS Mincho" pitchFamily="49" charset="-128"/>
                <a:ea typeface="MS Mincho" pitchFamily="49" charset="-128"/>
              </a:rPr>
              <a:t>ポーターチェッ</a:t>
            </a:r>
            <a:r>
              <a:rPr lang="ja-JP" altLang="ko-KR" sz="1100" dirty="0" smtClean="0">
                <a:latin typeface="MS Mincho" pitchFamily="49" charset="-128"/>
                <a:ea typeface="MS Mincho" pitchFamily="49" charset="-128"/>
              </a:rPr>
              <a:t>ク</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閲</a:t>
            </a:r>
            <a:r>
              <a:rPr lang="ja-JP" altLang="ko-KR" sz="1100" dirty="0" smtClean="0">
                <a:latin typeface="MS Mincho" pitchFamily="49" charset="-128"/>
                <a:ea typeface="MS Mincho" pitchFamily="49" charset="-128"/>
              </a:rPr>
              <a:t>覧権</a:t>
            </a:r>
            <a:r>
              <a:rPr lang="ja-JP" altLang="ko-KR" sz="1100" dirty="0" smtClean="0">
                <a:latin typeface="MS Mincho" pitchFamily="49" charset="-128"/>
                <a:ea typeface="MS Mincho" pitchFamily="49" charset="-128"/>
              </a:rPr>
              <a:t>限</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運</a:t>
            </a:r>
            <a:r>
              <a:rPr lang="ja-JP" altLang="ko-KR" sz="1100" dirty="0" smtClean="0">
                <a:latin typeface="MS Mincho" pitchFamily="49" charset="-128"/>
                <a:ea typeface="MS Mincho" pitchFamily="49" charset="-128"/>
              </a:rPr>
              <a:t>営者権限で付与することもできます。</a:t>
            </a:r>
            <a:endParaRPr lang="en-US" altLang="ko-KR" sz="1100" dirty="0" smtClean="0">
              <a:latin typeface="MS Mincho" pitchFamily="49" charset="-128"/>
              <a:ea typeface="MS Mincho" pitchFamily="49" charset="-128"/>
            </a:endParaRPr>
          </a:p>
        </p:txBody>
      </p:sp>
      <p:pic>
        <p:nvPicPr>
          <p:cNvPr id="39" name="그림 38"/>
          <p:cNvPicPr>
            <a:picLocks noChangeAspect="1"/>
          </p:cNvPicPr>
          <p:nvPr/>
        </p:nvPicPr>
        <p:blipFill>
          <a:blip r:embed="rId5" cstate="print"/>
          <a:stretch>
            <a:fillRect/>
          </a:stretch>
        </p:blipFill>
        <p:spPr>
          <a:xfrm>
            <a:off x="1041319" y="9697608"/>
            <a:ext cx="1901009" cy="796149"/>
          </a:xfrm>
          <a:prstGeom prst="rect">
            <a:avLst/>
          </a:prstGeom>
        </p:spPr>
      </p:pic>
    </p:spTree>
    <p:extLst>
      <p:ext uri="{BB962C8B-B14F-4D97-AF65-F5344CB8AC3E}">
        <p14:creationId xmlns="" xmlns:p14="http://schemas.microsoft.com/office/powerpoint/2010/main" val="354205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 xmlns:a16="http://schemas.microsoft.com/office/drawing/2014/main" id="{9FAB47BD-74C2-4F7D-A107-DF55D43C7741}"/>
              </a:ext>
            </a:extLst>
          </p:cNvPr>
          <p:cNvSpPr txBox="1"/>
          <p:nvPr/>
        </p:nvSpPr>
        <p:spPr>
          <a:xfrm>
            <a:off x="1080000" y="1080000"/>
            <a:ext cx="5400000" cy="486415"/>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2人以上のユーザーを追加した場合</a:t>
            </a:r>
            <a:r>
              <a:rPr lang="en-US" altLang="ja-JP" sz="1100" dirty="0" smtClean="0">
                <a:latin typeface="MS Mincho" pitchFamily="49" charset="-128"/>
                <a:ea typeface="MS Mincho" pitchFamily="49" charset="-128"/>
              </a:rPr>
              <a:t>.</a:t>
            </a:r>
          </a:p>
          <a:p>
            <a:pPr>
              <a:lnSpc>
                <a:spcPct val="125000"/>
              </a:lnSpc>
            </a:pPr>
            <a:r>
              <a:rPr lang="en-US" altLang="ko-KR" sz="1100" dirty="0" smtClean="0">
                <a:latin typeface="MS Mincho" pitchFamily="49" charset="-128"/>
                <a:ea typeface="MS Mincho" pitchFamily="49" charset="-128"/>
              </a:rPr>
              <a:t> </a:t>
            </a:r>
            <a:endParaRPr lang="en-US" altLang="ja-JP" sz="1100" dirty="0">
              <a:latin typeface="MS Mincho" pitchFamily="49" charset="-128"/>
              <a:ea typeface="MS Mincho" pitchFamily="49" charset="-128"/>
            </a:endParaRPr>
          </a:p>
        </p:txBody>
      </p:sp>
      <p:sp>
        <p:nvSpPr>
          <p:cNvPr id="17" name="テキスト ボックス 16">
            <a:extLst>
              <a:ext uri="{FF2B5EF4-FFF2-40B4-BE49-F238E27FC236}">
                <a16:creationId xmlns="" xmlns:a16="http://schemas.microsoft.com/office/drawing/2014/main" id="{CBE35F4E-EEDA-4323-847C-4810B24DBB55}"/>
              </a:ext>
            </a:extLst>
          </p:cNvPr>
          <p:cNvSpPr txBox="1"/>
          <p:nvPr/>
        </p:nvSpPr>
        <p:spPr>
          <a:xfrm>
            <a:off x="937337" y="2768999"/>
            <a:ext cx="4121555" cy="1615827"/>
          </a:xfrm>
          <a:prstGeom prst="rect">
            <a:avLst/>
          </a:prstGeom>
          <a:noFill/>
        </p:spPr>
        <p:txBody>
          <a:bodyPr wrap="square">
            <a:spAutoFit/>
          </a:bodyPr>
          <a:lstStyle/>
          <a:p>
            <a:pPr>
              <a:buFontTx/>
              <a:buChar char="-"/>
            </a:pPr>
            <a:r>
              <a:rPr kumimoji="1" lang="en-US" altLang="ja-JP" sz="1100" dirty="0" smtClean="0">
                <a:latin typeface="MS Mincho" pitchFamily="49" charset="-128"/>
                <a:ea typeface="MS Mincho" pitchFamily="49" charset="-128"/>
              </a:rPr>
              <a:t> Status</a:t>
            </a:r>
            <a:r>
              <a:rPr kumimoji="1" lang="ja-JP" altLang="en-US" sz="1100" dirty="0" smtClean="0">
                <a:latin typeface="MS Mincho" pitchFamily="49" charset="-128"/>
                <a:ea typeface="MS Mincho" pitchFamily="49" charset="-128"/>
              </a:rPr>
              <a:t>が</a:t>
            </a:r>
            <a:r>
              <a:rPr kumimoji="1" lang="en-US" altLang="ko-KR" sz="1100" dirty="0" smtClean="0">
                <a:latin typeface="MS Mincho" pitchFamily="49" charset="-128"/>
                <a:ea typeface="MS Mincho" pitchFamily="49" charset="-128"/>
              </a:rPr>
              <a:t>confirmed</a:t>
            </a:r>
            <a:r>
              <a:rPr kumimoji="1"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場合</a:t>
            </a:r>
            <a:r>
              <a:rPr lang="ja-JP" altLang="ko-KR" sz="1100" dirty="0" smtClean="0">
                <a:latin typeface="MS Mincho" pitchFamily="49" charset="-128"/>
                <a:ea typeface="MS Mincho" pitchFamily="49" charset="-128"/>
              </a:rPr>
              <a:t>はSMS</a:t>
            </a:r>
            <a:r>
              <a:rPr lang="ja-JP" altLang="ko-KR" sz="1100" dirty="0" smtClean="0">
                <a:latin typeface="MS Mincho" pitchFamily="49" charset="-128"/>
                <a:ea typeface="MS Mincho" pitchFamily="49" charset="-128"/>
              </a:rPr>
              <a:t>二次認証コード</a:t>
            </a:r>
            <a:r>
              <a:rPr lang="ja-JP" altLang="en-US" sz="1100" dirty="0" smtClean="0">
                <a:latin typeface="MS Mincho" pitchFamily="49" charset="-128"/>
                <a:ea typeface="MS Mincho" pitchFamily="49" charset="-128"/>
              </a:rPr>
              <a:t>が</a:t>
            </a:r>
            <a:endParaRPr lang="en-US" altLang="ja-JP" sz="1100" dirty="0" smtClean="0">
              <a:latin typeface="MS Mincho" pitchFamily="49" charset="-128"/>
              <a:ea typeface="MS Mincho" pitchFamily="49" charset="-128"/>
            </a:endParaRPr>
          </a:p>
          <a:p>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受信して正常なアクセスが可能な状態です。</a:t>
            </a:r>
            <a:endParaRPr kumimoji="1" lang="en-US" altLang="ko-KR" sz="1100" dirty="0" smtClean="0">
              <a:latin typeface="MS Mincho" pitchFamily="49" charset="-128"/>
              <a:ea typeface="MS Mincho" pitchFamily="49" charset="-128"/>
            </a:endParaRPr>
          </a:p>
          <a:p>
            <a:pPr marL="171450" indent="-171450">
              <a:buFontTx/>
              <a:buChar char="-"/>
            </a:pPr>
            <a:r>
              <a:rPr kumimoji="1" lang="en-US" altLang="ja-JP" sz="1100" dirty="0" smtClean="0">
                <a:latin typeface="MS Mincho" pitchFamily="49" charset="-128"/>
                <a:ea typeface="MS Mincho" pitchFamily="49" charset="-128"/>
              </a:rPr>
              <a:t>Status</a:t>
            </a:r>
            <a:r>
              <a:rPr kumimoji="1" lang="ja-JP" altLang="en-US" sz="1100" dirty="0" smtClean="0">
                <a:latin typeface="MS Mincho" pitchFamily="49" charset="-128"/>
                <a:ea typeface="MS Mincho" pitchFamily="49" charset="-128"/>
              </a:rPr>
              <a:t>値が</a:t>
            </a:r>
            <a:r>
              <a:rPr kumimoji="1" lang="en-US" altLang="ko-KR" sz="1100" dirty="0" err="1" smtClean="0">
                <a:latin typeface="MS Mincho" pitchFamily="49" charset="-128"/>
                <a:ea typeface="MS Mincho" pitchFamily="49" charset="-128"/>
              </a:rPr>
              <a:t>force_change_password</a:t>
            </a:r>
            <a:r>
              <a:rPr lang="ja-JP" altLang="ko-KR" sz="1100" dirty="0" smtClean="0">
                <a:latin typeface="MS Mincho" pitchFamily="49" charset="-128"/>
                <a:ea typeface="MS Mincho" pitchFamily="49" charset="-128"/>
              </a:rPr>
              <a:t>はSMS</a:t>
            </a:r>
            <a:r>
              <a:rPr lang="ja-JP" altLang="ko-KR" sz="1100" dirty="0" smtClean="0">
                <a:latin typeface="MS Mincho" pitchFamily="49" charset="-128"/>
                <a:ea typeface="MS Mincho" pitchFamily="49" charset="-128"/>
              </a:rPr>
              <a:t>で招待</a:t>
            </a:r>
            <a:endParaRPr lang="en-US" altLang="ja-JP" sz="1100" dirty="0" smtClean="0">
              <a:latin typeface="MS Mincho" pitchFamily="49" charset="-128"/>
              <a:ea typeface="MS Mincho" pitchFamily="49" charset="-128"/>
            </a:endParaRPr>
          </a:p>
          <a:p>
            <a:pPr marL="171450" indent="-171450"/>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メッセージが送信された状</a:t>
            </a:r>
            <a:r>
              <a:rPr lang="ja-JP" altLang="ko-KR" sz="1100" dirty="0" smtClean="0">
                <a:latin typeface="MS Mincho" pitchFamily="49" charset="-128"/>
                <a:ea typeface="MS Mincho" pitchFamily="49" charset="-128"/>
              </a:rPr>
              <a:t>態</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ユ</a:t>
            </a:r>
            <a:r>
              <a:rPr lang="ja-JP" altLang="ko-KR" sz="1100" dirty="0" smtClean="0">
                <a:latin typeface="MS Mincho" pitchFamily="49" charset="-128"/>
                <a:ea typeface="MS Mincho" pitchFamily="49" charset="-128"/>
              </a:rPr>
              <a:t>ーザー</a:t>
            </a:r>
            <a:r>
              <a:rPr lang="ja-JP" altLang="ko-KR" sz="1100" dirty="0" smtClean="0">
                <a:latin typeface="MS Mincho" pitchFamily="49" charset="-128"/>
                <a:ea typeface="MS Mincho" pitchFamily="49" charset="-128"/>
              </a:rPr>
              <a:t>が</a:t>
            </a:r>
            <a:endParaRPr lang="en-US" altLang="ja-JP" sz="1100" dirty="0" smtClean="0">
              <a:latin typeface="MS Mincho" pitchFamily="49" charset="-128"/>
              <a:ea typeface="MS Mincho" pitchFamily="49" charset="-128"/>
            </a:endParaRPr>
          </a:p>
          <a:p>
            <a:pPr marL="171450" indent="-171450"/>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ロ</a:t>
            </a:r>
            <a:r>
              <a:rPr lang="ja-JP" altLang="ko-KR" sz="1100" dirty="0" smtClean="0">
                <a:latin typeface="MS Mincho" pitchFamily="49" charset="-128"/>
                <a:ea typeface="MS Mincho" pitchFamily="49" charset="-128"/>
              </a:rPr>
              <a:t>グイ</a:t>
            </a:r>
            <a:r>
              <a:rPr lang="ja-JP" altLang="ko-KR" sz="1100" dirty="0" smtClean="0">
                <a:latin typeface="MS Mincho" pitchFamily="49" charset="-128"/>
                <a:ea typeface="MS Mincho" pitchFamily="49" charset="-128"/>
              </a:rPr>
              <a:t>ンし</a:t>
            </a:r>
            <a:r>
              <a:rPr lang="ja-JP" altLang="ko-KR" sz="1100" dirty="0" smtClean="0">
                <a:latin typeface="MS Mincho" pitchFamily="49" charset="-128"/>
                <a:ea typeface="MS Mincho" pitchFamily="49" charset="-128"/>
              </a:rPr>
              <a:t>ていない状態で</a:t>
            </a:r>
            <a:r>
              <a:rPr lang="ja-JP" altLang="en-US" sz="1100" dirty="0" smtClean="0">
                <a:latin typeface="MS Mincho" pitchFamily="49" charset="-128"/>
                <a:ea typeface="MS Mincho" pitchFamily="49" charset="-128"/>
              </a:rPr>
              <a:t>確認すると良いです</a:t>
            </a:r>
            <a:r>
              <a:rPr lang="ja-JP" altLang="ko-KR"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二次認証予定ユーザー）</a:t>
            </a:r>
            <a:endParaRPr kumimoji="1" lang="en-US" altLang="ko-KR" sz="1100" dirty="0" smtClean="0">
              <a:latin typeface="MS Mincho" pitchFamily="49" charset="-128"/>
              <a:ea typeface="MS Mincho" pitchFamily="49" charset="-128"/>
            </a:endParaRPr>
          </a:p>
          <a:p>
            <a:endParaRPr kumimoji="1" lang="en-US" altLang="ko-KR" sz="1100" dirty="0" smtClean="0">
              <a:latin typeface="MS Mincho" pitchFamily="49" charset="-128"/>
              <a:ea typeface="MS Mincho" pitchFamily="49" charset="-128"/>
            </a:endParaRPr>
          </a:p>
          <a:p>
            <a:r>
              <a:rPr lang="ja-JP" altLang="ko-KR" sz="1100" dirty="0" smtClean="0">
                <a:latin typeface="MS Mincho" pitchFamily="49" charset="-128"/>
                <a:ea typeface="MS Mincho" pitchFamily="49" charset="-128"/>
              </a:rPr>
              <a:t>（参照）有効</a:t>
            </a:r>
            <a:r>
              <a:rPr lang="ja-JP" altLang="en-US" sz="1100" dirty="0" smtClean="0">
                <a:latin typeface="MS Mincho" pitchFamily="49" charset="-128"/>
                <a:ea typeface="MS Mincho" pitchFamily="49" charset="-128"/>
              </a:rPr>
              <a:t>可不</a:t>
            </a:r>
            <a:r>
              <a:rPr lang="ja-JP" altLang="ko-KR" sz="1100" dirty="0" smtClean="0">
                <a:latin typeface="MS Mincho" pitchFamily="49" charset="-128"/>
                <a:ea typeface="MS Mincho" pitchFamily="49" charset="-128"/>
              </a:rPr>
              <a:t>がXの場合</a:t>
            </a:r>
            <a:r>
              <a:rPr lang="ja-JP" altLang="ko-KR" sz="1100" dirty="0" smtClean="0">
                <a:latin typeface="MS Mincho" pitchFamily="49" charset="-128"/>
                <a:ea typeface="MS Mincho" pitchFamily="49" charset="-128"/>
              </a:rPr>
              <a:t>はAWS</a:t>
            </a:r>
            <a:r>
              <a:rPr lang="ja-JP" altLang="ko-KR" sz="1100" dirty="0" smtClean="0">
                <a:latin typeface="MS Mincho" pitchFamily="49" charset="-128"/>
                <a:ea typeface="MS Mincho" pitchFamily="49" charset="-128"/>
              </a:rPr>
              <a:t>認証を</a:t>
            </a:r>
            <a:r>
              <a:rPr lang="ja-JP" altLang="en-US" sz="1100" dirty="0" smtClean="0">
                <a:latin typeface="MS Mincho" pitchFamily="49" charset="-128"/>
                <a:ea typeface="MS Mincho" pitchFamily="49" charset="-128"/>
              </a:rPr>
              <a:t>要請</a:t>
            </a:r>
            <a:r>
              <a:rPr lang="ja-JP" altLang="ko-KR" sz="1100" dirty="0" smtClean="0">
                <a:latin typeface="MS Mincho" pitchFamily="49" charset="-128"/>
                <a:ea typeface="MS Mincho" pitchFamily="49" charset="-128"/>
              </a:rPr>
              <a:t>していない</a:t>
            </a:r>
            <a:endParaRPr lang="en-US" altLang="ja-JP" sz="1100" dirty="0" smtClean="0">
              <a:latin typeface="MS Mincho" pitchFamily="49" charset="-128"/>
              <a:ea typeface="MS Mincho" pitchFamily="49" charset="-128"/>
            </a:endParaRPr>
          </a:p>
          <a:p>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管理者のみが表示されます。</a:t>
            </a:r>
            <a:endParaRPr kumimoji="1" lang="en-US" altLang="ja-JP" sz="1100" dirty="0">
              <a:latin typeface="MS Mincho" pitchFamily="49" charset="-128"/>
              <a:ea typeface="MS Mincho" pitchFamily="49" charset="-128"/>
            </a:endParaRPr>
          </a:p>
        </p:txBody>
      </p:sp>
      <p:sp>
        <p:nvSpPr>
          <p:cNvPr id="2" name="テキスト ボックス 1">
            <a:extLst>
              <a:ext uri="{FF2B5EF4-FFF2-40B4-BE49-F238E27FC236}">
                <a16:creationId xmlns="" xmlns:a16="http://schemas.microsoft.com/office/drawing/2014/main" id="{6479B567-F4B5-4E24-8019-5012643CE833}"/>
              </a:ext>
            </a:extLst>
          </p:cNvPr>
          <p:cNvSpPr txBox="1"/>
          <p:nvPr/>
        </p:nvSpPr>
        <p:spPr>
          <a:xfrm>
            <a:off x="972961" y="4684379"/>
            <a:ext cx="5012205" cy="769441"/>
          </a:xfrm>
          <a:prstGeom prst="rect">
            <a:avLst/>
          </a:prstGeom>
          <a:solidFill>
            <a:schemeClr val="bg1"/>
          </a:solidFill>
        </p:spPr>
        <p:txBody>
          <a:bodyPr wrap="square" rtlCol="0">
            <a:spAutoFit/>
          </a:bodyPr>
          <a:lstStyle/>
          <a:p>
            <a:r>
              <a:rPr lang="ja-JP" altLang="ko-KR" sz="1100" dirty="0" smtClean="0">
                <a:solidFill>
                  <a:srgbClr val="FF0000"/>
                </a:solidFill>
                <a:latin typeface="MS Mincho" pitchFamily="49" charset="-128"/>
                <a:ea typeface="MS Mincho" pitchFamily="49" charset="-128"/>
              </a:rPr>
              <a:t>（参照）2つ以上のユーザーの場</a:t>
            </a:r>
            <a:r>
              <a:rPr lang="ja-JP" altLang="ko-KR" sz="1100" dirty="0" smtClean="0">
                <a:solidFill>
                  <a:srgbClr val="FF0000"/>
                </a:solidFill>
                <a:latin typeface="MS Mincho" pitchFamily="49" charset="-128"/>
                <a:ea typeface="MS Mincho" pitchFamily="49" charset="-128"/>
              </a:rPr>
              <a:t>合</a:t>
            </a:r>
            <a:r>
              <a:rPr lang="ja-JP" altLang="en-US" sz="1100" dirty="0" smtClean="0">
                <a:solidFill>
                  <a:srgbClr val="FF0000"/>
                </a:solidFill>
                <a:latin typeface="MS Mincho" pitchFamily="49" charset="-128"/>
                <a:ea typeface="MS Mincho" pitchFamily="49" charset="-128"/>
              </a:rPr>
              <a:t>は</a:t>
            </a:r>
            <a:r>
              <a:rPr lang="ja-JP" altLang="ko-KR" sz="1100" dirty="0" smtClean="0">
                <a:solidFill>
                  <a:srgbClr val="FF0000"/>
                </a:solidFill>
                <a:latin typeface="MS Mincho" pitchFamily="49" charset="-128"/>
                <a:ea typeface="MS Mincho" pitchFamily="49" charset="-128"/>
              </a:rPr>
              <a:t>点</a:t>
            </a:r>
            <a:r>
              <a:rPr lang="ja-JP" altLang="ko-KR" sz="1100" dirty="0" smtClean="0">
                <a:solidFill>
                  <a:srgbClr val="FF0000"/>
                </a:solidFill>
                <a:latin typeface="MS Mincho" pitchFamily="49" charset="-128"/>
                <a:ea typeface="MS Mincho" pitchFamily="49" charset="-128"/>
              </a:rPr>
              <a:t>検業務 &gt; レセ画面点</a:t>
            </a:r>
            <a:r>
              <a:rPr lang="ja-JP" altLang="ko-KR" sz="1100" dirty="0" smtClean="0">
                <a:solidFill>
                  <a:srgbClr val="FF0000"/>
                </a:solidFill>
                <a:latin typeface="MS Mincho" pitchFamily="49" charset="-128"/>
                <a:ea typeface="MS Mincho" pitchFamily="49" charset="-128"/>
              </a:rPr>
              <a:t>検</a:t>
            </a:r>
            <a:endParaRPr lang="en-US" altLang="ja-JP" sz="1100" dirty="0" smtClean="0">
              <a:solidFill>
                <a:srgbClr val="FF0000"/>
              </a:solidFill>
              <a:latin typeface="MS Mincho" pitchFamily="49" charset="-128"/>
              <a:ea typeface="MS Mincho" pitchFamily="49" charset="-128"/>
            </a:endParaRPr>
          </a:p>
          <a:p>
            <a:r>
              <a:rPr lang="ja-JP" altLang="en-US"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の</a:t>
            </a:r>
            <a:r>
              <a:rPr lang="ja-JP" altLang="ko-KR" sz="1100" dirty="0" smtClean="0">
                <a:solidFill>
                  <a:srgbClr val="FF0000"/>
                </a:solidFill>
                <a:latin typeface="MS Mincho" pitchFamily="49" charset="-128"/>
                <a:ea typeface="MS Mincho" pitchFamily="49" charset="-128"/>
              </a:rPr>
              <a:t>「点</a:t>
            </a:r>
            <a:r>
              <a:rPr lang="ja-JP" altLang="ko-KR" sz="1100" dirty="0" smtClean="0">
                <a:solidFill>
                  <a:srgbClr val="FF0000"/>
                </a:solidFill>
                <a:latin typeface="MS Mincho" pitchFamily="49" charset="-128"/>
                <a:ea typeface="MS Mincho" pitchFamily="49" charset="-128"/>
              </a:rPr>
              <a:t>検者分担」</a:t>
            </a:r>
            <a:r>
              <a:rPr lang="ja-JP" altLang="en-US" sz="1100" dirty="0" smtClean="0">
                <a:solidFill>
                  <a:srgbClr val="FF0000"/>
                </a:solidFill>
                <a:latin typeface="MS Mincho" pitchFamily="49" charset="-128"/>
                <a:ea typeface="MS Mincho" pitchFamily="49" charset="-128"/>
              </a:rPr>
              <a:t>と</a:t>
            </a:r>
            <a:r>
              <a:rPr lang="ja-JP" altLang="ko-KR" sz="1100" dirty="0" smtClean="0">
                <a:solidFill>
                  <a:srgbClr val="FF0000"/>
                </a:solidFill>
                <a:latin typeface="MS Mincho" pitchFamily="49" charset="-128"/>
                <a:ea typeface="MS Mincho" pitchFamily="49" charset="-128"/>
              </a:rPr>
              <a:t>点検業務 </a:t>
            </a:r>
            <a:r>
              <a:rPr lang="ja-JP" altLang="ko-KR" sz="1100" dirty="0" smtClean="0">
                <a:solidFill>
                  <a:srgbClr val="FF0000"/>
                </a:solidFill>
                <a:latin typeface="MS Mincho" pitchFamily="49" charset="-128"/>
                <a:ea typeface="MS Mincho" pitchFamily="49" charset="-128"/>
              </a:rPr>
              <a:t>&gt;画</a:t>
            </a:r>
            <a:r>
              <a:rPr lang="ja-JP" altLang="ko-KR" sz="1100" dirty="0" smtClean="0">
                <a:solidFill>
                  <a:srgbClr val="FF0000"/>
                </a:solidFill>
                <a:latin typeface="MS Mincho" pitchFamily="49" charset="-128"/>
                <a:ea typeface="MS Mincho" pitchFamily="49" charset="-128"/>
              </a:rPr>
              <a:t>面点検</a:t>
            </a:r>
            <a:r>
              <a:rPr lang="ja-JP" altLang="en-US" sz="1100" dirty="0" smtClean="0">
                <a:solidFill>
                  <a:srgbClr val="FF0000"/>
                </a:solidFill>
                <a:latin typeface="MS Mincho" pitchFamily="49" charset="-128"/>
                <a:ea typeface="MS Mincho" pitchFamily="49" charset="-128"/>
              </a:rPr>
              <a:t>分</a:t>
            </a:r>
            <a:r>
              <a:rPr lang="ja-JP" altLang="ko-KR" sz="1100" dirty="0" smtClean="0">
                <a:solidFill>
                  <a:srgbClr val="FF0000"/>
                </a:solidFill>
                <a:latin typeface="MS Mincho" pitchFamily="49" charset="-128"/>
                <a:ea typeface="MS Mincho" pitchFamily="49" charset="-128"/>
              </a:rPr>
              <a:t>分担の</a:t>
            </a:r>
            <a:r>
              <a:rPr lang="ja-JP" altLang="ko-KR" sz="1100" dirty="0" smtClean="0">
                <a:solidFill>
                  <a:srgbClr val="FF0000"/>
                </a:solidFill>
                <a:latin typeface="MS Mincho" pitchFamily="49" charset="-128"/>
                <a:ea typeface="MS Mincho" pitchFamily="49" charset="-128"/>
              </a:rPr>
              <a:t>分担</a:t>
            </a:r>
            <a:endParaRPr lang="en-US" altLang="ja-JP" sz="1100" dirty="0" smtClean="0">
              <a:solidFill>
                <a:srgbClr val="FF0000"/>
              </a:solidFill>
              <a:latin typeface="MS Mincho" pitchFamily="49" charset="-128"/>
              <a:ea typeface="MS Mincho" pitchFamily="49" charset="-128"/>
            </a:endParaRPr>
          </a:p>
          <a:p>
            <a:r>
              <a:rPr lang="ja-JP" altLang="en-US"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の</a:t>
            </a:r>
            <a:r>
              <a:rPr lang="ja-JP" altLang="ko-KR" sz="1100" dirty="0" smtClean="0">
                <a:solidFill>
                  <a:srgbClr val="FF0000"/>
                </a:solidFill>
                <a:latin typeface="MS Mincho" pitchFamily="49" charset="-128"/>
                <a:ea typeface="MS Mincho" pitchFamily="49" charset="-128"/>
              </a:rPr>
              <a:t>「</a:t>
            </a:r>
            <a:r>
              <a:rPr lang="ja-JP" altLang="ko-KR" sz="1100" dirty="0" smtClean="0">
                <a:solidFill>
                  <a:srgbClr val="FF0000"/>
                </a:solidFill>
                <a:latin typeface="MS Mincho" pitchFamily="49" charset="-128"/>
                <a:ea typeface="MS Mincho" pitchFamily="49" charset="-128"/>
              </a:rPr>
              <a:t>点検者」で活用されます</a:t>
            </a:r>
            <a:r>
              <a:rPr lang="ja-JP" altLang="en-US" sz="1100" dirty="0" smtClean="0">
                <a:solidFill>
                  <a:srgbClr val="FF0000"/>
                </a:solidFill>
                <a:latin typeface="MS Mincho" pitchFamily="49" charset="-128"/>
                <a:ea typeface="MS Mincho" pitchFamily="49" charset="-128"/>
              </a:rPr>
              <a:t>。</a:t>
            </a:r>
            <a:r>
              <a:rPr lang="en-US" altLang="ja-JP" sz="1100" dirty="0" smtClean="0">
                <a:solidFill>
                  <a:srgbClr val="FF0000"/>
                </a:solidFill>
                <a:latin typeface="MS Mincho" pitchFamily="49" charset="-128"/>
                <a:ea typeface="MS Mincho" pitchFamily="49" charset="-128"/>
              </a:rPr>
              <a:t> </a:t>
            </a:r>
            <a:endParaRPr kumimoji="1" lang="en-US" altLang="ko-KR" sz="1100" dirty="0" smtClean="0">
              <a:solidFill>
                <a:srgbClr val="FF0000"/>
              </a:solidFill>
              <a:latin typeface="MS Mincho" pitchFamily="49" charset="-128"/>
              <a:ea typeface="MS Mincho" pitchFamily="49" charset="-128"/>
            </a:endParaRPr>
          </a:p>
          <a:p>
            <a:r>
              <a:rPr kumimoji="1" lang="en-US" altLang="ja-JP" sz="1100" dirty="0">
                <a:solidFill>
                  <a:srgbClr val="FF0000"/>
                </a:solidFill>
                <a:latin typeface="MS Mincho" pitchFamily="49" charset="-128"/>
                <a:ea typeface="MS Mincho" pitchFamily="49" charset="-128"/>
              </a:rPr>
              <a:t> </a:t>
            </a:r>
            <a:endParaRPr kumimoji="1" lang="ja-JP" altLang="en-US" sz="1100" dirty="0">
              <a:solidFill>
                <a:srgbClr val="FF0000"/>
              </a:solidFill>
              <a:latin typeface="MS Mincho" pitchFamily="49" charset="-128"/>
              <a:ea typeface="MS Mincho" pitchFamily="49" charset="-128"/>
            </a:endParaRPr>
          </a:p>
        </p:txBody>
      </p:sp>
      <p:sp>
        <p:nvSpPr>
          <p:cNvPr id="3" name="スライド番号プレースホルダー 2">
            <a:extLst>
              <a:ext uri="{FF2B5EF4-FFF2-40B4-BE49-F238E27FC236}">
                <a16:creationId xmlns="" xmlns:a16="http://schemas.microsoft.com/office/drawing/2014/main" id="{DF194949-53EE-4FDF-CD01-3B5AEE72AADC}"/>
              </a:ext>
            </a:extLst>
          </p:cNvPr>
          <p:cNvSpPr>
            <a:spLocks noGrp="1"/>
          </p:cNvSpPr>
          <p:nvPr>
            <p:ph type="sldNum" sz="quarter" idx="12"/>
          </p:nvPr>
        </p:nvSpPr>
        <p:spPr>
          <a:xfrm>
            <a:off x="5339020" y="9874104"/>
            <a:ext cx="1700927" cy="569240"/>
          </a:xfrm>
        </p:spPr>
        <p:txBody>
          <a:bodyPr/>
          <a:lstStyle/>
          <a:p>
            <a:fld id="{00593AED-EEE3-4FE1-BF0F-C13142AE3BDC}" type="slidenum">
              <a:rPr kumimoji="1" lang="ja-JP" altLang="en-US" smtClean="0"/>
              <a:pPr/>
              <a:t>6</a:t>
            </a:fld>
            <a:endParaRPr kumimoji="1" lang="ja-JP" altLang="en-US"/>
          </a:p>
        </p:txBody>
      </p:sp>
      <p:pic>
        <p:nvPicPr>
          <p:cNvPr id="9" name="그림 8"/>
          <p:cNvPicPr>
            <a:picLocks noChangeAspect="1"/>
          </p:cNvPicPr>
          <p:nvPr/>
        </p:nvPicPr>
        <p:blipFill>
          <a:blip r:embed="rId2" cstate="print"/>
          <a:stretch>
            <a:fillRect/>
          </a:stretch>
        </p:blipFill>
        <p:spPr>
          <a:xfrm>
            <a:off x="1038989" y="1464846"/>
            <a:ext cx="3639337" cy="1254004"/>
          </a:xfrm>
          <a:prstGeom prst="rect">
            <a:avLst/>
          </a:prstGeom>
        </p:spPr>
      </p:pic>
      <p:sp>
        <p:nvSpPr>
          <p:cNvPr id="24" name="四角形: 角を丸くする 12">
            <a:extLst>
              <a:ext uri="{FF2B5EF4-FFF2-40B4-BE49-F238E27FC236}">
                <a16:creationId xmlns="" xmlns:a16="http://schemas.microsoft.com/office/drawing/2014/main" id="{EE57D552-DADF-4D39-AB08-4EFBA770F0FD}"/>
              </a:ext>
            </a:extLst>
          </p:cNvPr>
          <p:cNvSpPr/>
          <p:nvPr/>
        </p:nvSpPr>
        <p:spPr>
          <a:xfrm>
            <a:off x="2054656" y="1729841"/>
            <a:ext cx="879929" cy="26500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cxnSp>
        <p:nvCxnSpPr>
          <p:cNvPr id="25" name="꺾인 연결선 24"/>
          <p:cNvCxnSpPr>
            <a:endCxn id="20" idx="0"/>
          </p:cNvCxnSpPr>
          <p:nvPr/>
        </p:nvCxnSpPr>
        <p:spPr>
          <a:xfrm>
            <a:off x="2934585" y="1860699"/>
            <a:ext cx="3207688" cy="148964"/>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그림 19"/>
          <p:cNvPicPr>
            <a:picLocks noChangeAspect="1"/>
          </p:cNvPicPr>
          <p:nvPr/>
        </p:nvPicPr>
        <p:blipFill>
          <a:blip r:embed="rId3" cstate="print"/>
          <a:stretch>
            <a:fillRect/>
          </a:stretch>
        </p:blipFill>
        <p:spPr>
          <a:xfrm>
            <a:off x="5048468" y="2009663"/>
            <a:ext cx="2187609" cy="837501"/>
          </a:xfrm>
          <a:prstGeom prst="rect">
            <a:avLst/>
          </a:prstGeom>
        </p:spPr>
      </p:pic>
      <p:sp>
        <p:nvSpPr>
          <p:cNvPr id="27" name="テキスト ボックス 4">
            <a:extLst>
              <a:ext uri="{FF2B5EF4-FFF2-40B4-BE49-F238E27FC236}">
                <a16:creationId xmlns="" xmlns:a16="http://schemas.microsoft.com/office/drawing/2014/main" id="{9FAB47BD-74C2-4F7D-A107-DF55D43C7741}"/>
              </a:ext>
            </a:extLst>
          </p:cNvPr>
          <p:cNvSpPr txBox="1"/>
          <p:nvPr/>
        </p:nvSpPr>
        <p:spPr>
          <a:xfrm>
            <a:off x="5048467" y="2938396"/>
            <a:ext cx="2187609" cy="486415"/>
          </a:xfrm>
          <a:prstGeom prst="rect">
            <a:avLst/>
          </a:prstGeom>
          <a:no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ユーザーリストで選択したユーザーを削除します。</a:t>
            </a:r>
            <a:endParaRPr lang="en-US" altLang="ko-KR" sz="1100" dirty="0" smtClean="0">
              <a:latin typeface="MS Mincho" pitchFamily="49" charset="-128"/>
              <a:ea typeface="MS Mincho" pitchFamily="49" charset="-128"/>
            </a:endParaRPr>
          </a:p>
        </p:txBody>
      </p:sp>
      <p:pic>
        <p:nvPicPr>
          <p:cNvPr id="28" name="그림 27"/>
          <p:cNvPicPr>
            <a:picLocks noChangeAspect="1"/>
          </p:cNvPicPr>
          <p:nvPr/>
        </p:nvPicPr>
        <p:blipFill>
          <a:blip r:embed="rId4" cstate="print"/>
          <a:stretch>
            <a:fillRect/>
          </a:stretch>
        </p:blipFill>
        <p:spPr>
          <a:xfrm>
            <a:off x="1233590" y="5288826"/>
            <a:ext cx="4105430" cy="1608002"/>
          </a:xfrm>
          <a:prstGeom prst="rect">
            <a:avLst/>
          </a:prstGeom>
        </p:spPr>
      </p:pic>
      <p:sp>
        <p:nvSpPr>
          <p:cNvPr id="30" name="テキスト ボックス 3">
            <a:extLst>
              <a:ext uri="{FF2B5EF4-FFF2-40B4-BE49-F238E27FC236}">
                <a16:creationId xmlns="" xmlns:a16="http://schemas.microsoft.com/office/drawing/2014/main" id="{39B20316-5516-465F-8F83-CAB8795F9EBE}"/>
              </a:ext>
            </a:extLst>
          </p:cNvPr>
          <p:cNvSpPr txBox="1"/>
          <p:nvPr/>
        </p:nvSpPr>
        <p:spPr>
          <a:xfrm>
            <a:off x="793436" y="6992394"/>
            <a:ext cx="5400000" cy="515526"/>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ユーザー情報を変更します。 </a:t>
            </a:r>
            <a:r>
              <a:rPr lang="en-US" altLang="ja-JP"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リストでダブルクリックするとユーザー情報画面が表示されます。</a:t>
            </a:r>
            <a:endParaRPr lang="en-US" altLang="ja-JP" sz="1100" dirty="0">
              <a:latin typeface="MS Mincho" pitchFamily="49" charset="-128"/>
              <a:ea typeface="MS Mincho" pitchFamily="49" charset="-128"/>
            </a:endParaRPr>
          </a:p>
        </p:txBody>
      </p:sp>
      <p:pic>
        <p:nvPicPr>
          <p:cNvPr id="31" name="그림 30"/>
          <p:cNvPicPr>
            <a:picLocks noChangeAspect="1"/>
          </p:cNvPicPr>
          <p:nvPr/>
        </p:nvPicPr>
        <p:blipFill>
          <a:blip r:embed="rId5" cstate="print"/>
          <a:stretch>
            <a:fillRect/>
          </a:stretch>
        </p:blipFill>
        <p:spPr>
          <a:xfrm>
            <a:off x="933222" y="7555420"/>
            <a:ext cx="3096518" cy="3049916"/>
          </a:xfrm>
          <a:prstGeom prst="rect">
            <a:avLst/>
          </a:prstGeom>
        </p:spPr>
      </p:pic>
      <p:sp>
        <p:nvSpPr>
          <p:cNvPr id="32" name="テキスト ボックス 1">
            <a:extLst>
              <a:ext uri="{FF2B5EF4-FFF2-40B4-BE49-F238E27FC236}">
                <a16:creationId xmlns="" xmlns:a16="http://schemas.microsoft.com/office/drawing/2014/main" id="{6479B567-F4B5-4E24-8019-5012643CE833}"/>
              </a:ext>
            </a:extLst>
          </p:cNvPr>
          <p:cNvSpPr txBox="1"/>
          <p:nvPr/>
        </p:nvSpPr>
        <p:spPr>
          <a:xfrm>
            <a:off x="4137249" y="8508473"/>
            <a:ext cx="2902698" cy="600164"/>
          </a:xfrm>
          <a:prstGeom prst="rect">
            <a:avLst/>
          </a:prstGeom>
          <a:solidFill>
            <a:schemeClr val="bg1"/>
          </a:solidFill>
        </p:spPr>
        <p:txBody>
          <a:bodyPr wrap="square" rtlCol="0">
            <a:spAutoFit/>
          </a:bodyPr>
          <a:lstStyle/>
          <a:p>
            <a:r>
              <a:rPr lang="ja-JP" altLang="ko-KR" sz="1100" dirty="0" smtClean="0">
                <a:latin typeface="MS Mincho" pitchFamily="49" charset="-128"/>
                <a:ea typeface="MS Mincho" pitchFamily="49" charset="-128"/>
              </a:rPr>
              <a:t>ユーザー情報の変更は一部のみ可能です</a:t>
            </a:r>
            <a:r>
              <a:rPr kumimoji="1" lang="ja-JP" altLang="en-US" sz="1100" dirty="0" smtClean="0">
                <a:latin typeface="MS Mincho" pitchFamily="49" charset="-128"/>
                <a:ea typeface="MS Mincho" pitchFamily="49" charset="-128"/>
              </a:rPr>
              <a:t>。</a:t>
            </a:r>
            <a:r>
              <a:rPr kumimoji="1" lang="ko-KR" altLang="en-US" sz="1100" dirty="0" smtClean="0">
                <a:latin typeface="MS Mincho" pitchFamily="49" charset="-128"/>
              </a:rPr>
              <a:t> </a:t>
            </a:r>
            <a:endParaRPr kumimoji="1" lang="en-US" altLang="ko-KR" sz="1100" dirty="0" smtClean="0">
              <a:latin typeface="MS Mincho" pitchFamily="49" charset="-128"/>
              <a:ea typeface="MS Mincho" pitchFamily="49" charset="-128"/>
            </a:endParaRPr>
          </a:p>
          <a:p>
            <a:pPr marL="171450" indent="-171450">
              <a:buFontTx/>
              <a:buChar char="-"/>
            </a:pPr>
            <a:r>
              <a:rPr lang="ja-JP" altLang="ko-KR" sz="1100" dirty="0" smtClean="0">
                <a:latin typeface="MS Mincho" pitchFamily="49" charset="-128"/>
                <a:ea typeface="MS Mincho" pitchFamily="49" charset="-128"/>
              </a:rPr>
              <a:t>ユーザー</a:t>
            </a:r>
            <a:r>
              <a:rPr lang="ja-JP" altLang="ko-KR" sz="1100" dirty="0" smtClean="0">
                <a:latin typeface="MS Mincho" pitchFamily="49" charset="-128"/>
                <a:ea typeface="MS Mincho" pitchFamily="49" charset="-128"/>
              </a:rPr>
              <a:t>名</a:t>
            </a:r>
            <a:r>
              <a:rPr lang="ja-JP" altLang="en-US"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変</a:t>
            </a:r>
            <a:r>
              <a:rPr lang="ja-JP" altLang="ko-KR" sz="1100" dirty="0" smtClean="0">
                <a:latin typeface="MS Mincho" pitchFamily="49" charset="-128"/>
                <a:ea typeface="MS Mincho" pitchFamily="49" charset="-128"/>
              </a:rPr>
              <a:t>更可能で</a:t>
            </a:r>
            <a:r>
              <a:rPr lang="ja-JP" altLang="ko-KR" sz="1100" dirty="0" smtClean="0">
                <a:latin typeface="MS Mincho" pitchFamily="49" charset="-128"/>
                <a:ea typeface="MS Mincho" pitchFamily="49" charset="-128"/>
              </a:rPr>
              <a:t>す</a:t>
            </a:r>
            <a:r>
              <a:rPr lang="ja-JP" altLang="en-US" sz="1100" dirty="0" smtClean="0">
                <a:latin typeface="MS Mincho" pitchFamily="49" charset="-128"/>
                <a:ea typeface="MS Mincho" pitchFamily="49" charset="-128"/>
              </a:rPr>
              <a:t>。</a:t>
            </a:r>
            <a:endParaRPr kumimoji="1" lang="en-US" altLang="ko-KR" sz="1100" dirty="0" smtClean="0">
              <a:latin typeface="MS Mincho" pitchFamily="49" charset="-128"/>
              <a:ea typeface="MS Mincho" pitchFamily="49" charset="-128"/>
            </a:endParaRPr>
          </a:p>
          <a:p>
            <a:pPr marL="171450" indent="-171450">
              <a:buFontTx/>
              <a:buChar char="-"/>
            </a:pPr>
            <a:r>
              <a:rPr lang="ja-JP" altLang="ko-KR" sz="1100" dirty="0" smtClean="0">
                <a:latin typeface="MS Mincho" pitchFamily="49" charset="-128"/>
                <a:ea typeface="MS Mincho" pitchFamily="49" charset="-128"/>
              </a:rPr>
              <a:t>所属</a:t>
            </a:r>
            <a:r>
              <a:rPr lang="ja-JP" altLang="en-US" sz="1100" dirty="0" smtClean="0">
                <a:latin typeface="MS Mincho" pitchFamily="49" charset="-128"/>
                <a:ea typeface="MS Mincho" pitchFamily="49" charset="-128"/>
              </a:rPr>
              <a:t>権限</a:t>
            </a:r>
            <a:r>
              <a:rPr lang="ja-JP" altLang="ko-KR" sz="1100" dirty="0" smtClean="0">
                <a:latin typeface="MS Mincho" pitchFamily="49" charset="-128"/>
                <a:ea typeface="MS Mincho" pitchFamily="49" charset="-128"/>
              </a:rPr>
              <a:t>を変更可能です。</a:t>
            </a:r>
            <a:endParaRPr kumimoji="1" lang="en-US" altLang="ko-KR" sz="1100" dirty="0" smtClean="0">
              <a:latin typeface="MS Mincho" pitchFamily="49" charset="-128"/>
              <a:ea typeface="MS Mincho" pitchFamily="49" charset="-128"/>
            </a:endParaRPr>
          </a:p>
        </p:txBody>
      </p:sp>
      <p:sp>
        <p:nvSpPr>
          <p:cNvPr id="33" name="四角形: 角を丸くする 12">
            <a:extLst>
              <a:ext uri="{FF2B5EF4-FFF2-40B4-BE49-F238E27FC236}">
                <a16:creationId xmlns="" xmlns:a16="http://schemas.microsoft.com/office/drawing/2014/main" id="{EE57D552-DADF-4D39-AB08-4EFBA770F0FD}"/>
              </a:ext>
            </a:extLst>
          </p:cNvPr>
          <p:cNvSpPr/>
          <p:nvPr/>
        </p:nvSpPr>
        <p:spPr>
          <a:xfrm>
            <a:off x="3249732" y="8147839"/>
            <a:ext cx="548767"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2">
            <a:extLst>
              <a:ext uri="{FF2B5EF4-FFF2-40B4-BE49-F238E27FC236}">
                <a16:creationId xmlns="" xmlns:a16="http://schemas.microsoft.com/office/drawing/2014/main" id="{EE57D552-DADF-4D39-AB08-4EFBA770F0FD}"/>
              </a:ext>
            </a:extLst>
          </p:cNvPr>
          <p:cNvSpPr/>
          <p:nvPr/>
        </p:nvSpPr>
        <p:spPr>
          <a:xfrm>
            <a:off x="2616846" y="9439412"/>
            <a:ext cx="635478" cy="267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409516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stretch>
            <a:fillRect/>
          </a:stretch>
        </p:blipFill>
        <p:spPr>
          <a:xfrm>
            <a:off x="1002459" y="3506088"/>
            <a:ext cx="4905046" cy="3721703"/>
          </a:xfrm>
          <a:prstGeom prst="rect">
            <a:avLst/>
          </a:prstGeom>
        </p:spPr>
      </p:pic>
      <p:pic>
        <p:nvPicPr>
          <p:cNvPr id="2" name="그림 1"/>
          <p:cNvPicPr>
            <a:picLocks noChangeAspect="1"/>
          </p:cNvPicPr>
          <p:nvPr/>
        </p:nvPicPr>
        <p:blipFill>
          <a:blip r:embed="rId3" cstate="print"/>
          <a:stretch>
            <a:fillRect/>
          </a:stretch>
        </p:blipFill>
        <p:spPr>
          <a:xfrm>
            <a:off x="947027" y="1929445"/>
            <a:ext cx="3686336" cy="1052269"/>
          </a:xfrm>
          <a:prstGeom prst="rect">
            <a:avLst/>
          </a:prstGeom>
        </p:spPr>
      </p:pic>
      <p:sp>
        <p:nvSpPr>
          <p:cNvPr id="3" name="スライド番号プレースホルダー 2">
            <a:extLst>
              <a:ext uri="{FF2B5EF4-FFF2-40B4-BE49-F238E27FC236}">
                <a16:creationId xmlns=""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7</a:t>
            </a:fld>
            <a:endParaRPr kumimoji="1" lang="ja-JP" altLang="en-US"/>
          </a:p>
        </p:txBody>
      </p:sp>
      <p:sp>
        <p:nvSpPr>
          <p:cNvPr id="17" name="四角形: 角を丸くする 12">
            <a:extLst>
              <a:ext uri="{FF2B5EF4-FFF2-40B4-BE49-F238E27FC236}">
                <a16:creationId xmlns="" xmlns:a16="http://schemas.microsoft.com/office/drawing/2014/main" id="{EE57D552-DADF-4D39-AB08-4EFBA770F0FD}"/>
              </a:ext>
            </a:extLst>
          </p:cNvPr>
          <p:cNvSpPr/>
          <p:nvPr/>
        </p:nvSpPr>
        <p:spPr>
          <a:xfrm>
            <a:off x="1347551" y="2358215"/>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22" name="テキスト ボックス 4">
            <a:extLst>
              <a:ext uri="{FF2B5EF4-FFF2-40B4-BE49-F238E27FC236}">
                <a16:creationId xmlns="" xmlns:a16="http://schemas.microsoft.com/office/drawing/2014/main" id="{9FAB47BD-74C2-4F7D-A107-DF55D43C7741}"/>
              </a:ext>
            </a:extLst>
          </p:cNvPr>
          <p:cNvSpPr txBox="1"/>
          <p:nvPr/>
        </p:nvSpPr>
        <p:spPr>
          <a:xfrm>
            <a:off x="942803" y="1106618"/>
            <a:ext cx="6146766" cy="727122"/>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詳細情報の</a:t>
            </a:r>
            <a:r>
              <a:rPr lang="ja-JP" altLang="en-US" sz="1100" dirty="0" smtClean="0">
                <a:latin typeface="MS Mincho" pitchFamily="49" charset="-128"/>
                <a:ea typeface="MS Mincho" pitchFamily="49" charset="-128"/>
              </a:rPr>
              <a:t>内</a:t>
            </a:r>
            <a:r>
              <a:rPr lang="ja-JP" altLang="ko-KR" sz="1100" dirty="0" smtClean="0">
                <a:latin typeface="MS Mincho" pitchFamily="49" charset="-128"/>
                <a:ea typeface="MS Mincho" pitchFamily="49" charset="-128"/>
              </a:rPr>
              <a:t>「その他」タブです。</a:t>
            </a:r>
            <a:endParaRPr lang="en-US" altLang="ko-KR" sz="1100" dirty="0" smtClean="0">
              <a:latin typeface="MS Mincho" pitchFamily="49" charset="-128"/>
              <a:ea typeface="MS Mincho" pitchFamily="49" charset="-128"/>
            </a:endParaRPr>
          </a:p>
          <a:p>
            <a:pPr>
              <a:lnSpc>
                <a:spcPct val="125000"/>
              </a:lnSpc>
            </a:pPr>
            <a:r>
              <a:rPr lang="en-US" altLang="ko-KR" sz="1100" dirty="0">
                <a:latin typeface="MS Mincho" pitchFamily="49" charset="-128"/>
                <a:ea typeface="MS Mincho" pitchFamily="49" charset="-128"/>
              </a:rPr>
              <a:t> </a:t>
            </a: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インストール版</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RCLSを使用していた</a:t>
            </a:r>
            <a:r>
              <a:rPr lang="ja-JP" altLang="en-US" sz="1100" dirty="0" smtClean="0">
                <a:latin typeface="MS Mincho" pitchFamily="49" charset="-128"/>
                <a:ea typeface="MS Mincho" pitchFamily="49" charset="-128"/>
              </a:rPr>
              <a:t>顧客</a:t>
            </a:r>
            <a:r>
              <a:rPr lang="ja-JP" altLang="ko-KR" sz="1100" dirty="0" smtClean="0">
                <a:latin typeface="MS Mincho" pitchFamily="49" charset="-128"/>
                <a:ea typeface="MS Mincho" pitchFamily="49" charset="-128"/>
              </a:rPr>
              <a:t>の場合</a:t>
            </a:r>
            <a:r>
              <a:rPr lang="ja-JP" altLang="ko-KR" sz="1100" dirty="0" smtClean="0">
                <a:latin typeface="MS Mincho" pitchFamily="49" charset="-128"/>
                <a:ea typeface="MS Mincho" pitchFamily="49" charset="-128"/>
              </a:rPr>
              <a:t>は学</a:t>
            </a:r>
            <a:r>
              <a:rPr lang="ja-JP" altLang="ko-KR" sz="1100" dirty="0" smtClean="0">
                <a:latin typeface="MS Mincho" pitchFamily="49" charset="-128"/>
                <a:ea typeface="MS Mincho" pitchFamily="49" charset="-128"/>
              </a:rPr>
              <a:t>習したデータが存在します。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そのデータをクラウド版</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RCLSに登録して利用可能です。</a:t>
            </a:r>
            <a:endParaRPr lang="en-US" altLang="ja-JP" sz="1100" dirty="0">
              <a:latin typeface="MS Mincho" pitchFamily="49" charset="-128"/>
              <a:ea typeface="MS Mincho" pitchFamily="49" charset="-128"/>
            </a:endParaRPr>
          </a:p>
        </p:txBody>
      </p:sp>
      <p:sp>
        <p:nvSpPr>
          <p:cNvPr id="24" name="テキスト ボックス 21">
            <a:extLst>
              <a:ext uri="{FF2B5EF4-FFF2-40B4-BE49-F238E27FC236}">
                <a16:creationId xmlns="" xmlns:a16="http://schemas.microsoft.com/office/drawing/2014/main" id="{20F7AD82-028F-54DB-9015-3BCA534A3D76}"/>
              </a:ext>
            </a:extLst>
          </p:cNvPr>
          <p:cNvSpPr txBox="1"/>
          <p:nvPr/>
        </p:nvSpPr>
        <p:spPr>
          <a:xfrm>
            <a:off x="1961154" y="5389073"/>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①</a:t>
            </a:r>
          </a:p>
        </p:txBody>
      </p:sp>
      <p:sp>
        <p:nvSpPr>
          <p:cNvPr id="27" name="テキスト ボックス 4">
            <a:extLst>
              <a:ext uri="{FF2B5EF4-FFF2-40B4-BE49-F238E27FC236}">
                <a16:creationId xmlns="" xmlns:a16="http://schemas.microsoft.com/office/drawing/2014/main" id="{9FAB47BD-74C2-4F7D-A107-DF55D43C7741}"/>
              </a:ext>
            </a:extLst>
          </p:cNvPr>
          <p:cNvSpPr txBox="1"/>
          <p:nvPr/>
        </p:nvSpPr>
        <p:spPr>
          <a:xfrm>
            <a:off x="988818" y="3173221"/>
            <a:ext cx="3963188" cy="274819"/>
          </a:xfrm>
          <a:prstGeom prst="rect">
            <a:avLst/>
          </a:prstGeom>
          <a:noFill/>
          <a:ln>
            <a:solidFill>
              <a:srgbClr val="FF0000"/>
            </a:solidFill>
          </a:ln>
        </p:spPr>
        <p:txBody>
          <a:bodyPr wrap="square">
            <a:spAutoFit/>
          </a:bodyPr>
          <a:lstStyle/>
          <a:p>
            <a:pPr>
              <a:lnSpc>
                <a:spcPct val="125000"/>
              </a:lnSpc>
            </a:pPr>
            <a:r>
              <a:rPr lang="ja-JP" altLang="ko-KR" sz="1100" dirty="0" smtClean="0">
                <a:solidFill>
                  <a:srgbClr val="FF0000"/>
                </a:solidFill>
                <a:latin typeface="MS Mincho" pitchFamily="49" charset="-128"/>
                <a:ea typeface="MS Mincho" pitchFamily="49" charset="-128"/>
              </a:rPr>
              <a:t>学習データ移行</a:t>
            </a:r>
            <a:r>
              <a:rPr lang="ja-JP" altLang="ko-KR" sz="1100" dirty="0" smtClean="0">
                <a:latin typeface="MS Mincho" pitchFamily="49" charset="-128"/>
                <a:ea typeface="MS Mincho" pitchFamily="49" charset="-128"/>
              </a:rPr>
              <a:t>ポップアップウィンドウが表示されます。</a:t>
            </a:r>
            <a:endParaRPr lang="en-US" altLang="ko-KR" sz="1100" dirty="0" smtClean="0">
              <a:latin typeface="MS Mincho" pitchFamily="49" charset="-128"/>
              <a:ea typeface="MS Mincho" pitchFamily="49" charset="-128"/>
            </a:endParaRPr>
          </a:p>
        </p:txBody>
      </p:sp>
      <p:cxnSp>
        <p:nvCxnSpPr>
          <p:cNvPr id="28" name="꺾인 연결선 27"/>
          <p:cNvCxnSpPr>
            <a:stCxn id="17" idx="3"/>
            <a:endCxn id="4" idx="0"/>
          </p:cNvCxnSpPr>
          <p:nvPr/>
        </p:nvCxnSpPr>
        <p:spPr>
          <a:xfrm>
            <a:off x="2743200" y="2476676"/>
            <a:ext cx="711782" cy="1029412"/>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 xmlns:a16="http://schemas.microsoft.com/office/drawing/2014/main" id="{9FAB47BD-74C2-4F7D-A107-DF55D43C7741}"/>
              </a:ext>
            </a:extLst>
          </p:cNvPr>
          <p:cNvSpPr txBox="1"/>
          <p:nvPr/>
        </p:nvSpPr>
        <p:spPr>
          <a:xfrm>
            <a:off x="680067" y="7428166"/>
            <a:ext cx="6879608" cy="2458365"/>
          </a:xfrm>
          <a:prstGeom prst="rect">
            <a:avLst/>
          </a:prstGeom>
          <a:noFill/>
        </p:spPr>
        <p:txBody>
          <a:bodyPr wrap="square">
            <a:spAutoFit/>
          </a:bodyPr>
          <a:lstStyle/>
          <a:p>
            <a:pPr>
              <a:lnSpc>
                <a:spcPct val="125000"/>
              </a:lnSpc>
            </a:pPr>
            <a:r>
              <a:rPr lang="ja-JP" altLang="en-US" sz="1200" dirty="0" smtClean="0">
                <a:solidFill>
                  <a:srgbClr val="FF0000"/>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「追加」します。</a:t>
            </a:r>
            <a:endParaRPr lang="en-US" altLang="ko-KR"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中央マークをダブルクリックしたり、チェックデー</a:t>
            </a:r>
            <a:r>
              <a:rPr lang="ja-JP" altLang="ko-KR" sz="1100" dirty="0" smtClean="0">
                <a:latin typeface="MS Mincho" pitchFamily="49" charset="-128"/>
                <a:ea typeface="MS Mincho" pitchFamily="49" charset="-128"/>
              </a:rPr>
              <a:t>タ</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審</a:t>
            </a:r>
            <a:r>
              <a:rPr lang="ja-JP" altLang="ko-KR" sz="1100" dirty="0" smtClean="0">
                <a:latin typeface="MS Mincho" pitchFamily="49" charset="-128"/>
                <a:ea typeface="MS Mincho" pitchFamily="49" charset="-128"/>
              </a:rPr>
              <a:t>査対</a:t>
            </a:r>
            <a:r>
              <a:rPr lang="ja-JP" altLang="ko-KR" sz="1100" dirty="0" smtClean="0">
                <a:latin typeface="MS Mincho" pitchFamily="49" charset="-128"/>
                <a:ea typeface="MS Mincho" pitchFamily="49" charset="-128"/>
              </a:rPr>
              <a:t>象</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誤</a:t>
            </a:r>
            <a:r>
              <a:rPr lang="ja-JP" altLang="ko-KR" sz="1100" dirty="0" smtClean="0">
                <a:latin typeface="MS Mincho" pitchFamily="49" charset="-128"/>
                <a:ea typeface="MS Mincho" pitchFamily="49" charset="-128"/>
              </a:rPr>
              <a:t>判定病</a:t>
            </a:r>
            <a:r>
              <a:rPr lang="ja-JP" altLang="ko-KR" sz="1100" dirty="0" smtClean="0">
                <a:latin typeface="MS Mincho" pitchFamily="49" charset="-128"/>
                <a:ea typeface="MS Mincho" pitchFamily="49" charset="-128"/>
              </a:rPr>
              <a:t>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併</a:t>
            </a:r>
            <a:r>
              <a:rPr lang="ja-JP" altLang="ko-KR" sz="1100" dirty="0" smtClean="0">
                <a:latin typeface="MS Mincho" pitchFamily="49" charset="-128"/>
                <a:ea typeface="MS Mincho" pitchFamily="49" charset="-128"/>
              </a:rPr>
              <a:t>用薬設定などの</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データファイルをドラッグしても同様に追加されます。</a:t>
            </a:r>
            <a:endParaRPr lang="en-US" altLang="ja-JP" sz="1100" dirty="0" smtClean="0">
              <a:latin typeface="MS Mincho" pitchFamily="49" charset="-128"/>
              <a:ea typeface="MS Mincho" pitchFamily="49" charset="-128"/>
            </a:endParaRPr>
          </a:p>
          <a:p>
            <a:pPr>
              <a:lnSpc>
                <a:spcPct val="125000"/>
              </a:lnSpc>
            </a:pPr>
            <a:endParaRPr lang="en-US" altLang="ja-JP" sz="1100" dirty="0">
              <a:solidFill>
                <a:srgbClr val="FF0000"/>
              </a:solidFill>
              <a:latin typeface="MS Mincho" pitchFamily="49" charset="-128"/>
              <a:ea typeface="MS Mincho" pitchFamily="49" charset="-128"/>
            </a:endParaRPr>
          </a:p>
          <a:p>
            <a:pPr>
              <a:lnSpc>
                <a:spcPct val="125000"/>
              </a:lnSpc>
            </a:pPr>
            <a:r>
              <a:rPr lang="ja-JP" altLang="en-US" sz="1200" dirty="0" smtClean="0">
                <a:solidFill>
                  <a:srgbClr val="FF0000"/>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 [アップロード]をクリックします。</a:t>
            </a:r>
            <a:endParaRPr lang="ja-JP" altLang="en-US" sz="1100" dirty="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アップロードが完了</a:t>
            </a:r>
            <a:r>
              <a:rPr lang="ja-JP" altLang="en-US" sz="1100" dirty="0" smtClean="0">
                <a:latin typeface="MS Mincho" pitchFamily="49" charset="-128"/>
                <a:ea typeface="MS Mincho" pitchFamily="49" charset="-128"/>
              </a:rPr>
              <a:t>される</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リ</a:t>
            </a:r>
            <a:r>
              <a:rPr lang="ja-JP" altLang="ko-KR" sz="1100" dirty="0" smtClean="0">
                <a:latin typeface="MS Mincho" pitchFamily="49" charset="-128"/>
                <a:ea typeface="MS Mincho" pitchFamily="49" charset="-128"/>
              </a:rPr>
              <a:t>ストにそのファイルが表示されます。</a:t>
            </a:r>
            <a:endParaRPr lang="en-US" altLang="ja-JP" sz="1100" dirty="0" smtClean="0">
              <a:latin typeface="MS Mincho" pitchFamily="49" charset="-128"/>
              <a:ea typeface="MS Mincho" pitchFamily="49" charset="-128"/>
            </a:endParaRPr>
          </a:p>
          <a:p>
            <a:pPr>
              <a:lnSpc>
                <a:spcPct val="125000"/>
              </a:lnSpc>
            </a:pPr>
            <a:endParaRPr lang="en-US" altLang="ko-KR" sz="1100" dirty="0" smtClean="0">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③ </a:t>
            </a:r>
            <a:r>
              <a:rPr lang="ja-JP" altLang="ko-KR" sz="1100" dirty="0" smtClean="0">
                <a:latin typeface="MS Mincho" pitchFamily="49" charset="-128"/>
                <a:ea typeface="MS Mincho" pitchFamily="49" charset="-128"/>
              </a:rPr>
              <a:t>移行データ CSVファイルを読み込</a:t>
            </a:r>
            <a:r>
              <a:rPr lang="ja-JP" altLang="ko-KR" sz="1100" dirty="0" smtClean="0">
                <a:latin typeface="MS Mincho" pitchFamily="49" charset="-128"/>
                <a:ea typeface="MS Mincho" pitchFamily="49" charset="-128"/>
              </a:rPr>
              <a:t>み</a:t>
            </a:r>
            <a:r>
              <a:rPr lang="ja-JP" altLang="en-US" sz="1100" dirty="0" smtClean="0">
                <a:latin typeface="MS Mincho" pitchFamily="49" charset="-128"/>
                <a:ea typeface="MS Mincho" pitchFamily="49" charset="-128"/>
              </a:rPr>
              <a:t>して</a:t>
            </a:r>
            <a:r>
              <a:rPr lang="ja-JP" altLang="ko-KR" sz="1100" dirty="0" smtClean="0">
                <a:latin typeface="MS Mincho" pitchFamily="49" charset="-128"/>
                <a:ea typeface="MS Mincho" pitchFamily="49" charset="-128"/>
              </a:rPr>
              <a:t>学</a:t>
            </a:r>
            <a:r>
              <a:rPr lang="ja-JP" altLang="ko-KR" sz="1100" dirty="0" smtClean="0">
                <a:latin typeface="MS Mincho" pitchFamily="49" charset="-128"/>
                <a:ea typeface="MS Mincho" pitchFamily="49" charset="-128"/>
              </a:rPr>
              <a:t>習データに登録します。</a:t>
            </a:r>
            <a:endParaRPr lang="en-US" altLang="ko-KR"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登録された学習データは「点検業務」&gt;「学習データ変更履歴」で確認可能です。</a:t>
            </a:r>
            <a:endParaRPr lang="en-US" altLang="ja-JP" sz="1100" dirty="0">
              <a:latin typeface="MS Mincho" pitchFamily="49" charset="-128"/>
              <a:ea typeface="MS Mincho" pitchFamily="49" charset="-128"/>
            </a:endParaRPr>
          </a:p>
          <a:p>
            <a:pPr>
              <a:lnSpc>
                <a:spcPct val="125000"/>
              </a:lnSpc>
            </a:pPr>
            <a:endParaRPr lang="en-US" altLang="ko-KR" sz="1100" dirty="0">
              <a:latin typeface="MS Mincho" pitchFamily="49" charset="-128"/>
              <a:ea typeface="MS Mincho" pitchFamily="49" charset="-128"/>
            </a:endParaRPr>
          </a:p>
          <a:p>
            <a:pPr>
              <a:lnSpc>
                <a:spcPct val="125000"/>
              </a:lnSpc>
            </a:pPr>
            <a:r>
              <a:rPr lang="ko-KR" altLang="en-US" sz="1100" dirty="0" smtClean="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sp>
        <p:nvSpPr>
          <p:cNvPr id="34" name="テキスト ボックス 13">
            <a:extLst>
              <a:ext uri="{FF2B5EF4-FFF2-40B4-BE49-F238E27FC236}">
                <a16:creationId xmlns="" xmlns:a16="http://schemas.microsoft.com/office/drawing/2014/main" id="{F5D052A9-5D64-452F-B2D5-0AD5D3601E94}"/>
              </a:ext>
            </a:extLst>
          </p:cNvPr>
          <p:cNvSpPr txBox="1"/>
          <p:nvPr/>
        </p:nvSpPr>
        <p:spPr>
          <a:xfrm>
            <a:off x="4441256" y="2358114"/>
            <a:ext cx="3244293" cy="515526"/>
          </a:xfrm>
          <a:prstGeom prst="rect">
            <a:avLst/>
          </a:prstGeom>
          <a:noFill/>
        </p:spPr>
        <p:txBody>
          <a:bodyPr wrap="square">
            <a:spAutoFit/>
          </a:bodyPr>
          <a:lstStyle/>
          <a:p>
            <a:pPr>
              <a:lnSpc>
                <a:spcPct val="125000"/>
              </a:lnSpc>
            </a:pPr>
            <a:r>
              <a:rPr lang="ja-JP" altLang="ko-KR" sz="1100" dirty="0" smtClean="0">
                <a:latin typeface="MS Mincho" pitchFamily="49" charset="-128"/>
                <a:ea typeface="MS Mincho" pitchFamily="49" charset="-128"/>
              </a:rPr>
              <a:t>(参照) </a:t>
            </a:r>
            <a:r>
              <a:rPr lang="ja-JP" altLang="ko-KR" sz="1100" dirty="0" smtClean="0">
                <a:latin typeface="MS Mincho" pitchFamily="49" charset="-128"/>
                <a:ea typeface="MS Mincho" pitchFamily="49" charset="-128"/>
              </a:rPr>
              <a:t>移</a:t>
            </a:r>
            <a:r>
              <a:rPr lang="ja-JP" altLang="ko-KR" sz="1100" dirty="0" smtClean="0">
                <a:latin typeface="MS Mincho" pitchFamily="49" charset="-128"/>
                <a:ea typeface="MS Mincho" pitchFamily="49" charset="-128"/>
              </a:rPr>
              <a:t>行データファイル</a:t>
            </a:r>
            <a:r>
              <a:rPr lang="ja-JP" altLang="ko-KR" sz="1100" dirty="0" smtClean="0">
                <a:latin typeface="MS Mincho" pitchFamily="49" charset="-128"/>
                <a:ea typeface="MS Mincho" pitchFamily="49" charset="-128"/>
              </a:rPr>
              <a:t>はイ</a:t>
            </a:r>
            <a:r>
              <a:rPr lang="ja-JP" altLang="ko-KR" sz="1100" dirty="0" smtClean="0">
                <a:latin typeface="MS Mincho" pitchFamily="49" charset="-128"/>
                <a:ea typeface="MS Mincho" pitchFamily="49" charset="-128"/>
              </a:rPr>
              <a:t>ンストール版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RCLSで</a:t>
            </a:r>
            <a:r>
              <a:rPr lang="ja-JP" altLang="ko-KR" sz="1100" dirty="0" smtClean="0">
                <a:latin typeface="MS Mincho" pitchFamily="49" charset="-128"/>
                <a:ea typeface="MS Mincho" pitchFamily="49" charset="-128"/>
              </a:rPr>
              <a:t>生成されます。</a:t>
            </a:r>
            <a:endParaRPr lang="ja-JP" altLang="ja-JP" sz="1100" kern="100" dirty="0">
              <a:effectLst/>
              <a:latin typeface="MS Mincho" pitchFamily="49" charset="-128"/>
              <a:ea typeface="MS Mincho" pitchFamily="49" charset="-128"/>
              <a:cs typeface="Times New Roman" panose="02020603050405020304" pitchFamily="18" charset="0"/>
            </a:endParaRPr>
          </a:p>
        </p:txBody>
      </p:sp>
      <p:sp>
        <p:nvSpPr>
          <p:cNvPr id="35" name="テキスト ボックス 18">
            <a:extLst>
              <a:ext uri="{FF2B5EF4-FFF2-40B4-BE49-F238E27FC236}">
                <a16:creationId xmlns="" xmlns:a16="http://schemas.microsoft.com/office/drawing/2014/main" id="{133AD795-5C0E-2720-2DC3-404090135512}"/>
              </a:ext>
            </a:extLst>
          </p:cNvPr>
          <p:cNvSpPr txBox="1"/>
          <p:nvPr/>
        </p:nvSpPr>
        <p:spPr>
          <a:xfrm>
            <a:off x="618135" y="5876434"/>
            <a:ext cx="364202" cy="307777"/>
          </a:xfrm>
          <a:prstGeom prst="rect">
            <a:avLst/>
          </a:prstGeom>
          <a:noFill/>
        </p:spPr>
        <p:txBody>
          <a:bodyPr wrap="none" rtlCol="0">
            <a:spAutoFit/>
          </a:bodyPr>
          <a:lstStyle/>
          <a:p>
            <a:r>
              <a:rPr kumimoji="1" lang="ja-JP" altLang="en-US" dirty="0">
                <a:solidFill>
                  <a:srgbClr val="FF0000"/>
                </a:solidFill>
                <a:latin typeface="MS Mincho" pitchFamily="49" charset="-128"/>
                <a:ea typeface="MS Mincho" pitchFamily="49" charset="-128"/>
              </a:rPr>
              <a:t>②</a:t>
            </a:r>
          </a:p>
        </p:txBody>
      </p:sp>
      <p:sp>
        <p:nvSpPr>
          <p:cNvPr id="36" name="四角形: 角を丸くする 12">
            <a:extLst>
              <a:ext uri="{FF2B5EF4-FFF2-40B4-BE49-F238E27FC236}">
                <a16:creationId xmlns="" xmlns:a16="http://schemas.microsoft.com/office/drawing/2014/main" id="{EE57D552-DADF-4D39-AB08-4EFBA770F0FD}"/>
              </a:ext>
            </a:extLst>
          </p:cNvPr>
          <p:cNvSpPr/>
          <p:nvPr/>
        </p:nvSpPr>
        <p:spPr>
          <a:xfrm>
            <a:off x="981003" y="5942639"/>
            <a:ext cx="4830250" cy="93557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
        <p:nvSpPr>
          <p:cNvPr id="37" name="テキスト ボックス 18">
            <a:extLst>
              <a:ext uri="{FF2B5EF4-FFF2-40B4-BE49-F238E27FC236}">
                <a16:creationId xmlns="" xmlns:a16="http://schemas.microsoft.com/office/drawing/2014/main" id="{133AD795-5C0E-2720-2DC3-404090135512}"/>
              </a:ext>
            </a:extLst>
          </p:cNvPr>
          <p:cNvSpPr txBox="1"/>
          <p:nvPr/>
        </p:nvSpPr>
        <p:spPr>
          <a:xfrm>
            <a:off x="602548" y="6880363"/>
            <a:ext cx="364202" cy="307777"/>
          </a:xfrm>
          <a:prstGeom prst="rect">
            <a:avLst/>
          </a:prstGeom>
          <a:noFill/>
        </p:spPr>
        <p:txBody>
          <a:bodyPr wrap="none" rtlCol="0">
            <a:spAutoFit/>
          </a:bodyPr>
          <a:lstStyle/>
          <a:p>
            <a:r>
              <a:rPr kumimoji="1" lang="ja-JP" altLang="en-US" dirty="0" smtClean="0">
                <a:solidFill>
                  <a:srgbClr val="FF0000"/>
                </a:solidFill>
                <a:latin typeface="MS Mincho" pitchFamily="49" charset="-128"/>
                <a:ea typeface="MS Mincho" pitchFamily="49" charset="-128"/>
              </a:rPr>
              <a:t>③</a:t>
            </a:r>
            <a:endParaRPr kumimoji="1" lang="ja-JP" altLang="en-US" dirty="0">
              <a:solidFill>
                <a:srgbClr val="FF0000"/>
              </a:solidFill>
              <a:latin typeface="MS Mincho" pitchFamily="49" charset="-128"/>
              <a:ea typeface="MS Mincho" pitchFamily="49" charset="-128"/>
            </a:endParaRPr>
          </a:p>
        </p:txBody>
      </p:sp>
      <p:sp>
        <p:nvSpPr>
          <p:cNvPr id="38" name="四角形: 角を丸くする 12">
            <a:extLst>
              <a:ext uri="{FF2B5EF4-FFF2-40B4-BE49-F238E27FC236}">
                <a16:creationId xmlns="" xmlns:a16="http://schemas.microsoft.com/office/drawing/2014/main" id="{EE57D552-DADF-4D39-AB08-4EFBA770F0FD}"/>
              </a:ext>
            </a:extLst>
          </p:cNvPr>
          <p:cNvSpPr/>
          <p:nvPr/>
        </p:nvSpPr>
        <p:spPr>
          <a:xfrm>
            <a:off x="981003" y="6955540"/>
            <a:ext cx="847797" cy="272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Mincho" pitchFamily="49" charset="-128"/>
              <a:ea typeface="MS Mincho" pitchFamily="49" charset="-128"/>
            </a:endParaRPr>
          </a:p>
        </p:txBody>
      </p:sp>
    </p:spTree>
    <p:extLst>
      <p:ext uri="{BB962C8B-B14F-4D97-AF65-F5344CB8AC3E}">
        <p14:creationId xmlns="" xmlns:p14="http://schemas.microsoft.com/office/powerpoint/2010/main" val="405102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2" cstate="print"/>
          <a:stretch>
            <a:fillRect/>
          </a:stretch>
        </p:blipFill>
        <p:spPr>
          <a:xfrm>
            <a:off x="877504" y="3400108"/>
            <a:ext cx="5715801" cy="4284054"/>
          </a:xfrm>
          <a:prstGeom prst="rect">
            <a:avLst/>
          </a:prstGeom>
        </p:spPr>
      </p:pic>
      <p:pic>
        <p:nvPicPr>
          <p:cNvPr id="2" name="그림 1"/>
          <p:cNvPicPr>
            <a:picLocks noChangeAspect="1"/>
          </p:cNvPicPr>
          <p:nvPr/>
        </p:nvPicPr>
        <p:blipFill>
          <a:blip r:embed="rId3" cstate="print"/>
          <a:stretch>
            <a:fillRect/>
          </a:stretch>
        </p:blipFill>
        <p:spPr>
          <a:xfrm>
            <a:off x="1077652" y="1929445"/>
            <a:ext cx="3686336" cy="1052269"/>
          </a:xfrm>
          <a:prstGeom prst="rect">
            <a:avLst/>
          </a:prstGeom>
        </p:spPr>
      </p:pic>
      <p:sp>
        <p:nvSpPr>
          <p:cNvPr id="3" name="スライド番号プレースホルダー 2">
            <a:extLst>
              <a:ext uri="{FF2B5EF4-FFF2-40B4-BE49-F238E27FC236}">
                <a16:creationId xmlns="" xmlns:a16="http://schemas.microsoft.com/office/drawing/2014/main" id="{FAB6DACF-39B6-0BC0-2C91-CE1CB587475F}"/>
              </a:ext>
            </a:extLst>
          </p:cNvPr>
          <p:cNvSpPr>
            <a:spLocks noGrp="1"/>
          </p:cNvSpPr>
          <p:nvPr>
            <p:ph type="sldNum" sz="quarter" idx="12"/>
          </p:nvPr>
        </p:nvSpPr>
        <p:spPr/>
        <p:txBody>
          <a:bodyPr/>
          <a:lstStyle/>
          <a:p>
            <a:fld id="{00593AED-EEE3-4FE1-BF0F-C13142AE3BDC}" type="slidenum">
              <a:rPr kumimoji="1" lang="ja-JP" altLang="en-US" smtClean="0"/>
              <a:pPr/>
              <a:t>8</a:t>
            </a:fld>
            <a:endParaRPr kumimoji="1" lang="ja-JP" altLang="en-US"/>
          </a:p>
        </p:txBody>
      </p:sp>
      <p:sp>
        <p:nvSpPr>
          <p:cNvPr id="17" name="四角形: 角を丸くする 12">
            <a:extLst>
              <a:ext uri="{FF2B5EF4-FFF2-40B4-BE49-F238E27FC236}">
                <a16:creationId xmlns="" xmlns:a16="http://schemas.microsoft.com/office/drawing/2014/main" id="{EE57D552-DADF-4D39-AB08-4EFBA770F0FD}"/>
              </a:ext>
            </a:extLst>
          </p:cNvPr>
          <p:cNvSpPr/>
          <p:nvPr/>
        </p:nvSpPr>
        <p:spPr>
          <a:xfrm>
            <a:off x="1347551" y="2615802"/>
            <a:ext cx="1395649" cy="23692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4">
            <a:extLst>
              <a:ext uri="{FF2B5EF4-FFF2-40B4-BE49-F238E27FC236}">
                <a16:creationId xmlns="" xmlns:a16="http://schemas.microsoft.com/office/drawing/2014/main" id="{9FAB47BD-74C2-4F7D-A107-DF55D43C7741}"/>
              </a:ext>
            </a:extLst>
          </p:cNvPr>
          <p:cNvSpPr txBox="1"/>
          <p:nvPr/>
        </p:nvSpPr>
        <p:spPr>
          <a:xfrm>
            <a:off x="942803" y="1106618"/>
            <a:ext cx="5400000" cy="515526"/>
          </a:xfrm>
          <a:prstGeom prst="rect">
            <a:avLst/>
          </a:prstGeom>
          <a:noFill/>
        </p:spPr>
        <p:txBody>
          <a:bodyPr wrap="square">
            <a:spAutoFit/>
          </a:bodyPr>
          <a:lstStyle/>
          <a:p>
            <a:pPr>
              <a:lnSpc>
                <a:spcPct val="125000"/>
              </a:lnSpc>
            </a:pPr>
            <a:r>
              <a:rPr lang="ja-JP" altLang="en-US" sz="1100" b="1" dirty="0" smtClean="0">
                <a:solidFill>
                  <a:schemeClr val="bg1">
                    <a:lumMod val="50000"/>
                  </a:schemeClr>
                </a:solidFill>
                <a:latin typeface="MS Mincho" pitchFamily="49" charset="-128"/>
                <a:ea typeface="MS Mincho" pitchFamily="49" charset="-128"/>
              </a:rPr>
              <a:t>●</a:t>
            </a:r>
            <a:r>
              <a:rPr lang="ja-JP" altLang="ko-KR" sz="1100" dirty="0" smtClean="0">
                <a:latin typeface="MS Mincho" pitchFamily="49" charset="-128"/>
                <a:ea typeface="MS Mincho" pitchFamily="49" charset="-128"/>
              </a:rPr>
              <a:t>詳細情報</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中</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その他」タブです。</a:t>
            </a:r>
            <a:endParaRPr lang="en-US" altLang="ko-KR" sz="1100" dirty="0" smtClean="0">
              <a:latin typeface="MS Mincho" pitchFamily="49" charset="-128"/>
              <a:ea typeface="MS Mincho" pitchFamily="49" charset="-128"/>
            </a:endParaRPr>
          </a:p>
          <a:p>
            <a:pPr>
              <a:lnSpc>
                <a:spcPct val="125000"/>
              </a:lnSpc>
            </a:pPr>
            <a:r>
              <a:rPr lang="en-US" altLang="ko-KR" sz="1100" dirty="0">
                <a:latin typeface="MS Mincho" pitchFamily="49" charset="-128"/>
                <a:ea typeface="MS Mincho" pitchFamily="49" charset="-128"/>
              </a:rPr>
              <a:t> </a:t>
            </a:r>
            <a:r>
              <a:rPr lang="en-US" altLang="ko-KR" sz="1100" dirty="0" smtClean="0">
                <a:latin typeface="MS Mincho" pitchFamily="49" charset="-128"/>
                <a:ea typeface="MS Mincho" pitchFamily="49" charset="-128"/>
              </a:rPr>
              <a:t> - </a:t>
            </a:r>
            <a:r>
              <a:rPr lang="ja-JP" altLang="ko-KR" sz="1100" dirty="0" smtClean="0">
                <a:latin typeface="MS Mincho" pitchFamily="49" charset="-128"/>
                <a:ea typeface="MS Mincho" pitchFamily="49" charset="-128"/>
              </a:rPr>
              <a:t>「サービス別</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使用状況ダッシュボード」をクリックします。</a:t>
            </a:r>
            <a:endParaRPr lang="en-US" altLang="ja-JP" sz="1100" dirty="0">
              <a:latin typeface="MS Mincho" pitchFamily="49" charset="-128"/>
              <a:ea typeface="MS Mincho" pitchFamily="49" charset="-128"/>
            </a:endParaRPr>
          </a:p>
        </p:txBody>
      </p:sp>
      <p:sp>
        <p:nvSpPr>
          <p:cNvPr id="24" name="テキスト ボックス 21">
            <a:extLst>
              <a:ext uri="{FF2B5EF4-FFF2-40B4-BE49-F238E27FC236}">
                <a16:creationId xmlns="" xmlns:a16="http://schemas.microsoft.com/office/drawing/2014/main" id="{20F7AD82-028F-54DB-9015-3BCA534A3D76}"/>
              </a:ext>
            </a:extLst>
          </p:cNvPr>
          <p:cNvSpPr txBox="1"/>
          <p:nvPr/>
        </p:nvSpPr>
        <p:spPr>
          <a:xfrm>
            <a:off x="447107" y="3550432"/>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27" name="テキスト ボックス 4">
            <a:extLst>
              <a:ext uri="{FF2B5EF4-FFF2-40B4-BE49-F238E27FC236}">
                <a16:creationId xmlns="" xmlns:a16="http://schemas.microsoft.com/office/drawing/2014/main" id="{9FAB47BD-74C2-4F7D-A107-DF55D43C7741}"/>
              </a:ext>
            </a:extLst>
          </p:cNvPr>
          <p:cNvSpPr txBox="1"/>
          <p:nvPr/>
        </p:nvSpPr>
        <p:spPr>
          <a:xfrm>
            <a:off x="877504" y="3100175"/>
            <a:ext cx="3585404" cy="274819"/>
          </a:xfrm>
          <a:prstGeom prst="rect">
            <a:avLst/>
          </a:prstGeom>
          <a:noFill/>
          <a:ln>
            <a:solidFill>
              <a:srgbClr val="FF0000"/>
            </a:solidFill>
          </a:ln>
        </p:spPr>
        <p:txBody>
          <a:bodyPr wrap="square">
            <a:spAutoFit/>
          </a:bodyPr>
          <a:lstStyle/>
          <a:p>
            <a:pPr>
              <a:lnSpc>
                <a:spcPct val="125000"/>
              </a:lnSpc>
            </a:pPr>
            <a:r>
              <a:rPr lang="ja-JP" altLang="ko-KR" sz="1100" dirty="0" smtClean="0"/>
              <a:t>ポップアップウィンドウが表示されます。</a:t>
            </a:r>
            <a:endParaRPr lang="en-US" altLang="ko-KR" sz="1100" dirty="0" smtClean="0">
              <a:latin typeface="ＭＳ 明朝" panose="02020609040205080304" pitchFamily="17" charset="-128"/>
              <a:ea typeface="ＭＳ 明朝" panose="02020609040205080304" pitchFamily="17" charset="-128"/>
            </a:endParaRPr>
          </a:p>
        </p:txBody>
      </p:sp>
      <p:cxnSp>
        <p:nvCxnSpPr>
          <p:cNvPr id="28" name="꺾인 연결선 27"/>
          <p:cNvCxnSpPr>
            <a:stCxn id="17" idx="3"/>
          </p:cNvCxnSpPr>
          <p:nvPr/>
        </p:nvCxnSpPr>
        <p:spPr>
          <a:xfrm>
            <a:off x="2743200" y="2734263"/>
            <a:ext cx="711782" cy="771825"/>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4">
            <a:extLst>
              <a:ext uri="{FF2B5EF4-FFF2-40B4-BE49-F238E27FC236}">
                <a16:creationId xmlns="" xmlns:a16="http://schemas.microsoft.com/office/drawing/2014/main" id="{9FAB47BD-74C2-4F7D-A107-DF55D43C7741}"/>
              </a:ext>
            </a:extLst>
          </p:cNvPr>
          <p:cNvSpPr txBox="1"/>
          <p:nvPr/>
        </p:nvSpPr>
        <p:spPr>
          <a:xfrm>
            <a:off x="157171" y="8102557"/>
            <a:ext cx="7466793" cy="1188787"/>
          </a:xfrm>
          <a:prstGeom prst="rect">
            <a:avLst/>
          </a:prstGeom>
          <a:noFill/>
        </p:spPr>
        <p:txBody>
          <a:bodyPr wrap="square">
            <a:spAutoFit/>
          </a:bodyPr>
          <a:lstStyle/>
          <a:p>
            <a:pPr>
              <a:lnSpc>
                <a:spcPct val="125000"/>
              </a:lnSpc>
            </a:pPr>
            <a:r>
              <a:rPr lang="ja-JP" altLang="en-US" sz="1200" dirty="0">
                <a:solidFill>
                  <a:srgbClr val="FF0000"/>
                </a:solidFill>
                <a:latin typeface="MS Mincho" pitchFamily="49" charset="-128"/>
                <a:ea typeface="MS Mincho" pitchFamily="49" charset="-128"/>
              </a:rPr>
              <a:t>①　</a:t>
            </a:r>
            <a:r>
              <a:rPr lang="ja-JP" altLang="ko-KR" sz="1100" dirty="0" smtClean="0">
                <a:latin typeface="MS Mincho" pitchFamily="49" charset="-128"/>
                <a:ea typeface="MS Mincho" pitchFamily="49" charset="-128"/>
              </a:rPr>
              <a:t>使用年月を選択する</a:t>
            </a:r>
            <a:r>
              <a:rPr lang="ja-JP" altLang="ko-KR" sz="1100" dirty="0" smtClean="0">
                <a:latin typeface="MS Mincho" pitchFamily="49" charset="-128"/>
                <a:ea typeface="MS Mincho" pitchFamily="49" charset="-128"/>
              </a:rPr>
              <a:t>とデ</a:t>
            </a:r>
            <a:r>
              <a:rPr lang="ja-JP" altLang="ko-KR" sz="1100" dirty="0" smtClean="0">
                <a:latin typeface="MS Mincho" pitchFamily="49" charset="-128"/>
                <a:ea typeface="MS Mincho" pitchFamily="49" charset="-128"/>
              </a:rPr>
              <a:t>ータとグラフが表示されます。</a:t>
            </a:r>
            <a:endParaRPr lang="en-US" altLang="ja-JP" sz="1100" dirty="0">
              <a:solidFill>
                <a:srgbClr val="FF0000"/>
              </a:solidFill>
              <a:latin typeface="MS Mincho" pitchFamily="49" charset="-128"/>
              <a:ea typeface="MS Mincho" pitchFamily="49" charset="-128"/>
            </a:endParaRPr>
          </a:p>
          <a:p>
            <a:pPr>
              <a:lnSpc>
                <a:spcPct val="125000"/>
              </a:lnSpc>
            </a:pPr>
            <a:r>
              <a:rPr lang="ja-JP" altLang="en-US" sz="1200" dirty="0" smtClean="0">
                <a:solidFill>
                  <a:srgbClr val="FF0000"/>
                </a:solidFill>
                <a:latin typeface="MS Mincho" pitchFamily="49" charset="-128"/>
                <a:ea typeface="MS Mincho" pitchFamily="49" charset="-128"/>
              </a:rPr>
              <a:t>②</a:t>
            </a:r>
            <a:r>
              <a:rPr lang="ja-JP" altLang="en-US" sz="1200" dirty="0">
                <a:solidFill>
                  <a:srgbClr val="FF0000"/>
                </a:solidFill>
                <a:latin typeface="MS Mincho" pitchFamily="49" charset="-128"/>
                <a:ea typeface="MS Mincho" pitchFamily="49" charset="-128"/>
              </a:rPr>
              <a:t>　</a:t>
            </a:r>
            <a:r>
              <a:rPr lang="ja-JP" altLang="ko-KR" sz="1100" dirty="0" smtClean="0">
                <a:latin typeface="MS Mincho" pitchFamily="49" charset="-128"/>
                <a:ea typeface="MS Mincho" pitchFamily="49" charset="-128"/>
              </a:rPr>
              <a:t>サービスの使用は受</a:t>
            </a:r>
            <a:r>
              <a:rPr lang="ja-JP" altLang="ko-KR" sz="1100" dirty="0" smtClean="0">
                <a:latin typeface="MS Mincho" pitchFamily="49" charset="-128"/>
                <a:ea typeface="MS Mincho" pitchFamily="49" charset="-128"/>
              </a:rPr>
              <a:t>付</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点検</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分析</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抽出</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そ</a:t>
            </a:r>
            <a:r>
              <a:rPr lang="ja-JP" altLang="ko-KR" sz="1100" dirty="0" smtClean="0">
                <a:latin typeface="MS Mincho" pitchFamily="49" charset="-128"/>
                <a:ea typeface="MS Mincho" pitchFamily="49" charset="-128"/>
              </a:rPr>
              <a:t>の他に区分し、 件数と回数情報を照会します。</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各サービス別</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算定値</a:t>
            </a:r>
            <a:r>
              <a:rPr lang="ja-JP" altLang="ko-KR" sz="1100" dirty="0" smtClean="0">
                <a:latin typeface="MS Mincho" pitchFamily="49" charset="-128"/>
                <a:ea typeface="MS Mincho" pitchFamily="49" charset="-128"/>
              </a:rPr>
              <a:t>は件</a:t>
            </a:r>
            <a:r>
              <a:rPr lang="ja-JP" altLang="ko-KR" sz="1100" dirty="0" smtClean="0">
                <a:latin typeface="MS Mincho" pitchFamily="49" charset="-128"/>
                <a:ea typeface="MS Mincho" pitchFamily="49" charset="-128"/>
              </a:rPr>
              <a:t>数／回数に応じた重み（チェック＞受付＞分析＞抽出）順に算定値を算出します。</a:t>
            </a:r>
            <a:endParaRPr lang="en-US" altLang="ko-KR" sz="1100" dirty="0" smtClean="0">
              <a:latin typeface="MS Mincho" pitchFamily="49" charset="-128"/>
              <a:ea typeface="MS Mincho" pitchFamily="49" charset="-128"/>
            </a:endParaRPr>
          </a:p>
          <a:p>
            <a:pPr>
              <a:lnSpc>
                <a:spcPct val="125000"/>
              </a:lnSpc>
            </a:pPr>
            <a:r>
              <a:rPr lang="ja-JP" altLang="en-US" sz="1100" dirty="0" smtClean="0">
                <a:solidFill>
                  <a:srgbClr val="FF0000"/>
                </a:solidFill>
                <a:latin typeface="MS Mincho" pitchFamily="49" charset="-128"/>
                <a:ea typeface="MS Mincho" pitchFamily="49" charset="-128"/>
              </a:rPr>
              <a:t>③  </a:t>
            </a:r>
            <a:r>
              <a:rPr lang="ja-JP" altLang="ko-KR" sz="1100" dirty="0" smtClean="0">
                <a:latin typeface="MS Mincho" pitchFamily="49" charset="-128"/>
                <a:ea typeface="MS Mincho" pitchFamily="49" charset="-128"/>
              </a:rPr>
              <a:t>算出された算定値でサービス利用状況グラフが表示されます。</a:t>
            </a:r>
            <a:endParaRPr lang="en-US" altLang="ko-KR" sz="1100" dirty="0">
              <a:latin typeface="MS Mincho" pitchFamily="49" charset="-128"/>
              <a:ea typeface="MS Mincho" pitchFamily="49" charset="-128"/>
            </a:endParaRPr>
          </a:p>
          <a:p>
            <a:pPr>
              <a:lnSpc>
                <a:spcPct val="125000"/>
              </a:lnSpc>
            </a:pPr>
            <a:r>
              <a:rPr lang="ko-KR" altLang="en-US" sz="1100" dirty="0" smtClean="0">
                <a:latin typeface="MS Mincho" pitchFamily="49" charset="-128"/>
                <a:ea typeface="ＭＳ 明朝" panose="02020609040205080304" pitchFamily="17" charset="-128"/>
              </a:rPr>
              <a:t> </a:t>
            </a:r>
            <a:endParaRPr lang="en-US" altLang="ja-JP" sz="1100" dirty="0">
              <a:latin typeface="MS Mincho" pitchFamily="49" charset="-128"/>
              <a:ea typeface="MS Mincho" pitchFamily="49" charset="-128"/>
            </a:endParaRPr>
          </a:p>
        </p:txBody>
      </p:sp>
      <p:sp>
        <p:nvSpPr>
          <p:cNvPr id="35" name="テキスト ボックス 18">
            <a:extLst>
              <a:ext uri="{FF2B5EF4-FFF2-40B4-BE49-F238E27FC236}">
                <a16:creationId xmlns="" xmlns:a16="http://schemas.microsoft.com/office/drawing/2014/main" id="{133AD795-5C0E-2720-2DC3-404090135512}"/>
              </a:ext>
            </a:extLst>
          </p:cNvPr>
          <p:cNvSpPr txBox="1"/>
          <p:nvPr/>
        </p:nvSpPr>
        <p:spPr>
          <a:xfrm>
            <a:off x="475976" y="5842835"/>
            <a:ext cx="415498" cy="369332"/>
          </a:xfrm>
          <a:prstGeom prst="rect">
            <a:avLst/>
          </a:prstGeom>
          <a:noFill/>
        </p:spPr>
        <p:txBody>
          <a:bodyPr wrap="none" rtlCol="0">
            <a:spAutoFit/>
          </a:bodyPr>
          <a:lstStyle/>
          <a:p>
            <a:r>
              <a:rPr kumimoji="1" lang="ja-JP" altLang="en-US" dirty="0">
                <a:solidFill>
                  <a:srgbClr val="FF0000"/>
                </a:solidFill>
              </a:rPr>
              <a:t>②</a:t>
            </a:r>
          </a:p>
        </p:txBody>
      </p:sp>
      <p:sp>
        <p:nvSpPr>
          <p:cNvPr id="37" name="テキスト ボックス 18">
            <a:extLst>
              <a:ext uri="{FF2B5EF4-FFF2-40B4-BE49-F238E27FC236}">
                <a16:creationId xmlns="" xmlns:a16="http://schemas.microsoft.com/office/drawing/2014/main" id="{133AD795-5C0E-2720-2DC3-404090135512}"/>
              </a:ext>
            </a:extLst>
          </p:cNvPr>
          <p:cNvSpPr txBox="1"/>
          <p:nvPr/>
        </p:nvSpPr>
        <p:spPr>
          <a:xfrm>
            <a:off x="4462908" y="7024528"/>
            <a:ext cx="415498" cy="369332"/>
          </a:xfrm>
          <a:prstGeom prst="rect">
            <a:avLst/>
          </a:prstGeom>
          <a:noFill/>
        </p:spPr>
        <p:txBody>
          <a:bodyPr wrap="none" rtlCol="0">
            <a:spAutoFit/>
          </a:bodyPr>
          <a:lstStyle/>
          <a:p>
            <a:r>
              <a:rPr kumimoji="1" lang="ja-JP" altLang="en-US" dirty="0" smtClean="0">
                <a:solidFill>
                  <a:srgbClr val="FF0000"/>
                </a:solidFill>
              </a:rPr>
              <a:t>③</a:t>
            </a:r>
            <a:endParaRPr kumimoji="1" lang="ja-JP" altLang="en-US" dirty="0">
              <a:solidFill>
                <a:srgbClr val="FF0000"/>
              </a:solidFill>
            </a:endParaRPr>
          </a:p>
        </p:txBody>
      </p:sp>
    </p:spTree>
    <p:extLst>
      <p:ext uri="{BB962C8B-B14F-4D97-AF65-F5344CB8AC3E}">
        <p14:creationId xmlns="" xmlns:p14="http://schemas.microsoft.com/office/powerpoint/2010/main" val="4176835980"/>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12237</Words>
  <Application>Microsoft Office PowerPoint</Application>
  <PresentationFormat>사용자 지정</PresentationFormat>
  <Paragraphs>809</Paragraphs>
  <Slides>46</Slides>
  <Notes>20</Notes>
  <HiddenSlides>0</HiddenSlides>
  <MMClips>0</MMClips>
  <ScaleCrop>false</ScaleCrop>
  <HeadingPairs>
    <vt:vector size="6" baseType="variant">
      <vt:variant>
        <vt:lpstr>테마</vt:lpstr>
      </vt:variant>
      <vt:variant>
        <vt:i4>1</vt:i4>
      </vt:variant>
      <vt:variant>
        <vt:lpstr>포함된 OLE 서버</vt:lpstr>
      </vt:variant>
      <vt:variant>
        <vt:i4>0</vt:i4>
      </vt:variant>
      <vt:variant>
        <vt:lpstr>슬라이드 제목</vt:lpstr>
      </vt:variant>
      <vt:variant>
        <vt:i4>46</vt:i4>
      </vt:variant>
    </vt:vector>
  </HeadingPairs>
  <TitlesOfParts>
    <vt:vector size="47" baseType="lpstr">
      <vt:lpstr>Office テーマ</vt:lpstr>
      <vt:lpstr>슬라이드 0</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슬라이드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0</dc:title>
  <dc:creator>honda</dc:creator>
  <cp:lastModifiedBy>p</cp:lastModifiedBy>
  <cp:revision>179</cp:revision>
  <dcterms:created xsi:type="dcterms:W3CDTF">2019-02-22T14:43:31Z</dcterms:created>
  <dcterms:modified xsi:type="dcterms:W3CDTF">2023-09-18T04:47:44Z</dcterms:modified>
</cp:coreProperties>
</file>