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6"/>
  </p:notesMasterIdLst>
  <p:sldIdLst>
    <p:sldId id="256" r:id="rId2"/>
    <p:sldId id="257" r:id="rId3"/>
    <p:sldId id="258" r:id="rId4"/>
    <p:sldId id="283" r:id="rId5"/>
    <p:sldId id="284" r:id="rId6"/>
    <p:sldId id="285" r:id="rId7"/>
    <p:sldId id="286" r:id="rId8"/>
    <p:sldId id="289" r:id="rId9"/>
    <p:sldId id="290" r:id="rId10"/>
    <p:sldId id="291" r:id="rId11"/>
    <p:sldId id="292" r:id="rId12"/>
    <p:sldId id="294" r:id="rId13"/>
    <p:sldId id="293" r:id="rId14"/>
    <p:sldId id="295" r:id="rId15"/>
  </p:sldIdLst>
  <p:sldSz cx="7559675" cy="1069181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3345">
          <p15:clr>
            <a:srgbClr val="A4A3A4"/>
          </p15:clr>
        </p15:guide>
        <p15:guide id="2" pos="2404">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JPX9ssHmRdjhs502XMLWjBuuE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45" autoAdjust="0"/>
    <p:restoredTop sz="94660"/>
  </p:normalViewPr>
  <p:slideViewPr>
    <p:cSldViewPr snapToGrid="0">
      <p:cViewPr>
        <p:scale>
          <a:sx n="100" d="100"/>
          <a:sy n="100" d="100"/>
        </p:scale>
        <p:origin x="-2874" y="210"/>
      </p:cViewPr>
      <p:guideLst>
        <p:guide orient="horz" pos="3345"/>
        <p:guide pos="240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27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138" y="0"/>
            <a:ext cx="3076575" cy="5127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926013"/>
            <a:ext cx="5680075"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850"/>
            <a:ext cx="3076575" cy="5127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138" y="9721850"/>
            <a:ext cx="3076575"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o-KR"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639335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4492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4293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38806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90013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6556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8413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11703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44438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24284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985531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8" name="Google Shape;18;p3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0" name="Google Shape;30;p3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3" name="Google Shape;43;p35"/>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5" name="Google Shape;45;p35"/>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1" name="Google Shape;61;p38"/>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2" name="Google Shape;62;p3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3213847" y="1539425"/>
            <a:ext cx="3827085" cy="7598117"/>
          </a:xfrm>
          <a:prstGeom prst="rect">
            <a:avLst/>
          </a:prstGeom>
          <a:noFill/>
          <a:ln>
            <a:noFill/>
          </a:ln>
        </p:spPr>
      </p:sp>
      <p:sp>
        <p:nvSpPr>
          <p:cNvPr id="68" name="Google Shape;68;p39"/>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9" name="Google Shape;69;p3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87910"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entury"/>
              <a:buNone/>
              <a:defRPr sz="3637" b="0" i="0" u="none" strike="noStrike" cap="none">
                <a:solidFill>
                  <a:schemeClr val="dk1"/>
                </a:solidFill>
                <a:latin typeface="Century"/>
                <a:ea typeface="Century"/>
                <a:cs typeface="Century"/>
                <a:sym typeface="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entury"/>
                <a:ea typeface="Century"/>
                <a:cs typeface="Century"/>
                <a:sym typeface="Century"/>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entury"/>
                <a:ea typeface="Century"/>
                <a:cs typeface="Century"/>
                <a:sym typeface="Century"/>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entury"/>
                <a:ea typeface="Century"/>
                <a:cs typeface="Century"/>
                <a:sym typeface="Century"/>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9pPr>
          </a:lstStyle>
          <a:p>
            <a:endParaRPr/>
          </a:p>
        </p:txBody>
      </p:sp>
      <p:sp>
        <p:nvSpPr>
          <p:cNvPr id="12" name="Google Shape;12;p3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3" name="Google Shape;13;p3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4" name="Google Shape;14;p3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entury"/>
                <a:ea typeface="Century"/>
                <a:cs typeface="Century"/>
                <a:sym typeface="Century"/>
              </a:defRPr>
            </a:lvl1pPr>
            <a:lvl2pPr marL="0" marR="0" lvl="1" indent="0" algn="r" rtl="0">
              <a:spcBef>
                <a:spcPts val="0"/>
              </a:spcBef>
              <a:buNone/>
              <a:defRPr sz="992" b="0" i="0" u="none" strike="noStrike" cap="none">
                <a:solidFill>
                  <a:srgbClr val="888888"/>
                </a:solidFill>
                <a:latin typeface="Century"/>
                <a:ea typeface="Century"/>
                <a:cs typeface="Century"/>
                <a:sym typeface="Century"/>
              </a:defRPr>
            </a:lvl2pPr>
            <a:lvl3pPr marL="0" marR="0" lvl="2" indent="0" algn="r" rtl="0">
              <a:spcBef>
                <a:spcPts val="0"/>
              </a:spcBef>
              <a:buNone/>
              <a:defRPr sz="992" b="0" i="0" u="none" strike="noStrike" cap="none">
                <a:solidFill>
                  <a:srgbClr val="888888"/>
                </a:solidFill>
                <a:latin typeface="Century"/>
                <a:ea typeface="Century"/>
                <a:cs typeface="Century"/>
                <a:sym typeface="Century"/>
              </a:defRPr>
            </a:lvl3pPr>
            <a:lvl4pPr marL="0" marR="0" lvl="3" indent="0" algn="r" rtl="0">
              <a:spcBef>
                <a:spcPts val="0"/>
              </a:spcBef>
              <a:buNone/>
              <a:defRPr sz="992" b="0" i="0" u="none" strike="noStrike" cap="none">
                <a:solidFill>
                  <a:srgbClr val="888888"/>
                </a:solidFill>
                <a:latin typeface="Century"/>
                <a:ea typeface="Century"/>
                <a:cs typeface="Century"/>
                <a:sym typeface="Century"/>
              </a:defRPr>
            </a:lvl4pPr>
            <a:lvl5pPr marL="0" marR="0" lvl="4" indent="0" algn="r" rtl="0">
              <a:spcBef>
                <a:spcPts val="0"/>
              </a:spcBef>
              <a:buNone/>
              <a:defRPr sz="992" b="0" i="0" u="none" strike="noStrike" cap="none">
                <a:solidFill>
                  <a:srgbClr val="888888"/>
                </a:solidFill>
                <a:latin typeface="Century"/>
                <a:ea typeface="Century"/>
                <a:cs typeface="Century"/>
                <a:sym typeface="Century"/>
              </a:defRPr>
            </a:lvl5pPr>
            <a:lvl6pPr marL="0" marR="0" lvl="5" indent="0" algn="r" rtl="0">
              <a:spcBef>
                <a:spcPts val="0"/>
              </a:spcBef>
              <a:buNone/>
              <a:defRPr sz="992" b="0" i="0" u="none" strike="noStrike" cap="none">
                <a:solidFill>
                  <a:srgbClr val="888888"/>
                </a:solidFill>
                <a:latin typeface="Century"/>
                <a:ea typeface="Century"/>
                <a:cs typeface="Century"/>
                <a:sym typeface="Century"/>
              </a:defRPr>
            </a:lvl6pPr>
            <a:lvl7pPr marL="0" marR="0" lvl="6" indent="0" algn="r" rtl="0">
              <a:spcBef>
                <a:spcPts val="0"/>
              </a:spcBef>
              <a:buNone/>
              <a:defRPr sz="992" b="0" i="0" u="none" strike="noStrike" cap="none">
                <a:solidFill>
                  <a:srgbClr val="888888"/>
                </a:solidFill>
                <a:latin typeface="Century"/>
                <a:ea typeface="Century"/>
                <a:cs typeface="Century"/>
                <a:sym typeface="Century"/>
              </a:defRPr>
            </a:lvl7pPr>
            <a:lvl8pPr marL="0" marR="0" lvl="7" indent="0" algn="r" rtl="0">
              <a:spcBef>
                <a:spcPts val="0"/>
              </a:spcBef>
              <a:buNone/>
              <a:defRPr sz="992" b="0" i="0" u="none" strike="noStrike" cap="none">
                <a:solidFill>
                  <a:srgbClr val="888888"/>
                </a:solidFill>
                <a:latin typeface="Century"/>
                <a:ea typeface="Century"/>
                <a:cs typeface="Century"/>
                <a:sym typeface="Century"/>
              </a:defRPr>
            </a:lvl8pPr>
            <a:lvl9pPr marL="0" marR="0" lvl="8" indent="0" algn="r" rtl="0">
              <a:spcBef>
                <a:spcPts val="0"/>
              </a:spcBef>
              <a:buNone/>
              <a:defRPr sz="992" b="0" i="0" u="none" strike="noStrike" cap="none">
                <a:solidFill>
                  <a:srgbClr val="888888"/>
                </a:solidFill>
                <a:latin typeface="Century"/>
                <a:ea typeface="Century"/>
                <a:cs typeface="Century"/>
                <a:sym typeface="Century"/>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540380" y="964900"/>
            <a:ext cx="6331067" cy="1287318"/>
          </a:xfrm>
          <a:prstGeom prst="rect">
            <a:avLst/>
          </a:prstGeom>
          <a:noFill/>
          <a:ln>
            <a:noFill/>
          </a:ln>
        </p:spPr>
        <p:txBody>
          <a:bodyPr spcFirstLastPara="1" wrap="square" lIns="91425" tIns="45700" rIns="91425" bIns="45700" anchor="b" anchorCtr="0">
            <a:normAutofit fontScale="97500"/>
          </a:bodyPr>
          <a:lstStyle/>
          <a:p>
            <a:pPr lvl="0" algn="ctr">
              <a:lnSpc>
                <a:spcPct val="125000"/>
              </a:lnSpc>
              <a:buClr>
                <a:schemeClr val="dk1"/>
              </a:buClr>
              <a:buSzPct val="100000"/>
            </a:pPr>
            <a:r>
              <a:rPr lang="ko-KR" sz="2400" b="0" i="0" u="none" strike="noStrike" cap="none" dirty="0">
                <a:solidFill>
                  <a:schemeClr val="dk1"/>
                </a:solidFill>
                <a:latin typeface="MS Mincho" pitchFamily="49" charset="-128"/>
                <a:ea typeface="MS Gothic"/>
                <a:cs typeface="MS Gothic"/>
                <a:sym typeface="MS Gothic"/>
              </a:rPr>
              <a:t/>
            </a:r>
            <a:br>
              <a:rPr lang="ko-KR" sz="2400" b="0" i="0" u="none" strike="noStrike" cap="none" dirty="0">
                <a:solidFill>
                  <a:schemeClr val="dk1"/>
                </a:solidFill>
                <a:latin typeface="MS Mincho" pitchFamily="49" charset="-128"/>
                <a:ea typeface="MS Gothic"/>
                <a:cs typeface="MS Gothic"/>
                <a:sym typeface="MS Gothic"/>
              </a:rPr>
            </a:br>
            <a:r>
              <a:rPr lang="ja-JP" altLang="ko-KR" sz="2400" dirty="0" smtClean="0">
                <a:latin typeface="MS Mincho" pitchFamily="49" charset="-128"/>
                <a:ea typeface="MS Mincho" pitchFamily="49" charset="-128"/>
              </a:rPr>
              <a:t>点検業務マニュアル</a:t>
            </a:r>
            <a:endParaRPr sz="2200" b="0" i="0" u="none" strike="noStrike" cap="none" dirty="0">
              <a:solidFill>
                <a:srgbClr val="0000FF"/>
              </a:solidFill>
              <a:latin typeface="MS Mincho" pitchFamily="49" charset="-128"/>
              <a:ea typeface="MS Mincho" pitchFamily="49" charset="-128"/>
              <a:cs typeface="MS Gothic"/>
              <a:sym typeface="MS Gothic"/>
            </a:endParaRPr>
          </a:p>
        </p:txBody>
      </p:sp>
      <p:sp>
        <p:nvSpPr>
          <p:cNvPr id="89" name="Google Shape;89;p1"/>
          <p:cNvSpPr txBox="1"/>
          <p:nvPr/>
        </p:nvSpPr>
        <p:spPr>
          <a:xfrm>
            <a:off x="1483083" y="2529079"/>
            <a:ext cx="3650891" cy="2677616"/>
          </a:xfrm>
          <a:prstGeom prst="rect">
            <a:avLst/>
          </a:prstGeom>
          <a:solidFill>
            <a:schemeClr val="lt1"/>
          </a:solidFill>
          <a:ln>
            <a:noFill/>
          </a:ln>
        </p:spPr>
        <p:txBody>
          <a:bodyPr spcFirstLastPara="1" wrap="square" lIns="91425" tIns="45700" rIns="91425" bIns="45700" anchor="t" anchorCtr="0">
            <a:spAutoFit/>
          </a:bodyPr>
          <a:lstStyle/>
          <a:p>
            <a:pPr lvl="0">
              <a:lnSpc>
                <a:spcPct val="200000"/>
              </a:lnSpc>
            </a:pPr>
            <a:r>
              <a:rPr lang="ko-KR" sz="1200" b="0" i="0" u="none" strike="noStrike" cap="none" dirty="0">
                <a:solidFill>
                  <a:schemeClr val="dk1"/>
                </a:solidFill>
                <a:latin typeface="Century"/>
                <a:ea typeface="Century"/>
                <a:cs typeface="Century"/>
                <a:sym typeface="Century"/>
              </a:rPr>
              <a:t>１</a:t>
            </a:r>
            <a:r>
              <a:rPr lang="ko-KR" sz="1200" b="0" i="0" u="none" strike="noStrike" cap="none" dirty="0" smtClean="0">
                <a:solidFill>
                  <a:schemeClr val="dk1"/>
                </a:solidFill>
                <a:latin typeface="Century"/>
                <a:ea typeface="Century"/>
                <a:cs typeface="Century"/>
                <a:sym typeface="Century"/>
              </a:rPr>
              <a:t>．</a:t>
            </a:r>
            <a:r>
              <a:rPr lang="ja-JP" altLang="ko-KR" sz="1200" dirty="0" smtClean="0"/>
              <a:t>電子</a:t>
            </a:r>
            <a:r>
              <a:rPr lang="ja-JP" altLang="en-US" sz="1200" dirty="0" smtClean="0"/>
              <a:t>付箋</a:t>
            </a:r>
            <a:r>
              <a:rPr lang="ja-JP" altLang="ko-KR" sz="1200" dirty="0" smtClean="0"/>
              <a:t>一覧</a:t>
            </a:r>
            <a:endParaRPr sz="1200" b="0" i="0" u="none" strike="noStrike" cap="none" dirty="0">
              <a:solidFill>
                <a:schemeClr val="dk1"/>
              </a:solidFill>
              <a:latin typeface="Century"/>
              <a:ea typeface="Century"/>
              <a:cs typeface="Century"/>
              <a:sym typeface="Century"/>
            </a:endParaRPr>
          </a:p>
          <a:p>
            <a:pPr lvl="0">
              <a:lnSpc>
                <a:spcPct val="200000"/>
              </a:lnSpc>
            </a:pPr>
            <a:r>
              <a:rPr lang="ko-KR" sz="1200" b="0" i="0" u="none" strike="noStrike" cap="none" dirty="0">
                <a:solidFill>
                  <a:schemeClr val="dk1"/>
                </a:solidFill>
                <a:latin typeface="Century"/>
                <a:ea typeface="Century"/>
                <a:cs typeface="Century"/>
                <a:sym typeface="Century"/>
              </a:rPr>
              <a:t>２</a:t>
            </a:r>
            <a:r>
              <a:rPr lang="ko-KR" sz="1200" b="0" i="0" u="none" strike="noStrike" cap="none" dirty="0" smtClean="0">
                <a:solidFill>
                  <a:schemeClr val="dk1"/>
                </a:solidFill>
                <a:latin typeface="Century"/>
                <a:ea typeface="Century"/>
                <a:cs typeface="Century"/>
                <a:sym typeface="Century"/>
              </a:rPr>
              <a:t>．</a:t>
            </a:r>
            <a:r>
              <a:rPr lang="ja-JP" altLang="ko-KR" sz="1200" dirty="0" smtClean="0"/>
              <a:t>画面</a:t>
            </a:r>
            <a:r>
              <a:rPr lang="ja-JP" altLang="en-US" sz="1200" dirty="0" smtClean="0"/>
              <a:t>点検</a:t>
            </a:r>
            <a:r>
              <a:rPr lang="ja-JP" altLang="ko-KR" sz="1200" dirty="0" smtClean="0"/>
              <a:t>分担</a:t>
            </a:r>
            <a:endParaRPr sz="1200" b="0" i="0" u="none" strike="noStrike" cap="none" dirty="0">
              <a:solidFill>
                <a:schemeClr val="dk1"/>
              </a:solidFill>
              <a:latin typeface="Century"/>
              <a:ea typeface="Century"/>
              <a:cs typeface="Century"/>
              <a:sym typeface="Century"/>
            </a:endParaRPr>
          </a:p>
          <a:p>
            <a:pPr lvl="0">
              <a:lnSpc>
                <a:spcPct val="200000"/>
              </a:lnSpc>
            </a:pPr>
            <a:r>
              <a:rPr lang="ko-KR" sz="1200" b="0" i="0" u="none" strike="noStrike" cap="none" dirty="0">
                <a:solidFill>
                  <a:schemeClr val="dk1"/>
                </a:solidFill>
                <a:latin typeface="Century"/>
                <a:ea typeface="Century"/>
                <a:cs typeface="Century"/>
                <a:sym typeface="Century"/>
              </a:rPr>
              <a:t>３</a:t>
            </a:r>
            <a:r>
              <a:rPr lang="ko-KR" sz="1200" b="0" i="0" u="none" strike="noStrike" cap="none" dirty="0" smtClean="0">
                <a:solidFill>
                  <a:schemeClr val="dk1"/>
                </a:solidFill>
                <a:latin typeface="Century"/>
                <a:ea typeface="Century"/>
                <a:cs typeface="Century"/>
                <a:sym typeface="Century"/>
              </a:rPr>
              <a:t>．</a:t>
            </a:r>
            <a:r>
              <a:rPr lang="ja-JP" altLang="ko-KR" sz="1200" dirty="0" smtClean="0"/>
              <a:t>生活習慣病管理料</a:t>
            </a:r>
            <a:r>
              <a:rPr lang="ja-JP" altLang="en-US" sz="1200" dirty="0" smtClean="0"/>
              <a:t>置換</a:t>
            </a:r>
            <a:r>
              <a:rPr lang="ja-JP" altLang="ko-KR" sz="1200" dirty="0" smtClean="0"/>
              <a:t>シミュレーション</a:t>
            </a:r>
            <a:r>
              <a:rPr lang="ko-KR" sz="1200" b="0" i="0" u="none" strike="noStrike" cap="none" dirty="0">
                <a:solidFill>
                  <a:schemeClr val="dk1"/>
                </a:solidFill>
                <a:latin typeface="Century"/>
                <a:ea typeface="Century"/>
                <a:cs typeface="Century"/>
                <a:sym typeface="Century"/>
              </a:rPr>
              <a:t>　</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p:txBody>
      </p:sp>
      <p:sp>
        <p:nvSpPr>
          <p:cNvPr id="90" name="Google Shape;90;p1"/>
          <p:cNvSpPr txBox="1"/>
          <p:nvPr/>
        </p:nvSpPr>
        <p:spPr>
          <a:xfrm>
            <a:off x="6411087" y="2529079"/>
            <a:ext cx="36669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1</a:t>
            </a:r>
            <a:endParaRPr dirty="0"/>
          </a:p>
        </p:txBody>
      </p:sp>
      <p:sp>
        <p:nvSpPr>
          <p:cNvPr id="91" name="Google Shape;91;p1"/>
          <p:cNvSpPr txBox="1"/>
          <p:nvPr/>
        </p:nvSpPr>
        <p:spPr>
          <a:xfrm>
            <a:off x="4935574" y="2529079"/>
            <a:ext cx="1375691" cy="372646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　　</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Century"/>
              <a:ea typeface="Century"/>
              <a:cs typeface="Century"/>
              <a:sym typeface="Century"/>
            </a:endParaRPr>
          </a:p>
        </p:txBody>
      </p:sp>
      <p:grpSp>
        <p:nvGrpSpPr>
          <p:cNvPr id="92" name="Google Shape;92;p1"/>
          <p:cNvGrpSpPr/>
          <p:nvPr/>
        </p:nvGrpSpPr>
        <p:grpSpPr>
          <a:xfrm>
            <a:off x="1597528" y="7745484"/>
            <a:ext cx="4437656" cy="1155946"/>
            <a:chOff x="1311425" y="7791204"/>
            <a:chExt cx="4437656" cy="1155946"/>
          </a:xfrm>
        </p:grpSpPr>
        <p:sp>
          <p:nvSpPr>
            <p:cNvPr id="93" name="Google Shape;93;p1"/>
            <p:cNvSpPr/>
            <p:nvPr/>
          </p:nvSpPr>
          <p:spPr>
            <a:xfrm>
              <a:off x="1311425" y="7791204"/>
              <a:ext cx="4437656" cy="1155946"/>
            </a:xfrm>
            <a:prstGeom prst="roundRect">
              <a:avLst>
                <a:gd name="adj" fmla="val 16667"/>
              </a:avLst>
            </a:prstGeom>
            <a:solidFill>
              <a:srgbClr val="FFF2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a:ea typeface="Century"/>
                <a:cs typeface="Century"/>
                <a:sym typeface="Century"/>
              </a:endParaRPr>
            </a:p>
          </p:txBody>
        </p:sp>
        <p:sp>
          <p:nvSpPr>
            <p:cNvPr id="94" name="Google Shape;94;p1"/>
            <p:cNvSpPr txBox="1"/>
            <p:nvPr/>
          </p:nvSpPr>
          <p:spPr>
            <a:xfrm>
              <a:off x="1379060" y="7961982"/>
              <a:ext cx="4302387" cy="814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100" b="0" i="0" u="none" strike="noStrike" cap="none">
                  <a:solidFill>
                    <a:schemeClr val="dk1"/>
                  </a:solidFill>
                  <a:latin typeface="MS Mincho"/>
                  <a:ea typeface="MS Mincho"/>
                  <a:cs typeface="MS Mincho"/>
                  <a:sym typeface="MS Mincho"/>
                </a:rPr>
                <a:t>本説明書はチェックアイDXの基本操作について説明したものです。</a:t>
              </a:r>
              <a:endParaRPr sz="110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100" b="0" i="0" u="none" strike="noStrike" cap="none">
                  <a:solidFill>
                    <a:schemeClr val="dk1"/>
                  </a:solidFill>
                  <a:latin typeface="MS Mincho"/>
                  <a:ea typeface="MS Mincho"/>
                  <a:cs typeface="MS Mincho"/>
                  <a:sym typeface="MS Mincho"/>
                </a:rPr>
                <a:t>医療機関名、 患者氏名は仮名に変換してあります。</a:t>
              </a:r>
              <a:endParaRPr sz="110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100" b="0" i="0" u="none" strike="noStrike" cap="none">
                  <a:solidFill>
                    <a:schemeClr val="dk1"/>
                  </a:solidFill>
                  <a:latin typeface="MS Mincho"/>
                  <a:ea typeface="MS Mincho"/>
                  <a:cs typeface="MS Mincho"/>
                  <a:sym typeface="MS Mincho"/>
                </a:rPr>
                <a:t>詳細はホームページの操作マニュアルを参照してください。</a:t>
              </a:r>
              <a:endParaRPr sz="1100" b="0" i="0" u="none" strike="noStrike" cap="none">
                <a:solidFill>
                  <a:schemeClr val="dk1"/>
                </a:solidFill>
                <a:latin typeface="MS Mincho"/>
                <a:ea typeface="MS Mincho"/>
                <a:cs typeface="MS Mincho"/>
                <a:sym typeface="MS Mincho"/>
              </a:endParaRPr>
            </a:p>
          </p:txBody>
        </p:sp>
      </p:grpSp>
      <p:pic>
        <p:nvPicPr>
          <p:cNvPr id="97" name="Google Shape;97;p1"/>
          <p:cNvPicPr preferRelativeResize="0"/>
          <p:nvPr/>
        </p:nvPicPr>
        <p:blipFill rotWithShape="1">
          <a:blip r:embed="rId4">
            <a:alphaModFix/>
          </a:blip>
          <a:srcRect/>
          <a:stretch/>
        </p:blipFill>
        <p:spPr>
          <a:xfrm>
            <a:off x="2524813" y="1115254"/>
            <a:ext cx="2362200" cy="533400"/>
          </a:xfrm>
          <a:prstGeom prst="rect">
            <a:avLst/>
          </a:prstGeom>
          <a:noFill/>
          <a:ln>
            <a:noFill/>
          </a:ln>
        </p:spPr>
      </p:pic>
      <p:sp>
        <p:nvSpPr>
          <p:cNvPr id="98" name="Google Shape;98;p1"/>
          <p:cNvSpPr txBox="1"/>
          <p:nvPr/>
        </p:nvSpPr>
        <p:spPr>
          <a:xfrm>
            <a:off x="3822285" y="9347306"/>
            <a:ext cx="2724197" cy="5391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開発：</a:t>
            </a:r>
            <a:endParaRPr sz="105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販売：</a:t>
            </a:r>
            <a:endParaRPr sz="1050" b="0" i="0" u="none" strike="noStrike" cap="none">
              <a:solidFill>
                <a:schemeClr val="dk1"/>
              </a:solidFill>
              <a:latin typeface="MS Mincho"/>
              <a:ea typeface="MS Mincho"/>
              <a:cs typeface="MS Mincho"/>
              <a:sym typeface="MS Mincho"/>
            </a:endParaRPr>
          </a:p>
        </p:txBody>
      </p:sp>
      <p:graphicFrame>
        <p:nvGraphicFramePr>
          <p:cNvPr id="99" name="Google Shape;99;p1"/>
          <p:cNvGraphicFramePr>
            <a:graphicFrameLocks noChangeAspect="1"/>
          </p:cNvGraphicFramePr>
          <p:nvPr/>
        </p:nvGraphicFramePr>
        <p:xfrm>
          <a:off x="4363237" y="9434220"/>
          <a:ext cx="2052000" cy="208079"/>
        </p:xfrm>
        <a:graphic>
          <a:graphicData uri="http://schemas.openxmlformats.org/presentationml/2006/ole">
            <p:oleObj spid="_x0000_s1035" r:id="rId5" imgW="2052000" imgH="208079" progId="">
              <p:embed/>
            </p:oleObj>
          </a:graphicData>
        </a:graphic>
      </p:graphicFrame>
      <p:pic>
        <p:nvPicPr>
          <p:cNvPr id="100" name="Google Shape;100;p1"/>
          <p:cNvPicPr preferRelativeResize="0"/>
          <p:nvPr/>
        </p:nvPicPr>
        <p:blipFill rotWithShape="1">
          <a:blip r:embed="rId6">
            <a:alphaModFix/>
          </a:blip>
          <a:srcRect/>
          <a:stretch/>
        </p:blipFill>
        <p:spPr>
          <a:xfrm>
            <a:off x="4316279" y="9660506"/>
            <a:ext cx="801864" cy="208079"/>
          </a:xfrm>
          <a:prstGeom prst="rect">
            <a:avLst/>
          </a:prstGeom>
          <a:noFill/>
          <a:ln>
            <a:noFill/>
          </a:ln>
        </p:spPr>
      </p:pic>
      <p:pic>
        <p:nvPicPr>
          <p:cNvPr id="101" name="Google Shape;101;p1"/>
          <p:cNvPicPr preferRelativeResize="0"/>
          <p:nvPr/>
        </p:nvPicPr>
        <p:blipFill rotWithShape="1">
          <a:blip r:embed="rId7">
            <a:alphaModFix/>
          </a:blip>
          <a:srcRect/>
          <a:stretch/>
        </p:blipFill>
        <p:spPr>
          <a:xfrm>
            <a:off x="5171682" y="9654155"/>
            <a:ext cx="1301827" cy="2080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1190131" y="3845991"/>
            <a:ext cx="1963000" cy="3008923"/>
          </a:xfrm>
          <a:prstGeom prst="rect">
            <a:avLst/>
          </a:prstGeom>
        </p:spPr>
      </p:pic>
      <p:sp>
        <p:nvSpPr>
          <p:cNvPr id="107"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r>
              <a:rPr lang="ja-JP" altLang="ko-KR" sz="1200" dirty="0">
                <a:latin typeface="MS Mincho" pitchFamily="49" charset="-128"/>
                <a:ea typeface="MS Mincho" pitchFamily="49" charset="-128"/>
              </a:rPr>
              <a:t>生活習慣病管理料置換えシミュレーション</a:t>
            </a:r>
            <a:endParaRPr lang="ko-KR" altLang="ko-KR" sz="1200" dirty="0">
              <a:latin typeface="MS Mincho" pitchFamily="49" charset="-128"/>
            </a:endParaRPr>
          </a:p>
        </p:txBody>
      </p:sp>
      <p:sp>
        <p:nvSpPr>
          <p:cNvPr id="108" name="Google Shape;108;p2"/>
          <p:cNvSpPr txBox="1"/>
          <p:nvPr/>
        </p:nvSpPr>
        <p:spPr>
          <a:xfrm>
            <a:off x="1079999" y="1583874"/>
            <a:ext cx="5882776" cy="2208256"/>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高血圧、糖尿病、高脂血症などのように「生活習慣病」を予防し、管理のために「生</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活習慣病管理料」という診療費項目があります。 「生活習慣病管理料置換」はこれらの生活習慣病管理料を請求する際</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一定の条件を</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満たす場合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別途の診療費を請求しなくても</a:t>
            </a:r>
            <a:r>
              <a:rPr lang="ja-JP" altLang="en-US" sz="1100" dirty="0" smtClean="0">
                <a:latin typeface="MS Mincho" pitchFamily="49" charset="-128"/>
                <a:ea typeface="MS Mincho" pitchFamily="49" charset="-128"/>
              </a:rPr>
              <a:t>良い</a:t>
            </a:r>
            <a:r>
              <a:rPr lang="ja-JP" altLang="ko-KR" sz="1100" dirty="0" smtClean="0">
                <a:latin typeface="MS Mincho" pitchFamily="49" charset="-128"/>
                <a:ea typeface="MS Mincho" pitchFamily="49" charset="-128"/>
              </a:rPr>
              <a:t>制度（2022年）がある</a:t>
            </a:r>
            <a:r>
              <a:rPr lang="ja-JP" altLang="en-US" sz="1100" dirty="0" smtClean="0">
                <a:latin typeface="MS Mincho" pitchFamily="49" charset="-128"/>
                <a:ea typeface="MS Mincho" pitchFamily="49" charset="-128"/>
              </a:rPr>
              <a:t>ので</a:t>
            </a:r>
            <a:r>
              <a:rPr lang="ja-JP" altLang="ko-KR" sz="1100" dirty="0" smtClean="0">
                <a:latin typeface="MS Mincho" pitchFamily="49" charset="-128"/>
                <a:ea typeface="MS Mincho" pitchFamily="49" charset="-128"/>
              </a:rPr>
              <a:t>事前に</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置換シミュレーションができるように機能を提供します。</a:t>
            </a:r>
            <a:endParaRPr lang="en-US" altLang="ja-JP" sz="1100" dirty="0" smtClean="0">
              <a:latin typeface="MS Mincho" pitchFamily="49" charset="-128"/>
              <a:ea typeface="MS Mincho" pitchFamily="49" charset="-128"/>
            </a:endParaRPr>
          </a:p>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 </a:t>
            </a:r>
          </a:p>
          <a:p>
            <a:pPr lvl="0">
              <a:lnSpc>
                <a:spcPct val="125000"/>
              </a:lnSpc>
            </a:pPr>
            <a:r>
              <a:rPr lang="en-US" altLang="ko-KR" sz="1100" dirty="0" smtClean="0">
                <a:solidFill>
                  <a:srgbClr val="0070C0"/>
                </a:solidFill>
                <a:latin typeface="MS Mincho" pitchFamily="49" charset="-128"/>
                <a:ea typeface="MS Mincho" pitchFamily="49" charset="-128"/>
                <a:cs typeface="MS Mincho"/>
                <a:sym typeface="MS Mincho"/>
              </a:rPr>
              <a:t>* </a:t>
            </a:r>
            <a:r>
              <a:rPr lang="ja-JP" altLang="ko-KR" sz="1100" dirty="0" smtClean="0">
                <a:solidFill>
                  <a:schemeClr val="accent1"/>
                </a:solidFill>
                <a:latin typeface="MS Mincho" pitchFamily="49" charset="-128"/>
                <a:ea typeface="MS Mincho" pitchFamily="49" charset="-128"/>
              </a:rPr>
              <a:t>チェックアイDXでは「生活習慣病管理料置換シミュレーション」を通じて「生活習慣</a:t>
            </a:r>
            <a:endParaRPr lang="en-US" altLang="ja-JP" sz="1100" dirty="0" smtClean="0">
              <a:solidFill>
                <a:schemeClr val="accent1"/>
              </a:solidFill>
              <a:latin typeface="MS Mincho" pitchFamily="49" charset="-128"/>
              <a:ea typeface="MS Mincho" pitchFamily="49" charset="-128"/>
            </a:endParaRPr>
          </a:p>
          <a:p>
            <a:pPr lvl="0">
              <a:lnSpc>
                <a:spcPct val="125000"/>
              </a:lnSpc>
            </a:pPr>
            <a:r>
              <a:rPr lang="ja-JP" altLang="ko-KR" sz="1100" dirty="0" smtClean="0">
                <a:solidFill>
                  <a:schemeClr val="accent1"/>
                </a:solidFill>
                <a:latin typeface="MS Mincho" pitchFamily="49" charset="-128"/>
                <a:ea typeface="MS Mincho" pitchFamily="49" charset="-128"/>
              </a:rPr>
              <a:t>病管理料算定対象病名（＝対象疾病）をもって総額で請求す</a:t>
            </a:r>
            <a:r>
              <a:rPr lang="ja-JP" altLang="ko-KR" sz="1100" dirty="0" smtClean="0">
                <a:solidFill>
                  <a:schemeClr val="accent1"/>
                </a:solidFill>
                <a:latin typeface="MS Mincho" pitchFamily="49" charset="-128"/>
                <a:ea typeface="MS Mincho" pitchFamily="49" charset="-128"/>
              </a:rPr>
              <a:t>る</a:t>
            </a:r>
            <a:r>
              <a:rPr lang="ja-JP" altLang="en-US" sz="1100" dirty="0" smtClean="0">
                <a:solidFill>
                  <a:schemeClr val="accent1"/>
                </a:solidFill>
                <a:latin typeface="MS Mincho" pitchFamily="49" charset="-128"/>
                <a:ea typeface="MS Mincho"/>
                <a:cs typeface="MS Mincho"/>
                <a:sym typeface="MS Mincho"/>
              </a:rPr>
              <a:t>レセプト</a:t>
            </a:r>
            <a:r>
              <a:rPr lang="ja-JP" altLang="ko-KR" sz="1100" dirty="0" smtClean="0">
                <a:solidFill>
                  <a:schemeClr val="accent1"/>
                </a:solidFill>
                <a:latin typeface="MS Mincho" pitchFamily="49" charset="-128"/>
                <a:ea typeface="MS Mincho" pitchFamily="49" charset="-128"/>
              </a:rPr>
              <a:t>の</a:t>
            </a:r>
            <a:r>
              <a:rPr lang="ja-JP" altLang="ko-KR" sz="1100" dirty="0" smtClean="0">
                <a:solidFill>
                  <a:schemeClr val="accent1"/>
                </a:solidFill>
                <a:latin typeface="MS Mincho" pitchFamily="49" charset="-128"/>
                <a:ea typeface="MS Mincho" pitchFamily="49" charset="-128"/>
              </a:rPr>
              <a:t>点数（金</a:t>
            </a:r>
            <a:endParaRPr lang="en-US" altLang="ja-JP" sz="1100" dirty="0" smtClean="0">
              <a:solidFill>
                <a:schemeClr val="accent1"/>
              </a:solidFill>
              <a:latin typeface="MS Mincho" pitchFamily="49" charset="-128"/>
              <a:ea typeface="MS Mincho" pitchFamily="49" charset="-128"/>
            </a:endParaRPr>
          </a:p>
          <a:p>
            <a:pPr lvl="0">
              <a:lnSpc>
                <a:spcPct val="125000"/>
              </a:lnSpc>
            </a:pPr>
            <a:r>
              <a:rPr lang="ja-JP" altLang="ko-KR" sz="1100" dirty="0" smtClean="0">
                <a:solidFill>
                  <a:schemeClr val="accent1"/>
                </a:solidFill>
                <a:latin typeface="MS Mincho" pitchFamily="49" charset="-128"/>
                <a:ea typeface="MS Mincho" pitchFamily="49" charset="-128"/>
              </a:rPr>
              <a:t>額）と同</a:t>
            </a:r>
            <a:r>
              <a:rPr lang="ja-JP" altLang="ko-KR" sz="1100" dirty="0" smtClean="0">
                <a:solidFill>
                  <a:schemeClr val="accent1"/>
                </a:solidFill>
                <a:latin typeface="MS Mincho" pitchFamily="49" charset="-128"/>
                <a:ea typeface="MS Mincho" pitchFamily="49" charset="-128"/>
              </a:rPr>
              <a:t>じ</a:t>
            </a:r>
            <a:r>
              <a:rPr lang="ja-JP" altLang="en-US" sz="1100" dirty="0" smtClean="0">
                <a:solidFill>
                  <a:schemeClr val="accent1"/>
                </a:solidFill>
                <a:latin typeface="MS Mincho" pitchFamily="49" charset="-128"/>
                <a:ea typeface="MS Mincho"/>
                <a:cs typeface="MS Mincho"/>
                <a:sym typeface="MS Mincho"/>
              </a:rPr>
              <a:t>レセプト</a:t>
            </a:r>
            <a:r>
              <a:rPr lang="ja-JP" altLang="ko-KR" sz="1100" dirty="0" smtClean="0">
                <a:solidFill>
                  <a:schemeClr val="accent1"/>
                </a:solidFill>
                <a:latin typeface="MS Mincho" pitchFamily="49" charset="-128"/>
                <a:ea typeface="MS Mincho" pitchFamily="49" charset="-128"/>
              </a:rPr>
              <a:t>を</a:t>
            </a:r>
            <a:r>
              <a:rPr lang="ja-JP" altLang="ko-KR" sz="1100" dirty="0" smtClean="0">
                <a:solidFill>
                  <a:schemeClr val="accent1"/>
                </a:solidFill>
                <a:latin typeface="MS Mincho" pitchFamily="49" charset="-128"/>
                <a:ea typeface="MS Mincho" pitchFamily="49" charset="-128"/>
              </a:rPr>
              <a:t>生活習慣病管理料として算定した場合の</a:t>
            </a:r>
            <a:r>
              <a:rPr lang="ja-JP" altLang="en-US" sz="1100" dirty="0" smtClean="0">
                <a:solidFill>
                  <a:schemeClr val="accent1"/>
                </a:solidFill>
                <a:latin typeface="MS Mincho" pitchFamily="49" charset="-128"/>
                <a:ea typeface="MS Mincho" pitchFamily="49" charset="-128"/>
              </a:rPr>
              <a:t>点数</a:t>
            </a:r>
            <a:r>
              <a:rPr lang="ja-JP" altLang="ko-KR" sz="1100" dirty="0" smtClean="0">
                <a:solidFill>
                  <a:schemeClr val="accent1"/>
                </a:solidFill>
                <a:latin typeface="MS Mincho" pitchFamily="49" charset="-128"/>
                <a:ea typeface="MS Mincho" pitchFamily="49" charset="-128"/>
              </a:rPr>
              <a:t>（金額）の差額</a:t>
            </a:r>
            <a:endParaRPr lang="en-US" altLang="ja-JP" sz="1100" dirty="0" smtClean="0">
              <a:solidFill>
                <a:schemeClr val="accent1"/>
              </a:solidFill>
              <a:latin typeface="MS Mincho" pitchFamily="49" charset="-128"/>
              <a:ea typeface="MS Mincho" pitchFamily="49" charset="-128"/>
            </a:endParaRPr>
          </a:p>
          <a:p>
            <a:pPr lvl="0">
              <a:lnSpc>
                <a:spcPct val="125000"/>
              </a:lnSpc>
            </a:pPr>
            <a:r>
              <a:rPr lang="ja-JP" altLang="ko-KR" sz="1100" dirty="0" smtClean="0">
                <a:solidFill>
                  <a:schemeClr val="accent1"/>
                </a:solidFill>
                <a:latin typeface="MS Mincho" pitchFamily="49" charset="-128"/>
                <a:ea typeface="MS Mincho" pitchFamily="49" charset="-128"/>
              </a:rPr>
              <a:t>をシミュレートするようにします。</a:t>
            </a:r>
            <a:endParaRPr lang="ko-KR" altLang="en-US" sz="1100" dirty="0">
              <a:solidFill>
                <a:schemeClr val="accent1"/>
              </a:solidFill>
              <a:latin typeface="MS Mincho" pitchFamily="49" charset="-128"/>
              <a:ea typeface="MS Mincho"/>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9</a:t>
            </a:fld>
            <a:endParaRPr/>
          </a:p>
        </p:txBody>
      </p:sp>
      <p:sp>
        <p:nvSpPr>
          <p:cNvPr id="112" name="Google Shape;112;p2"/>
          <p:cNvSpPr/>
          <p:nvPr/>
        </p:nvSpPr>
        <p:spPr>
          <a:xfrm>
            <a:off x="1468377" y="5902151"/>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336623" y="4627086"/>
            <a:ext cx="3864277" cy="1717334"/>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solidFill>
                  <a:schemeClr val="tx1"/>
                </a:solidFill>
                <a:latin typeface="MS Mincho" pitchFamily="49" charset="-128"/>
                <a:ea typeface="MS Mincho" pitchFamily="49" charset="-128"/>
              </a:rPr>
              <a:t>ナビゲーションウィンドウの「点検業務」&gt;「生活習慣病管理料</a:t>
            </a:r>
            <a:r>
              <a:rPr lang="ja-JP" altLang="en-US" sz="1100" dirty="0" smtClean="0">
                <a:solidFill>
                  <a:schemeClr val="tx1"/>
                </a:solidFill>
                <a:latin typeface="MS Mincho" pitchFamily="49" charset="-128"/>
                <a:ea typeface="MS Mincho" pitchFamily="49" charset="-128"/>
              </a:rPr>
              <a:t>置換え</a:t>
            </a:r>
            <a:r>
              <a:rPr lang="ja-JP" altLang="ko-KR" sz="1100" dirty="0" smtClean="0">
                <a:solidFill>
                  <a:schemeClr val="tx1"/>
                </a:solidFill>
                <a:latin typeface="MS Mincho" pitchFamily="49" charset="-128"/>
                <a:ea typeface="MS Mincho" pitchFamily="49" charset="-128"/>
              </a:rPr>
              <a:t>」をダブルクリックします。</a:t>
            </a:r>
            <a:endParaRPr lang="en-US" altLang="ja-JP" sz="1100" dirty="0" smtClean="0">
              <a:solidFill>
                <a:schemeClr val="tx1"/>
              </a:solidFill>
              <a:latin typeface="MS Mincho" pitchFamily="49" charset="-128"/>
              <a:ea typeface="MS Mincho" pitchFamily="49" charset="-128"/>
            </a:endParaRPr>
          </a:p>
          <a:p>
            <a:pPr lvl="0">
              <a:lnSpc>
                <a:spcPct val="125000"/>
              </a:lnSpc>
            </a:pPr>
            <a:endParaRPr lang="en-US" sz="1100" dirty="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solidFill>
                  <a:srgbClr val="FF0000"/>
                </a:solidFill>
                <a:latin typeface="MS Mincho" pitchFamily="49" charset="-128"/>
                <a:ea typeface="MS Mincho" pitchFamily="49" charset="-128"/>
              </a:rPr>
              <a:t>「生活習慣病管理料置換シミュレーション」名称が</a:t>
            </a:r>
            <a:endParaRPr lang="en-US" altLang="ja-JP" sz="1100" dirty="0" smtClean="0">
              <a:solidFill>
                <a:srgbClr val="FF0000"/>
              </a:solidFill>
              <a:latin typeface="MS Mincho" pitchFamily="49" charset="-128"/>
              <a:ea typeface="MS Mincho" pitchFamily="49" charset="-128"/>
            </a:endParaRPr>
          </a:p>
          <a:p>
            <a:pPr lvl="0">
              <a:lnSpc>
                <a:spcPct val="125000"/>
              </a:lnSpc>
            </a:pPr>
            <a:r>
              <a:rPr lang="en-US" altLang="ja-JP" sz="1100" dirty="0" smtClean="0">
                <a:solidFill>
                  <a:srgbClr val="FF0000"/>
                </a:solidFill>
                <a:latin typeface="MS Mincho" pitchFamily="49" charset="-128"/>
                <a:ea typeface="MS Mincho" pitchFamily="49" charset="-128"/>
              </a:rPr>
              <a:t>   </a:t>
            </a:r>
            <a:r>
              <a:rPr lang="ja-JP" altLang="ko-KR" sz="1100" dirty="0" smtClean="0">
                <a:solidFill>
                  <a:srgbClr val="FF0000"/>
                </a:solidFill>
                <a:latin typeface="MS Mincho" pitchFamily="49" charset="-128"/>
                <a:ea typeface="MS Mincho" pitchFamily="49" charset="-128"/>
              </a:rPr>
              <a:t>長い</a:t>
            </a:r>
            <a:r>
              <a:rPr lang="ja-JP" altLang="en-US" sz="1100" dirty="0" smtClean="0">
                <a:solidFill>
                  <a:srgbClr val="FF0000"/>
                </a:solidFill>
                <a:latin typeface="MS Mincho" pitchFamily="49" charset="-128"/>
                <a:ea typeface="MS Mincho" pitchFamily="49" charset="-128"/>
              </a:rPr>
              <a:t>ので</a:t>
            </a:r>
            <a:r>
              <a:rPr lang="ja-JP" altLang="ko-KR" sz="1100" dirty="0" smtClean="0">
                <a:solidFill>
                  <a:srgbClr val="FF0000"/>
                </a:solidFill>
                <a:latin typeface="MS Mincho" pitchFamily="49" charset="-128"/>
                <a:ea typeface="MS Mincho" pitchFamily="49" charset="-128"/>
              </a:rPr>
              <a:t>「生活習慣病管理料</a:t>
            </a:r>
            <a:r>
              <a:rPr lang="ja-JP" altLang="en-US" sz="1100" dirty="0" smtClean="0">
                <a:solidFill>
                  <a:srgbClr val="FF0000"/>
                </a:solidFill>
                <a:latin typeface="MS Mincho" pitchFamily="49" charset="-128"/>
                <a:ea typeface="MS Mincho" pitchFamily="49" charset="-128"/>
              </a:rPr>
              <a:t>置換え</a:t>
            </a:r>
            <a:r>
              <a:rPr lang="ja-JP" altLang="ko-KR" sz="1100" dirty="0" smtClean="0">
                <a:solidFill>
                  <a:srgbClr val="FF0000"/>
                </a:solidFill>
                <a:latin typeface="MS Mincho" pitchFamily="49" charset="-128"/>
                <a:ea typeface="MS Mincho" pitchFamily="49" charset="-128"/>
              </a:rPr>
              <a:t>」と命名します。</a:t>
            </a:r>
            <a:endParaRPr sz="1100" dirty="0">
              <a:solidFill>
                <a:srgbClr val="FF0000"/>
              </a:solidFill>
              <a:latin typeface="MS Mincho" pitchFamily="49" charset="-128"/>
              <a:ea typeface="MS Mincho" pitchFamily="49" charset="-128"/>
              <a:cs typeface="MS Mincho"/>
              <a:sym typeface="MS Mincho"/>
            </a:endParaRPr>
          </a:p>
        </p:txBody>
      </p:sp>
      <p:sp>
        <p:nvSpPr>
          <p:cNvPr id="9" name="Google Shape;122;p3">
            <a:extLst>
              <a:ext uri="{FF2B5EF4-FFF2-40B4-BE49-F238E27FC236}">
                <a16:creationId xmlns="" xmlns:a16="http://schemas.microsoft.com/office/drawing/2014/main" id="{C2EDC35E-CF2D-CCDB-0876-B5B1CC0AF23E}"/>
              </a:ext>
            </a:extLst>
          </p:cNvPr>
          <p:cNvSpPr txBox="1"/>
          <p:nvPr/>
        </p:nvSpPr>
        <p:spPr>
          <a:xfrm>
            <a:off x="1080000" y="6830189"/>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5" name="그림 4"/>
          <p:cNvPicPr>
            <a:picLocks noChangeAspect="1"/>
          </p:cNvPicPr>
          <p:nvPr/>
        </p:nvPicPr>
        <p:blipFill>
          <a:blip r:embed="rId4"/>
          <a:stretch>
            <a:fillRect/>
          </a:stretch>
        </p:blipFill>
        <p:spPr>
          <a:xfrm>
            <a:off x="1371748" y="7183943"/>
            <a:ext cx="4889203" cy="3010406"/>
          </a:xfrm>
          <a:prstGeom prst="rect">
            <a:avLst/>
          </a:prstGeom>
        </p:spPr>
      </p:pic>
      <p:sp>
        <p:nvSpPr>
          <p:cNvPr id="13" name="Google Shape;113;p2"/>
          <p:cNvSpPr/>
          <p:nvPr/>
        </p:nvSpPr>
        <p:spPr>
          <a:xfrm>
            <a:off x="2548617" y="7692708"/>
            <a:ext cx="4404633"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最新</a:t>
            </a:r>
            <a:r>
              <a:rPr lang="ja-JP" altLang="en-US" sz="1100" dirty="0" smtClean="0">
                <a:latin typeface="MS Mincho" pitchFamily="49" charset="-128"/>
                <a:ea typeface="MS Mincho" pitchFamily="49" charset="-128"/>
              </a:rPr>
              <a:t>の</a:t>
            </a:r>
            <a:r>
              <a:rPr lang="ja-JP" altLang="en-US" sz="1100" dirty="0" smtClean="0">
                <a:solidFill>
                  <a:schemeClr val="tx1"/>
                </a:solidFill>
                <a:latin typeface="MS Mincho" pitchFamily="49" charset="-128"/>
                <a:ea typeface="MS Mincho"/>
                <a:cs typeface="MS Mincho"/>
                <a:sym typeface="MS Mincho"/>
              </a:rPr>
              <a:t>レセプト</a:t>
            </a:r>
            <a:r>
              <a:rPr lang="ja-JP" altLang="en-US" sz="1100" dirty="0" smtClean="0">
                <a:latin typeface="MS Mincho" pitchFamily="49" charset="-128"/>
                <a:ea typeface="MS Mincho" pitchFamily="49" charset="-128"/>
              </a:rPr>
              <a:t>の</a:t>
            </a:r>
            <a:r>
              <a:rPr lang="ja-JP" altLang="en-US" sz="1100" dirty="0" smtClean="0">
                <a:latin typeface="MS Mincho" pitchFamily="49" charset="-128"/>
                <a:ea typeface="MS Mincho" pitchFamily="49" charset="-128"/>
              </a:rPr>
              <a:t>取り込みと</a:t>
            </a:r>
            <a:r>
              <a:rPr lang="ja-JP" altLang="ko-KR" sz="1100" dirty="0" smtClean="0">
                <a:latin typeface="MS Mincho" pitchFamily="49" charset="-128"/>
                <a:ea typeface="MS Mincho" pitchFamily="49" charset="-128"/>
              </a:rPr>
              <a:t>動点検が終われば対象診療月に</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対するシミュレーション「実行」を行います。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 xmlns:p14="http://schemas.microsoft.com/office/powerpoint/2010/main" val="420770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59" name="Google Shape;122;p3">
            <a:extLst>
              <a:ext uri="{FF2B5EF4-FFF2-40B4-BE49-F238E27FC236}">
                <a16:creationId xmlns="" xmlns:a16="http://schemas.microsoft.com/office/drawing/2014/main" id="{7F51C9D3-89EB-BFE8-C498-C0E29E038D96}"/>
              </a:ext>
            </a:extLst>
          </p:cNvPr>
          <p:cNvSpPr txBox="1"/>
          <p:nvPr/>
        </p:nvSpPr>
        <p:spPr>
          <a:xfrm>
            <a:off x="1072734" y="756366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ko-KR" altLang="en-US" sz="1100" b="1" dirty="0" smtClean="0">
                <a:solidFill>
                  <a:srgbClr val="7F7F7F"/>
                </a:solidFill>
                <a:latin typeface="MS Mincho" pitchFamily="49" charset="-128"/>
                <a:ea typeface="MS Mincho"/>
                <a:cs typeface="MS Mincho"/>
                <a:sym typeface="MS Mincho"/>
              </a:rPr>
              <a:t> </a:t>
            </a:r>
            <a:r>
              <a:rPr lang="ja-JP" altLang="en-US" sz="1100" dirty="0" smtClean="0">
                <a:solidFill>
                  <a:srgbClr val="7F7F7F"/>
                </a:solidFill>
                <a:latin typeface="MS Mincho" pitchFamily="49" charset="-128"/>
                <a:ea typeface="MS Mincho" pitchFamily="49" charset="-128"/>
                <a:cs typeface="MS Mincho"/>
                <a:sym typeface="MS Mincho"/>
              </a:rPr>
              <a:t>上段</a:t>
            </a:r>
            <a:r>
              <a:rPr lang="ja-JP" altLang="ko-KR" sz="1100" dirty="0" smtClean="0">
                <a:latin typeface="MS Mincho" pitchFamily="49" charset="-128"/>
                <a:ea typeface="MS Mincho" pitchFamily="49" charset="-128"/>
              </a:rPr>
              <a:t>ボタンです。</a:t>
            </a:r>
            <a:endParaRPr sz="1100" dirty="0">
              <a:solidFill>
                <a:schemeClr val="dk1"/>
              </a:solidFill>
              <a:latin typeface="MS Mincho" pitchFamily="49" charset="-128"/>
              <a:ea typeface="MS Mincho" pitchFamily="49" charset="-128"/>
              <a:cs typeface="MS Mincho"/>
              <a:sym typeface="MS Mincho"/>
            </a:endParaRPr>
          </a:p>
        </p:txBody>
      </p:sp>
      <p:pic>
        <p:nvPicPr>
          <p:cNvPr id="62" name="그림 61"/>
          <p:cNvPicPr>
            <a:picLocks noChangeAspect="1"/>
          </p:cNvPicPr>
          <p:nvPr/>
        </p:nvPicPr>
        <p:blipFill>
          <a:blip r:embed="rId3"/>
          <a:stretch>
            <a:fillRect/>
          </a:stretch>
        </p:blipFill>
        <p:spPr>
          <a:xfrm>
            <a:off x="1219914" y="7857429"/>
            <a:ext cx="5407026" cy="388995"/>
          </a:xfrm>
          <a:prstGeom prst="rect">
            <a:avLst/>
          </a:prstGeom>
        </p:spPr>
      </p:pic>
      <p:pic>
        <p:nvPicPr>
          <p:cNvPr id="16" name="그림 15"/>
          <p:cNvPicPr>
            <a:picLocks noChangeAspect="1"/>
          </p:cNvPicPr>
          <p:nvPr/>
        </p:nvPicPr>
        <p:blipFill>
          <a:blip r:embed="rId4"/>
          <a:stretch>
            <a:fillRect/>
          </a:stretch>
        </p:blipFill>
        <p:spPr>
          <a:xfrm>
            <a:off x="4055449" y="2624515"/>
            <a:ext cx="1983666" cy="771059"/>
          </a:xfrm>
          <a:prstGeom prst="rect">
            <a:avLst/>
          </a:prstGeom>
          <a:ln>
            <a:solidFill>
              <a:schemeClr val="bg2"/>
            </a:solidFill>
          </a:ln>
        </p:spPr>
      </p:pic>
      <p:pic>
        <p:nvPicPr>
          <p:cNvPr id="46" name="그림 45"/>
          <p:cNvPicPr>
            <a:picLocks noChangeAspect="1"/>
          </p:cNvPicPr>
          <p:nvPr/>
        </p:nvPicPr>
        <p:blipFill>
          <a:blip r:embed="rId5"/>
          <a:stretch>
            <a:fillRect/>
          </a:stretch>
        </p:blipFill>
        <p:spPr>
          <a:xfrm>
            <a:off x="1344378" y="3570463"/>
            <a:ext cx="4783936" cy="3160634"/>
          </a:xfrm>
          <a:prstGeom prst="rect">
            <a:avLst/>
          </a:prstGeom>
          <a:ln>
            <a:solidFill>
              <a:schemeClr val="bg2"/>
            </a:solidFill>
          </a:ln>
        </p:spPr>
      </p:pic>
      <p:pic>
        <p:nvPicPr>
          <p:cNvPr id="15" name="그림 14"/>
          <p:cNvPicPr>
            <a:picLocks noChangeAspect="1"/>
          </p:cNvPicPr>
          <p:nvPr/>
        </p:nvPicPr>
        <p:blipFill>
          <a:blip r:embed="rId6"/>
          <a:stretch>
            <a:fillRect/>
          </a:stretch>
        </p:blipFill>
        <p:spPr>
          <a:xfrm>
            <a:off x="1089812" y="1572657"/>
            <a:ext cx="4715566" cy="345041"/>
          </a:xfrm>
          <a:prstGeom prst="rect">
            <a:avLst/>
          </a:prstGeom>
        </p:spPr>
      </p:pic>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10</a:t>
            </a:fld>
            <a:endParaRPr/>
          </a:p>
        </p:txBody>
      </p:sp>
      <p:sp>
        <p:nvSpPr>
          <p:cNvPr id="2" name="Google Shape;122;p3">
            <a:extLst>
              <a:ext uri="{FF2B5EF4-FFF2-40B4-BE49-F238E27FC236}">
                <a16:creationId xmlns="" xmlns:a16="http://schemas.microsoft.com/office/drawing/2014/main" id="{7F51C9D3-89EB-BFE8-C498-C0E29E038D96}"/>
              </a:ext>
            </a:extLst>
          </p:cNvPr>
          <p:cNvSpPr txBox="1"/>
          <p:nvPr/>
        </p:nvSpPr>
        <p:spPr>
          <a:xfrm>
            <a:off x="1048101" y="1234556"/>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トップエリアです。</a:t>
            </a:r>
            <a:endParaRPr sz="1100" dirty="0">
              <a:solidFill>
                <a:schemeClr val="dk1"/>
              </a:solidFill>
              <a:latin typeface="MS Mincho" pitchFamily="49" charset="-128"/>
              <a:ea typeface="MS Mincho" pitchFamily="49" charset="-128"/>
              <a:cs typeface="MS Mincho"/>
              <a:sym typeface="MS Mincho"/>
            </a:endParaRPr>
          </a:p>
        </p:txBody>
      </p:sp>
      <p:sp>
        <p:nvSpPr>
          <p:cNvPr id="3" name="Google Shape;123;p3">
            <a:extLst>
              <a:ext uri="{FF2B5EF4-FFF2-40B4-BE49-F238E27FC236}">
                <a16:creationId xmlns="" xmlns:a16="http://schemas.microsoft.com/office/drawing/2014/main" id="{86F631B3-2BA9-7E65-4969-CC8B2DD39CD7}"/>
              </a:ext>
            </a:extLst>
          </p:cNvPr>
          <p:cNvSpPr/>
          <p:nvPr/>
        </p:nvSpPr>
        <p:spPr>
          <a:xfrm>
            <a:off x="980661" y="3284370"/>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127;p3">
            <a:extLst>
              <a:ext uri="{FF2B5EF4-FFF2-40B4-BE49-F238E27FC236}">
                <a16:creationId xmlns="" xmlns:a16="http://schemas.microsoft.com/office/drawing/2014/main" id="{4C655AA7-98F7-AB1B-629D-0D6151B91FA0}"/>
              </a:ext>
            </a:extLst>
          </p:cNvPr>
          <p:cNvSpPr txBox="1"/>
          <p:nvPr/>
        </p:nvSpPr>
        <p:spPr>
          <a:xfrm>
            <a:off x="4055449" y="136545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128;p3">
            <a:extLst>
              <a:ext uri="{FF2B5EF4-FFF2-40B4-BE49-F238E27FC236}">
                <a16:creationId xmlns="" xmlns:a16="http://schemas.microsoft.com/office/drawing/2014/main" id="{70B89F99-1B32-09F3-47F2-49592EA4D47E}"/>
              </a:ext>
            </a:extLst>
          </p:cNvPr>
          <p:cNvSpPr/>
          <p:nvPr/>
        </p:nvSpPr>
        <p:spPr>
          <a:xfrm flipV="1">
            <a:off x="5209090" y="1642398"/>
            <a:ext cx="466720" cy="20628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129;p3">
            <a:extLst>
              <a:ext uri="{FF2B5EF4-FFF2-40B4-BE49-F238E27FC236}">
                <a16:creationId xmlns="" xmlns:a16="http://schemas.microsoft.com/office/drawing/2014/main" id="{4F781E98-E709-02E3-56C4-262D5C0ADB31}"/>
              </a:ext>
            </a:extLst>
          </p:cNvPr>
          <p:cNvSpPr txBox="1"/>
          <p:nvPr/>
        </p:nvSpPr>
        <p:spPr>
          <a:xfrm>
            <a:off x="1057913" y="2012334"/>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「実行」されていない診療年月の場合</a:t>
            </a:r>
            <a:r>
              <a:rPr lang="ja-JP" altLang="en-US" sz="1100" dirty="0" smtClean="0">
                <a:latin typeface="MS Mincho" pitchFamily="49" charset="-128"/>
                <a:ea typeface="MS Mincho" pitchFamily="49" charset="-128"/>
              </a:rPr>
              <a:t>には</a:t>
            </a:r>
            <a:r>
              <a:rPr lang="ja-JP" altLang="ko-KR" sz="1100" dirty="0" smtClean="0">
                <a:latin typeface="MS Mincho" pitchFamily="49" charset="-128"/>
                <a:ea typeface="MS Mincho" pitchFamily="49" charset="-128"/>
              </a:rPr>
              <a:t>その情報は表示されません。</a:t>
            </a:r>
            <a:endParaRPr lang="en-US" altLang="ko-KR" sz="1100" dirty="0" smtClean="0">
              <a:solidFill>
                <a:schemeClr val="tx1"/>
              </a:solidFill>
              <a:latin typeface="MS Mincho" pitchFamily="49" charset="-128"/>
              <a:ea typeface="MS Mincho" pitchFamily="49" charset="-128"/>
              <a:cs typeface="MS Mincho"/>
              <a:sym typeface="MS Mincho"/>
            </a:endParaRPr>
          </a:p>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「生活習慣病管理料</a:t>
            </a:r>
            <a:r>
              <a:rPr lang="ja-JP" altLang="en-US" sz="1100" dirty="0" smtClean="0">
                <a:latin typeface="MS Mincho" pitchFamily="49" charset="-128"/>
                <a:ea typeface="MS Mincho" pitchFamily="49" charset="-128"/>
              </a:rPr>
              <a:t>置換</a:t>
            </a:r>
            <a:r>
              <a:rPr lang="ja-JP" altLang="ko-KR" sz="1100" dirty="0" smtClean="0">
                <a:latin typeface="MS Mincho" pitchFamily="49" charset="-128"/>
                <a:ea typeface="MS Mincho" pitchFamily="49" charset="-128"/>
              </a:rPr>
              <a:t>シミュレーション」を実施します。</a:t>
            </a:r>
            <a:endParaRPr lang="en-US" altLang="ko-KR" sz="1100" dirty="0">
              <a:solidFill>
                <a:schemeClr val="tx1"/>
              </a:solidFill>
              <a:latin typeface="MS Mincho" pitchFamily="49" charset="-128"/>
              <a:ea typeface="MS Mincho" pitchFamily="49" charset="-128"/>
              <a:cs typeface="MS Mincho"/>
              <a:sym typeface="MS Mincho"/>
            </a:endParaRPr>
          </a:p>
        </p:txBody>
      </p:sp>
      <p:sp>
        <p:nvSpPr>
          <p:cNvPr id="30" name="Google Shape;128;p3">
            <a:extLst>
              <a:ext uri="{FF2B5EF4-FFF2-40B4-BE49-F238E27FC236}">
                <a16:creationId xmlns="" xmlns:a16="http://schemas.microsoft.com/office/drawing/2014/main" id="{B403790B-872A-DECC-7204-D6144990210B}"/>
              </a:ext>
            </a:extLst>
          </p:cNvPr>
          <p:cNvSpPr/>
          <p:nvPr/>
        </p:nvSpPr>
        <p:spPr>
          <a:xfrm>
            <a:off x="4152415" y="3088262"/>
            <a:ext cx="863318" cy="21543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277;p11">
            <a:extLst>
              <a:ext uri="{FF2B5EF4-FFF2-40B4-BE49-F238E27FC236}">
                <a16:creationId xmlns="" xmlns:a16="http://schemas.microsoft.com/office/drawing/2014/main" id="{50487C51-37C9-A2C0-6B98-96CF88285BA2}"/>
              </a:ext>
            </a:extLst>
          </p:cNvPr>
          <p:cNvSpPr txBox="1"/>
          <p:nvPr/>
        </p:nvSpPr>
        <p:spPr>
          <a:xfrm>
            <a:off x="5251775" y="136227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5" name="Google Shape;280;p11">
            <a:extLst>
              <a:ext uri="{FF2B5EF4-FFF2-40B4-BE49-F238E27FC236}">
                <a16:creationId xmlns="" xmlns:a16="http://schemas.microsoft.com/office/drawing/2014/main" id="{25AAAF0C-451D-087B-B159-D6A6EDD0891E}"/>
              </a:ext>
            </a:extLst>
          </p:cNvPr>
          <p:cNvSpPr txBox="1"/>
          <p:nvPr/>
        </p:nvSpPr>
        <p:spPr>
          <a:xfrm>
            <a:off x="4057905" y="763995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5" name="Google Shape;279;p11">
            <a:extLst>
              <a:ext uri="{FF2B5EF4-FFF2-40B4-BE49-F238E27FC236}">
                <a16:creationId xmlns="" xmlns:a16="http://schemas.microsoft.com/office/drawing/2014/main" id="{E6AC5A03-A7AE-59C9-8AC0-F3E7E751C753}"/>
              </a:ext>
            </a:extLst>
          </p:cNvPr>
          <p:cNvSpPr txBox="1"/>
          <p:nvPr/>
        </p:nvSpPr>
        <p:spPr>
          <a:xfrm>
            <a:off x="1247411" y="6787790"/>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実行後は「検索」、「グラフ表示」、「印刷」ボタンが</a:t>
            </a:r>
            <a:r>
              <a:rPr lang="ja-JP" altLang="en-US" sz="1100" dirty="0" smtClean="0">
                <a:latin typeface="MS Mincho" pitchFamily="49" charset="-128"/>
                <a:ea typeface="MS Mincho" pitchFamily="49" charset="-128"/>
              </a:rPr>
              <a:t>活性化</a:t>
            </a:r>
            <a:r>
              <a:rPr lang="ja-JP" altLang="ko-KR" sz="1100" dirty="0" smtClean="0">
                <a:latin typeface="MS Mincho" pitchFamily="49" charset="-128"/>
                <a:ea typeface="MS Mincho" pitchFamily="49" charset="-128"/>
              </a:rPr>
              <a:t>になり、 シミュレーション結果が表示されます。</a:t>
            </a:r>
            <a:endParaRPr sz="1100" dirty="0">
              <a:solidFill>
                <a:schemeClr val="tx1"/>
              </a:solidFill>
              <a:latin typeface="MS Mincho" pitchFamily="49" charset="-128"/>
              <a:ea typeface="MS Mincho" pitchFamily="49" charset="-128"/>
              <a:cs typeface="MS Mincho"/>
              <a:sym typeface="MS Mincho"/>
            </a:endParaRPr>
          </a:p>
        </p:txBody>
      </p:sp>
      <p:cxnSp>
        <p:nvCxnSpPr>
          <p:cNvPr id="38" name="Google Shape;285;p11"/>
          <p:cNvCxnSpPr>
            <a:stCxn id="8" idx="3"/>
            <a:endCxn id="16" idx="3"/>
          </p:cNvCxnSpPr>
          <p:nvPr/>
        </p:nvCxnSpPr>
        <p:spPr>
          <a:xfrm>
            <a:off x="5675810" y="1745540"/>
            <a:ext cx="363305" cy="1264505"/>
          </a:xfrm>
          <a:prstGeom prst="bentConnector3">
            <a:avLst>
              <a:gd name="adj1" fmla="val 162922"/>
            </a:avLst>
          </a:prstGeom>
          <a:noFill/>
          <a:ln w="19050" cap="flat" cmpd="sng">
            <a:solidFill>
              <a:srgbClr val="FF0000"/>
            </a:solidFill>
            <a:prstDash val="solid"/>
            <a:miter lim="800000"/>
            <a:headEnd type="none" w="sm" len="sm"/>
            <a:tailEnd type="triangle" w="med" len="med"/>
          </a:ln>
        </p:spPr>
      </p:cxnSp>
      <p:cxnSp>
        <p:nvCxnSpPr>
          <p:cNvPr id="48" name="Google Shape;285;p11"/>
          <p:cNvCxnSpPr>
            <a:stCxn id="30" idx="2"/>
            <a:endCxn id="46" idx="0"/>
          </p:cNvCxnSpPr>
          <p:nvPr/>
        </p:nvCxnSpPr>
        <p:spPr>
          <a:xfrm rot="5400000">
            <a:off x="4026825" y="3013214"/>
            <a:ext cx="266770" cy="84772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52" name="Google Shape;128;p3">
            <a:extLst>
              <a:ext uri="{FF2B5EF4-FFF2-40B4-BE49-F238E27FC236}">
                <a16:creationId xmlns="" xmlns:a16="http://schemas.microsoft.com/office/drawing/2014/main" id="{B403790B-872A-DECC-7204-D6144990210B}"/>
              </a:ext>
            </a:extLst>
          </p:cNvPr>
          <p:cNvSpPr/>
          <p:nvPr/>
        </p:nvSpPr>
        <p:spPr>
          <a:xfrm>
            <a:off x="1247411" y="3852771"/>
            <a:ext cx="5068329" cy="293501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63" name="Google Shape;127;p3">
            <a:extLst>
              <a:ext uri="{FF2B5EF4-FFF2-40B4-BE49-F238E27FC236}">
                <a16:creationId xmlns="" xmlns:a16="http://schemas.microsoft.com/office/drawing/2014/main" id="{4C655AA7-98F7-AB1B-629D-0D6151B91FA0}"/>
              </a:ext>
            </a:extLst>
          </p:cNvPr>
          <p:cNvSpPr txBox="1"/>
          <p:nvPr/>
        </p:nvSpPr>
        <p:spPr>
          <a:xfrm>
            <a:off x="4676783" y="7639978"/>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smtClean="0">
                <a:solidFill>
                  <a:srgbClr val="FF0000"/>
                </a:solidFill>
                <a:latin typeface="MS Mincho" panose="02020609040205080304" pitchFamily="49" charset="-128"/>
                <a:ea typeface="Century"/>
                <a:cs typeface="Century"/>
                <a:sym typeface="Century"/>
              </a:rPr>
              <a:t>④</a:t>
            </a:r>
            <a:endParaRPr dirty="0"/>
          </a:p>
        </p:txBody>
      </p:sp>
      <p:sp>
        <p:nvSpPr>
          <p:cNvPr id="64" name="Google Shape;127;p3">
            <a:extLst>
              <a:ext uri="{FF2B5EF4-FFF2-40B4-BE49-F238E27FC236}">
                <a16:creationId xmlns="" xmlns:a16="http://schemas.microsoft.com/office/drawing/2014/main" id="{4C655AA7-98F7-AB1B-629D-0D6151B91FA0}"/>
              </a:ext>
            </a:extLst>
          </p:cNvPr>
          <p:cNvSpPr txBox="1"/>
          <p:nvPr/>
        </p:nvSpPr>
        <p:spPr>
          <a:xfrm>
            <a:off x="5211547" y="7639978"/>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smtClean="0">
                <a:solidFill>
                  <a:srgbClr val="FF0000"/>
                </a:solidFill>
                <a:latin typeface="MS Mincho" panose="02020609040205080304" pitchFamily="49" charset="-128"/>
                <a:ea typeface="Century"/>
                <a:cs typeface="Century"/>
                <a:sym typeface="Century"/>
              </a:rPr>
              <a:t>⑤</a:t>
            </a:r>
            <a:endParaRPr dirty="0"/>
          </a:p>
        </p:txBody>
      </p:sp>
      <p:sp>
        <p:nvSpPr>
          <p:cNvPr id="66" name="Google Shape;128;p3">
            <a:extLst>
              <a:ext uri="{FF2B5EF4-FFF2-40B4-BE49-F238E27FC236}">
                <a16:creationId xmlns="" xmlns:a16="http://schemas.microsoft.com/office/drawing/2014/main" id="{B403790B-872A-DECC-7204-D6144990210B}"/>
              </a:ext>
            </a:extLst>
          </p:cNvPr>
          <p:cNvSpPr/>
          <p:nvPr/>
        </p:nvSpPr>
        <p:spPr>
          <a:xfrm>
            <a:off x="3441451" y="1640492"/>
            <a:ext cx="1574282" cy="25096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67" name="Google Shape;129;p3">
            <a:extLst>
              <a:ext uri="{FF2B5EF4-FFF2-40B4-BE49-F238E27FC236}">
                <a16:creationId xmlns="" xmlns:a16="http://schemas.microsoft.com/office/drawing/2014/main" id="{4F781E98-E709-02E3-56C4-262D5C0ADB31}"/>
              </a:ext>
            </a:extLst>
          </p:cNvPr>
          <p:cNvSpPr txBox="1"/>
          <p:nvPr/>
        </p:nvSpPr>
        <p:spPr>
          <a:xfrm>
            <a:off x="1066800" y="8346990"/>
            <a:ext cx="6248400"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③</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「検索」：一度実行されたシミュレーションデータが存在する場合</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は検索ボタンを</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クリックすると検索されます。</a:t>
            </a: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対象診療年月を変更する場合</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も検索</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されます。</a:t>
            </a:r>
            <a:endParaRPr lang="en-US" altLang="ko-KR" sz="1100" dirty="0">
              <a:solidFill>
                <a:schemeClr val="tx1"/>
              </a:solidFill>
              <a:latin typeface="MS Mincho" pitchFamily="49" charset="-128"/>
              <a:ea typeface="MS Mincho" pitchFamily="49" charset="-128"/>
              <a:cs typeface="MS Mincho"/>
              <a:sym typeface="MS Mincho"/>
            </a:endParaRPr>
          </a:p>
        </p:txBody>
      </p:sp>
    </p:spTree>
    <p:extLst>
      <p:ext uri="{BB962C8B-B14F-4D97-AF65-F5344CB8AC3E}">
        <p14:creationId xmlns="" xmlns:p14="http://schemas.microsoft.com/office/powerpoint/2010/main" val="124550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2" name="Google Shape;122;p3">
            <a:extLst>
              <a:ext uri="{FF2B5EF4-FFF2-40B4-BE49-F238E27FC236}">
                <a16:creationId xmlns="" xmlns:a16="http://schemas.microsoft.com/office/drawing/2014/main" id="{7F51C9D3-89EB-BFE8-C498-C0E29E038D96}"/>
              </a:ext>
            </a:extLst>
          </p:cNvPr>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en-US" sz="1100" dirty="0" smtClean="0">
                <a:latin typeface="MS Mincho" pitchFamily="49" charset="-128"/>
                <a:ea typeface="MS Mincho" pitchFamily="49" charset="-128"/>
              </a:rPr>
              <a:t>上段</a:t>
            </a:r>
            <a:r>
              <a:rPr lang="ja-JP" altLang="ko-KR" sz="1100" dirty="0" smtClean="0">
                <a:latin typeface="MS Mincho" pitchFamily="49" charset="-128"/>
                <a:ea typeface="MS Mincho" pitchFamily="49" charset="-128"/>
              </a:rPr>
              <a:t>ボタンです。（続き）</a:t>
            </a:r>
            <a:endParaRPr sz="1100" dirty="0">
              <a:solidFill>
                <a:schemeClr val="dk1"/>
              </a:solidFill>
              <a:latin typeface="MS Mincho" pitchFamily="49" charset="-128"/>
              <a:ea typeface="MS Mincho" pitchFamily="49" charset="-128"/>
              <a:cs typeface="MS Mincho"/>
              <a:sym typeface="MS Mincho"/>
            </a:endParaRPr>
          </a:p>
        </p:txBody>
      </p:sp>
      <p:sp>
        <p:nvSpPr>
          <p:cNvPr id="3" name="Google Shape;123;p3">
            <a:extLst>
              <a:ext uri="{FF2B5EF4-FFF2-40B4-BE49-F238E27FC236}">
                <a16:creationId xmlns="" xmlns:a16="http://schemas.microsoft.com/office/drawing/2014/main" id="{86F631B3-2BA9-7E65-4969-CC8B2DD39CD7}"/>
              </a:ext>
            </a:extLst>
          </p:cNvPr>
          <p:cNvSpPr/>
          <p:nvPr/>
        </p:nvSpPr>
        <p:spPr>
          <a:xfrm>
            <a:off x="980661" y="337009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24" name="그림 23"/>
          <p:cNvPicPr>
            <a:picLocks noChangeAspect="1"/>
          </p:cNvPicPr>
          <p:nvPr/>
        </p:nvPicPr>
        <p:blipFill>
          <a:blip r:embed="rId3"/>
          <a:stretch>
            <a:fillRect/>
          </a:stretch>
        </p:blipFill>
        <p:spPr>
          <a:xfrm>
            <a:off x="1195281" y="1680721"/>
            <a:ext cx="5407026" cy="388995"/>
          </a:xfrm>
          <a:prstGeom prst="rect">
            <a:avLst/>
          </a:prstGeom>
        </p:spPr>
      </p:pic>
      <p:sp>
        <p:nvSpPr>
          <p:cNvPr id="25" name="Google Shape;127;p3">
            <a:extLst>
              <a:ext uri="{FF2B5EF4-FFF2-40B4-BE49-F238E27FC236}">
                <a16:creationId xmlns="" xmlns:a16="http://schemas.microsoft.com/office/drawing/2014/main" id="{4C655AA7-98F7-AB1B-629D-0D6151B91FA0}"/>
              </a:ext>
            </a:extLst>
          </p:cNvPr>
          <p:cNvSpPr txBox="1"/>
          <p:nvPr/>
        </p:nvSpPr>
        <p:spPr>
          <a:xfrm>
            <a:off x="4642625" y="1439564"/>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smtClean="0">
                <a:solidFill>
                  <a:srgbClr val="FF0000"/>
                </a:solidFill>
                <a:latin typeface="MS Mincho" panose="02020609040205080304" pitchFamily="49" charset="-128"/>
                <a:ea typeface="Century"/>
                <a:cs typeface="Century"/>
                <a:sym typeface="Century"/>
              </a:rPr>
              <a:t>④</a:t>
            </a:r>
            <a:endParaRPr dirty="0"/>
          </a:p>
        </p:txBody>
      </p:sp>
      <p:sp>
        <p:nvSpPr>
          <p:cNvPr id="26" name="Google Shape;127;p3">
            <a:extLst>
              <a:ext uri="{FF2B5EF4-FFF2-40B4-BE49-F238E27FC236}">
                <a16:creationId xmlns="" xmlns:a16="http://schemas.microsoft.com/office/drawing/2014/main" id="{4C655AA7-98F7-AB1B-629D-0D6151B91FA0}"/>
              </a:ext>
            </a:extLst>
          </p:cNvPr>
          <p:cNvSpPr txBox="1"/>
          <p:nvPr/>
        </p:nvSpPr>
        <p:spPr>
          <a:xfrm>
            <a:off x="5206968" y="1439563"/>
            <a:ext cx="41549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altLang="en-US" sz="1800" dirty="0" smtClean="0">
                <a:solidFill>
                  <a:srgbClr val="FF0000"/>
                </a:solidFill>
                <a:latin typeface="MS Mincho" panose="02020609040205080304" pitchFamily="49" charset="-128"/>
                <a:ea typeface="Century"/>
                <a:cs typeface="Century"/>
                <a:sym typeface="Century"/>
              </a:rPr>
              <a:t>⑤</a:t>
            </a:r>
            <a:endParaRPr dirty="0"/>
          </a:p>
        </p:txBody>
      </p:sp>
      <p:sp>
        <p:nvSpPr>
          <p:cNvPr id="27" name="Google Shape;129;p3">
            <a:extLst>
              <a:ext uri="{FF2B5EF4-FFF2-40B4-BE49-F238E27FC236}">
                <a16:creationId xmlns="" xmlns:a16="http://schemas.microsoft.com/office/drawing/2014/main" id="{4F781E98-E709-02E3-56C4-262D5C0ADB31}"/>
              </a:ext>
            </a:extLst>
          </p:cNvPr>
          <p:cNvSpPr txBox="1"/>
          <p:nvPr/>
        </p:nvSpPr>
        <p:spPr>
          <a:xfrm>
            <a:off x="1195281" y="2095502"/>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④</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「グラフ表示」：表示されたシミュレーションデータをグラフ形式で表示します。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X軸の青色は差額が（+）、赤色は差額が（-）です。 Y軸</a:t>
            </a:r>
            <a:r>
              <a:rPr lang="ja-JP" altLang="ko-KR" sz="1100" dirty="0" smtClean="0">
                <a:latin typeface="MS Mincho" pitchFamily="49" charset="-128"/>
                <a:ea typeface="MS Mincho" pitchFamily="49" charset="-128"/>
              </a:rPr>
              <a:t>は</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件</a:t>
            </a:r>
            <a:r>
              <a:rPr lang="ja-JP" altLang="ko-KR" sz="1100" dirty="0" smtClean="0">
                <a:latin typeface="MS Mincho" pitchFamily="49" charset="-128"/>
                <a:ea typeface="MS Mincho" pitchFamily="49" charset="-128"/>
              </a:rPr>
              <a:t>数です。</a:t>
            </a:r>
            <a:endParaRPr lang="en-US" altLang="ko-KR" sz="1100" dirty="0">
              <a:solidFill>
                <a:schemeClr val="tx1"/>
              </a:solidFill>
              <a:latin typeface="MS Mincho" pitchFamily="49" charset="-128"/>
              <a:ea typeface="MS Mincho" pitchFamily="49" charset="-128"/>
              <a:cs typeface="MS Mincho"/>
              <a:sym typeface="MS Mincho"/>
            </a:endParaRPr>
          </a:p>
        </p:txBody>
      </p:sp>
      <p:pic>
        <p:nvPicPr>
          <p:cNvPr id="6" name="그림 5"/>
          <p:cNvPicPr>
            <a:picLocks noChangeAspect="1"/>
          </p:cNvPicPr>
          <p:nvPr/>
        </p:nvPicPr>
        <p:blipFill>
          <a:blip r:embed="rId4"/>
          <a:stretch>
            <a:fillRect/>
          </a:stretch>
        </p:blipFill>
        <p:spPr>
          <a:xfrm>
            <a:off x="1415487" y="2874972"/>
            <a:ext cx="4801726" cy="3112983"/>
          </a:xfrm>
          <a:prstGeom prst="rect">
            <a:avLst/>
          </a:prstGeom>
        </p:spPr>
      </p:pic>
      <p:sp>
        <p:nvSpPr>
          <p:cNvPr id="31" name="Google Shape;129;p3">
            <a:extLst>
              <a:ext uri="{FF2B5EF4-FFF2-40B4-BE49-F238E27FC236}">
                <a16:creationId xmlns="" xmlns:a16="http://schemas.microsoft.com/office/drawing/2014/main" id="{4F781E98-E709-02E3-56C4-262D5C0ADB31}"/>
              </a:ext>
            </a:extLst>
          </p:cNvPr>
          <p:cNvSpPr txBox="1"/>
          <p:nvPr/>
        </p:nvSpPr>
        <p:spPr>
          <a:xfrm>
            <a:off x="1195281" y="6171925"/>
            <a:ext cx="561607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⑤</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「印刷」：表示されたシミュレーションデータを印刷します。</a:t>
            </a:r>
            <a:endParaRPr lang="en-US" altLang="ko-KR" sz="1100" dirty="0">
              <a:solidFill>
                <a:schemeClr val="tx1"/>
              </a:solidFill>
              <a:latin typeface="MS Mincho" pitchFamily="49" charset="-128"/>
              <a:ea typeface="MS Mincho" pitchFamily="49" charset="-128"/>
              <a:cs typeface="MS Mincho"/>
              <a:sym typeface="MS Mincho"/>
            </a:endParaRPr>
          </a:p>
        </p:txBody>
      </p:sp>
      <p:pic>
        <p:nvPicPr>
          <p:cNvPr id="11" name="그림 10"/>
          <p:cNvPicPr>
            <a:picLocks noChangeAspect="1"/>
          </p:cNvPicPr>
          <p:nvPr/>
        </p:nvPicPr>
        <p:blipFill>
          <a:blip r:embed="rId5"/>
          <a:stretch>
            <a:fillRect/>
          </a:stretch>
        </p:blipFill>
        <p:spPr>
          <a:xfrm>
            <a:off x="1697054" y="6535466"/>
            <a:ext cx="3361069" cy="2268345"/>
          </a:xfrm>
          <a:prstGeom prst="rect">
            <a:avLst/>
          </a:prstGeom>
        </p:spPr>
      </p:pic>
    </p:spTree>
    <p:extLst>
      <p:ext uri="{BB962C8B-B14F-4D97-AF65-F5344CB8AC3E}">
        <p14:creationId xmlns="" xmlns:p14="http://schemas.microsoft.com/office/powerpoint/2010/main" val="88856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1258995" y="4235539"/>
            <a:ext cx="5282086" cy="2278109"/>
          </a:xfrm>
          <a:prstGeom prst="rect">
            <a:avLst/>
          </a:prstGeom>
        </p:spPr>
      </p:pic>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12</a:t>
            </a:fld>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978733" y="9092797"/>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 name="Google Shape;122;p3">
            <a:extLst>
              <a:ext uri="{FF2B5EF4-FFF2-40B4-BE49-F238E27FC236}">
                <a16:creationId xmlns="" xmlns:a16="http://schemas.microsoft.com/office/drawing/2014/main" id="{7F51C9D3-89EB-BFE8-C498-C0E29E038D96}"/>
              </a:ext>
            </a:extLst>
          </p:cNvPr>
          <p:cNvSpPr txBox="1"/>
          <p:nvPr/>
        </p:nvSpPr>
        <p:spPr>
          <a:xfrm>
            <a:off x="1163601" y="3831668"/>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対象患者情報の表示方法です。</a:t>
            </a:r>
            <a:endParaRPr sz="1100" dirty="0">
              <a:solidFill>
                <a:schemeClr val="dk1"/>
              </a:solidFill>
              <a:latin typeface="MS Mincho" pitchFamily="49" charset="-128"/>
              <a:ea typeface="MS Mincho" pitchFamily="49" charset="-128"/>
              <a:cs typeface="MS Mincho"/>
              <a:sym typeface="MS Mincho"/>
            </a:endParaRPr>
          </a:p>
        </p:txBody>
      </p:sp>
      <p:sp>
        <p:nvSpPr>
          <p:cNvPr id="3" name="Google Shape;123;p3">
            <a:extLst>
              <a:ext uri="{FF2B5EF4-FFF2-40B4-BE49-F238E27FC236}">
                <a16:creationId xmlns="" xmlns:a16="http://schemas.microsoft.com/office/drawing/2014/main" id="{86F631B3-2BA9-7E65-4969-CC8B2DD39CD7}"/>
              </a:ext>
            </a:extLst>
          </p:cNvPr>
          <p:cNvSpPr/>
          <p:nvPr/>
        </p:nvSpPr>
        <p:spPr>
          <a:xfrm>
            <a:off x="978733" y="587194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7" name="Google Shape;127;p3">
            <a:extLst>
              <a:ext uri="{FF2B5EF4-FFF2-40B4-BE49-F238E27FC236}">
                <a16:creationId xmlns="" xmlns:a16="http://schemas.microsoft.com/office/drawing/2014/main" id="{4C655AA7-98F7-AB1B-629D-0D6151B91FA0}"/>
              </a:ext>
            </a:extLst>
          </p:cNvPr>
          <p:cNvSpPr txBox="1"/>
          <p:nvPr/>
        </p:nvSpPr>
        <p:spPr>
          <a:xfrm>
            <a:off x="2536122" y="39553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2" name="Google Shape;129;p3">
            <a:extLst>
              <a:ext uri="{FF2B5EF4-FFF2-40B4-BE49-F238E27FC236}">
                <a16:creationId xmlns="" xmlns:a16="http://schemas.microsoft.com/office/drawing/2014/main" id="{4F781E98-E709-02E3-56C4-262D5C0ADB31}"/>
              </a:ext>
            </a:extLst>
          </p:cNvPr>
          <p:cNvSpPr txBox="1"/>
          <p:nvPr/>
        </p:nvSpPr>
        <p:spPr>
          <a:xfrm>
            <a:off x="1209285" y="6751931"/>
            <a:ext cx="5423504"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 「外来データ提出加算」にチェックをすると対</a:t>
            </a:r>
            <a:r>
              <a:rPr lang="ja-JP" altLang="ko-KR" sz="1100" dirty="0" smtClean="0">
                <a:latin typeface="MS Mincho" pitchFamily="49" charset="-128"/>
                <a:ea typeface="MS Mincho" pitchFamily="49" charset="-128"/>
              </a:rPr>
              <a:t>象</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50点が加算</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されます。これにより差額</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集計結果も変更されます。</a:t>
            </a:r>
            <a:endParaRPr lang="en-US" altLang="ko-KR" sz="1100" dirty="0">
              <a:solidFill>
                <a:schemeClr val="tx1"/>
              </a:solidFill>
              <a:latin typeface="MS Mincho" pitchFamily="49" charset="-128"/>
              <a:ea typeface="MS Mincho" pitchFamily="49" charset="-128"/>
              <a:cs typeface="MS Mincho"/>
              <a:sym typeface="MS Mincho"/>
            </a:endParaRPr>
          </a:p>
        </p:txBody>
      </p:sp>
      <p:sp>
        <p:nvSpPr>
          <p:cNvPr id="30" name="Google Shape;128;p3">
            <a:extLst>
              <a:ext uri="{FF2B5EF4-FFF2-40B4-BE49-F238E27FC236}">
                <a16:creationId xmlns="" xmlns:a16="http://schemas.microsoft.com/office/drawing/2014/main" id="{B403790B-872A-DECC-7204-D6144990210B}"/>
              </a:ext>
            </a:extLst>
          </p:cNvPr>
          <p:cNvSpPr/>
          <p:nvPr/>
        </p:nvSpPr>
        <p:spPr>
          <a:xfrm>
            <a:off x="1922568" y="4213287"/>
            <a:ext cx="1414130" cy="22657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277;p11">
            <a:extLst>
              <a:ext uri="{FF2B5EF4-FFF2-40B4-BE49-F238E27FC236}">
                <a16:creationId xmlns="" xmlns:a16="http://schemas.microsoft.com/office/drawing/2014/main" id="{50487C51-37C9-A2C0-6B98-96CF88285BA2}"/>
              </a:ext>
            </a:extLst>
          </p:cNvPr>
          <p:cNvSpPr txBox="1"/>
          <p:nvPr/>
        </p:nvSpPr>
        <p:spPr>
          <a:xfrm>
            <a:off x="3730251" y="395865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5" name="Google Shape;280;p11">
            <a:extLst>
              <a:ext uri="{FF2B5EF4-FFF2-40B4-BE49-F238E27FC236}">
                <a16:creationId xmlns="" xmlns:a16="http://schemas.microsoft.com/office/drawing/2014/main" id="{25AAAF0C-451D-087B-B159-D6A6EDD0891E}"/>
              </a:ext>
            </a:extLst>
          </p:cNvPr>
          <p:cNvSpPr txBox="1"/>
          <p:nvPr/>
        </p:nvSpPr>
        <p:spPr>
          <a:xfrm>
            <a:off x="4731140" y="394820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5" name="Google Shape;279;p11">
            <a:extLst>
              <a:ext uri="{FF2B5EF4-FFF2-40B4-BE49-F238E27FC236}">
                <a16:creationId xmlns="" xmlns:a16="http://schemas.microsoft.com/office/drawing/2014/main" id="{E6AC5A03-A7AE-59C9-8AC0-F3E7E751C753}"/>
              </a:ext>
            </a:extLst>
          </p:cNvPr>
          <p:cNvSpPr txBox="1"/>
          <p:nvPr/>
        </p:nvSpPr>
        <p:spPr>
          <a:xfrm>
            <a:off x="1245483" y="9594440"/>
            <a:ext cx="6314192"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③</a:t>
            </a:r>
            <a:r>
              <a:rPr lang="ja-JP" altLang="ko-KR" sz="1100" dirty="0" smtClean="0">
                <a:latin typeface="MS Mincho" pitchFamily="49" charset="-128"/>
                <a:ea typeface="MS Mincho" pitchFamily="49" charset="-128"/>
              </a:rPr>
              <a:t>リストのソート順はdefault </a:t>
            </a:r>
            <a:r>
              <a:rPr lang="ja-JP" altLang="en-US"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カルテル番号（昇順）であり、差額順（降順）を切り替えます。</a:t>
            </a:r>
            <a:endParaRPr lang="en-US" altLang="ja-JP" sz="1100" dirty="0" smtClean="0">
              <a:latin typeface="MS Mincho" pitchFamily="49" charset="-128"/>
              <a:ea typeface="MS Mincho" pitchFamily="49" charset="-128"/>
            </a:endParaRPr>
          </a:p>
          <a:p>
            <a:pPr lvl="0">
              <a:lnSpc>
                <a:spcPct val="125000"/>
              </a:lnSpc>
            </a:pPr>
            <a:r>
              <a:rPr lang="en-US" altLang="ko-KR" sz="1100" dirty="0" smtClean="0">
                <a:solidFill>
                  <a:schemeClr val="tx1"/>
                </a:solidFill>
                <a:latin typeface="MS Mincho" pitchFamily="49" charset="-128"/>
                <a:ea typeface="MS Mincho" pitchFamily="49" charset="-128"/>
                <a:cs typeface="MS Mincho"/>
                <a:sym typeface="MS Mincho"/>
              </a:rPr>
              <a:t>   - </a:t>
            </a:r>
            <a:r>
              <a:rPr lang="ja-JP" altLang="ko-KR" sz="1100" dirty="0" smtClean="0">
                <a:latin typeface="MS Mincho" pitchFamily="49" charset="-128"/>
                <a:ea typeface="MS Mincho" pitchFamily="49" charset="-128"/>
              </a:rPr>
              <a:t>差額がマイナスの場合は赤い文字で表示します。</a:t>
            </a:r>
            <a:endParaRPr sz="1100" dirty="0">
              <a:solidFill>
                <a:schemeClr val="tx1"/>
              </a:solidFill>
              <a:latin typeface="MS Mincho" pitchFamily="49" charset="-128"/>
              <a:ea typeface="MS Mincho" pitchFamily="49" charset="-128"/>
              <a:cs typeface="MS Mincho"/>
              <a:sym typeface="MS Mincho"/>
            </a:endParaRPr>
          </a:p>
        </p:txBody>
      </p:sp>
      <p:sp>
        <p:nvSpPr>
          <p:cNvPr id="23" name="Google Shape;286;p11"/>
          <p:cNvSpPr txBox="1"/>
          <p:nvPr/>
        </p:nvSpPr>
        <p:spPr>
          <a:xfrm>
            <a:off x="5787579" y="3955679"/>
            <a:ext cx="44544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24" name="Google Shape;129;p3">
            <a:extLst>
              <a:ext uri="{FF2B5EF4-FFF2-40B4-BE49-F238E27FC236}">
                <a16:creationId xmlns="" xmlns:a16="http://schemas.microsoft.com/office/drawing/2014/main" id="{4F781E98-E709-02E3-56C4-262D5C0ADB31}"/>
              </a:ext>
            </a:extLst>
          </p:cNvPr>
          <p:cNvSpPr txBox="1"/>
          <p:nvPr/>
        </p:nvSpPr>
        <p:spPr>
          <a:xfrm>
            <a:off x="1209283" y="6497816"/>
            <a:ext cx="561607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置換される生活習慣病管理料対象疾患別に変更できます。</a:t>
            </a:r>
            <a:endParaRPr lang="en-US" altLang="ko-KR" sz="1100" dirty="0">
              <a:solidFill>
                <a:schemeClr val="tx1"/>
              </a:solidFill>
              <a:latin typeface="MS Mincho" pitchFamily="49" charset="-128"/>
              <a:ea typeface="MS Mincho" pitchFamily="49" charset="-128"/>
              <a:cs typeface="MS Mincho"/>
              <a:sym typeface="MS Mincho"/>
            </a:endParaRPr>
          </a:p>
        </p:txBody>
      </p:sp>
      <p:pic>
        <p:nvPicPr>
          <p:cNvPr id="6" name="그림 5"/>
          <p:cNvPicPr>
            <a:picLocks noChangeAspect="1"/>
          </p:cNvPicPr>
          <p:nvPr/>
        </p:nvPicPr>
        <p:blipFill>
          <a:blip r:embed="rId4"/>
          <a:stretch>
            <a:fillRect/>
          </a:stretch>
        </p:blipFill>
        <p:spPr>
          <a:xfrm>
            <a:off x="1430307" y="7278386"/>
            <a:ext cx="3042626" cy="2033438"/>
          </a:xfrm>
          <a:prstGeom prst="rect">
            <a:avLst/>
          </a:prstGeom>
        </p:spPr>
      </p:pic>
      <p:sp>
        <p:nvSpPr>
          <p:cNvPr id="26" name="正方形/長方形 20">
            <a:extLst>
              <a:ext uri="{FF2B5EF4-FFF2-40B4-BE49-F238E27FC236}">
                <a16:creationId xmlns="" xmlns:a16="http://schemas.microsoft.com/office/drawing/2014/main" id="{C3925063-834C-462C-93AE-818B9DD1D477}"/>
              </a:ext>
            </a:extLst>
          </p:cNvPr>
          <p:cNvSpPr/>
          <p:nvPr/>
        </p:nvSpPr>
        <p:spPr>
          <a:xfrm>
            <a:off x="1831715" y="7442000"/>
            <a:ext cx="357107" cy="18698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Google Shape;128;p3">
            <a:extLst>
              <a:ext uri="{FF2B5EF4-FFF2-40B4-BE49-F238E27FC236}">
                <a16:creationId xmlns="" xmlns:a16="http://schemas.microsoft.com/office/drawing/2014/main" id="{B403790B-872A-DECC-7204-D6144990210B}"/>
              </a:ext>
            </a:extLst>
          </p:cNvPr>
          <p:cNvSpPr/>
          <p:nvPr/>
        </p:nvSpPr>
        <p:spPr>
          <a:xfrm>
            <a:off x="3616960" y="4418442"/>
            <a:ext cx="333292" cy="194536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8" name="Google Shape;128;p3">
            <a:extLst>
              <a:ext uri="{FF2B5EF4-FFF2-40B4-BE49-F238E27FC236}">
                <a16:creationId xmlns="" xmlns:a16="http://schemas.microsoft.com/office/drawing/2014/main" id="{B403790B-872A-DECC-7204-D6144990210B}"/>
              </a:ext>
            </a:extLst>
          </p:cNvPr>
          <p:cNvSpPr/>
          <p:nvPr/>
        </p:nvSpPr>
        <p:spPr>
          <a:xfrm>
            <a:off x="1785734" y="7274396"/>
            <a:ext cx="679313" cy="16760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9" name="正方形/長方形 20">
            <a:extLst>
              <a:ext uri="{FF2B5EF4-FFF2-40B4-BE49-F238E27FC236}">
                <a16:creationId xmlns="" xmlns:a16="http://schemas.microsoft.com/office/drawing/2014/main" id="{C3925063-834C-462C-93AE-818B9DD1D477}"/>
              </a:ext>
            </a:extLst>
          </p:cNvPr>
          <p:cNvSpPr/>
          <p:nvPr/>
        </p:nvSpPr>
        <p:spPr>
          <a:xfrm>
            <a:off x="3435412" y="7430003"/>
            <a:ext cx="1037521" cy="18698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Google Shape;128;p3">
            <a:extLst>
              <a:ext uri="{FF2B5EF4-FFF2-40B4-BE49-F238E27FC236}">
                <a16:creationId xmlns="" xmlns:a16="http://schemas.microsoft.com/office/drawing/2014/main" id="{B403790B-872A-DECC-7204-D6144990210B}"/>
              </a:ext>
            </a:extLst>
          </p:cNvPr>
          <p:cNvSpPr/>
          <p:nvPr/>
        </p:nvSpPr>
        <p:spPr>
          <a:xfrm>
            <a:off x="4292428" y="4236963"/>
            <a:ext cx="1282000" cy="18148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2" name="Google Shape;128;p3">
            <a:extLst>
              <a:ext uri="{FF2B5EF4-FFF2-40B4-BE49-F238E27FC236}">
                <a16:creationId xmlns="" xmlns:a16="http://schemas.microsoft.com/office/drawing/2014/main" id="{B403790B-872A-DECC-7204-D6144990210B}"/>
              </a:ext>
            </a:extLst>
          </p:cNvPr>
          <p:cNvSpPr/>
          <p:nvPr/>
        </p:nvSpPr>
        <p:spPr>
          <a:xfrm>
            <a:off x="5644158" y="4256482"/>
            <a:ext cx="664059" cy="16196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1" name="Google Shape;123;p3">
            <a:extLst>
              <a:ext uri="{FF2B5EF4-FFF2-40B4-BE49-F238E27FC236}">
                <a16:creationId xmlns="" xmlns:a16="http://schemas.microsoft.com/office/drawing/2014/main" id="{E302C7C8-056D-A277-117E-C4BDF3AA34CD}"/>
              </a:ext>
            </a:extLst>
          </p:cNvPr>
          <p:cNvSpPr/>
          <p:nvPr/>
        </p:nvSpPr>
        <p:spPr>
          <a:xfrm>
            <a:off x="989801" y="1874226"/>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2" name="Google Shape;122;p3">
            <a:extLst>
              <a:ext uri="{FF2B5EF4-FFF2-40B4-BE49-F238E27FC236}">
                <a16:creationId xmlns="" xmlns:a16="http://schemas.microsoft.com/office/drawing/2014/main" id="{7F51C9D3-89EB-BFE8-C498-C0E29E038D96}"/>
              </a:ext>
            </a:extLst>
          </p:cNvPr>
          <p:cNvSpPr txBox="1"/>
          <p:nvPr/>
        </p:nvSpPr>
        <p:spPr>
          <a:xfrm>
            <a:off x="1083606" y="1147657"/>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シミュレーション結果の</a:t>
            </a:r>
            <a:r>
              <a:rPr lang="ja-JP" altLang="en-US" sz="1100" dirty="0" smtClean="0">
                <a:latin typeface="MS Mincho" pitchFamily="49" charset="-128"/>
                <a:ea typeface="MS Mincho" pitchFamily="49" charset="-128"/>
              </a:rPr>
              <a:t>要約</a:t>
            </a:r>
            <a:r>
              <a:rPr lang="ja-JP" altLang="ko-KR" sz="1100" dirty="0" smtClean="0">
                <a:latin typeface="MS Mincho" pitchFamily="49" charset="-128"/>
                <a:ea typeface="MS Mincho" pitchFamily="49" charset="-128"/>
              </a:rPr>
              <a:t>情報を表示します。</a:t>
            </a:r>
            <a:endParaRPr sz="1100" dirty="0">
              <a:solidFill>
                <a:schemeClr val="dk1"/>
              </a:solidFill>
              <a:latin typeface="MS Mincho" pitchFamily="49" charset="-128"/>
              <a:ea typeface="MS Mincho" pitchFamily="49" charset="-128"/>
              <a:cs typeface="MS Mincho"/>
              <a:sym typeface="MS Mincho"/>
            </a:endParaRPr>
          </a:p>
        </p:txBody>
      </p:sp>
      <p:pic>
        <p:nvPicPr>
          <p:cNvPr id="43" name="그림 42"/>
          <p:cNvPicPr>
            <a:picLocks noChangeAspect="1"/>
          </p:cNvPicPr>
          <p:nvPr/>
        </p:nvPicPr>
        <p:blipFill>
          <a:blip r:embed="rId5"/>
          <a:stretch>
            <a:fillRect/>
          </a:stretch>
        </p:blipFill>
        <p:spPr>
          <a:xfrm>
            <a:off x="1262616" y="1478873"/>
            <a:ext cx="4939385" cy="1080287"/>
          </a:xfrm>
          <a:prstGeom prst="rect">
            <a:avLst/>
          </a:prstGeom>
        </p:spPr>
      </p:pic>
      <p:sp>
        <p:nvSpPr>
          <p:cNvPr id="44" name="Google Shape;357;p15"/>
          <p:cNvSpPr/>
          <p:nvPr/>
        </p:nvSpPr>
        <p:spPr>
          <a:xfrm>
            <a:off x="1209282" y="2606355"/>
            <a:ext cx="5134367" cy="1139114"/>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注：生活習慣病管理料</a:t>
            </a:r>
            <a:r>
              <a:rPr lang="ja-JP" altLang="en-US" sz="1100" dirty="0" smtClean="0">
                <a:latin typeface="MS Mincho" pitchFamily="49" charset="-128"/>
                <a:ea typeface="MS Mincho" pitchFamily="49" charset="-128"/>
              </a:rPr>
              <a:t>置換</a:t>
            </a:r>
            <a:r>
              <a:rPr lang="ja-JP" altLang="ko-KR" sz="1100" dirty="0" smtClean="0">
                <a:latin typeface="MS Mincho" pitchFamily="49" charset="-128"/>
                <a:ea typeface="MS Mincho" pitchFamily="49" charset="-128"/>
              </a:rPr>
              <a:t>シミュレーションの対</a:t>
            </a:r>
            <a:r>
              <a:rPr lang="ja-JP" altLang="ko-KR" sz="1100" dirty="0" smtClean="0">
                <a:latin typeface="MS Mincho" pitchFamily="49" charset="-128"/>
                <a:ea typeface="MS Mincho" pitchFamily="49" charset="-128"/>
              </a:rPr>
              <a:t>象</a:t>
            </a:r>
            <a:r>
              <a:rPr lang="ja-JP" altLang="en-US" sz="1100" dirty="0" smtClean="0">
                <a:solidFill>
                  <a:schemeClr val="tx1"/>
                </a:solidFill>
                <a:latin typeface="MS Mincho" pitchFamily="49" charset="-128"/>
                <a:ea typeface="MS Mincho"/>
                <a:cs typeface="MS Mincho"/>
                <a:sym typeface="MS Mincho"/>
              </a:rPr>
              <a:t>レセプト</a:t>
            </a:r>
            <a:endParaRPr lang="en-US" altLang="ja-JP" sz="1100" dirty="0" smtClean="0">
              <a:latin typeface="MS Mincho" pitchFamily="49" charset="-128"/>
              <a:ea typeface="MS Mincho" pitchFamily="49" charset="-128"/>
            </a:endParaRPr>
          </a:p>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脂質異常症、高血圧症、糖尿病の病名（確定</a:t>
            </a:r>
            <a:r>
              <a:rPr lang="ja-JP" altLang="ko-KR" sz="1100" dirty="0" smtClean="0">
                <a:latin typeface="MS Mincho" pitchFamily="49" charset="-128"/>
                <a:ea typeface="MS Mincho" pitchFamily="49" charset="-128"/>
              </a:rPr>
              <a:t>）</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対</a:t>
            </a:r>
            <a:r>
              <a:rPr lang="ja-JP" altLang="ko-KR" sz="1100" dirty="0" smtClean="0">
                <a:latin typeface="MS Mincho" pitchFamily="49" charset="-128"/>
                <a:ea typeface="MS Mincho" pitchFamily="49" charset="-128"/>
              </a:rPr>
              <a:t>象</a:t>
            </a:r>
            <a:r>
              <a:rPr lang="ja-JP" altLang="en-US"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「初診」</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「在宅」の区分がある医療費請求書は除く。 </a:t>
            </a:r>
            <a:endParaRPr lang="en-US" altLang="ja-JP" sz="1100" dirty="0" smtClean="0">
              <a:latin typeface="MS Mincho" pitchFamily="49" charset="-128"/>
              <a:ea typeface="MS Mincho" pitchFamily="49" charset="-128"/>
            </a:endParaRPr>
          </a:p>
          <a:p>
            <a:pPr lvl="0">
              <a:lnSpc>
                <a:spcPct val="125000"/>
              </a:lnSpc>
              <a:buFontTx/>
              <a:buChar char="-"/>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生活習慣病管理料を算定してい</a:t>
            </a:r>
            <a:r>
              <a:rPr lang="ja-JP" altLang="ko-KR" sz="1100" dirty="0" smtClean="0">
                <a:latin typeface="MS Mincho" pitchFamily="49" charset="-128"/>
                <a:ea typeface="MS Mincho" pitchFamily="49" charset="-128"/>
              </a:rPr>
              <a:t>る</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除く。 </a:t>
            </a:r>
            <a:endParaRPr lang="en-US" altLang="ja-JP" sz="1100" dirty="0" smtClean="0">
              <a:latin typeface="MS Mincho" pitchFamily="49" charset="-128"/>
              <a:ea typeface="MS Mincho" pitchFamily="49" charset="-128"/>
            </a:endParaRPr>
          </a:p>
          <a:p>
            <a:pPr lvl="0">
              <a:lnSpc>
                <a:spcPct val="125000"/>
              </a:lnSpc>
              <a:buFontTx/>
              <a:buChar char="-"/>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オンライン診療を算定してい</a:t>
            </a:r>
            <a:r>
              <a:rPr lang="ja-JP" altLang="ko-KR" sz="1100" dirty="0" smtClean="0">
                <a:latin typeface="MS Mincho" pitchFamily="49" charset="-128"/>
                <a:ea typeface="MS Mincho" pitchFamily="49" charset="-128"/>
              </a:rPr>
              <a:t>る</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除く。</a:t>
            </a:r>
            <a:endParaRPr sz="1100" dirty="0">
              <a:solidFill>
                <a:schemeClr val="dk1"/>
              </a:solidFill>
              <a:latin typeface="MS Mincho" pitchFamily="49" charset="-128"/>
              <a:ea typeface="MS Mincho" pitchFamily="49" charset="-128"/>
              <a:cs typeface="MS Mincho"/>
              <a:sym typeface="MS Mincho"/>
            </a:endParaRPr>
          </a:p>
        </p:txBody>
      </p:sp>
      <p:sp>
        <p:nvSpPr>
          <p:cNvPr id="45" name="Google Shape;301;p12"/>
          <p:cNvSpPr/>
          <p:nvPr/>
        </p:nvSpPr>
        <p:spPr>
          <a:xfrm>
            <a:off x="4576241" y="7231699"/>
            <a:ext cx="2853259" cy="2311034"/>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solidFill>
                  <a:srgbClr val="0070C0"/>
                </a:solidFill>
              </a:rPr>
              <a:t>外来データ提出加</a:t>
            </a:r>
            <a:r>
              <a:rPr lang="ja-JP" altLang="ko-KR" sz="1100" dirty="0" smtClean="0">
                <a:solidFill>
                  <a:srgbClr val="0070C0"/>
                </a:solidFill>
              </a:rPr>
              <a:t>算</a:t>
            </a:r>
            <a:r>
              <a:rPr lang="en-US" altLang="ja-JP" sz="1100" dirty="0" smtClean="0">
                <a:solidFill>
                  <a:srgbClr val="0070C0"/>
                </a:solidFill>
              </a:rPr>
              <a:t>?</a:t>
            </a:r>
          </a:p>
          <a:p>
            <a:pPr lvl="0">
              <a:lnSpc>
                <a:spcPct val="125000"/>
              </a:lnSpc>
            </a:pPr>
            <a:r>
              <a:rPr lang="ja-JP" altLang="ko-KR" sz="1100" dirty="0" smtClean="0">
                <a:solidFill>
                  <a:srgbClr val="0070C0"/>
                </a:solidFill>
                <a:latin typeface="MS Mincho" panose="02020609040205080304" pitchFamily="49" charset="-128"/>
                <a:ea typeface="MS Mincho" panose="02020609040205080304" pitchFamily="49" charset="-128"/>
              </a:rPr>
              <a:t>・</a:t>
            </a:r>
            <a:r>
              <a:rPr lang="en-US" altLang="ko-KR" sz="1100" dirty="0">
                <a:solidFill>
                  <a:srgbClr val="0070C0"/>
                </a:solidFill>
                <a:latin typeface="MS Mincho" panose="02020609040205080304" pitchFamily="49" charset="-128"/>
                <a:ea typeface="MS Mincho" panose="02020609040205080304" pitchFamily="49" charset="-128"/>
              </a:rPr>
              <a:t>2022</a:t>
            </a:r>
            <a:r>
              <a:rPr lang="ja-JP" altLang="ko-KR" sz="1100" dirty="0">
                <a:solidFill>
                  <a:srgbClr val="0070C0"/>
                </a:solidFill>
                <a:latin typeface="MS Mincho" panose="02020609040205080304" pitchFamily="49" charset="-128"/>
                <a:ea typeface="MS Mincho" panose="02020609040205080304" pitchFamily="49" charset="-128"/>
              </a:rPr>
              <a:t>年度改定で新設された点数。</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・診療報酬の請求状況を厚生労働省</a:t>
            </a:r>
            <a:r>
              <a:rPr lang="ja-JP" altLang="ko-KR" sz="1100" dirty="0" smtClean="0">
                <a:solidFill>
                  <a:srgbClr val="0070C0"/>
                </a:solidFill>
                <a:latin typeface="MS Mincho" panose="02020609040205080304" pitchFamily="49" charset="-128"/>
                <a:ea typeface="MS Mincho" panose="02020609040205080304" pitchFamily="49" charset="-128"/>
              </a:rPr>
              <a:t>に</a:t>
            </a:r>
            <a:r>
              <a:rPr lang="ja-JP" altLang="en-US" sz="1100" dirty="0" smtClean="0">
                <a:solidFill>
                  <a:srgbClr val="0070C0"/>
                </a:solidFill>
                <a:latin typeface="MS Mincho" panose="02020609040205080304" pitchFamily="49" charset="-128"/>
                <a:ea typeface="MS Mincho" panose="02020609040205080304" pitchFamily="49" charset="-128"/>
              </a:rPr>
              <a:t>　　</a:t>
            </a:r>
            <a:endParaRPr lang="en-US" altLang="ja-JP" sz="1100" dirty="0" smtClean="0">
              <a:solidFill>
                <a:srgbClr val="0070C0"/>
              </a:solidFill>
              <a:latin typeface="MS Mincho" panose="02020609040205080304" pitchFamily="49" charset="-128"/>
              <a:ea typeface="MS Mincho" panose="02020609040205080304" pitchFamily="49" charset="-128"/>
            </a:endParaRPr>
          </a:p>
          <a:p>
            <a:r>
              <a:rPr lang="ja-JP" altLang="ko-KR" sz="1100" dirty="0" smtClean="0">
                <a:solidFill>
                  <a:srgbClr val="0070C0"/>
                </a:solidFill>
                <a:latin typeface="MS Mincho" panose="02020609040205080304" pitchFamily="49" charset="-128"/>
                <a:ea typeface="MS Mincho" panose="02020609040205080304" pitchFamily="49" charset="-128"/>
              </a:rPr>
              <a:t>提</a:t>
            </a:r>
            <a:r>
              <a:rPr lang="ja-JP" altLang="ko-KR" sz="1100" dirty="0">
                <a:solidFill>
                  <a:srgbClr val="0070C0"/>
                </a:solidFill>
                <a:latin typeface="MS Mincho" panose="02020609040205080304" pitchFamily="49" charset="-128"/>
                <a:ea typeface="MS Mincho" panose="02020609040205080304" pitchFamily="49" charset="-128"/>
              </a:rPr>
              <a:t>出した場合に月１回</a:t>
            </a:r>
            <a:r>
              <a:rPr lang="en-US" altLang="ko-KR" sz="1100" dirty="0">
                <a:solidFill>
                  <a:srgbClr val="0070C0"/>
                </a:solidFill>
                <a:latin typeface="MS Mincho" panose="02020609040205080304" pitchFamily="49" charset="-128"/>
                <a:ea typeface="MS Mincho" panose="02020609040205080304" pitchFamily="49" charset="-128"/>
              </a:rPr>
              <a:t>50</a:t>
            </a:r>
            <a:r>
              <a:rPr lang="ja-JP" altLang="ko-KR" sz="1100" dirty="0">
                <a:solidFill>
                  <a:srgbClr val="0070C0"/>
                </a:solidFill>
                <a:latin typeface="MS Mincho" panose="02020609040205080304" pitchFamily="49" charset="-128"/>
                <a:ea typeface="MS Mincho" panose="02020609040205080304" pitchFamily="49" charset="-128"/>
              </a:rPr>
              <a:t>点を算定する。</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・提出方法は後日公表される。</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・届出が必要である。</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・届出すれば、生活習慣病管理料を算定している全てのレセプトで月１回</a:t>
            </a:r>
            <a:r>
              <a:rPr lang="en-US" altLang="ko-KR" sz="1100" dirty="0">
                <a:solidFill>
                  <a:srgbClr val="0070C0"/>
                </a:solidFill>
                <a:latin typeface="MS Mincho" panose="02020609040205080304" pitchFamily="49" charset="-128"/>
                <a:ea typeface="MS Mincho" panose="02020609040205080304" pitchFamily="49" charset="-128"/>
              </a:rPr>
              <a:t>50</a:t>
            </a:r>
            <a:r>
              <a:rPr lang="ja-JP" altLang="ko-KR" sz="1100" dirty="0">
                <a:solidFill>
                  <a:srgbClr val="0070C0"/>
                </a:solidFill>
                <a:latin typeface="MS Mincho" panose="02020609040205080304" pitchFamily="49" charset="-128"/>
                <a:ea typeface="MS Mincho" panose="02020609040205080304" pitchFamily="49" charset="-128"/>
              </a:rPr>
              <a:t>点を算定する。</a:t>
            </a:r>
            <a:endParaRPr lang="ko-KR" altLang="ko-KR" sz="1100" dirty="0">
              <a:solidFill>
                <a:srgbClr val="0070C0"/>
              </a:solidFill>
              <a:latin typeface="MS Mincho" panose="02020609040205080304" pitchFamily="49" charset="-128"/>
            </a:endParaRPr>
          </a:p>
          <a:p>
            <a:r>
              <a:rPr lang="ja-JP" altLang="ko-KR" sz="1100" dirty="0">
                <a:solidFill>
                  <a:srgbClr val="0070C0"/>
                </a:solidFill>
                <a:latin typeface="MS Mincho" panose="02020609040205080304" pitchFamily="49" charset="-128"/>
                <a:ea typeface="MS Mincho" panose="02020609040205080304" pitchFamily="49" charset="-128"/>
              </a:rPr>
              <a:t>・加算なので生活習慣病管理料を算定しないレセプトでは算定できない</a:t>
            </a:r>
            <a:endParaRPr sz="1100" dirty="0">
              <a:solidFill>
                <a:srgbClr val="0070C0"/>
              </a:solidFill>
              <a:latin typeface="MS Mincho" panose="02020609040205080304" pitchFamily="49" charset="-128"/>
              <a:ea typeface="MS Mincho" panose="02020609040205080304" pitchFamily="49" charset="-128"/>
              <a:cs typeface="MS Mincho"/>
              <a:sym typeface="MS Mincho"/>
            </a:endParaRPr>
          </a:p>
        </p:txBody>
      </p:sp>
    </p:spTree>
    <p:extLst>
      <p:ext uri="{BB962C8B-B14F-4D97-AF65-F5344CB8AC3E}">
        <p14:creationId xmlns="" xmlns:p14="http://schemas.microsoft.com/office/powerpoint/2010/main" val="301219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13</a:t>
            </a:fld>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960683" y="2711047"/>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 name="Google Shape;122;p3">
            <a:extLst>
              <a:ext uri="{FF2B5EF4-FFF2-40B4-BE49-F238E27FC236}">
                <a16:creationId xmlns="" xmlns:a16="http://schemas.microsoft.com/office/drawing/2014/main" id="{7F51C9D3-89EB-BFE8-C498-C0E29E038D96}"/>
              </a:ext>
            </a:extLst>
          </p:cNvPr>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対象患者情報の表示方法です。 （続き）</a:t>
            </a:r>
            <a:endParaRPr sz="1100" dirty="0">
              <a:solidFill>
                <a:schemeClr val="dk1"/>
              </a:solidFill>
              <a:latin typeface="MS Mincho" pitchFamily="49" charset="-128"/>
              <a:ea typeface="MS Mincho" pitchFamily="49" charset="-128"/>
              <a:cs typeface="MS Mincho"/>
              <a:sym typeface="MS Mincho"/>
            </a:endParaRPr>
          </a:p>
        </p:txBody>
      </p:sp>
      <p:sp>
        <p:nvSpPr>
          <p:cNvPr id="34" name="Google Shape;279;p11">
            <a:extLst>
              <a:ext uri="{FF2B5EF4-FFF2-40B4-BE49-F238E27FC236}">
                <a16:creationId xmlns="" xmlns:a16="http://schemas.microsoft.com/office/drawing/2014/main" id="{E6AC5A03-A7AE-59C9-8AC0-F3E7E751C753}"/>
              </a:ext>
            </a:extLst>
          </p:cNvPr>
          <p:cNvSpPr txBox="1"/>
          <p:nvPr/>
        </p:nvSpPr>
        <p:spPr>
          <a:xfrm>
            <a:off x="1229361" y="1639761"/>
            <a:ext cx="604773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smtClean="0">
                <a:solidFill>
                  <a:srgbClr val="FF0000"/>
                </a:solidFill>
                <a:latin typeface="MS Mincho" pitchFamily="49" charset="-128"/>
                <a:ea typeface="MS Mincho"/>
                <a:cs typeface="MS Mincho"/>
                <a:sym typeface="MS Mincho"/>
              </a:rPr>
              <a:t>④</a:t>
            </a:r>
            <a:r>
              <a:rPr lang="ja-JP" altLang="ko-KR" sz="1100" dirty="0" smtClean="0">
                <a:latin typeface="MS Mincho" pitchFamily="49" charset="-128"/>
                <a:ea typeface="MS Mincho" pitchFamily="49" charset="-128"/>
              </a:rPr>
              <a:t>閲覧」ボタンをクリックすると該当患者の</a:t>
            </a:r>
            <a:r>
              <a:rPr lang="ja-JP" altLang="ko-KR" sz="1100" dirty="0" smtClean="0">
                <a:latin typeface="MS Mincho" pitchFamily="49" charset="-128"/>
                <a:ea typeface="MS Mincho" pitchFamily="49" charset="-128"/>
              </a:rPr>
              <a:t>「</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a:t>
            </a:r>
            <a:r>
              <a:rPr lang="ja-JP" altLang="ko-KR" sz="1100" dirty="0" smtClean="0">
                <a:latin typeface="MS Mincho" pitchFamily="49" charset="-128"/>
                <a:ea typeface="MS Mincho" pitchFamily="49" charset="-128"/>
              </a:rPr>
              <a:t>がオープン</a:t>
            </a:r>
            <a:r>
              <a:rPr lang="ja-JP" altLang="en-US" sz="1100" dirty="0" smtClean="0">
                <a:latin typeface="MS Mincho" pitchFamily="49" charset="-128"/>
                <a:ea typeface="MS Mincho" pitchFamily="49" charset="-128"/>
              </a:rPr>
              <a:t>され</a:t>
            </a:r>
            <a:r>
              <a:rPr lang="ja-JP" altLang="ko-KR" sz="1100" dirty="0" smtClean="0">
                <a:latin typeface="MS Mincho" pitchFamily="49" charset="-128"/>
                <a:ea typeface="MS Mincho" pitchFamily="49" charset="-128"/>
              </a:rPr>
              <a:t>ます。</a:t>
            </a:r>
            <a:endParaRPr lang="en-US" altLang="ko-KR" sz="1100" dirty="0" smtClean="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tx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（=リストをダブルクリックする</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と同じです。）</a:t>
            </a:r>
            <a:endParaRPr lang="en-US" altLang="ko-KR" sz="1100" dirty="0" smtClean="0">
              <a:solidFill>
                <a:schemeClr val="tx1"/>
              </a:solidFill>
              <a:latin typeface="MS Mincho" pitchFamily="49" charset="-128"/>
              <a:ea typeface="MS Mincho" pitchFamily="49" charset="-128"/>
              <a:cs typeface="MS Mincho"/>
              <a:sym typeface="MS Mincho"/>
            </a:endParaRPr>
          </a:p>
          <a:p>
            <a:pPr lvl="0">
              <a:lnSpc>
                <a:spcPct val="125000"/>
              </a:lnSpc>
            </a:pPr>
            <a:r>
              <a:rPr lang="en-US" sz="1100" dirty="0" smtClean="0">
                <a:solidFill>
                  <a:schemeClr val="tx1"/>
                </a:solidFill>
                <a:latin typeface="MS Mincho" pitchFamily="49" charset="-128"/>
                <a:ea typeface="MS Mincho" pitchFamily="49" charset="-128"/>
                <a:cs typeface="MS Mincho"/>
                <a:sym typeface="MS Mincho"/>
              </a:rPr>
              <a:t>  - </a:t>
            </a: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縦覧</a:t>
            </a:r>
            <a:r>
              <a:rPr lang="ja-JP" altLang="ko-KR" sz="1100" dirty="0" smtClean="0">
                <a:latin typeface="MS Mincho" pitchFamily="49" charset="-128"/>
                <a:ea typeface="MS Mincho" pitchFamily="49" charset="-128"/>
              </a:rPr>
              <a:t>」ボタンの場合</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は該当患者の取り込まれ</a:t>
            </a:r>
            <a:r>
              <a:rPr lang="ja-JP" altLang="ko-KR" sz="1100" dirty="0" smtClean="0">
                <a:latin typeface="MS Mincho" pitchFamily="49" charset="-128"/>
                <a:ea typeface="MS Mincho" pitchFamily="49" charset="-128"/>
              </a:rPr>
              <a:t>た</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を</a:t>
            </a:r>
            <a:r>
              <a:rPr lang="ja-JP" altLang="ko-KR" sz="1100" dirty="0" smtClean="0">
                <a:latin typeface="MS Mincho" pitchFamily="49" charset="-128"/>
                <a:ea typeface="MS Mincho" pitchFamily="49" charset="-128"/>
              </a:rPr>
              <a:t>すべて確認できます。</a:t>
            </a:r>
            <a:endParaRPr sz="1100" dirty="0">
              <a:solidFill>
                <a:schemeClr val="tx1"/>
              </a:solidFill>
              <a:latin typeface="MS Mincho" pitchFamily="49" charset="-128"/>
              <a:ea typeface="MS Mincho" pitchFamily="49" charset="-128"/>
              <a:cs typeface="MS Mincho"/>
              <a:sym typeface="MS Mincho"/>
            </a:endParaRPr>
          </a:p>
        </p:txBody>
      </p:sp>
      <p:pic>
        <p:nvPicPr>
          <p:cNvPr id="9" name="그림 8"/>
          <p:cNvPicPr>
            <a:picLocks noChangeAspect="1"/>
          </p:cNvPicPr>
          <p:nvPr/>
        </p:nvPicPr>
        <p:blipFill>
          <a:blip r:embed="rId3"/>
          <a:stretch>
            <a:fillRect/>
          </a:stretch>
        </p:blipFill>
        <p:spPr>
          <a:xfrm>
            <a:off x="1384915" y="2574861"/>
            <a:ext cx="4310636" cy="1561333"/>
          </a:xfrm>
          <a:prstGeom prst="rect">
            <a:avLst/>
          </a:prstGeom>
        </p:spPr>
      </p:pic>
      <p:sp>
        <p:nvSpPr>
          <p:cNvPr id="40" name="Google Shape;301;p12"/>
          <p:cNvSpPr/>
          <p:nvPr/>
        </p:nvSpPr>
        <p:spPr>
          <a:xfrm>
            <a:off x="4878029" y="2366843"/>
            <a:ext cx="2456221" cy="992713"/>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a:t>
            </a:r>
            <a:r>
              <a:rPr lang="ja-JP" altLang="en-US" sz="1100" dirty="0" smtClean="0">
                <a:latin typeface="MS Mincho" pitchFamily="49" charset="-128"/>
                <a:ea typeface="MS Mincho" pitchFamily="49" charset="-128"/>
              </a:rPr>
              <a:t>縦覧</a:t>
            </a:r>
            <a:r>
              <a:rPr lang="ja-JP" altLang="ko-KR" sz="1100" dirty="0" smtClean="0">
                <a:latin typeface="MS Mincho" pitchFamily="49" charset="-128"/>
                <a:ea typeface="MS Mincho" pitchFamily="49" charset="-128"/>
              </a:rPr>
              <a:t>画面】 該</a:t>
            </a:r>
            <a:r>
              <a:rPr lang="ja-JP" altLang="ko-KR" sz="1100" dirty="0" smtClean="0">
                <a:latin typeface="MS Mincho" pitchFamily="49" charset="-128"/>
                <a:ea typeface="MS Mincho" pitchFamily="49" charset="-128"/>
              </a:rPr>
              <a:t>当</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は</a:t>
            </a:r>
            <a:r>
              <a:rPr lang="ja-JP" altLang="ko-KR" sz="1100" dirty="0" smtClean="0">
                <a:latin typeface="MS Mincho" pitchFamily="49" charset="-128"/>
                <a:ea typeface="MS Mincho" pitchFamily="49" charset="-128"/>
              </a:rPr>
              <a:t>閲覧ボタン</a:t>
            </a:r>
            <a:r>
              <a:rPr lang="ja-JP" altLang="en-US" sz="1100" dirty="0" smtClean="0">
                <a:latin typeface="MS Mincho" pitchFamily="49" charset="-128"/>
                <a:ea typeface="MS Mincho" pitchFamily="49" charset="-128"/>
              </a:rPr>
              <a:t>又は</a:t>
            </a:r>
            <a:r>
              <a:rPr lang="ja-JP" altLang="ko-KR" sz="1100" dirty="0" smtClean="0">
                <a:latin typeface="MS Mincho" pitchFamily="49" charset="-128"/>
                <a:ea typeface="MS Mincho" pitchFamily="49" charset="-128"/>
              </a:rPr>
              <a:t>ダブルクリッ</a:t>
            </a:r>
            <a:r>
              <a:rPr lang="ja-JP" altLang="ko-KR" sz="1100" dirty="0" smtClean="0">
                <a:latin typeface="MS Mincho" pitchFamily="49" charset="-128"/>
                <a:ea typeface="MS Mincho" pitchFamily="49" charset="-128"/>
              </a:rPr>
              <a:t>ク</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で</a:t>
            </a:r>
            <a:r>
              <a:rPr lang="ja-JP" altLang="ko-KR" sz="1100" dirty="0" smtClean="0">
                <a:latin typeface="MS Mincho" pitchFamily="49" charset="-128"/>
                <a:ea typeface="MS Mincho" pitchFamily="49" charset="-128"/>
              </a:rPr>
              <a:t>確認できます。</a:t>
            </a:r>
            <a:endParaRPr sz="1100" dirty="0">
              <a:solidFill>
                <a:schemeClr val="dk1"/>
              </a:solidFill>
              <a:latin typeface="MS Mincho" pitchFamily="49" charset="-128"/>
              <a:ea typeface="MS Mincho" pitchFamily="49" charset="-128"/>
              <a:cs typeface="MS Mincho"/>
              <a:sym typeface="MS Mincho"/>
            </a:endParaRPr>
          </a:p>
        </p:txBody>
      </p:sp>
      <p:pic>
        <p:nvPicPr>
          <p:cNvPr id="8" name="그림 7"/>
          <p:cNvPicPr>
            <a:picLocks noChangeAspect="1"/>
          </p:cNvPicPr>
          <p:nvPr/>
        </p:nvPicPr>
        <p:blipFill>
          <a:blip r:embed="rId4"/>
          <a:stretch>
            <a:fillRect/>
          </a:stretch>
        </p:blipFill>
        <p:spPr>
          <a:xfrm>
            <a:off x="1384915" y="4268802"/>
            <a:ext cx="4310636" cy="2806926"/>
          </a:xfrm>
          <a:prstGeom prst="rect">
            <a:avLst/>
          </a:prstGeom>
        </p:spPr>
      </p:pic>
      <p:sp>
        <p:nvSpPr>
          <p:cNvPr id="36" name="Google Shape;128;p3">
            <a:extLst>
              <a:ext uri="{FF2B5EF4-FFF2-40B4-BE49-F238E27FC236}">
                <a16:creationId xmlns="" xmlns:a16="http://schemas.microsoft.com/office/drawing/2014/main" id="{B403790B-872A-DECC-7204-D6144990210B}"/>
              </a:ext>
            </a:extLst>
          </p:cNvPr>
          <p:cNvSpPr/>
          <p:nvPr/>
        </p:nvSpPr>
        <p:spPr>
          <a:xfrm>
            <a:off x="4348759" y="2985635"/>
            <a:ext cx="375642" cy="16196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7" name="Google Shape;285;p11"/>
          <p:cNvCxnSpPr>
            <a:stCxn id="36" idx="2"/>
            <a:endCxn id="8" idx="0"/>
          </p:cNvCxnSpPr>
          <p:nvPr/>
        </p:nvCxnSpPr>
        <p:spPr>
          <a:xfrm rot="5400000">
            <a:off x="3477804" y="3210025"/>
            <a:ext cx="1121207" cy="996347"/>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extLst>
      <p:ext uri="{BB962C8B-B14F-4D97-AF65-F5344CB8AC3E}">
        <p14:creationId xmlns="" xmlns:p14="http://schemas.microsoft.com/office/powerpoint/2010/main" val="92482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 name="그림 2">
            <a:extLst>
              <a:ext uri="{FF2B5EF4-FFF2-40B4-BE49-F238E27FC236}">
                <a16:creationId xmlns="" xmlns:a16="http://schemas.microsoft.com/office/drawing/2014/main" id="{89D31AEC-E447-401C-36EF-FD6F04DD206D}"/>
              </a:ext>
            </a:extLst>
          </p:cNvPr>
          <p:cNvPicPr>
            <a:picLocks noChangeAspect="1"/>
          </p:cNvPicPr>
          <p:nvPr/>
        </p:nvPicPr>
        <p:blipFill>
          <a:blip r:embed="rId3"/>
          <a:stretch>
            <a:fillRect/>
          </a:stretch>
        </p:blipFill>
        <p:spPr>
          <a:xfrm>
            <a:off x="1145349" y="2974597"/>
            <a:ext cx="2050777" cy="3076166"/>
          </a:xfrm>
          <a:prstGeom prst="rect">
            <a:avLst/>
          </a:prstGeom>
        </p:spPr>
      </p:pic>
      <p:sp>
        <p:nvSpPr>
          <p:cNvPr id="107"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1400" b="0" i="0" u="none" strike="noStrike" cap="none" dirty="0" smtClean="0">
                <a:solidFill>
                  <a:srgbClr val="002060"/>
                </a:solidFill>
                <a:latin typeface="MS Mincho" pitchFamily="49" charset="-128"/>
                <a:ea typeface="MS Mincho" pitchFamily="49" charset="-128"/>
                <a:cs typeface="MS Gothic"/>
                <a:sym typeface="MS Gothic"/>
              </a:rPr>
              <a:t>電子付箋一覧</a:t>
            </a:r>
            <a:endParaRPr sz="1400" dirty="0">
              <a:solidFill>
                <a:srgbClr val="002060"/>
              </a:solidFill>
              <a:latin typeface="MS Mincho" pitchFamily="49" charset="-128"/>
              <a:ea typeface="MS Mincho" pitchFamily="49" charset="-128"/>
              <a:cs typeface="MS Gothic"/>
              <a:sym typeface="MS Gothic"/>
            </a:endParaRPr>
          </a:p>
        </p:txBody>
      </p:sp>
      <p:sp>
        <p:nvSpPr>
          <p:cNvPr id="108" name="Google Shape;108;p2"/>
          <p:cNvSpPr txBox="1"/>
          <p:nvPr/>
        </p:nvSpPr>
        <p:spPr>
          <a:xfrm>
            <a:off x="1079999" y="1621974"/>
            <a:ext cx="5577975"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「電子付箋」は画面点検を行う際</a:t>
            </a:r>
            <a:r>
              <a:rPr lang="ja-JP" altLang="en-US" sz="1100" dirty="0" smtClean="0">
                <a:latin typeface="MS Mincho" pitchFamily="49" charset="-128"/>
                <a:ea typeface="MS Mincho" pitchFamily="49" charset="-128"/>
              </a:rPr>
              <a:t>に</a:t>
            </a:r>
            <a:r>
              <a:rPr lang="ja-JP" altLang="ko-KR" sz="1100" dirty="0" smtClean="0">
                <a:latin typeface="MS Mincho" pitchFamily="49" charset="-128"/>
                <a:ea typeface="MS Mincho" pitchFamily="49" charset="-128"/>
              </a:rPr>
              <a:t>気になる医療費請求書、診療記録カード</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（＝カルテル）を参照する必要がある医療費請求書</a:t>
            </a:r>
            <a:r>
              <a:rPr lang="ja-JP" altLang="en-US" sz="1100" dirty="0" smtClean="0">
                <a:latin typeface="MS Mincho" pitchFamily="49" charset="-128"/>
                <a:ea typeface="MS Mincho" pitchFamily="49" charset="-128"/>
              </a:rPr>
              <a:t>及び</a:t>
            </a:r>
            <a:r>
              <a:rPr lang="ja-JP" altLang="ko-KR" sz="1100" dirty="0" smtClean="0">
                <a:latin typeface="MS Mincho" pitchFamily="49" charset="-128"/>
                <a:ea typeface="MS Mincho" pitchFamily="49" charset="-128"/>
              </a:rPr>
              <a:t>医療事務が点検して医師に</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確認</a:t>
            </a:r>
            <a:r>
              <a:rPr lang="ja-JP" altLang="en-US" sz="1100" dirty="0" smtClean="0">
                <a:latin typeface="MS Mincho" pitchFamily="49" charset="-128"/>
                <a:ea typeface="MS Mincho" pitchFamily="49" charset="-128"/>
              </a:rPr>
              <a:t>して貰う</a:t>
            </a:r>
            <a:r>
              <a:rPr lang="ja-JP" altLang="ko-KR" sz="1100" dirty="0" smtClean="0">
                <a:latin typeface="MS Mincho" pitchFamily="49" charset="-128"/>
                <a:ea typeface="MS Mincho" pitchFamily="49" charset="-128"/>
              </a:rPr>
              <a:t>必要がある医療費請求書</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医師が点検して医療事務に伝える</a:t>
            </a:r>
            <a:r>
              <a:rPr lang="ja-JP" altLang="en-US" sz="1100" dirty="0" smtClean="0">
                <a:latin typeface="MS Mincho" pitchFamily="49" charset="-128"/>
                <a:ea typeface="MS Mincho" pitchFamily="49" charset="-128"/>
              </a:rPr>
              <a:t>もの</a:t>
            </a:r>
            <a:r>
              <a:rPr lang="ja-JP" altLang="ko-KR" sz="1100" dirty="0" smtClean="0">
                <a:latin typeface="MS Mincho" pitchFamily="49" charset="-128"/>
                <a:ea typeface="MS Mincho" pitchFamily="49" charset="-128"/>
              </a:rPr>
              <a:t>が</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存在する医療費請求書など後で見直すべき医療費請求書に表示をするようになります。 そのような電子付箋を当該診療年月別に閲覧して印刷することができます。</a:t>
            </a:r>
            <a:endParaRPr sz="1100" dirty="0">
              <a:solidFill>
                <a:schemeClr val="dk1"/>
              </a:solidFill>
              <a:latin typeface="MS Mincho" pitchFamily="49" charset="-128"/>
              <a:ea typeface="MS Mincho" pitchFamily="49" charset="-128"/>
              <a:cs typeface="MS Mincho"/>
              <a:sym typeface="MS Mincho"/>
            </a:endParaRPr>
          </a:p>
        </p:txBody>
      </p:sp>
      <p:sp>
        <p:nvSpPr>
          <p:cNvPr id="109" name="Google Shape;109;p2"/>
          <p:cNvSpPr txBox="1"/>
          <p:nvPr/>
        </p:nvSpPr>
        <p:spPr>
          <a:xfrm>
            <a:off x="2407673" y="648000"/>
            <a:ext cx="2744661"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800" b="1" dirty="0" smtClean="0">
                <a:solidFill>
                  <a:schemeClr val="dk1"/>
                </a:solidFill>
                <a:latin typeface="MS Mincho" pitchFamily="49" charset="-128"/>
                <a:ea typeface="MS Mincho" pitchFamily="49" charset="-128"/>
                <a:cs typeface="MS Gothic"/>
                <a:sym typeface="MS Gothic"/>
              </a:rPr>
              <a:t>点検業務</a:t>
            </a:r>
            <a:endParaRPr sz="1800" b="1" dirty="0">
              <a:solidFill>
                <a:schemeClr val="dk1"/>
              </a:solidFill>
              <a:latin typeface="MS Mincho" pitchFamily="49" charset="-128"/>
              <a:ea typeface="MS Mincho" pitchFamily="49" charset="-128"/>
              <a:cs typeface="MS Gothic"/>
              <a:sym typeface="MS Gothic"/>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a:t>
            </a:fld>
            <a:endParaRPr/>
          </a:p>
        </p:txBody>
      </p:sp>
      <p:sp>
        <p:nvSpPr>
          <p:cNvPr id="112" name="Google Shape;112;p2"/>
          <p:cNvSpPr/>
          <p:nvPr/>
        </p:nvSpPr>
        <p:spPr>
          <a:xfrm>
            <a:off x="1263204" y="4256521"/>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401640" y="3583216"/>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ナビゲーションウィンドウの「点検業務」&gt;「電子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一覧」をダブルクリックします</a:t>
            </a:r>
            <a:endParaRPr sz="1100" dirty="0">
              <a:solidFill>
                <a:schemeClr val="dk1"/>
              </a:solidFill>
              <a:latin typeface="MS Mincho" pitchFamily="49" charset="-128"/>
              <a:ea typeface="MS Mincho" pitchFamily="49" charset="-128"/>
              <a:cs typeface="MS Mincho"/>
              <a:sym typeface="MS Mincho"/>
            </a:endParaRPr>
          </a:p>
        </p:txBody>
      </p:sp>
      <p:grpSp>
        <p:nvGrpSpPr>
          <p:cNvPr id="6" name="그룹 5">
            <a:extLst>
              <a:ext uri="{FF2B5EF4-FFF2-40B4-BE49-F238E27FC236}">
                <a16:creationId xmlns="" xmlns:a16="http://schemas.microsoft.com/office/drawing/2014/main" id="{5DFDBB6E-5922-D93F-A124-1A5A7CAA0A24}"/>
              </a:ext>
            </a:extLst>
          </p:cNvPr>
          <p:cNvGrpSpPr/>
          <p:nvPr/>
        </p:nvGrpSpPr>
        <p:grpSpPr>
          <a:xfrm>
            <a:off x="1099051" y="6553911"/>
            <a:ext cx="5380949" cy="759281"/>
            <a:chOff x="973033" y="4826721"/>
            <a:chExt cx="6649033" cy="1038370"/>
          </a:xfrm>
        </p:grpSpPr>
        <p:pic>
          <p:nvPicPr>
            <p:cNvPr id="7" name="그림 6">
              <a:extLst>
                <a:ext uri="{FF2B5EF4-FFF2-40B4-BE49-F238E27FC236}">
                  <a16:creationId xmlns="" xmlns:a16="http://schemas.microsoft.com/office/drawing/2014/main" id="{E497901A-1A29-3875-F683-F523CB863DFA}"/>
                </a:ext>
              </a:extLst>
            </p:cNvPr>
            <p:cNvPicPr>
              <a:picLocks noChangeAspect="1"/>
            </p:cNvPicPr>
            <p:nvPr/>
          </p:nvPicPr>
          <p:blipFill>
            <a:blip r:embed="rId4"/>
            <a:stretch>
              <a:fillRect/>
            </a:stretch>
          </p:blipFill>
          <p:spPr>
            <a:xfrm>
              <a:off x="973033" y="4826721"/>
              <a:ext cx="4877481" cy="1038370"/>
            </a:xfrm>
            <a:prstGeom prst="rect">
              <a:avLst/>
            </a:prstGeom>
          </p:spPr>
        </p:pic>
        <p:pic>
          <p:nvPicPr>
            <p:cNvPr id="8" name="그림 7">
              <a:extLst>
                <a:ext uri="{FF2B5EF4-FFF2-40B4-BE49-F238E27FC236}">
                  <a16:creationId xmlns="" xmlns:a16="http://schemas.microsoft.com/office/drawing/2014/main" id="{D7CF97D6-282B-6077-E4E4-198DFDA61B4E}"/>
                </a:ext>
              </a:extLst>
            </p:cNvPr>
            <p:cNvPicPr>
              <a:picLocks noChangeAspect="1"/>
            </p:cNvPicPr>
            <p:nvPr/>
          </p:nvPicPr>
          <p:blipFill>
            <a:blip r:embed="rId5"/>
            <a:stretch>
              <a:fillRect/>
            </a:stretch>
          </p:blipFill>
          <p:spPr>
            <a:xfrm>
              <a:off x="5726326" y="4855300"/>
              <a:ext cx="1895740" cy="981212"/>
            </a:xfrm>
            <a:prstGeom prst="rect">
              <a:avLst/>
            </a:prstGeom>
          </p:spPr>
        </p:pic>
      </p:grpSp>
      <p:sp>
        <p:nvSpPr>
          <p:cNvPr id="9" name="Google Shape;122;p3">
            <a:extLst>
              <a:ext uri="{FF2B5EF4-FFF2-40B4-BE49-F238E27FC236}">
                <a16:creationId xmlns="" xmlns:a16="http://schemas.microsoft.com/office/drawing/2014/main" id="{C2EDC35E-CF2D-CCDB-0876-B5B1CC0AF23E}"/>
              </a:ext>
            </a:extLst>
          </p:cNvPr>
          <p:cNvSpPr txBox="1"/>
          <p:nvPr/>
        </p:nvSpPr>
        <p:spPr>
          <a:xfrm>
            <a:off x="1048101" y="61930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上</a:t>
            </a:r>
            <a:r>
              <a:rPr lang="ja-JP" altLang="en-US" sz="1100" dirty="0" smtClean="0">
                <a:latin typeface="MS Mincho" pitchFamily="49" charset="-128"/>
                <a:ea typeface="MS Mincho" pitchFamily="49" charset="-128"/>
              </a:rPr>
              <a:t>段</a:t>
            </a:r>
            <a:r>
              <a:rPr lang="ja-JP" altLang="ko-KR" sz="1100" dirty="0" smtClean="0">
                <a:latin typeface="MS Mincho" pitchFamily="49" charset="-128"/>
                <a:ea typeface="MS Mincho" pitchFamily="49" charset="-128"/>
              </a:rPr>
              <a:t>領域：医療費請求書の</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メモを診療年月条件で照会します。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127;p3">
            <a:extLst>
              <a:ext uri="{FF2B5EF4-FFF2-40B4-BE49-F238E27FC236}">
                <a16:creationId xmlns="" xmlns:a16="http://schemas.microsoft.com/office/drawing/2014/main" id="{32F2CFB2-26F4-1FD0-5B5A-04BB14B514E6}"/>
              </a:ext>
            </a:extLst>
          </p:cNvPr>
          <p:cNvSpPr txBox="1"/>
          <p:nvPr/>
        </p:nvSpPr>
        <p:spPr>
          <a:xfrm>
            <a:off x="3512123" y="6630098"/>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3" name="Google Shape;129;p3">
            <a:extLst>
              <a:ext uri="{FF2B5EF4-FFF2-40B4-BE49-F238E27FC236}">
                <a16:creationId xmlns="" xmlns:a16="http://schemas.microsoft.com/office/drawing/2014/main" id="{B75761AB-ADEF-DEDC-1176-966288530C89}"/>
              </a:ext>
            </a:extLst>
          </p:cNvPr>
          <p:cNvSpPr txBox="1"/>
          <p:nvPr/>
        </p:nvSpPr>
        <p:spPr>
          <a:xfrm>
            <a:off x="1069319" y="7313192"/>
            <a:ext cx="561607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診療年月条件で検索します。 （医療費請求書で登録した付箋メモ）</a:t>
            </a:r>
            <a:endParaRPr lang="ko-KR" altLang="en-US" sz="1100" dirty="0">
              <a:solidFill>
                <a:srgbClr val="FF0000"/>
              </a:solidFill>
              <a:latin typeface="MS Mincho" pitchFamily="49" charset="-128"/>
              <a:ea typeface="MS Mincho"/>
              <a:cs typeface="MS Mincho"/>
              <a:sym typeface="MS Mincho"/>
            </a:endParaRPr>
          </a:p>
        </p:txBody>
      </p:sp>
      <p:pic>
        <p:nvPicPr>
          <p:cNvPr id="17" name="그림 16">
            <a:extLst>
              <a:ext uri="{FF2B5EF4-FFF2-40B4-BE49-F238E27FC236}">
                <a16:creationId xmlns="" xmlns:a16="http://schemas.microsoft.com/office/drawing/2014/main" id="{FB659326-7628-361A-4B96-B6642E784782}"/>
              </a:ext>
            </a:extLst>
          </p:cNvPr>
          <p:cNvPicPr>
            <a:picLocks noChangeAspect="1"/>
          </p:cNvPicPr>
          <p:nvPr/>
        </p:nvPicPr>
        <p:blipFill>
          <a:blip r:embed="rId6"/>
          <a:stretch>
            <a:fillRect/>
          </a:stretch>
        </p:blipFill>
        <p:spPr>
          <a:xfrm>
            <a:off x="1145349" y="7634993"/>
            <a:ext cx="5157053" cy="2447312"/>
          </a:xfrm>
          <a:prstGeom prst="rect">
            <a:avLst/>
          </a:prstGeom>
        </p:spPr>
      </p:pic>
      <p:sp>
        <p:nvSpPr>
          <p:cNvPr id="18" name="Google Shape;323;p13">
            <a:extLst>
              <a:ext uri="{FF2B5EF4-FFF2-40B4-BE49-F238E27FC236}">
                <a16:creationId xmlns="" xmlns:a16="http://schemas.microsoft.com/office/drawing/2014/main" id="{B2BD5BB4-9A0A-EC6D-1BEA-355BDFC5AF42}"/>
              </a:ext>
            </a:extLst>
          </p:cNvPr>
          <p:cNvSpPr txBox="1"/>
          <p:nvPr/>
        </p:nvSpPr>
        <p:spPr>
          <a:xfrm>
            <a:off x="4835970" y="9115647"/>
            <a:ext cx="1849424" cy="303889"/>
          </a:xfrm>
          <a:prstGeom prst="rect">
            <a:avLst/>
          </a:prstGeom>
          <a:solidFill>
            <a:srgbClr val="FFFFFF"/>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None/>
            </a:pPr>
            <a:r>
              <a:rPr lang="ja-JP" altLang="en-US" sz="1100" dirty="0">
                <a:solidFill>
                  <a:schemeClr val="dk1"/>
                </a:solidFill>
                <a:latin typeface="MS Mincho"/>
                <a:ea typeface="MS Mincho"/>
                <a:cs typeface="MS Mincho"/>
                <a:sym typeface="MS Mincho"/>
              </a:rPr>
              <a:t>付</a:t>
            </a:r>
            <a:r>
              <a:rPr lang="ja-JP" altLang="en-US" sz="1100" dirty="0" smtClean="0">
                <a:solidFill>
                  <a:schemeClr val="dk1"/>
                </a:solidFill>
                <a:latin typeface="MS Mincho"/>
                <a:ea typeface="MS Mincho"/>
                <a:cs typeface="MS Mincho"/>
                <a:sym typeface="MS Mincho"/>
              </a:rPr>
              <a:t>箋が付いたレ</a:t>
            </a:r>
            <a:r>
              <a:rPr lang="ja-JP" altLang="en-US" sz="1100" dirty="0">
                <a:solidFill>
                  <a:schemeClr val="dk1"/>
                </a:solidFill>
                <a:latin typeface="MS Mincho"/>
                <a:ea typeface="MS Mincho"/>
                <a:cs typeface="MS Mincho"/>
                <a:sym typeface="MS Mincho"/>
              </a:rPr>
              <a:t>セプト</a:t>
            </a:r>
            <a:r>
              <a:rPr lang="ko-KR" altLang="en-US" sz="1100" dirty="0">
                <a:solidFill>
                  <a:schemeClr val="dk1"/>
                </a:solidFill>
                <a:latin typeface="MS Mincho"/>
                <a:ea typeface="MS Mincho"/>
                <a:cs typeface="MS Mincho"/>
                <a:sym typeface="MS Mincho"/>
              </a:rPr>
              <a:t> </a:t>
            </a:r>
            <a:endParaRPr sz="1100" dirty="0">
              <a:solidFill>
                <a:schemeClr val="dk1"/>
              </a:solidFill>
              <a:latin typeface="MS Mincho"/>
              <a:ea typeface="MS Mincho"/>
              <a:cs typeface="MS Mincho"/>
              <a:sym typeface="MS Minch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一覧情報を印刷し、選択した電子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を除去</a:t>
            </a:r>
            <a:r>
              <a:rPr lang="ja-JP" altLang="en-US" sz="1100" dirty="0" smtClean="0">
                <a:latin typeface="MS Mincho" pitchFamily="49" charset="-128"/>
                <a:ea typeface="MS Mincho" pitchFamily="49" charset="-128"/>
              </a:rPr>
              <a:t>します。</a:t>
            </a:r>
            <a:endParaRPr sz="1100" dirty="0">
              <a:solidFill>
                <a:schemeClr val="dk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a:t>
            </a:fld>
            <a:endParaRPr/>
          </a:p>
        </p:txBody>
      </p:sp>
      <p:sp>
        <p:nvSpPr>
          <p:cNvPr id="27" name="Google Shape;129;p3">
            <a:extLst>
              <a:ext uri="{FF2B5EF4-FFF2-40B4-BE49-F238E27FC236}">
                <a16:creationId xmlns="" xmlns:a16="http://schemas.microsoft.com/office/drawing/2014/main" id="{63D745FD-9053-128E-2243-2BF989682B39}"/>
              </a:ext>
            </a:extLst>
          </p:cNvPr>
          <p:cNvSpPr txBox="1"/>
          <p:nvPr/>
        </p:nvSpPr>
        <p:spPr>
          <a:xfrm>
            <a:off x="1182942" y="2851658"/>
            <a:ext cx="561607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a:ea typeface="MS Mincho"/>
                <a:cs typeface="MS Mincho"/>
                <a:sym typeface="MS Mincho"/>
              </a:rPr>
              <a:t>②</a:t>
            </a:r>
            <a:r>
              <a:rPr lang="ja-JP" altLang="ko-KR" sz="1100" dirty="0" smtClean="0">
                <a:latin typeface="MS Mincho" pitchFamily="49" charset="-128"/>
                <a:ea typeface="MS Mincho" pitchFamily="49" charset="-128"/>
              </a:rPr>
              <a:t>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一覧情報を印刷し</a:t>
            </a:r>
            <a:r>
              <a:rPr lang="ja-JP" altLang="en-US" sz="1100" dirty="0" smtClean="0">
                <a:latin typeface="MS Mincho" pitchFamily="49" charset="-128"/>
                <a:ea typeface="MS Mincho" pitchFamily="49" charset="-128"/>
              </a:rPr>
              <a:t>ます。</a:t>
            </a:r>
            <a:endParaRPr lang="ko-KR" altLang="en-US" sz="1100" dirty="0">
              <a:solidFill>
                <a:schemeClr val="dk1"/>
              </a:solidFill>
              <a:latin typeface="MS Mincho"/>
              <a:ea typeface="MS Mincho"/>
              <a:cs typeface="MS Mincho"/>
              <a:sym typeface="MS Mincho"/>
            </a:endParaRPr>
          </a:p>
        </p:txBody>
      </p:sp>
      <p:pic>
        <p:nvPicPr>
          <p:cNvPr id="29" name="그림 28">
            <a:extLst>
              <a:ext uri="{FF2B5EF4-FFF2-40B4-BE49-F238E27FC236}">
                <a16:creationId xmlns="" xmlns:a16="http://schemas.microsoft.com/office/drawing/2014/main" id="{85C86073-405E-CF8C-5B8F-79337C17995D}"/>
              </a:ext>
            </a:extLst>
          </p:cNvPr>
          <p:cNvPicPr>
            <a:picLocks noChangeAspect="1"/>
          </p:cNvPicPr>
          <p:nvPr/>
        </p:nvPicPr>
        <p:blipFill>
          <a:blip r:embed="rId3"/>
          <a:stretch>
            <a:fillRect/>
          </a:stretch>
        </p:blipFill>
        <p:spPr>
          <a:xfrm>
            <a:off x="1341445" y="3245214"/>
            <a:ext cx="4572638" cy="2715004"/>
          </a:xfrm>
          <a:prstGeom prst="rect">
            <a:avLst/>
          </a:prstGeom>
          <a:ln>
            <a:solidFill>
              <a:schemeClr val="tx1"/>
            </a:solidFill>
          </a:ln>
        </p:spPr>
      </p:pic>
      <p:sp>
        <p:nvSpPr>
          <p:cNvPr id="30" name="Google Shape;123;p3">
            <a:extLst>
              <a:ext uri="{FF2B5EF4-FFF2-40B4-BE49-F238E27FC236}">
                <a16:creationId xmlns=""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134;p3">
            <a:extLst>
              <a:ext uri="{FF2B5EF4-FFF2-40B4-BE49-F238E27FC236}">
                <a16:creationId xmlns="" xmlns:a16="http://schemas.microsoft.com/office/drawing/2014/main" id="{1FEFFB15-1D78-7F6D-F41D-F463C88AD15C}"/>
              </a:ext>
            </a:extLst>
          </p:cNvPr>
          <p:cNvSpPr txBox="1"/>
          <p:nvPr/>
        </p:nvSpPr>
        <p:spPr>
          <a:xfrm>
            <a:off x="1133161" y="6172401"/>
            <a:ext cx="5616075" cy="515485"/>
          </a:xfrm>
          <a:prstGeom prst="rect">
            <a:avLst/>
          </a:prstGeom>
          <a:noFill/>
          <a:ln>
            <a:noFill/>
          </a:ln>
        </p:spPr>
        <p:txBody>
          <a:bodyPr spcFirstLastPara="1" wrap="square" lIns="91425" tIns="45700" rIns="91425" bIns="45700" anchor="t" anchorCtr="0">
            <a:spAutoFit/>
          </a:bodyPr>
          <a:lstStyle/>
          <a:p>
            <a:pPr>
              <a:lnSpc>
                <a:spcPct val="125000"/>
              </a:lnSpc>
            </a:pPr>
            <a:r>
              <a:rPr lang="ko-KR" sz="1100" dirty="0" smtClean="0">
                <a:solidFill>
                  <a:srgbClr val="FF0000"/>
                </a:solidFill>
                <a:latin typeface="MS Mincho"/>
                <a:ea typeface="MS Mincho"/>
                <a:cs typeface="MS Mincho"/>
                <a:sym typeface="MS Mincho"/>
              </a:rPr>
              <a:t>③</a:t>
            </a:r>
            <a:r>
              <a:rPr lang="ja-JP" altLang="ko-KR" sz="1100" dirty="0" smtClean="0">
                <a:latin typeface="MS Mincho" pitchFamily="49" charset="-128"/>
                <a:ea typeface="MS Mincho" pitchFamily="49" charset="-128"/>
              </a:rPr>
              <a:t>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一覧</a:t>
            </a:r>
            <a:r>
              <a:rPr lang="ja-JP" altLang="en-US" sz="1100" dirty="0" smtClean="0">
                <a:latin typeface="MS Mincho" pitchFamily="49" charset="-128"/>
                <a:ea typeface="MS Mincho" pitchFamily="49" charset="-128"/>
              </a:rPr>
              <a:t>から選択した付箋情報を除去します。</a:t>
            </a:r>
            <a:endParaRPr lang="ja-JP" altLang="en-US" sz="1100" dirty="0" smtClean="0">
              <a:solidFill>
                <a:schemeClr val="dk1"/>
              </a:solidFill>
              <a:latin typeface="MS Mincho" pitchFamily="49" charset="-128"/>
              <a:ea typeface="MS Mincho" pitchFamily="49" charset="-128"/>
              <a:cs typeface="MS Mincho"/>
              <a:sym typeface="MS Mincho"/>
            </a:endParaRPr>
          </a:p>
          <a:p>
            <a:pPr lvl="0">
              <a:lnSpc>
                <a:spcPct val="125000"/>
              </a:lnSpc>
            </a:pPr>
            <a:endParaRPr sz="1100" dirty="0">
              <a:solidFill>
                <a:schemeClr val="dk1"/>
              </a:solidFill>
              <a:latin typeface="MS Mincho"/>
              <a:ea typeface="MS Mincho"/>
              <a:cs typeface="MS Mincho"/>
              <a:sym typeface="MS Mincho"/>
            </a:endParaRPr>
          </a:p>
        </p:txBody>
      </p:sp>
      <p:pic>
        <p:nvPicPr>
          <p:cNvPr id="32" name="그림 31">
            <a:extLst>
              <a:ext uri="{FF2B5EF4-FFF2-40B4-BE49-F238E27FC236}">
                <a16:creationId xmlns="" xmlns:a16="http://schemas.microsoft.com/office/drawing/2014/main" id="{95505201-97E0-54FE-FEF0-D0247524FBC4}"/>
              </a:ext>
            </a:extLst>
          </p:cNvPr>
          <p:cNvPicPr>
            <a:picLocks noChangeAspect="1"/>
          </p:cNvPicPr>
          <p:nvPr/>
        </p:nvPicPr>
        <p:blipFill>
          <a:blip r:embed="rId4"/>
          <a:stretch>
            <a:fillRect/>
          </a:stretch>
        </p:blipFill>
        <p:spPr>
          <a:xfrm>
            <a:off x="1355920" y="6476290"/>
            <a:ext cx="4524229" cy="2317130"/>
          </a:xfrm>
          <a:prstGeom prst="rect">
            <a:avLst/>
          </a:prstGeom>
        </p:spPr>
      </p:pic>
      <p:sp>
        <p:nvSpPr>
          <p:cNvPr id="33" name="Google Shape;209;p7">
            <a:extLst>
              <a:ext uri="{FF2B5EF4-FFF2-40B4-BE49-F238E27FC236}">
                <a16:creationId xmlns="" xmlns:a16="http://schemas.microsoft.com/office/drawing/2014/main" id="{A474631E-981B-BD0E-8C67-9DE7008F0D68}"/>
              </a:ext>
            </a:extLst>
          </p:cNvPr>
          <p:cNvSpPr/>
          <p:nvPr/>
        </p:nvSpPr>
        <p:spPr>
          <a:xfrm>
            <a:off x="1355920" y="6476305"/>
            <a:ext cx="600173" cy="23300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34" name="Google Shape;210;p7">
            <a:extLst>
              <a:ext uri="{FF2B5EF4-FFF2-40B4-BE49-F238E27FC236}">
                <a16:creationId xmlns="" xmlns:a16="http://schemas.microsoft.com/office/drawing/2014/main" id="{1EAD83B2-DC2D-DE2A-4807-0A3F2A9181E5}"/>
              </a:ext>
            </a:extLst>
          </p:cNvPr>
          <p:cNvCxnSpPr>
            <a:cxnSpLocks/>
            <a:stCxn id="33" idx="3"/>
            <a:endCxn id="35" idx="0"/>
          </p:cNvCxnSpPr>
          <p:nvPr/>
        </p:nvCxnSpPr>
        <p:spPr>
          <a:xfrm>
            <a:off x="1956093" y="6592805"/>
            <a:ext cx="2750147" cy="1249247"/>
          </a:xfrm>
          <a:prstGeom prst="bentConnector2">
            <a:avLst/>
          </a:prstGeom>
          <a:noFill/>
          <a:ln w="19050" cap="flat" cmpd="sng">
            <a:solidFill>
              <a:srgbClr val="FF0000"/>
            </a:solidFill>
            <a:prstDash val="solid"/>
            <a:miter lim="800000"/>
            <a:headEnd type="none" w="sm" len="sm"/>
            <a:tailEnd type="triangle" w="med" len="med"/>
          </a:ln>
        </p:spPr>
      </p:cxnSp>
      <p:sp>
        <p:nvSpPr>
          <p:cNvPr id="35" name="Google Shape;209;p7">
            <a:extLst>
              <a:ext uri="{FF2B5EF4-FFF2-40B4-BE49-F238E27FC236}">
                <a16:creationId xmlns="" xmlns:a16="http://schemas.microsoft.com/office/drawing/2014/main" id="{D8D94620-4DA6-79F3-29C6-9AC7ECC01D51}"/>
              </a:ext>
            </a:extLst>
          </p:cNvPr>
          <p:cNvSpPr/>
          <p:nvPr/>
        </p:nvSpPr>
        <p:spPr>
          <a:xfrm>
            <a:off x="3617735" y="7842052"/>
            <a:ext cx="2177009" cy="892810"/>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grpSp>
        <p:nvGrpSpPr>
          <p:cNvPr id="36" name="그룹 35">
            <a:extLst>
              <a:ext uri="{FF2B5EF4-FFF2-40B4-BE49-F238E27FC236}">
                <a16:creationId xmlns="" xmlns:a16="http://schemas.microsoft.com/office/drawing/2014/main" id="{41DB8BF6-D332-EA9B-B190-11C77C5DEBF7}"/>
              </a:ext>
            </a:extLst>
          </p:cNvPr>
          <p:cNvGrpSpPr/>
          <p:nvPr/>
        </p:nvGrpSpPr>
        <p:grpSpPr>
          <a:xfrm>
            <a:off x="1099051" y="1981904"/>
            <a:ext cx="5586344" cy="746525"/>
            <a:chOff x="973033" y="4826721"/>
            <a:chExt cx="6649033" cy="1038370"/>
          </a:xfrm>
        </p:grpSpPr>
        <p:pic>
          <p:nvPicPr>
            <p:cNvPr id="37" name="그림 36">
              <a:extLst>
                <a:ext uri="{FF2B5EF4-FFF2-40B4-BE49-F238E27FC236}">
                  <a16:creationId xmlns="" xmlns:a16="http://schemas.microsoft.com/office/drawing/2014/main" id="{19154A39-0334-F57A-4570-FF47135399A4}"/>
                </a:ext>
              </a:extLst>
            </p:cNvPr>
            <p:cNvPicPr>
              <a:picLocks noChangeAspect="1"/>
            </p:cNvPicPr>
            <p:nvPr/>
          </p:nvPicPr>
          <p:blipFill>
            <a:blip r:embed="rId5"/>
            <a:stretch>
              <a:fillRect/>
            </a:stretch>
          </p:blipFill>
          <p:spPr>
            <a:xfrm>
              <a:off x="973033" y="4826721"/>
              <a:ext cx="4877481" cy="1038370"/>
            </a:xfrm>
            <a:prstGeom prst="rect">
              <a:avLst/>
            </a:prstGeom>
          </p:spPr>
        </p:pic>
        <p:pic>
          <p:nvPicPr>
            <p:cNvPr id="38" name="그림 37">
              <a:extLst>
                <a:ext uri="{FF2B5EF4-FFF2-40B4-BE49-F238E27FC236}">
                  <a16:creationId xmlns="" xmlns:a16="http://schemas.microsoft.com/office/drawing/2014/main" id="{02C6559B-8BF0-4F47-77AE-AFF55CE735B2}"/>
                </a:ext>
              </a:extLst>
            </p:cNvPr>
            <p:cNvPicPr>
              <a:picLocks noChangeAspect="1"/>
            </p:cNvPicPr>
            <p:nvPr/>
          </p:nvPicPr>
          <p:blipFill>
            <a:blip r:embed="rId6"/>
            <a:stretch>
              <a:fillRect/>
            </a:stretch>
          </p:blipFill>
          <p:spPr>
            <a:xfrm>
              <a:off x="5726326" y="4855300"/>
              <a:ext cx="1895740" cy="981212"/>
            </a:xfrm>
            <a:prstGeom prst="rect">
              <a:avLst/>
            </a:prstGeom>
          </p:spPr>
        </p:pic>
      </p:grpSp>
      <p:sp>
        <p:nvSpPr>
          <p:cNvPr id="40" name="Google Shape;126;p3">
            <a:extLst>
              <a:ext uri="{FF2B5EF4-FFF2-40B4-BE49-F238E27FC236}">
                <a16:creationId xmlns="" xmlns:a16="http://schemas.microsoft.com/office/drawing/2014/main" id="{FD59E01D-AE7A-650E-F623-FE4412D249B6}"/>
              </a:ext>
            </a:extLst>
          </p:cNvPr>
          <p:cNvSpPr txBox="1"/>
          <p:nvPr/>
        </p:nvSpPr>
        <p:spPr>
          <a:xfrm>
            <a:off x="5302973" y="2027232"/>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42" name="Google Shape;131;p3">
            <a:extLst>
              <a:ext uri="{FF2B5EF4-FFF2-40B4-BE49-F238E27FC236}">
                <a16:creationId xmlns="" xmlns:a16="http://schemas.microsoft.com/office/drawing/2014/main" id="{8B2B69C1-7E77-E033-3B0F-016E72B68AC6}"/>
              </a:ext>
            </a:extLst>
          </p:cNvPr>
          <p:cNvSpPr txBox="1"/>
          <p:nvPr/>
        </p:nvSpPr>
        <p:spPr>
          <a:xfrm>
            <a:off x="1748344" y="235909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43" name="Google Shape;139;p3">
            <a:extLst>
              <a:ext uri="{FF2B5EF4-FFF2-40B4-BE49-F238E27FC236}">
                <a16:creationId xmlns="" xmlns:a16="http://schemas.microsoft.com/office/drawing/2014/main" id="{45A71851-3B0A-86B1-6C92-F38EB35FB2A9}"/>
              </a:ext>
            </a:extLst>
          </p:cNvPr>
          <p:cNvSpPr/>
          <p:nvPr/>
        </p:nvSpPr>
        <p:spPr>
          <a:xfrm>
            <a:off x="1222720" y="2460838"/>
            <a:ext cx="616713" cy="2346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4" name="Google Shape;139;p3">
            <a:extLst>
              <a:ext uri="{FF2B5EF4-FFF2-40B4-BE49-F238E27FC236}">
                <a16:creationId xmlns="" xmlns:a16="http://schemas.microsoft.com/office/drawing/2014/main" id="{BE75EA29-098F-15F8-0D2F-A8E03EDFCB9C}"/>
              </a:ext>
            </a:extLst>
          </p:cNvPr>
          <p:cNvSpPr/>
          <p:nvPr/>
        </p:nvSpPr>
        <p:spPr>
          <a:xfrm>
            <a:off x="5685689" y="2124403"/>
            <a:ext cx="616713" cy="2346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4" name="그룹 3">
            <a:extLst>
              <a:ext uri="{FF2B5EF4-FFF2-40B4-BE49-F238E27FC236}">
                <a16:creationId xmlns="" xmlns:a16="http://schemas.microsoft.com/office/drawing/2014/main" id="{216996BC-3115-DEA3-EFC8-243930B9EF94}"/>
              </a:ext>
            </a:extLst>
          </p:cNvPr>
          <p:cNvGrpSpPr/>
          <p:nvPr/>
        </p:nvGrpSpPr>
        <p:grpSpPr>
          <a:xfrm>
            <a:off x="1609525" y="6295332"/>
            <a:ext cx="4701572" cy="3398907"/>
            <a:chOff x="1503572" y="2331023"/>
            <a:chExt cx="4320000" cy="3254248"/>
          </a:xfrm>
        </p:grpSpPr>
        <p:pic>
          <p:nvPicPr>
            <p:cNvPr id="2" name="図 8">
              <a:extLst>
                <a:ext uri="{FF2B5EF4-FFF2-40B4-BE49-F238E27FC236}">
                  <a16:creationId xmlns="" xmlns:a16="http://schemas.microsoft.com/office/drawing/2014/main" id="{B1BA1119-3B12-6AF4-3E3E-1BD0CE6A282A}"/>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03572" y="2331023"/>
              <a:ext cx="4320000" cy="3254248"/>
            </a:xfrm>
            <a:prstGeom prst="rect">
              <a:avLst/>
            </a:prstGeom>
          </p:spPr>
        </p:pic>
        <p:pic>
          <p:nvPicPr>
            <p:cNvPr id="3" name="図 16">
              <a:extLst>
                <a:ext uri="{FF2B5EF4-FFF2-40B4-BE49-F238E27FC236}">
                  <a16:creationId xmlns="" xmlns:a16="http://schemas.microsoft.com/office/drawing/2014/main" id="{A7BDAEA8-4CC2-985A-D368-2F7CD5B95583}"/>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506907" y="2333413"/>
              <a:ext cx="4315237" cy="229921"/>
            </a:xfrm>
            <a:prstGeom prst="rect">
              <a:avLst/>
            </a:prstGeom>
          </p:spPr>
        </p:pic>
      </p:gr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3</a:t>
            </a:fld>
            <a:endParaRPr dirty="0"/>
          </a:p>
        </p:txBody>
      </p:sp>
      <p:sp>
        <p:nvSpPr>
          <p:cNvPr id="19" name="Google Shape;122;p3">
            <a:extLst>
              <a:ext uri="{FF2B5EF4-FFF2-40B4-BE49-F238E27FC236}">
                <a16:creationId xmlns="" xmlns:a16="http://schemas.microsoft.com/office/drawing/2014/main" id="{7B7C84A0-F5E5-BC73-B327-28BD8CE32AD4}"/>
              </a:ext>
            </a:extLst>
          </p:cNvPr>
          <p:cNvSpPr txBox="1"/>
          <p:nvPr/>
        </p:nvSpPr>
        <p:spPr>
          <a:xfrm>
            <a:off x="1249441" y="545720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の付箋メモ入力</a:t>
            </a:r>
            <a:endParaRPr sz="1100" dirty="0">
              <a:solidFill>
                <a:schemeClr val="dk1"/>
              </a:solidFill>
              <a:latin typeface="MS Mincho" pitchFamily="49" charset="-128"/>
              <a:ea typeface="MS Mincho" pitchFamily="49" charset="-128"/>
              <a:cs typeface="MS Mincho"/>
              <a:sym typeface="MS Mincho"/>
            </a:endParaRPr>
          </a:p>
        </p:txBody>
      </p:sp>
      <p:sp>
        <p:nvSpPr>
          <p:cNvPr id="20" name="Google Shape;204;p7">
            <a:extLst>
              <a:ext uri="{FF2B5EF4-FFF2-40B4-BE49-F238E27FC236}">
                <a16:creationId xmlns="" xmlns:a16="http://schemas.microsoft.com/office/drawing/2014/main" id="{F539CE4D-1554-4A6D-C681-DC7A3830B44C}"/>
              </a:ext>
            </a:extLst>
          </p:cNvPr>
          <p:cNvSpPr txBox="1"/>
          <p:nvPr/>
        </p:nvSpPr>
        <p:spPr>
          <a:xfrm>
            <a:off x="1347799" y="5761350"/>
            <a:ext cx="5400000" cy="515485"/>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smtClean="0">
                <a:latin typeface="MS Mincho" pitchFamily="49" charset="-128"/>
                <a:ea typeface="MS Mincho" pitchFamily="49" charset="-128"/>
              </a:rPr>
              <a:t>詳細</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で「電子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」にチェックを入れると付箋メモ入力ダイアログ 画面がオフになり、</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メモを入力できます。</a:t>
            </a:r>
            <a:endParaRPr sz="1100" dirty="0">
              <a:solidFill>
                <a:schemeClr val="dk1"/>
              </a:solidFill>
              <a:latin typeface="MS Mincho" pitchFamily="49" charset="-128"/>
              <a:ea typeface="MS Mincho" pitchFamily="49" charset="-128"/>
              <a:cs typeface="MS Mincho"/>
              <a:sym typeface="MS Mincho"/>
            </a:endParaRPr>
          </a:p>
        </p:txBody>
      </p:sp>
      <p:cxnSp>
        <p:nvCxnSpPr>
          <p:cNvPr id="32" name="直線矢印コネクタ 15">
            <a:extLst>
              <a:ext uri="{FF2B5EF4-FFF2-40B4-BE49-F238E27FC236}">
                <a16:creationId xmlns="" xmlns:a16="http://schemas.microsoft.com/office/drawing/2014/main" id="{2979A040-927B-0D44-ACC1-C00619587936}"/>
              </a:ext>
            </a:extLst>
          </p:cNvPr>
          <p:cNvCxnSpPr>
            <a:cxnSpLocks/>
          </p:cNvCxnSpPr>
          <p:nvPr/>
        </p:nvCxnSpPr>
        <p:spPr>
          <a:xfrm flipH="1">
            <a:off x="5426177" y="7881188"/>
            <a:ext cx="281831" cy="411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209;p7">
            <a:extLst>
              <a:ext uri="{FF2B5EF4-FFF2-40B4-BE49-F238E27FC236}">
                <a16:creationId xmlns="" xmlns:a16="http://schemas.microsoft.com/office/drawing/2014/main" id="{6AB63D18-FA70-6232-8E27-FF76E1B4B652}"/>
              </a:ext>
            </a:extLst>
          </p:cNvPr>
          <p:cNvSpPr/>
          <p:nvPr/>
        </p:nvSpPr>
        <p:spPr>
          <a:xfrm>
            <a:off x="5747434" y="7814943"/>
            <a:ext cx="494300" cy="13592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209;p7">
            <a:extLst>
              <a:ext uri="{FF2B5EF4-FFF2-40B4-BE49-F238E27FC236}">
                <a16:creationId xmlns="" xmlns:a16="http://schemas.microsoft.com/office/drawing/2014/main" id="{1B6292A5-8C78-1524-F338-70062EC295B4}"/>
              </a:ext>
            </a:extLst>
          </p:cNvPr>
          <p:cNvSpPr/>
          <p:nvPr/>
        </p:nvSpPr>
        <p:spPr>
          <a:xfrm>
            <a:off x="3489825" y="7711881"/>
            <a:ext cx="1936352" cy="9557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テキスト ボックス 17">
            <a:extLst>
              <a:ext uri="{FF2B5EF4-FFF2-40B4-BE49-F238E27FC236}">
                <a16:creationId xmlns="" xmlns:a16="http://schemas.microsoft.com/office/drawing/2014/main" id="{F324006B-234F-9F3D-F100-E392F0707C68}"/>
              </a:ext>
            </a:extLst>
          </p:cNvPr>
          <p:cNvSpPr txBox="1"/>
          <p:nvPr/>
        </p:nvSpPr>
        <p:spPr>
          <a:xfrm>
            <a:off x="3689804" y="8711357"/>
            <a:ext cx="1736373" cy="261610"/>
          </a:xfrm>
          <a:prstGeom prst="rect">
            <a:avLst/>
          </a:prstGeom>
          <a:solidFill>
            <a:schemeClr val="bg1"/>
          </a:solidFill>
        </p:spPr>
        <p:txBody>
          <a:bodyPr wrap="none" rtlCol="0">
            <a:spAutoFit/>
          </a:bodyPr>
          <a:lstStyle/>
          <a:p>
            <a:pPr algn="l"/>
            <a:r>
              <a:rPr kumimoji="1" lang="ja-JP" altLang="en-US" sz="1100" dirty="0">
                <a:solidFill>
                  <a:srgbClr val="FF0000"/>
                </a:solidFill>
                <a:latin typeface="ＭＳ ゴシック" panose="020B0609070205080204" pitchFamily="49" charset="-128"/>
                <a:ea typeface="ＭＳ ゴシック" panose="020B0609070205080204" pitchFamily="49" charset="-128"/>
              </a:rPr>
              <a:t>付箋メモ入力ダイアログ</a:t>
            </a:r>
          </a:p>
        </p:txBody>
      </p:sp>
      <p:sp>
        <p:nvSpPr>
          <p:cNvPr id="17" name="Google Shape;122;p3">
            <a:extLst>
              <a:ext uri="{FF2B5EF4-FFF2-40B4-BE49-F238E27FC236}">
                <a16:creationId xmlns="" xmlns:a16="http://schemas.microsoft.com/office/drawing/2014/main" id="{79F9AD0A-662A-DA5E-AAF9-15F62265A8A6}"/>
              </a:ext>
            </a:extLst>
          </p:cNvPr>
          <p:cNvSpPr txBox="1"/>
          <p:nvPr/>
        </p:nvSpPr>
        <p:spPr>
          <a:xfrm>
            <a:off x="1048101" y="117395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点検画面での電子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印刷</a:t>
            </a:r>
            <a:r>
              <a:rPr lang="ja-JP" altLang="en-US" sz="1100" dirty="0" smtClean="0">
                <a:latin typeface="MS Mincho" pitchFamily="49" charset="-128"/>
                <a:ea typeface="MS Mincho" pitchFamily="49" charset="-128"/>
              </a:rPr>
              <a:t>について</a:t>
            </a:r>
            <a:endParaRPr sz="1100" dirty="0">
              <a:solidFill>
                <a:schemeClr val="dk1"/>
              </a:solidFill>
              <a:latin typeface="MS Mincho" pitchFamily="49" charset="-128"/>
              <a:ea typeface="MS Mincho" pitchFamily="49" charset="-128"/>
              <a:cs typeface="MS Mincho"/>
              <a:sym typeface="MS Mincho"/>
            </a:endParaRPr>
          </a:p>
        </p:txBody>
      </p:sp>
      <p:sp>
        <p:nvSpPr>
          <p:cNvPr id="18" name="Google Shape;204;p7">
            <a:extLst>
              <a:ext uri="{FF2B5EF4-FFF2-40B4-BE49-F238E27FC236}">
                <a16:creationId xmlns="" xmlns:a16="http://schemas.microsoft.com/office/drawing/2014/main" id="{E62D60D4-6C1C-F76A-7F7D-24FA76BE9557}"/>
              </a:ext>
            </a:extLst>
          </p:cNvPr>
          <p:cNvSpPr txBox="1"/>
          <p:nvPr/>
        </p:nvSpPr>
        <p:spPr>
          <a:xfrm>
            <a:off x="1146459" y="147810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「点検業務」 &gt;</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検索リストでも電子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を印刷できます。</a:t>
            </a:r>
            <a:endParaRPr sz="1100" dirty="0">
              <a:solidFill>
                <a:schemeClr val="dk1"/>
              </a:solidFill>
              <a:latin typeface="MS Mincho" pitchFamily="49" charset="-128"/>
              <a:ea typeface="MS Mincho" pitchFamily="49" charset="-128"/>
              <a:cs typeface="MS Mincho"/>
              <a:sym typeface="MS Mincho"/>
            </a:endParaRPr>
          </a:p>
        </p:txBody>
      </p:sp>
      <p:grpSp>
        <p:nvGrpSpPr>
          <p:cNvPr id="21" name="그룹 20">
            <a:extLst>
              <a:ext uri="{FF2B5EF4-FFF2-40B4-BE49-F238E27FC236}">
                <a16:creationId xmlns="" xmlns:a16="http://schemas.microsoft.com/office/drawing/2014/main" id="{83C95480-8225-EF25-1010-3389458357AB}"/>
              </a:ext>
            </a:extLst>
          </p:cNvPr>
          <p:cNvGrpSpPr/>
          <p:nvPr/>
        </p:nvGrpSpPr>
        <p:grpSpPr>
          <a:xfrm>
            <a:off x="1355920" y="1965168"/>
            <a:ext cx="4320000" cy="3254248"/>
            <a:chOff x="1278362" y="5753148"/>
            <a:chExt cx="4320000" cy="3254248"/>
          </a:xfrm>
        </p:grpSpPr>
        <p:pic>
          <p:nvPicPr>
            <p:cNvPr id="24" name="図 2">
              <a:extLst>
                <a:ext uri="{FF2B5EF4-FFF2-40B4-BE49-F238E27FC236}">
                  <a16:creationId xmlns="" xmlns:a16="http://schemas.microsoft.com/office/drawing/2014/main" id="{5E87B4D9-9F17-B8B1-3002-F167E8866DA6}"/>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78362" y="5753148"/>
              <a:ext cx="4320000" cy="3254248"/>
            </a:xfrm>
            <a:prstGeom prst="rect">
              <a:avLst/>
            </a:prstGeom>
          </p:spPr>
        </p:pic>
        <p:pic>
          <p:nvPicPr>
            <p:cNvPr id="25" name="図 1">
              <a:extLst>
                <a:ext uri="{FF2B5EF4-FFF2-40B4-BE49-F238E27FC236}">
                  <a16:creationId xmlns="" xmlns:a16="http://schemas.microsoft.com/office/drawing/2014/main" id="{65366461-9CAF-C9EE-54B3-6D33AD563FBB}"/>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286267" y="5753148"/>
              <a:ext cx="4304189" cy="454879"/>
            </a:xfrm>
            <a:prstGeom prst="rect">
              <a:avLst/>
            </a:prstGeom>
          </p:spPr>
        </p:pic>
      </p:grpSp>
      <p:sp>
        <p:nvSpPr>
          <p:cNvPr id="26" name="テキスト ボックス 6">
            <a:extLst>
              <a:ext uri="{FF2B5EF4-FFF2-40B4-BE49-F238E27FC236}">
                <a16:creationId xmlns="" xmlns:a16="http://schemas.microsoft.com/office/drawing/2014/main" id="{5F75C91D-1071-F987-610F-D1C4A20017E9}"/>
              </a:ext>
            </a:extLst>
          </p:cNvPr>
          <p:cNvSpPr txBox="1"/>
          <p:nvPr/>
        </p:nvSpPr>
        <p:spPr>
          <a:xfrm>
            <a:off x="3515919" y="2073566"/>
            <a:ext cx="1031051" cy="261610"/>
          </a:xfrm>
          <a:prstGeom prst="rect">
            <a:avLst/>
          </a:prstGeom>
          <a:solidFill>
            <a:schemeClr val="bg1"/>
          </a:solidFill>
        </p:spPr>
        <p:txBody>
          <a:bodyPr wrap="none" rtlCol="0">
            <a:spAutoFit/>
          </a:bodyPr>
          <a:lstStyle/>
          <a:p>
            <a:pPr algn="l"/>
            <a:r>
              <a:rPr kumimoji="1" lang="ja-JP" altLang="en-US" sz="1100" dirty="0">
                <a:solidFill>
                  <a:srgbClr val="FF0000"/>
                </a:solidFill>
                <a:latin typeface="ＭＳ ゴシック" panose="020B0609070205080204" pitchFamily="49" charset="-128"/>
                <a:ea typeface="ＭＳ ゴシック" panose="020B0609070205080204" pitchFamily="49" charset="-128"/>
              </a:rPr>
              <a:t>電子付箋印刷</a:t>
            </a:r>
          </a:p>
        </p:txBody>
      </p:sp>
      <p:cxnSp>
        <p:nvCxnSpPr>
          <p:cNvPr id="27" name="直線矢印コネクタ 15">
            <a:extLst>
              <a:ext uri="{FF2B5EF4-FFF2-40B4-BE49-F238E27FC236}">
                <a16:creationId xmlns="" xmlns:a16="http://schemas.microsoft.com/office/drawing/2014/main" id="{505AA9C8-9564-1FDB-3C97-42E4E8BC3542}"/>
              </a:ext>
            </a:extLst>
          </p:cNvPr>
          <p:cNvCxnSpPr>
            <a:cxnSpLocks/>
            <a:stCxn id="26" idx="2"/>
          </p:cNvCxnSpPr>
          <p:nvPr/>
        </p:nvCxnSpPr>
        <p:spPr>
          <a:xfrm>
            <a:off x="4031445" y="2335176"/>
            <a:ext cx="713643" cy="2373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12">
            <a:extLst>
              <a:ext uri="{FF2B5EF4-FFF2-40B4-BE49-F238E27FC236}">
                <a16:creationId xmlns="" xmlns:a16="http://schemas.microsoft.com/office/drawing/2014/main" id="{A0CB7D88-9B32-868B-7F0F-1DD91C9889CF}"/>
              </a:ext>
            </a:extLst>
          </p:cNvPr>
          <p:cNvSpPr txBox="1"/>
          <p:nvPr/>
        </p:nvSpPr>
        <p:spPr>
          <a:xfrm>
            <a:off x="3773377" y="2914160"/>
            <a:ext cx="2836974" cy="1150315"/>
          </a:xfrm>
          <a:prstGeom prst="rect">
            <a:avLst/>
          </a:prstGeom>
          <a:solidFill>
            <a:schemeClr val="bg1"/>
          </a:solidFill>
          <a:ln>
            <a:solidFill>
              <a:srgbClr val="FF0000"/>
            </a:solidFill>
          </a:ln>
        </p:spPr>
        <p:txBody>
          <a:bodyPr wrap="square">
            <a:spAutoFit/>
          </a:bodyPr>
          <a:lstStyle/>
          <a:p>
            <a:pPr>
              <a:lnSpc>
                <a:spcPct val="125000"/>
              </a:lnSpc>
            </a:pPr>
            <a:r>
              <a:rPr lang="ja-JP" altLang="ko-KR" sz="1100" dirty="0" smtClean="0">
                <a:latin typeface="MS Mincho" pitchFamily="49" charset="-128"/>
                <a:ea typeface="MS Mincho" pitchFamily="49" charset="-128"/>
              </a:rPr>
              <a:t>注：印刷オプション「候補病名出力」を</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チェック解除</a:t>
            </a:r>
            <a:r>
              <a:rPr lang="ja-JP" altLang="en-US" sz="1100" dirty="0" smtClean="0">
                <a:latin typeface="MS Mincho" pitchFamily="49" charset="-128"/>
                <a:ea typeface="MS Mincho" pitchFamily="49" charset="-128"/>
              </a:rPr>
              <a:t>することで</a:t>
            </a:r>
            <a:r>
              <a:rPr lang="ja-JP" altLang="ko-KR" sz="1100" dirty="0" smtClean="0">
                <a:latin typeface="MS Mincho" pitchFamily="49" charset="-128"/>
                <a:ea typeface="MS Mincho" pitchFamily="49" charset="-128"/>
              </a:rPr>
              <a:t>「電子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」を</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選択可能で</a:t>
            </a:r>
            <a:r>
              <a:rPr lang="ja-JP" altLang="en-US" sz="1100" dirty="0" smtClean="0">
                <a:latin typeface="MS Mincho" pitchFamily="49" charset="-128"/>
                <a:ea typeface="MS Mincho" pitchFamily="49" charset="-128"/>
              </a:rPr>
              <a:t>あり、</a:t>
            </a:r>
            <a:r>
              <a:rPr lang="ja-JP" altLang="ko-KR" sz="1100" dirty="0" smtClean="0">
                <a:latin typeface="MS Mincho" pitchFamily="49" charset="-128"/>
                <a:ea typeface="MS Mincho" pitchFamily="49" charset="-128"/>
              </a:rPr>
              <a:t>印刷が可能です。 （印刷フォーマットは「電子</a:t>
            </a:r>
            <a:r>
              <a:rPr lang="ja-JP" altLang="en-US" sz="1100" dirty="0" smtClean="0">
                <a:latin typeface="MS Mincho" pitchFamily="49" charset="-128"/>
                <a:ea typeface="MS Mincho" pitchFamily="49" charset="-128"/>
              </a:rPr>
              <a:t>付箋</a:t>
            </a:r>
            <a:r>
              <a:rPr lang="ja-JP" altLang="ko-KR" sz="1100" dirty="0" smtClean="0">
                <a:latin typeface="MS Mincho" pitchFamily="49" charset="-128"/>
                <a:ea typeface="MS Mincho" pitchFamily="49" charset="-128"/>
              </a:rPr>
              <a:t>一覧」</a:t>
            </a:r>
            <a:endParaRPr lang="en-US" altLang="ja-JP" sz="1100" dirty="0" smtClean="0">
              <a:latin typeface="MS Mincho" pitchFamily="49" charset="-128"/>
              <a:ea typeface="MS Mincho" pitchFamily="49" charset="-128"/>
            </a:endParaRPr>
          </a:p>
          <a:p>
            <a:pPr>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の印刷と同じです。）</a:t>
            </a:r>
            <a:endParaRPr lang="en-US" altLang="ja-JP" sz="1100" dirty="0">
              <a:latin typeface="MS Mincho" pitchFamily="49" charset="-128"/>
              <a:ea typeface="MS Mincho" pitchFamily="49" charset="-128"/>
            </a:endParaRPr>
          </a:p>
        </p:txBody>
      </p:sp>
    </p:spTree>
    <p:extLst>
      <p:ext uri="{BB962C8B-B14F-4D97-AF65-F5344CB8AC3E}">
        <p14:creationId xmlns="" xmlns:p14="http://schemas.microsoft.com/office/powerpoint/2010/main" val="318510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그림 3">
            <a:extLst>
              <a:ext uri="{FF2B5EF4-FFF2-40B4-BE49-F238E27FC236}">
                <a16:creationId xmlns="" xmlns:a16="http://schemas.microsoft.com/office/drawing/2014/main" id="{DC410C24-E78A-DD9D-13A3-94A2C8BB0652}"/>
              </a:ext>
            </a:extLst>
          </p:cNvPr>
          <p:cNvPicPr>
            <a:picLocks noChangeAspect="1"/>
          </p:cNvPicPr>
          <p:nvPr/>
        </p:nvPicPr>
        <p:blipFill>
          <a:blip r:embed="rId3"/>
          <a:stretch>
            <a:fillRect/>
          </a:stretch>
        </p:blipFill>
        <p:spPr>
          <a:xfrm>
            <a:off x="1111574" y="3040793"/>
            <a:ext cx="2141793" cy="3170768"/>
          </a:xfrm>
          <a:prstGeom prst="rect">
            <a:avLst/>
          </a:prstGeom>
        </p:spPr>
      </p:pic>
      <p:sp>
        <p:nvSpPr>
          <p:cNvPr id="107"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ko-KR" dirty="0" smtClean="0">
                <a:latin typeface="MS Mincho" pitchFamily="49" charset="-128"/>
                <a:ea typeface="MS Mincho" pitchFamily="49" charset="-128"/>
              </a:rPr>
              <a:t>画面</a:t>
            </a:r>
            <a:r>
              <a:rPr lang="ja-JP" altLang="en-US" dirty="0" smtClean="0">
                <a:latin typeface="MS Mincho" pitchFamily="49" charset="-128"/>
                <a:ea typeface="MS Mincho" pitchFamily="49" charset="-128"/>
              </a:rPr>
              <a:t>点検</a:t>
            </a:r>
            <a:r>
              <a:rPr lang="ja-JP" altLang="ko-KR" dirty="0" smtClean="0">
                <a:latin typeface="MS Mincho" pitchFamily="49" charset="-128"/>
                <a:ea typeface="MS Mincho" pitchFamily="49" charset="-128"/>
              </a:rPr>
              <a:t>分担</a:t>
            </a:r>
            <a:endParaRPr sz="1400" dirty="0">
              <a:solidFill>
                <a:srgbClr val="002060"/>
              </a:solidFill>
              <a:latin typeface="MS Mincho" pitchFamily="49" charset="-128"/>
              <a:ea typeface="MS Mincho" pitchFamily="49" charset="-128"/>
              <a:cs typeface="MS Gothic"/>
              <a:sym typeface="MS Gothic"/>
            </a:endParaRPr>
          </a:p>
        </p:txBody>
      </p:sp>
      <p:sp>
        <p:nvSpPr>
          <p:cNvPr id="108" name="Google Shape;108;p2"/>
          <p:cNvSpPr txBox="1"/>
          <p:nvPr/>
        </p:nvSpPr>
        <p:spPr>
          <a:xfrm>
            <a:off x="1080000" y="1621974"/>
            <a:ext cx="5368426" cy="938678"/>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をアップロード</a:t>
            </a:r>
            <a:r>
              <a:rPr lang="ja-JP" altLang="en-US" sz="1100" dirty="0" smtClean="0">
                <a:latin typeface="MS Mincho" pitchFamily="49" charset="-128"/>
                <a:ea typeface="MS Mincho" pitchFamily="49" charset="-128"/>
              </a:rPr>
              <a:t>及び取り込みが終わると</a:t>
            </a:r>
            <a:r>
              <a:rPr lang="ja-JP" altLang="ko-KR" sz="1100" dirty="0" smtClean="0">
                <a:latin typeface="MS Mincho" pitchFamily="49" charset="-128"/>
                <a:ea typeface="MS Mincho" pitchFamily="49" charset="-128"/>
              </a:rPr>
              <a:t>自動点検が行われます。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自動点検結果</a:t>
            </a:r>
            <a:r>
              <a:rPr lang="ja-JP" altLang="en-US" sz="1100" dirty="0" smtClean="0">
                <a:latin typeface="MS Mincho" pitchFamily="49" charset="-128"/>
                <a:ea typeface="MS Mincho" pitchFamily="49" charset="-128"/>
              </a:rPr>
              <a:t>として</a:t>
            </a:r>
            <a:r>
              <a:rPr lang="ja-JP" altLang="ko-KR" sz="1100" dirty="0" smtClean="0">
                <a:latin typeface="MS Mincho" pitchFamily="49" charset="-128"/>
                <a:ea typeface="MS Mincho" pitchFamily="49" charset="-128"/>
              </a:rPr>
              <a:t>不合格の</a:t>
            </a:r>
            <a:r>
              <a:rPr lang="ja-JP" altLang="en-US" sz="1100" dirty="0" smtClean="0">
                <a:solidFill>
                  <a:schemeClr val="tx1"/>
                </a:solidFill>
                <a:latin typeface="MS Mincho" pitchFamily="49" charset="-128"/>
                <a:ea typeface="MS Mincho"/>
                <a:cs typeface="MS Mincho"/>
                <a:sym typeface="MS Mincho"/>
              </a:rPr>
              <a:t>レセプト</a:t>
            </a:r>
            <a:r>
              <a:rPr lang="ja-JP" altLang="en-US" sz="1100" dirty="0" smtClean="0">
                <a:latin typeface="MS Mincho" pitchFamily="49" charset="-128"/>
                <a:ea typeface="MS Mincho" pitchFamily="49" charset="-128"/>
              </a:rPr>
              <a:t>に関しては</a:t>
            </a:r>
            <a:r>
              <a:rPr lang="ja-JP" altLang="ko-KR" sz="1100" dirty="0" smtClean="0">
                <a:latin typeface="MS Mincho" pitchFamily="49" charset="-128"/>
                <a:ea typeface="MS Mincho" pitchFamily="49" charset="-128"/>
              </a:rPr>
              <a:t>目視で確認する点</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検業務を行います。</a:t>
            </a:r>
            <a:r>
              <a:rPr lang="ja-JP" altLang="en-US" sz="1100" dirty="0" smtClean="0">
                <a:latin typeface="MS Mincho" pitchFamily="49" charset="-128"/>
                <a:ea typeface="MS Mincho" pitchFamily="49" charset="-128"/>
              </a:rPr>
              <a:t>そこで</a:t>
            </a:r>
            <a:r>
              <a:rPr lang="ja-JP" altLang="ko-KR" sz="1100" dirty="0" smtClean="0">
                <a:latin typeface="MS Mincho" pitchFamily="49" charset="-128"/>
                <a:ea typeface="MS Mincho" pitchFamily="49" charset="-128"/>
              </a:rPr>
              <a:t>、不合格</a:t>
            </a:r>
            <a:r>
              <a:rPr lang="ja-JP" altLang="en-US" sz="1100" dirty="0" smtClean="0">
                <a:latin typeface="MS Mincho" pitchFamily="49" charset="-128"/>
                <a:ea typeface="MS Mincho" pitchFamily="49" charset="-128"/>
              </a:rPr>
              <a:t>になったレセプトに対し、複数の点検者</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が振り分けて夫々作業が出来るように分配する機能であります。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4</a:t>
            </a:fld>
            <a:endParaRPr/>
          </a:p>
        </p:txBody>
      </p:sp>
      <p:sp>
        <p:nvSpPr>
          <p:cNvPr id="112" name="Google Shape;112;p2"/>
          <p:cNvSpPr/>
          <p:nvPr/>
        </p:nvSpPr>
        <p:spPr>
          <a:xfrm>
            <a:off x="1205462" y="4977562"/>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347255" y="4632153"/>
            <a:ext cx="350138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ナビゲーションウィンドウの「点検業務」&gt;「画面点検分担」をダブルクリックします。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Google Shape;122;p3">
            <a:extLst>
              <a:ext uri="{FF2B5EF4-FFF2-40B4-BE49-F238E27FC236}">
                <a16:creationId xmlns="" xmlns:a16="http://schemas.microsoft.com/office/drawing/2014/main" id="{C2EDC35E-CF2D-CCDB-0876-B5B1CC0AF23E}"/>
              </a:ext>
            </a:extLst>
          </p:cNvPr>
          <p:cNvSpPr txBox="1"/>
          <p:nvPr/>
        </p:nvSpPr>
        <p:spPr>
          <a:xfrm>
            <a:off x="1048101" y="6558505"/>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初期画面です。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2" name="그림 1"/>
          <p:cNvPicPr>
            <a:picLocks noChangeAspect="1"/>
          </p:cNvPicPr>
          <p:nvPr/>
        </p:nvPicPr>
        <p:blipFill>
          <a:blip r:embed="rId4"/>
          <a:stretch>
            <a:fillRect/>
          </a:stretch>
        </p:blipFill>
        <p:spPr>
          <a:xfrm>
            <a:off x="1293109" y="6911295"/>
            <a:ext cx="5046482" cy="3303927"/>
          </a:xfrm>
          <a:prstGeom prst="rect">
            <a:avLst/>
          </a:prstGeom>
        </p:spPr>
      </p:pic>
      <p:sp>
        <p:nvSpPr>
          <p:cNvPr id="11" name="Google Shape;113;p2"/>
          <p:cNvSpPr/>
          <p:nvPr/>
        </p:nvSpPr>
        <p:spPr>
          <a:xfrm>
            <a:off x="1366055" y="8546503"/>
            <a:ext cx="1862920" cy="711798"/>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接続可能なユーザーです。</a:t>
            </a:r>
            <a:endParaRPr sz="1100" dirty="0">
              <a:solidFill>
                <a:schemeClr val="dk1"/>
              </a:solidFill>
              <a:latin typeface="MS Mincho" pitchFamily="49" charset="-128"/>
              <a:ea typeface="MS Mincho" pitchFamily="49" charset="-128"/>
              <a:cs typeface="MS Mincho"/>
              <a:sym typeface="MS Mincho"/>
            </a:endParaRPr>
          </a:p>
        </p:txBody>
      </p:sp>
      <p:sp>
        <p:nvSpPr>
          <p:cNvPr id="12" name="Google Shape;113;p2"/>
          <p:cNvSpPr/>
          <p:nvPr/>
        </p:nvSpPr>
        <p:spPr>
          <a:xfrm>
            <a:off x="3724275" y="8680109"/>
            <a:ext cx="2495549" cy="711798"/>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smtClean="0">
                <a:latin typeface="MS Mincho" pitchFamily="49" charset="-128"/>
                <a:ea typeface="MS Mincho" pitchFamily="49" charset="-128"/>
              </a:rPr>
              <a:t>ユーザーに分担され</a:t>
            </a:r>
            <a:r>
              <a:rPr lang="ja-JP" altLang="en-US" sz="1100" dirty="0" smtClean="0">
                <a:latin typeface="MS Mincho" pitchFamily="49" charset="-128"/>
                <a:ea typeface="MS Mincho" pitchFamily="49" charset="-128"/>
              </a:rPr>
              <a:t>たレセプト</a:t>
            </a:r>
            <a:r>
              <a:rPr lang="ja-JP" altLang="ko-KR" sz="1100" dirty="0" smtClean="0">
                <a:latin typeface="MS Mincho" pitchFamily="49" charset="-128"/>
                <a:ea typeface="MS Mincho" pitchFamily="49" charset="-128"/>
              </a:rPr>
              <a:t>です。</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 xmlns:p14="http://schemas.microsoft.com/office/powerpoint/2010/main" val="360529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9" name="그림 18">
            <a:extLst>
              <a:ext uri="{FF2B5EF4-FFF2-40B4-BE49-F238E27FC236}">
                <a16:creationId xmlns="" xmlns:a16="http://schemas.microsoft.com/office/drawing/2014/main" id="{0DF2A766-A32C-17B0-066A-52EC5959D78B}"/>
              </a:ext>
            </a:extLst>
          </p:cNvPr>
          <p:cNvPicPr>
            <a:picLocks noChangeAspect="1"/>
          </p:cNvPicPr>
          <p:nvPr/>
        </p:nvPicPr>
        <p:blipFill>
          <a:blip r:embed="rId3"/>
          <a:stretch>
            <a:fillRect/>
          </a:stretch>
        </p:blipFill>
        <p:spPr>
          <a:xfrm>
            <a:off x="915788" y="1661954"/>
            <a:ext cx="5801506" cy="524537"/>
          </a:xfrm>
          <a:prstGeom prst="rect">
            <a:avLst/>
          </a:prstGeom>
        </p:spPr>
      </p:pic>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5</a:t>
            </a:fld>
            <a:endParaRPr/>
          </a:p>
        </p:txBody>
      </p:sp>
      <p:sp>
        <p:nvSpPr>
          <p:cNvPr id="10" name="Google Shape;123;p3">
            <a:extLst>
              <a:ext uri="{FF2B5EF4-FFF2-40B4-BE49-F238E27FC236}">
                <a16:creationId xmlns="" xmlns:a16="http://schemas.microsoft.com/office/drawing/2014/main" id="{E302C7C8-056D-A277-117E-C4BDF3AA34CD}"/>
              </a:ext>
            </a:extLst>
          </p:cNvPr>
          <p:cNvSpPr/>
          <p:nvPr/>
        </p:nvSpPr>
        <p:spPr>
          <a:xfrm>
            <a:off x="759658" y="8464147"/>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 name="Google Shape;122;p3">
            <a:extLst>
              <a:ext uri="{FF2B5EF4-FFF2-40B4-BE49-F238E27FC236}">
                <a16:creationId xmlns="" xmlns:a16="http://schemas.microsoft.com/office/drawing/2014/main" id="{7F51C9D3-89EB-BFE8-C498-C0E29E038D96}"/>
              </a:ext>
            </a:extLst>
          </p:cNvPr>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トップエリアです。</a:t>
            </a:r>
            <a:endParaRPr sz="1100" dirty="0">
              <a:solidFill>
                <a:schemeClr val="dk1"/>
              </a:solidFill>
              <a:latin typeface="MS Mincho" pitchFamily="49" charset="-128"/>
              <a:ea typeface="MS Mincho" pitchFamily="49" charset="-128"/>
              <a:cs typeface="MS Mincho"/>
              <a:sym typeface="MS Mincho"/>
            </a:endParaRPr>
          </a:p>
        </p:txBody>
      </p:sp>
      <p:sp>
        <p:nvSpPr>
          <p:cNvPr id="3" name="Google Shape;123;p3">
            <a:extLst>
              <a:ext uri="{FF2B5EF4-FFF2-40B4-BE49-F238E27FC236}">
                <a16:creationId xmlns="" xmlns:a16="http://schemas.microsoft.com/office/drawing/2014/main" id="{86F631B3-2BA9-7E65-4969-CC8B2DD39CD7}"/>
              </a:ext>
            </a:extLst>
          </p:cNvPr>
          <p:cNvSpPr/>
          <p:nvPr/>
        </p:nvSpPr>
        <p:spPr>
          <a:xfrm>
            <a:off x="980661" y="3370095"/>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6" name="Google Shape;126;p3">
            <a:extLst>
              <a:ext uri="{FF2B5EF4-FFF2-40B4-BE49-F238E27FC236}">
                <a16:creationId xmlns="" xmlns:a16="http://schemas.microsoft.com/office/drawing/2014/main" id="{C81B6F83-DA28-C6EC-BC26-900BEFF4BAE1}"/>
              </a:ext>
            </a:extLst>
          </p:cNvPr>
          <p:cNvSpPr txBox="1"/>
          <p:nvPr/>
        </p:nvSpPr>
        <p:spPr>
          <a:xfrm>
            <a:off x="3162572" y="191200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7" name="Google Shape;127;p3">
            <a:extLst>
              <a:ext uri="{FF2B5EF4-FFF2-40B4-BE49-F238E27FC236}">
                <a16:creationId xmlns="" xmlns:a16="http://schemas.microsoft.com/office/drawing/2014/main" id="{4C655AA7-98F7-AB1B-629D-0D6151B91FA0}"/>
              </a:ext>
            </a:extLst>
          </p:cNvPr>
          <p:cNvSpPr txBox="1"/>
          <p:nvPr/>
        </p:nvSpPr>
        <p:spPr>
          <a:xfrm>
            <a:off x="708039" y="162160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8" name="Google Shape;128;p3">
            <a:extLst>
              <a:ext uri="{FF2B5EF4-FFF2-40B4-BE49-F238E27FC236}">
                <a16:creationId xmlns="" xmlns:a16="http://schemas.microsoft.com/office/drawing/2014/main" id="{70B89F99-1B32-09F3-47F2-49592EA4D47E}"/>
              </a:ext>
            </a:extLst>
          </p:cNvPr>
          <p:cNvSpPr/>
          <p:nvPr/>
        </p:nvSpPr>
        <p:spPr>
          <a:xfrm>
            <a:off x="1048101" y="1719057"/>
            <a:ext cx="1641936" cy="220583"/>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Google Shape;129;p3">
            <a:extLst>
              <a:ext uri="{FF2B5EF4-FFF2-40B4-BE49-F238E27FC236}">
                <a16:creationId xmlns="" xmlns:a16="http://schemas.microsoft.com/office/drawing/2014/main" id="{4F781E98-E709-02E3-56C4-262D5C0ADB31}"/>
              </a:ext>
            </a:extLst>
          </p:cNvPr>
          <p:cNvSpPr txBox="1"/>
          <p:nvPr/>
        </p:nvSpPr>
        <p:spPr>
          <a:xfrm>
            <a:off x="1101219" y="2376184"/>
            <a:ext cx="6013956"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診療年月に該当する</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の対象に点検対象件数を分担することになります。</a:t>
            </a:r>
            <a:endParaRPr lang="en-US" altLang="ja-JP" sz="1100" dirty="0" smtClean="0">
              <a:latin typeface="MS Mincho" pitchFamily="49" charset="-128"/>
              <a:ea typeface="MS Mincho" pitchFamily="49" charset="-128"/>
            </a:endParaRPr>
          </a:p>
          <a:p>
            <a:pPr lvl="0">
              <a:lnSpc>
                <a:spcPct val="125000"/>
              </a:lnSpc>
            </a:pPr>
            <a:r>
              <a:rPr lang="ja-JP" altLang="en-US" sz="1100" dirty="0" smtClean="0">
                <a:solidFill>
                  <a:schemeClr val="tx1"/>
                </a:solidFill>
                <a:latin typeface="MS Mincho" pitchFamily="49" charset="-128"/>
                <a:ea typeface="MS Mincho"/>
                <a:cs typeface="MS Mincho"/>
                <a:sym typeface="MS Mincho"/>
              </a:rPr>
              <a:t>レセプトが</a:t>
            </a:r>
            <a:r>
              <a:rPr lang="ja-JP" altLang="ko-KR" sz="1100" dirty="0" smtClean="0">
                <a:latin typeface="MS Mincho" pitchFamily="49" charset="-128"/>
                <a:ea typeface="MS Mincho" pitchFamily="49" charset="-128"/>
              </a:rPr>
              <a:t>アップロードされ、正常に取り込まれた最近の診療年月がdefaultに設定</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されます。</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ボタンは分担された</a:t>
            </a:r>
            <a:r>
              <a:rPr lang="ja-JP" altLang="en-US" sz="1100" dirty="0" smtClean="0">
                <a:latin typeface="MS Mincho" pitchFamily="49" charset="-128"/>
                <a:ea typeface="MS Mincho" pitchFamily="49" charset="-128"/>
              </a:rPr>
              <a:t>内訳</a:t>
            </a:r>
            <a:r>
              <a:rPr lang="ja-JP" altLang="ko-KR" sz="1100" dirty="0" smtClean="0">
                <a:latin typeface="MS Mincho" pitchFamily="49" charset="-128"/>
                <a:ea typeface="MS Mincho" pitchFamily="49" charset="-128"/>
              </a:rPr>
              <a:t>を照会します。</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21" name="Google Shape;129;p3">
            <a:extLst>
              <a:ext uri="{FF2B5EF4-FFF2-40B4-BE49-F238E27FC236}">
                <a16:creationId xmlns="" xmlns:a16="http://schemas.microsoft.com/office/drawing/2014/main" id="{EB5CBF1E-45A2-5E0A-BF2B-228E64CB69F6}"/>
              </a:ext>
            </a:extLst>
          </p:cNvPr>
          <p:cNvSpPr txBox="1"/>
          <p:nvPr/>
        </p:nvSpPr>
        <p:spPr>
          <a:xfrm>
            <a:off x="1123537" y="3314863"/>
            <a:ext cx="5801506" cy="184277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　</a:t>
            </a:r>
            <a:r>
              <a:rPr lang="ja-JP" altLang="ko-KR" sz="1100" dirty="0" smtClean="0">
                <a:latin typeface="MS Mincho" pitchFamily="49" charset="-128"/>
                <a:ea typeface="MS Mincho" pitchFamily="49" charset="-128"/>
              </a:rPr>
              <a:t>画面</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実行するために「分配条件」を設定できます。 default で「</a:t>
            </a:r>
            <a:r>
              <a:rPr lang="ja-JP" altLang="en-US" sz="1100" dirty="0" smtClean="0">
                <a:latin typeface="MS Mincho" pitchFamily="49" charset="-128"/>
                <a:ea typeface="MS Mincho" pitchFamily="49" charset="-128"/>
              </a:rPr>
              <a:t>点数</a:t>
            </a:r>
            <a:r>
              <a:rPr lang="ja-JP" altLang="ko-KR" sz="1100" dirty="0" smtClean="0">
                <a:latin typeface="MS Mincho" pitchFamily="49" charset="-128"/>
                <a:ea typeface="MS Mincho" pitchFamily="49" charset="-128"/>
              </a:rPr>
              <a:t>表区分」と「カルテル番号」の順に自動分配されます。</a:t>
            </a:r>
            <a:r>
              <a:rPr lang="en-US" altLang="ko-KR" sz="1100" dirty="0" smtClean="0">
                <a:solidFill>
                  <a:schemeClr val="dk1"/>
                </a:solidFill>
                <a:latin typeface="MS Mincho" pitchFamily="49" charset="-128"/>
                <a:ea typeface="MS Mincho" pitchFamily="49" charset="-128"/>
                <a:cs typeface="MS Mincho"/>
                <a:sym typeface="MS Mincho"/>
              </a:rPr>
              <a:t>   </a:t>
            </a:r>
          </a:p>
          <a:p>
            <a:pPr lvl="0">
              <a:lnSpc>
                <a:spcPct val="125000"/>
              </a:lnSpc>
            </a:pPr>
            <a:r>
              <a:rPr lang="ja-JP" altLang="en-US" sz="1100" dirty="0" smtClean="0">
                <a:solidFill>
                  <a:schemeClr val="dk1"/>
                </a:solidFill>
                <a:latin typeface="MS Mincho" pitchFamily="49" charset="-128"/>
                <a:ea typeface="MS Mincho" pitchFamily="49" charset="-128"/>
                <a:cs typeface="MS Mincho"/>
                <a:sym typeface="MS Mincho"/>
              </a:rPr>
              <a:t>　　</a:t>
            </a:r>
            <a:r>
              <a:rPr lang="en-US" altLang="ko-KR" sz="1100" dirty="0" smtClean="0">
                <a:solidFill>
                  <a:schemeClr val="dk1"/>
                </a:solidFill>
                <a:latin typeface="MS Mincho" pitchFamily="49" charset="-128"/>
                <a:ea typeface="MS Mincho" pitchFamily="49" charset="-128"/>
                <a:cs typeface="MS Mincho"/>
                <a:sym typeface="MS Mincho"/>
              </a:rPr>
              <a:t>*</a:t>
            </a:r>
            <a:r>
              <a:rPr lang="ja-JP" altLang="ko-KR" sz="1100" dirty="0" smtClean="0">
                <a:latin typeface="MS Mincho" pitchFamily="49" charset="-128"/>
                <a:ea typeface="MS Mincho" pitchFamily="49" charset="-128"/>
              </a:rPr>
              <a:t>条件は</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　と、2条件の</a:t>
            </a: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中で変更可能です。</a:t>
            </a: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r>
              <a:rPr lang="ko-KR" altLang="en-US" sz="1100" dirty="0">
                <a:solidFill>
                  <a:schemeClr val="dk1"/>
                </a:solidFill>
                <a:latin typeface="MS Mincho" pitchFamily="49" charset="-128"/>
                <a:ea typeface="MS Mincho"/>
                <a:cs typeface="MS Mincho"/>
                <a:sym typeface="MS Mincho"/>
              </a:rPr>
              <a:t>   </a:t>
            </a:r>
            <a:endParaRPr lang="en-US" altLang="ko-KR" sz="1100" dirty="0">
              <a:solidFill>
                <a:schemeClr val="dk1"/>
              </a:solidFill>
              <a:latin typeface="MS Mincho" pitchFamily="49" charset="-128"/>
              <a:ea typeface="MS Mincho" pitchFamily="49" charset="-128"/>
              <a:cs typeface="MS Mincho"/>
              <a:sym typeface="MS Mincho"/>
            </a:endParaRPr>
          </a:p>
          <a:p>
            <a:pPr marL="0" marR="0" lvl="0" indent="0" algn="l" rtl="0">
              <a:lnSpc>
                <a:spcPct val="125000"/>
              </a:lnSpc>
              <a:spcBef>
                <a:spcPts val="0"/>
              </a:spcBef>
              <a:spcAft>
                <a:spcPts val="0"/>
              </a:spcAft>
              <a:buNone/>
            </a:pPr>
            <a:endParaRPr lang="en-US" altLang="ko-KR" sz="1100" dirty="0">
              <a:solidFill>
                <a:schemeClr val="dk1"/>
              </a:solidFill>
              <a:latin typeface="MS Mincho" pitchFamily="49" charset="-128"/>
              <a:ea typeface="MS Mincho" pitchFamily="49" charset="-128"/>
              <a:cs typeface="MS Mincho"/>
              <a:sym typeface="MS Mincho"/>
            </a:endParaRPr>
          </a:p>
        </p:txBody>
      </p:sp>
      <p:pic>
        <p:nvPicPr>
          <p:cNvPr id="24" name="그림 23">
            <a:extLst>
              <a:ext uri="{FF2B5EF4-FFF2-40B4-BE49-F238E27FC236}">
                <a16:creationId xmlns="" xmlns:a16="http://schemas.microsoft.com/office/drawing/2014/main" id="{7E9E53B0-5D06-16B5-2BE5-796EDAF5485B}"/>
              </a:ext>
            </a:extLst>
          </p:cNvPr>
          <p:cNvPicPr>
            <a:picLocks noChangeAspect="1"/>
          </p:cNvPicPr>
          <p:nvPr/>
        </p:nvPicPr>
        <p:blipFill>
          <a:blip r:embed="rId4"/>
          <a:stretch>
            <a:fillRect/>
          </a:stretch>
        </p:blipFill>
        <p:spPr>
          <a:xfrm>
            <a:off x="2052613" y="3778583"/>
            <a:ext cx="988320" cy="892112"/>
          </a:xfrm>
          <a:prstGeom prst="rect">
            <a:avLst/>
          </a:prstGeom>
          <a:ln>
            <a:solidFill>
              <a:schemeClr val="tx1"/>
            </a:solidFill>
          </a:ln>
        </p:spPr>
      </p:pic>
      <p:pic>
        <p:nvPicPr>
          <p:cNvPr id="26" name="그림 25">
            <a:extLst>
              <a:ext uri="{FF2B5EF4-FFF2-40B4-BE49-F238E27FC236}">
                <a16:creationId xmlns="" xmlns:a16="http://schemas.microsoft.com/office/drawing/2014/main" id="{EEFBC9CF-F28A-C4F4-6AAB-EAA09C4CDC8D}"/>
              </a:ext>
            </a:extLst>
          </p:cNvPr>
          <p:cNvPicPr>
            <a:picLocks noChangeAspect="1"/>
          </p:cNvPicPr>
          <p:nvPr/>
        </p:nvPicPr>
        <p:blipFill>
          <a:blip r:embed="rId5"/>
          <a:stretch>
            <a:fillRect/>
          </a:stretch>
        </p:blipFill>
        <p:spPr>
          <a:xfrm>
            <a:off x="3957651" y="3788108"/>
            <a:ext cx="970827" cy="1058289"/>
          </a:xfrm>
          <a:prstGeom prst="rect">
            <a:avLst/>
          </a:prstGeom>
          <a:ln>
            <a:solidFill>
              <a:schemeClr val="tx1"/>
            </a:solidFill>
          </a:ln>
        </p:spPr>
      </p:pic>
      <p:sp>
        <p:nvSpPr>
          <p:cNvPr id="27" name="Google Shape;122;p3">
            <a:extLst>
              <a:ext uri="{FF2B5EF4-FFF2-40B4-BE49-F238E27FC236}">
                <a16:creationId xmlns="" xmlns:a16="http://schemas.microsoft.com/office/drawing/2014/main" id="{3C0643B0-F724-79E5-64C0-324C1EC2A9E7}"/>
              </a:ext>
            </a:extLst>
          </p:cNvPr>
          <p:cNvSpPr txBox="1"/>
          <p:nvPr/>
        </p:nvSpPr>
        <p:spPr>
          <a:xfrm>
            <a:off x="1038576" y="4958831"/>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ko-KR" sz="1100" dirty="0" smtClean="0">
                <a:latin typeface="MS Mincho" pitchFamily="49" charset="-128"/>
                <a:ea typeface="MS Mincho" pitchFamily="49" charset="-128"/>
              </a:rPr>
              <a:t>左側のリストには画面点検ユーザー（=所属ユーザー）が表示されます。</a:t>
            </a:r>
            <a:endParaRPr lang="en-US" altLang="ja-JP" sz="1100" dirty="0" smtClean="0">
              <a:latin typeface="MS Mincho" pitchFamily="49" charset="-128"/>
              <a:ea typeface="MS Mincho" pitchFamily="49" charset="-128"/>
            </a:endParaRPr>
          </a:p>
          <a:p>
            <a:pPr lvl="0">
              <a:lnSpc>
                <a:spcPct val="125000"/>
              </a:lnSpc>
            </a:pPr>
            <a:r>
              <a:rPr lang="en-US" altLang="ja-JP"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点検者に該当する点検対象を点検します。</a:t>
            </a:r>
            <a:endParaRPr sz="1100" dirty="0">
              <a:solidFill>
                <a:schemeClr val="dk1"/>
              </a:solidFill>
              <a:latin typeface="MS Mincho" pitchFamily="49" charset="-128"/>
              <a:ea typeface="MS Mincho" pitchFamily="49" charset="-128"/>
              <a:cs typeface="MS Mincho"/>
              <a:sym typeface="MS Mincho"/>
            </a:endParaRPr>
          </a:p>
        </p:txBody>
      </p:sp>
      <p:pic>
        <p:nvPicPr>
          <p:cNvPr id="29" name="그림 28">
            <a:extLst>
              <a:ext uri="{FF2B5EF4-FFF2-40B4-BE49-F238E27FC236}">
                <a16:creationId xmlns="" xmlns:a16="http://schemas.microsoft.com/office/drawing/2014/main" id="{1F50B4F0-437C-0FB9-AEEA-D3C0DF60DAC4}"/>
              </a:ext>
            </a:extLst>
          </p:cNvPr>
          <p:cNvPicPr>
            <a:picLocks noChangeAspect="1"/>
          </p:cNvPicPr>
          <p:nvPr/>
        </p:nvPicPr>
        <p:blipFill>
          <a:blip r:embed="rId6"/>
          <a:stretch>
            <a:fillRect/>
          </a:stretch>
        </p:blipFill>
        <p:spPr>
          <a:xfrm>
            <a:off x="1330557" y="5571455"/>
            <a:ext cx="2886457" cy="1358333"/>
          </a:xfrm>
          <a:prstGeom prst="rect">
            <a:avLst/>
          </a:prstGeom>
          <a:ln>
            <a:solidFill>
              <a:schemeClr val="tx1"/>
            </a:solidFill>
          </a:ln>
        </p:spPr>
      </p:pic>
      <p:sp>
        <p:nvSpPr>
          <p:cNvPr id="30" name="Google Shape;128;p3">
            <a:extLst>
              <a:ext uri="{FF2B5EF4-FFF2-40B4-BE49-F238E27FC236}">
                <a16:creationId xmlns="" xmlns:a16="http://schemas.microsoft.com/office/drawing/2014/main" id="{B403790B-872A-DECC-7204-D6144990210B}"/>
              </a:ext>
            </a:extLst>
          </p:cNvPr>
          <p:cNvSpPr/>
          <p:nvPr/>
        </p:nvSpPr>
        <p:spPr>
          <a:xfrm>
            <a:off x="1335030" y="5844051"/>
            <a:ext cx="863318" cy="21543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128;p3">
            <a:extLst>
              <a:ext uri="{FF2B5EF4-FFF2-40B4-BE49-F238E27FC236}">
                <a16:creationId xmlns="" xmlns:a16="http://schemas.microsoft.com/office/drawing/2014/main" id="{2563D710-6E45-2CB1-156F-E5A2718920FC}"/>
              </a:ext>
            </a:extLst>
          </p:cNvPr>
          <p:cNvSpPr/>
          <p:nvPr/>
        </p:nvSpPr>
        <p:spPr>
          <a:xfrm>
            <a:off x="2219613" y="5852601"/>
            <a:ext cx="1282573" cy="20688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3" name="Google Shape;277;p11">
            <a:extLst>
              <a:ext uri="{FF2B5EF4-FFF2-40B4-BE49-F238E27FC236}">
                <a16:creationId xmlns="" xmlns:a16="http://schemas.microsoft.com/office/drawing/2014/main" id="{50487C51-37C9-A2C0-6B98-96CF88285BA2}"/>
              </a:ext>
            </a:extLst>
          </p:cNvPr>
          <p:cNvSpPr txBox="1"/>
          <p:nvPr/>
        </p:nvSpPr>
        <p:spPr>
          <a:xfrm>
            <a:off x="2975332" y="653054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4" name="Google Shape;278;p11">
            <a:extLst>
              <a:ext uri="{FF2B5EF4-FFF2-40B4-BE49-F238E27FC236}">
                <a16:creationId xmlns="" xmlns:a16="http://schemas.microsoft.com/office/drawing/2014/main" id="{177108E9-011B-7093-AFA7-BCB3FDB3AD36}"/>
              </a:ext>
            </a:extLst>
          </p:cNvPr>
          <p:cNvSpPr txBox="1"/>
          <p:nvPr/>
        </p:nvSpPr>
        <p:spPr>
          <a:xfrm>
            <a:off x="978733" y="576252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35" name="Google Shape;280;p11">
            <a:extLst>
              <a:ext uri="{FF2B5EF4-FFF2-40B4-BE49-F238E27FC236}">
                <a16:creationId xmlns="" xmlns:a16="http://schemas.microsoft.com/office/drawing/2014/main" id="{25AAAF0C-451D-087B-B159-D6A6EDD0891E}"/>
              </a:ext>
            </a:extLst>
          </p:cNvPr>
          <p:cNvSpPr txBox="1"/>
          <p:nvPr/>
        </p:nvSpPr>
        <p:spPr>
          <a:xfrm>
            <a:off x="3480841" y="577399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36" name="Google Shape;128;p3">
            <a:extLst>
              <a:ext uri="{FF2B5EF4-FFF2-40B4-BE49-F238E27FC236}">
                <a16:creationId xmlns="" xmlns:a16="http://schemas.microsoft.com/office/drawing/2014/main" id="{649741DF-EB56-E4D7-F979-3B5825675908}"/>
              </a:ext>
            </a:extLst>
          </p:cNvPr>
          <p:cNvSpPr/>
          <p:nvPr/>
        </p:nvSpPr>
        <p:spPr>
          <a:xfrm>
            <a:off x="2293570" y="6116175"/>
            <a:ext cx="745436" cy="8136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7" name="Google Shape;279;p11">
            <a:extLst>
              <a:ext uri="{FF2B5EF4-FFF2-40B4-BE49-F238E27FC236}">
                <a16:creationId xmlns="" xmlns:a16="http://schemas.microsoft.com/office/drawing/2014/main" id="{703AAA8A-B444-B99C-B152-B696AF7E8718}"/>
              </a:ext>
            </a:extLst>
          </p:cNvPr>
          <p:cNvSpPr txBox="1"/>
          <p:nvPr/>
        </p:nvSpPr>
        <p:spPr>
          <a:xfrm>
            <a:off x="4524098" y="5445213"/>
            <a:ext cx="2733951"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①</a:t>
            </a:r>
            <a:r>
              <a:rPr lang="ja-JP" altLang="en-US" sz="1100" dirty="0" smtClean="0">
                <a:solidFill>
                  <a:schemeClr val="tx1"/>
                </a:solidFill>
                <a:latin typeface="MS Mincho" pitchFamily="49" charset="-128"/>
                <a:ea typeface="MS Mincho" pitchFamily="49" charset="-128"/>
                <a:cs typeface="MS Mincho"/>
                <a:sym typeface="MS Mincho"/>
              </a:rPr>
              <a:t>点検者別に</a:t>
            </a:r>
            <a:r>
              <a:rPr lang="ja-JP" altLang="ko-KR" sz="1100" dirty="0" smtClean="0">
                <a:solidFill>
                  <a:schemeClr val="tx1"/>
                </a:solidFill>
                <a:latin typeface="MS Mincho" pitchFamily="49" charset="-128"/>
                <a:ea typeface="MS Mincho" pitchFamily="49" charset="-128"/>
              </a:rPr>
              <a:t>に優先順位を設定できます。</a:t>
            </a:r>
            <a:endParaRPr sz="1100" dirty="0">
              <a:solidFill>
                <a:schemeClr val="tx1"/>
              </a:solidFill>
              <a:latin typeface="MS Mincho" pitchFamily="49" charset="-128"/>
              <a:ea typeface="MS Mincho" pitchFamily="49" charset="-128"/>
              <a:cs typeface="MS Mincho"/>
              <a:sym typeface="MS Mincho"/>
            </a:endParaRPr>
          </a:p>
        </p:txBody>
      </p:sp>
      <p:sp>
        <p:nvSpPr>
          <p:cNvPr id="4" name="Google Shape;279;p11">
            <a:extLst>
              <a:ext uri="{FF2B5EF4-FFF2-40B4-BE49-F238E27FC236}">
                <a16:creationId xmlns="" xmlns:a16="http://schemas.microsoft.com/office/drawing/2014/main" id="{F9C7D4E7-6CBA-3F74-7977-EFE846475ADA}"/>
              </a:ext>
            </a:extLst>
          </p:cNvPr>
          <p:cNvSpPr txBox="1"/>
          <p:nvPr/>
        </p:nvSpPr>
        <p:spPr>
          <a:xfrm>
            <a:off x="1087203" y="7926172"/>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smtClean="0">
                <a:solidFill>
                  <a:srgbClr val="FF0000"/>
                </a:solidFill>
                <a:latin typeface="MS Mincho" pitchFamily="49" charset="-128"/>
                <a:ea typeface="MS Mincho"/>
                <a:cs typeface="MS Mincho"/>
                <a:sym typeface="MS Mincho"/>
              </a:rPr>
              <a:t>②</a:t>
            </a:r>
            <a:r>
              <a:rPr lang="ja-JP" altLang="ko-KR" sz="1100" dirty="0" smtClean="0">
                <a:latin typeface="MS Mincho" pitchFamily="49" charset="-128"/>
                <a:ea typeface="MS Mincho" pitchFamily="49" charset="-128"/>
              </a:rPr>
              <a:t>診療年月</a:t>
            </a:r>
            <a:r>
              <a:rPr lang="ja-JP" altLang="en-US" sz="1100" dirty="0" smtClean="0">
                <a:latin typeface="MS Mincho" pitchFamily="49" charset="-128"/>
                <a:ea typeface="MS Mincho" pitchFamily="49" charset="-128"/>
              </a:rPr>
              <a:t>の</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の点数表</a:t>
            </a:r>
            <a:r>
              <a:rPr lang="ja-JP" altLang="en-US" sz="1100" dirty="0" smtClean="0">
                <a:latin typeface="MS Mincho" pitchFamily="49" charset="-128"/>
                <a:ea typeface="MS Mincho" pitchFamily="49" charset="-128"/>
              </a:rPr>
              <a:t>や</a:t>
            </a:r>
            <a:r>
              <a:rPr lang="ja-JP" altLang="ko-KR" sz="1100" dirty="0" smtClean="0">
                <a:latin typeface="MS Mincho" pitchFamily="49" charset="-128"/>
                <a:ea typeface="MS Mincho" pitchFamily="49" charset="-128"/>
              </a:rPr>
              <a:t>入院</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外来分担適用可否をチェックします。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チェック解除の場合は、その種類の</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が分担対象から除外されます。</a:t>
            </a:r>
            <a:endParaRPr sz="1100" dirty="0">
              <a:solidFill>
                <a:schemeClr val="dk1"/>
              </a:solidFill>
              <a:latin typeface="MS Mincho" pitchFamily="49" charset="-128"/>
              <a:ea typeface="MS Mincho" pitchFamily="49" charset="-128"/>
              <a:cs typeface="MS Mincho"/>
              <a:sym typeface="MS Mincho"/>
            </a:endParaRPr>
          </a:p>
        </p:txBody>
      </p:sp>
      <p:sp>
        <p:nvSpPr>
          <p:cNvPr id="5" name="Google Shape;279;p11">
            <a:extLst>
              <a:ext uri="{FF2B5EF4-FFF2-40B4-BE49-F238E27FC236}">
                <a16:creationId xmlns="" xmlns:a16="http://schemas.microsoft.com/office/drawing/2014/main" id="{E6AC5A03-A7AE-59C9-8AC0-F3E7E751C753}"/>
              </a:ext>
            </a:extLst>
          </p:cNvPr>
          <p:cNvSpPr txBox="1"/>
          <p:nvPr/>
        </p:nvSpPr>
        <p:spPr>
          <a:xfrm>
            <a:off x="1067720" y="8452919"/>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smtClean="0">
                <a:solidFill>
                  <a:srgbClr val="FF0000"/>
                </a:solidFill>
                <a:latin typeface="MS Mincho" pitchFamily="49" charset="-128"/>
                <a:ea typeface="MS Mincho"/>
                <a:cs typeface="MS Mincho"/>
                <a:sym typeface="MS Mincho"/>
              </a:rPr>
              <a:t>③</a:t>
            </a:r>
            <a:r>
              <a:rPr lang="ja-JP" altLang="ko-KR" sz="1100" dirty="0" smtClean="0">
                <a:latin typeface="MS Mincho" pitchFamily="49" charset="-128"/>
                <a:ea typeface="MS Mincho" pitchFamily="49" charset="-128"/>
              </a:rPr>
              <a:t>適用：分担対象設定（チェック）情報を最終適用します。 </a:t>
            </a:r>
            <a:r>
              <a:rPr lang="ja-JP" altLang="en-US" sz="1100" dirty="0" smtClean="0">
                <a:latin typeface="MS Mincho" pitchFamily="49" charset="-128"/>
                <a:ea typeface="MS Mincho" pitchFamily="49" charset="-128"/>
              </a:rPr>
              <a:t>　</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キャンセル：「適用」処理前の「分担対象チェック」以前に戻します。</a:t>
            </a:r>
            <a:endParaRPr sz="1100" dirty="0">
              <a:solidFill>
                <a:schemeClr val="dk1"/>
              </a:solidFill>
              <a:latin typeface="MS Mincho" pitchFamily="49" charset="-128"/>
              <a:ea typeface="MS Mincho" pitchFamily="49" charset="-128"/>
              <a:cs typeface="MS Mincho"/>
              <a:sym typeface="MS Mincho"/>
            </a:endParaRPr>
          </a:p>
        </p:txBody>
      </p:sp>
      <p:pic>
        <p:nvPicPr>
          <p:cNvPr id="11" name="그림 10">
            <a:extLst>
              <a:ext uri="{FF2B5EF4-FFF2-40B4-BE49-F238E27FC236}">
                <a16:creationId xmlns="" xmlns:a16="http://schemas.microsoft.com/office/drawing/2014/main" id="{938022F5-38C1-34F3-4FD4-59414ACB0CB2}"/>
              </a:ext>
            </a:extLst>
          </p:cNvPr>
          <p:cNvPicPr>
            <a:picLocks noChangeAspect="1"/>
          </p:cNvPicPr>
          <p:nvPr/>
        </p:nvPicPr>
        <p:blipFill>
          <a:blip r:embed="rId7"/>
          <a:stretch>
            <a:fillRect/>
          </a:stretch>
        </p:blipFill>
        <p:spPr>
          <a:xfrm>
            <a:off x="5022601" y="5790033"/>
            <a:ext cx="988320" cy="1181525"/>
          </a:xfrm>
          <a:prstGeom prst="rect">
            <a:avLst/>
          </a:prstGeom>
        </p:spPr>
      </p:pic>
      <p:sp>
        <p:nvSpPr>
          <p:cNvPr id="13" name="Google Shape;381;p17">
            <a:extLst>
              <a:ext uri="{FF2B5EF4-FFF2-40B4-BE49-F238E27FC236}">
                <a16:creationId xmlns="" xmlns:a16="http://schemas.microsoft.com/office/drawing/2014/main" id="{EE677960-7359-92C9-B85F-0B397167DA1A}"/>
              </a:ext>
            </a:extLst>
          </p:cNvPr>
          <p:cNvSpPr/>
          <p:nvPr/>
        </p:nvSpPr>
        <p:spPr>
          <a:xfrm>
            <a:off x="5010191" y="6536616"/>
            <a:ext cx="1019779" cy="195924"/>
          </a:xfrm>
          <a:prstGeom prst="roundRect">
            <a:avLst>
              <a:gd name="adj" fmla="val 16667"/>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14" name="Google Shape;285;p11">
            <a:extLst>
              <a:ext uri="{FF2B5EF4-FFF2-40B4-BE49-F238E27FC236}">
                <a16:creationId xmlns="" xmlns:a16="http://schemas.microsoft.com/office/drawing/2014/main" id="{C5DAAACA-35B6-5928-C808-C563EA490E49}"/>
              </a:ext>
            </a:extLst>
          </p:cNvPr>
          <p:cNvCxnSpPr>
            <a:cxnSpLocks/>
            <a:stCxn id="18" idx="1"/>
            <a:endCxn id="13" idx="1"/>
          </p:cNvCxnSpPr>
          <p:nvPr/>
        </p:nvCxnSpPr>
        <p:spPr>
          <a:xfrm rot="10800000" flipV="1">
            <a:off x="5010192" y="5943564"/>
            <a:ext cx="47343" cy="691013"/>
          </a:xfrm>
          <a:prstGeom prst="bentConnector3">
            <a:avLst>
              <a:gd name="adj1" fmla="val 582859"/>
            </a:avLst>
          </a:prstGeom>
          <a:noFill/>
          <a:ln w="19050" cap="flat" cmpd="sng">
            <a:solidFill>
              <a:srgbClr val="0070C0"/>
            </a:solidFill>
            <a:prstDash val="solid"/>
            <a:miter lim="800000"/>
            <a:headEnd type="none" w="sm" len="sm"/>
            <a:tailEnd type="triangle" w="med" len="med"/>
          </a:ln>
        </p:spPr>
      </p:cxnSp>
      <p:sp>
        <p:nvSpPr>
          <p:cNvPr id="18" name="Google Shape;128;p3">
            <a:extLst>
              <a:ext uri="{FF2B5EF4-FFF2-40B4-BE49-F238E27FC236}">
                <a16:creationId xmlns="" xmlns:a16="http://schemas.microsoft.com/office/drawing/2014/main" id="{CE28E3CA-1101-7CA1-1DAF-061B6E681C11}"/>
              </a:ext>
            </a:extLst>
          </p:cNvPr>
          <p:cNvSpPr/>
          <p:nvPr/>
        </p:nvSpPr>
        <p:spPr>
          <a:xfrm>
            <a:off x="5057534" y="5825665"/>
            <a:ext cx="414791" cy="235799"/>
          </a:xfrm>
          <a:prstGeom prst="roundRect">
            <a:avLst>
              <a:gd name="adj" fmla="val 16667"/>
            </a:avLst>
          </a:prstGeom>
          <a:noFill/>
          <a:ln w="190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5" name="Google Shape;357;p15">
            <a:extLst>
              <a:ext uri="{FF2B5EF4-FFF2-40B4-BE49-F238E27FC236}">
                <a16:creationId xmlns="" xmlns:a16="http://schemas.microsoft.com/office/drawing/2014/main" id="{59E163F0-2CD5-B3A1-F63F-D9BE154613A4}"/>
              </a:ext>
            </a:extLst>
          </p:cNvPr>
          <p:cNvSpPr/>
          <p:nvPr/>
        </p:nvSpPr>
        <p:spPr>
          <a:xfrm>
            <a:off x="1057275" y="6962351"/>
            <a:ext cx="3390899" cy="468102"/>
          </a:xfrm>
          <a:prstGeom prst="roundRect">
            <a:avLst>
              <a:gd name="adj" fmla="val 16667"/>
            </a:avLst>
          </a:prstGeom>
          <a:solidFill>
            <a:schemeClr val="lt1"/>
          </a:solidFill>
          <a:ln w="127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2人の所属ユーザーが登録されている場合です。</a:t>
            </a:r>
            <a:endParaRPr sz="1100" dirty="0">
              <a:solidFill>
                <a:schemeClr val="dk1"/>
              </a:solidFill>
              <a:latin typeface="MS Mincho" pitchFamily="49" charset="-128"/>
              <a:ea typeface="MS Mincho" pitchFamily="49" charset="-128"/>
              <a:cs typeface="MS Mincho"/>
              <a:sym typeface="MS Mincho"/>
            </a:endParaRPr>
          </a:p>
        </p:txBody>
      </p:sp>
      <p:sp>
        <p:nvSpPr>
          <p:cNvPr id="38" name="Google Shape;357;p15">
            <a:extLst>
              <a:ext uri="{FF2B5EF4-FFF2-40B4-BE49-F238E27FC236}">
                <a16:creationId xmlns="" xmlns:a16="http://schemas.microsoft.com/office/drawing/2014/main" id="{59E163F0-2CD5-B3A1-F63F-D9BE154613A4}"/>
              </a:ext>
            </a:extLst>
          </p:cNvPr>
          <p:cNvSpPr/>
          <p:nvPr/>
        </p:nvSpPr>
        <p:spPr>
          <a:xfrm>
            <a:off x="4533900" y="6952825"/>
            <a:ext cx="2990850" cy="848149"/>
          </a:xfrm>
          <a:prstGeom prst="roundRect">
            <a:avLst>
              <a:gd name="adj" fmla="val 16667"/>
            </a:avLst>
          </a:prstGeom>
          <a:solidFill>
            <a:schemeClr val="lt1"/>
          </a:solidFill>
          <a:ln w="9525"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en-US" sz="1100" dirty="0" smtClean="0">
                <a:latin typeface="MS Mincho" pitchFamily="49" charset="-128"/>
                <a:ea typeface="MS Mincho" pitchFamily="49" charset="-128"/>
              </a:rPr>
              <a:t>点検者</a:t>
            </a:r>
            <a:r>
              <a:rPr lang="ja-JP" altLang="ko-KR" sz="1100" dirty="0" smtClean="0">
                <a:latin typeface="MS Mincho" pitchFamily="49" charset="-128"/>
                <a:ea typeface="MS Mincho" pitchFamily="49" charset="-128"/>
              </a:rPr>
              <a:t>を選択し、「上</a:t>
            </a:r>
            <a:r>
              <a:rPr lang="ja-JP" altLang="en-US" sz="1100" dirty="0" smtClean="0">
                <a:latin typeface="MS Mincho" pitchFamily="49" charset="-128"/>
                <a:ea typeface="MS Mincho" pitchFamily="49" charset="-128"/>
              </a:rPr>
              <a:t>へ</a:t>
            </a:r>
            <a:r>
              <a:rPr lang="ja-JP" altLang="ko-KR" sz="1100" dirty="0" smtClean="0">
                <a:latin typeface="MS Mincho" pitchFamily="49" charset="-128"/>
                <a:ea typeface="MS Mincho" pitchFamily="49" charset="-128"/>
              </a:rPr>
              <a:t>」ボタンを押すと</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選択したチェックが上に移動し、「下</a:t>
            </a:r>
            <a:r>
              <a:rPr lang="ja-JP" altLang="en-US" sz="1100" dirty="0" smtClean="0">
                <a:latin typeface="MS Mincho" pitchFamily="49" charset="-128"/>
                <a:ea typeface="MS Mincho" pitchFamily="49" charset="-128"/>
              </a:rPr>
              <a:t>へ</a:t>
            </a:r>
            <a:r>
              <a:rPr lang="ja-JP" altLang="ko-KR" sz="1100" dirty="0" smtClean="0">
                <a:latin typeface="MS Mincho" pitchFamily="49" charset="-128"/>
                <a:ea typeface="MS Mincho" pitchFamily="49" charset="-128"/>
              </a:rPr>
              <a:t>」</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ボタンを押すと選択した</a:t>
            </a:r>
            <a:r>
              <a:rPr lang="ja-JP" altLang="en-US" sz="1100" dirty="0" smtClean="0">
                <a:latin typeface="MS Mincho" pitchFamily="49" charset="-128"/>
                <a:ea typeface="MS Mincho" pitchFamily="49" charset="-128"/>
              </a:rPr>
              <a:t>点検者</a:t>
            </a:r>
            <a:r>
              <a:rPr lang="ja-JP" altLang="ko-KR" sz="1100" dirty="0" smtClean="0">
                <a:latin typeface="MS Mincho" pitchFamily="49" charset="-128"/>
                <a:ea typeface="MS Mincho" pitchFamily="49" charset="-128"/>
              </a:rPr>
              <a:t>が下に移動</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します。</a:t>
            </a:r>
            <a:endParaRPr sz="1100" dirty="0">
              <a:solidFill>
                <a:schemeClr val="dk1"/>
              </a:solidFill>
              <a:latin typeface="MS Mincho" pitchFamily="49" charset="-128"/>
              <a:ea typeface="MS Mincho" pitchFamily="49" charset="-128"/>
              <a:cs typeface="MS Mincho"/>
              <a:sym typeface="MS Mincho"/>
            </a:endParaRPr>
          </a:p>
        </p:txBody>
      </p:sp>
      <p:pic>
        <p:nvPicPr>
          <p:cNvPr id="32" name="Google Shape;187;p28"/>
          <p:cNvPicPr preferRelativeResize="0"/>
          <p:nvPr/>
        </p:nvPicPr>
        <p:blipFill rotWithShape="1">
          <a:blip r:embed="rId8">
            <a:alphaModFix/>
          </a:blip>
          <a:srcRect/>
          <a:stretch/>
        </p:blipFill>
        <p:spPr>
          <a:xfrm>
            <a:off x="2031140" y="2866639"/>
            <a:ext cx="244939" cy="197016"/>
          </a:xfrm>
          <a:prstGeom prst="rect">
            <a:avLst/>
          </a:prstGeom>
          <a:noFill/>
          <a:ln>
            <a:noFill/>
          </a:ln>
        </p:spPr>
      </p:pic>
    </p:spTree>
    <p:extLst>
      <p:ext uri="{BB962C8B-B14F-4D97-AF65-F5344CB8AC3E}">
        <p14:creationId xmlns="" xmlns:p14="http://schemas.microsoft.com/office/powerpoint/2010/main" val="350665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61" name="テキスト ボックス 9">
            <a:extLst>
              <a:ext uri="{FF2B5EF4-FFF2-40B4-BE49-F238E27FC236}">
                <a16:creationId xmlns="" xmlns:a16="http://schemas.microsoft.com/office/drawing/2014/main" id="{5CFA0E53-DE06-4D36-A3C4-57898F4CE3A8}"/>
              </a:ext>
            </a:extLst>
          </p:cNvPr>
          <p:cNvSpPr txBox="1"/>
          <p:nvPr/>
        </p:nvSpPr>
        <p:spPr>
          <a:xfrm>
            <a:off x="1048101" y="6784421"/>
            <a:ext cx="3701072" cy="303929"/>
          </a:xfrm>
          <a:prstGeom prst="rect">
            <a:avLst/>
          </a:prstGeom>
          <a:noFill/>
        </p:spPr>
        <p:txBody>
          <a:bodyPr wrap="square">
            <a:spAutoFit/>
          </a:bodyPr>
          <a:lstStyle/>
          <a:p>
            <a:pPr>
              <a:lnSpc>
                <a:spcPct val="125000"/>
              </a:lnSpc>
            </a:pPr>
            <a:r>
              <a:rPr lang="en-US" altLang="ko-KR" sz="1100" dirty="0" smtClean="0">
                <a:solidFill>
                  <a:srgbClr val="FF0000"/>
                </a:solidFill>
                <a:latin typeface="MS Mincho"/>
                <a:ea typeface="MS Mincho"/>
                <a:cs typeface="MS Mincho"/>
                <a:sym typeface="MS Mincho"/>
              </a:rPr>
              <a:t>  </a:t>
            </a:r>
            <a:r>
              <a:rPr lang="ko-KR" altLang="en-US" sz="1100" dirty="0" smtClean="0">
                <a:solidFill>
                  <a:schemeClr val="dk1"/>
                </a:solidFill>
                <a:latin typeface="MS Mincho"/>
                <a:ea typeface="MS Mincho"/>
                <a:cs typeface="MS Mincho"/>
                <a:sym typeface="MS Mincho"/>
              </a:rPr>
              <a:t>          을 클릭하여 자동 분담 처리합니다</a:t>
            </a:r>
            <a:r>
              <a:rPr lang="en-US" altLang="ko-KR" sz="1100" dirty="0" smtClean="0">
                <a:solidFill>
                  <a:schemeClr val="dk1"/>
                </a:solidFill>
                <a:latin typeface="MS Mincho"/>
                <a:ea typeface="MS Mincho"/>
                <a:cs typeface="MS Mincho"/>
                <a:sym typeface="MS Mincho"/>
              </a:rPr>
              <a:t>.</a:t>
            </a:r>
            <a:r>
              <a:rPr lang="ko-KR" altLang="en-US" sz="1100" dirty="0" smtClean="0">
                <a:solidFill>
                  <a:schemeClr val="dk1"/>
                </a:solidFill>
                <a:latin typeface="MS Mincho"/>
                <a:ea typeface="MS Mincho"/>
                <a:cs typeface="MS Mincho"/>
                <a:sym typeface="MS Mincho"/>
              </a:rPr>
              <a:t> </a:t>
            </a:r>
            <a:endParaRPr lang="en-US" altLang="ja-JP" sz="1100" dirty="0">
              <a:solidFill>
                <a:srgbClr val="FF0000"/>
              </a:solidFill>
              <a:latin typeface="ＭＳ 明朝" panose="02020609040205080304" pitchFamily="17" charset="-128"/>
              <a:ea typeface="ＭＳ 明朝" panose="02020609040205080304" pitchFamily="17" charset="-128"/>
            </a:endParaRPr>
          </a:p>
        </p:txBody>
      </p:sp>
      <p:pic>
        <p:nvPicPr>
          <p:cNvPr id="74" name="그림 73"/>
          <p:cNvPicPr>
            <a:picLocks noChangeAspect="1"/>
          </p:cNvPicPr>
          <p:nvPr/>
        </p:nvPicPr>
        <p:blipFill>
          <a:blip r:embed="rId3"/>
          <a:stretch>
            <a:fillRect/>
          </a:stretch>
        </p:blipFill>
        <p:spPr>
          <a:xfrm>
            <a:off x="1101048" y="7074459"/>
            <a:ext cx="3297628" cy="2134274"/>
          </a:xfrm>
          <a:prstGeom prst="rect">
            <a:avLst/>
          </a:prstGeom>
        </p:spPr>
      </p:pic>
      <p:pic>
        <p:nvPicPr>
          <p:cNvPr id="71" name="그림 70"/>
          <p:cNvPicPr>
            <a:picLocks noChangeAspect="1"/>
          </p:cNvPicPr>
          <p:nvPr/>
        </p:nvPicPr>
        <p:blipFill>
          <a:blip r:embed="rId4"/>
          <a:stretch>
            <a:fillRect/>
          </a:stretch>
        </p:blipFill>
        <p:spPr>
          <a:xfrm>
            <a:off x="1206606" y="2282062"/>
            <a:ext cx="3504938" cy="2130295"/>
          </a:xfrm>
          <a:prstGeom prst="rect">
            <a:avLst/>
          </a:prstGeom>
        </p:spPr>
      </p:pic>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6</a:t>
            </a:fld>
            <a:endParaRPr/>
          </a:p>
        </p:txBody>
      </p:sp>
      <p:sp>
        <p:nvSpPr>
          <p:cNvPr id="2" name="Google Shape;122;p3">
            <a:extLst>
              <a:ext uri="{FF2B5EF4-FFF2-40B4-BE49-F238E27FC236}">
                <a16:creationId xmlns="" xmlns:a16="http://schemas.microsoft.com/office/drawing/2014/main" id="{3222C83C-9A2A-9D72-5D18-E76C3E269EFB}"/>
              </a:ext>
            </a:extLst>
          </p:cNvPr>
          <p:cNvSpPr txBox="1"/>
          <p:nvPr/>
        </p:nvSpPr>
        <p:spPr>
          <a:xfrm>
            <a:off x="943325" y="1320281"/>
            <a:ext cx="6362349" cy="727082"/>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en-US" sz="1100" dirty="0" smtClean="0">
                <a:solidFill>
                  <a:schemeClr val="tx1"/>
                </a:solidFill>
                <a:latin typeface="MS Mincho" pitchFamily="49" charset="-128"/>
                <a:ea typeface="MS Mincho"/>
                <a:cs typeface="MS Mincho"/>
                <a:sym typeface="MS Mincho"/>
              </a:rPr>
              <a:t>レセプト</a:t>
            </a:r>
            <a:r>
              <a:rPr lang="ja-JP" altLang="en-US" sz="1100" dirty="0" smtClean="0">
                <a:latin typeface="MS Mincho" pitchFamily="49" charset="-128"/>
                <a:ea typeface="MS Mincho" pitchFamily="49" charset="-128"/>
              </a:rPr>
              <a:t>の分配</a:t>
            </a:r>
            <a:r>
              <a:rPr lang="ja-JP" altLang="ko-KR" sz="1100" dirty="0" smtClean="0">
                <a:latin typeface="MS Mincho" pitchFamily="49" charset="-128"/>
                <a:ea typeface="MS Mincho" pitchFamily="49" charset="-128"/>
              </a:rPr>
              <a:t>情報を確認する</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a:t>
            </a:r>
            <a:r>
              <a:rPr lang="ja-JP" altLang="ko-KR" sz="1100" dirty="0" smtClean="0">
                <a:latin typeface="MS Mincho" pitchFamily="49" charset="-128"/>
                <a:ea typeface="MS Mincho" pitchFamily="49" charset="-128"/>
              </a:rPr>
              <a:t>自動</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の結果を目視で確認する作業が画面</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です。</a:t>
            </a:r>
            <a:endParaRPr lang="en-US" altLang="ko-KR" sz="1100" dirty="0" smtClean="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smtClean="0">
                <a:solidFill>
                  <a:schemeClr val="dk1"/>
                </a:solidFill>
                <a:latin typeface="MS Mincho" pitchFamily="49" charset="-128"/>
                <a:ea typeface="MS Mincho" pitchFamily="49" charset="-128"/>
                <a:cs typeface="MS Mincho"/>
                <a:sym typeface="MS Mincho"/>
              </a:rPr>
              <a:t>-</a:t>
            </a:r>
            <a:r>
              <a:rPr lang="ja-JP" altLang="ko-KR" sz="1100" dirty="0" smtClean="0">
                <a:latin typeface="MS Mincho" pitchFamily="49" charset="-128"/>
                <a:ea typeface="MS Mincho" pitchFamily="49" charset="-128"/>
              </a:rPr>
              <a:t>画面</a:t>
            </a:r>
            <a:r>
              <a:rPr lang="ja-JP" altLang="en-US" sz="1100" dirty="0" smtClean="0">
                <a:latin typeface="MS Mincho" pitchFamily="49" charset="-128"/>
                <a:ea typeface="MS Mincho" pitchFamily="49" charset="-128"/>
              </a:rPr>
              <a:t>点検</a:t>
            </a:r>
            <a:r>
              <a:rPr lang="ja-JP" altLang="ko-KR" sz="1100" dirty="0" smtClean="0">
                <a:latin typeface="MS Mincho" pitchFamily="49" charset="-128"/>
                <a:ea typeface="MS Mincho" pitchFamily="49" charset="-128"/>
              </a:rPr>
              <a:t>画面を介して点検作業時にユーザー別に確認可能な</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件数を変更します。</a:t>
            </a:r>
            <a:endParaRPr sz="1100" dirty="0">
              <a:solidFill>
                <a:schemeClr val="dk1"/>
              </a:solidFill>
              <a:latin typeface="MS Mincho" pitchFamily="49" charset="-128"/>
              <a:ea typeface="MS Mincho" pitchFamily="49" charset="-128"/>
              <a:cs typeface="MS Mincho"/>
              <a:sym typeface="MS Mincho"/>
            </a:endParaRPr>
          </a:p>
        </p:txBody>
      </p:sp>
      <p:sp>
        <p:nvSpPr>
          <p:cNvPr id="9" name="四角形: 角を丸くする 17">
            <a:extLst>
              <a:ext uri="{FF2B5EF4-FFF2-40B4-BE49-F238E27FC236}">
                <a16:creationId xmlns="" xmlns:a16="http://schemas.microsoft.com/office/drawing/2014/main" id="{0ED4475C-113B-F9BC-67C9-93CD84806595}"/>
              </a:ext>
            </a:extLst>
          </p:cNvPr>
          <p:cNvSpPr/>
          <p:nvPr/>
        </p:nvSpPr>
        <p:spPr>
          <a:xfrm>
            <a:off x="1466727" y="3422499"/>
            <a:ext cx="2818193" cy="23242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9">
            <a:extLst>
              <a:ext uri="{FF2B5EF4-FFF2-40B4-BE49-F238E27FC236}">
                <a16:creationId xmlns="" xmlns:a16="http://schemas.microsoft.com/office/drawing/2014/main" id="{5CFA0E53-DE06-4D36-A3C4-57898F4CE3A8}"/>
              </a:ext>
            </a:extLst>
          </p:cNvPr>
          <p:cNvSpPr txBox="1"/>
          <p:nvPr/>
        </p:nvSpPr>
        <p:spPr>
          <a:xfrm>
            <a:off x="4459408" y="2842429"/>
            <a:ext cx="2912942" cy="274819"/>
          </a:xfrm>
          <a:prstGeom prst="rect">
            <a:avLst/>
          </a:prstGeom>
          <a:noFill/>
          <a:ln>
            <a:solidFill>
              <a:srgbClr val="FF0000"/>
            </a:solidFill>
          </a:ln>
        </p:spPr>
        <p:txBody>
          <a:bodyPr wrap="square">
            <a:spAutoFit/>
          </a:bodyPr>
          <a:lstStyle/>
          <a:p>
            <a:pPr>
              <a:lnSpc>
                <a:spcPct val="125000"/>
              </a:lnSpc>
            </a:pPr>
            <a:r>
              <a:rPr lang="ja-JP" altLang="ko-KR" sz="1100" dirty="0" smtClean="0">
                <a:latin typeface="MS Mincho" pitchFamily="49" charset="-128"/>
                <a:ea typeface="MS Mincho" pitchFamily="49" charset="-128"/>
              </a:rPr>
              <a:t>診療年月に該当する</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の総件数です。</a:t>
            </a:r>
            <a:endParaRPr lang="en-US" altLang="ja-JP" sz="1100" dirty="0">
              <a:latin typeface="MS Mincho" pitchFamily="49" charset="-128"/>
              <a:ea typeface="MS Mincho" pitchFamily="49" charset="-128"/>
            </a:endParaRPr>
          </a:p>
        </p:txBody>
      </p:sp>
      <p:cxnSp>
        <p:nvCxnSpPr>
          <p:cNvPr id="12" name="直線コネクタ 13">
            <a:extLst>
              <a:ext uri="{FF2B5EF4-FFF2-40B4-BE49-F238E27FC236}">
                <a16:creationId xmlns="" xmlns:a16="http://schemas.microsoft.com/office/drawing/2014/main" id="{573E9E9B-D4DB-4B44-B6FA-1A1D98513E32}"/>
              </a:ext>
            </a:extLst>
          </p:cNvPr>
          <p:cNvCxnSpPr>
            <a:stCxn id="9" idx="3"/>
            <a:endCxn id="11" idx="1"/>
          </p:cNvCxnSpPr>
          <p:nvPr/>
        </p:nvCxnSpPr>
        <p:spPr>
          <a:xfrm flipV="1">
            <a:off x="4284920" y="2979839"/>
            <a:ext cx="174488" cy="5588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四角形: 角を丸くする 17">
            <a:extLst>
              <a:ext uri="{FF2B5EF4-FFF2-40B4-BE49-F238E27FC236}">
                <a16:creationId xmlns="" xmlns:a16="http://schemas.microsoft.com/office/drawing/2014/main" id="{0ED4475C-113B-F9BC-67C9-93CD84806595}"/>
              </a:ext>
            </a:extLst>
          </p:cNvPr>
          <p:cNvSpPr/>
          <p:nvPr/>
        </p:nvSpPr>
        <p:spPr>
          <a:xfrm>
            <a:off x="1456092" y="3946935"/>
            <a:ext cx="2818193" cy="444156"/>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9">
            <a:extLst>
              <a:ext uri="{FF2B5EF4-FFF2-40B4-BE49-F238E27FC236}">
                <a16:creationId xmlns="" xmlns:a16="http://schemas.microsoft.com/office/drawing/2014/main" id="{5CFA0E53-DE06-4D36-A3C4-57898F4CE3A8}"/>
              </a:ext>
            </a:extLst>
          </p:cNvPr>
          <p:cNvSpPr txBox="1"/>
          <p:nvPr/>
        </p:nvSpPr>
        <p:spPr>
          <a:xfrm>
            <a:off x="4478783" y="3971280"/>
            <a:ext cx="2579242" cy="515526"/>
          </a:xfrm>
          <a:prstGeom prst="rect">
            <a:avLst/>
          </a:prstGeom>
          <a:noFill/>
          <a:ln>
            <a:solidFill>
              <a:srgbClr val="FF0000"/>
            </a:solidFill>
          </a:ln>
        </p:spPr>
        <p:txBody>
          <a:bodyPr wrap="square">
            <a:spAutoFit/>
          </a:bodyPr>
          <a:lstStyle/>
          <a:p>
            <a:pPr>
              <a:lnSpc>
                <a:spcPct val="125000"/>
              </a:lnSpc>
            </a:pPr>
            <a:r>
              <a:rPr lang="ja-JP" altLang="en-US" sz="1100" dirty="0" smtClean="0">
                <a:latin typeface="MS Mincho" pitchFamily="49" charset="-128"/>
                <a:ea typeface="MS Mincho" pitchFamily="49" charset="-128"/>
              </a:rPr>
              <a:t>目視</a:t>
            </a:r>
            <a:r>
              <a:rPr lang="ja-JP" altLang="ko-KR" sz="1100" dirty="0" smtClean="0">
                <a:latin typeface="MS Mincho" pitchFamily="49" charset="-128"/>
                <a:ea typeface="MS Mincho" pitchFamily="49" charset="-128"/>
              </a:rPr>
              <a:t>で点検確認すべきユーザー別分担</a:t>
            </a:r>
            <a:endParaRPr lang="en-US" altLang="ja-JP" sz="1100" dirty="0" smtClean="0">
              <a:latin typeface="MS Mincho" pitchFamily="49" charset="-128"/>
              <a:ea typeface="MS Mincho" pitchFamily="49" charset="-128"/>
            </a:endParaRPr>
          </a:p>
          <a:p>
            <a:pPr>
              <a:lnSpc>
                <a:spcPct val="125000"/>
              </a:lnSpc>
            </a:pPr>
            <a:r>
              <a:rPr lang="ja-JP" altLang="ko-KR" sz="1100" dirty="0" smtClean="0">
                <a:latin typeface="MS Mincho" pitchFamily="49" charset="-128"/>
                <a:ea typeface="MS Mincho" pitchFamily="49" charset="-128"/>
              </a:rPr>
              <a:t>件数です。</a:t>
            </a:r>
            <a:endParaRPr lang="en-US" altLang="ja-JP" sz="1100" dirty="0">
              <a:latin typeface="MS Mincho" pitchFamily="49" charset="-128"/>
              <a:ea typeface="MS Mincho" pitchFamily="49" charset="-128"/>
            </a:endParaRPr>
          </a:p>
        </p:txBody>
      </p:sp>
      <p:cxnSp>
        <p:nvCxnSpPr>
          <p:cNvPr id="16" name="直線コネクタ 13">
            <a:extLst>
              <a:ext uri="{FF2B5EF4-FFF2-40B4-BE49-F238E27FC236}">
                <a16:creationId xmlns="" xmlns:a16="http://schemas.microsoft.com/office/drawing/2014/main" id="{573E9E9B-D4DB-4B44-B6FA-1A1D98513E32}"/>
              </a:ext>
            </a:extLst>
          </p:cNvPr>
          <p:cNvCxnSpPr>
            <a:stCxn id="14" idx="3"/>
            <a:endCxn id="15" idx="1"/>
          </p:cNvCxnSpPr>
          <p:nvPr/>
        </p:nvCxnSpPr>
        <p:spPr>
          <a:xfrm>
            <a:off x="4274285" y="4169013"/>
            <a:ext cx="204498" cy="600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テキスト ボックス 9">
            <a:extLst>
              <a:ext uri="{FF2B5EF4-FFF2-40B4-BE49-F238E27FC236}">
                <a16:creationId xmlns="" xmlns:a16="http://schemas.microsoft.com/office/drawing/2014/main" id="{5CFA0E53-DE06-4D36-A3C4-57898F4CE3A8}"/>
              </a:ext>
            </a:extLst>
          </p:cNvPr>
          <p:cNvSpPr txBox="1"/>
          <p:nvPr/>
        </p:nvSpPr>
        <p:spPr>
          <a:xfrm>
            <a:off x="4486985" y="3402796"/>
            <a:ext cx="2542465" cy="303929"/>
          </a:xfrm>
          <a:prstGeom prst="rect">
            <a:avLst/>
          </a:prstGeom>
          <a:noFill/>
          <a:ln>
            <a:solidFill>
              <a:srgbClr val="FF0000"/>
            </a:solidFill>
          </a:ln>
        </p:spPr>
        <p:txBody>
          <a:bodyPr wrap="square">
            <a:spAutoFit/>
          </a:bodyPr>
          <a:lstStyle/>
          <a:p>
            <a:pPr>
              <a:lnSpc>
                <a:spcPct val="125000"/>
              </a:lnSpc>
            </a:pPr>
            <a:r>
              <a:rPr lang="ja-JP" altLang="ko-KR" sz="1100" dirty="0" smtClean="0">
                <a:latin typeface="MS Mincho" pitchFamily="49" charset="-128"/>
                <a:ea typeface="MS Mincho" pitchFamily="49" charset="-128"/>
              </a:rPr>
              <a:t>分担されていない</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件数です。</a:t>
            </a:r>
            <a:endParaRPr lang="en-US" altLang="ja-JP" sz="1100" dirty="0">
              <a:latin typeface="MS Mincho" pitchFamily="49" charset="-128"/>
              <a:ea typeface="MS Mincho" pitchFamily="49" charset="-128"/>
            </a:endParaRPr>
          </a:p>
        </p:txBody>
      </p:sp>
      <p:sp>
        <p:nvSpPr>
          <p:cNvPr id="28" name="四角形: 角を丸くする 17">
            <a:extLst>
              <a:ext uri="{FF2B5EF4-FFF2-40B4-BE49-F238E27FC236}">
                <a16:creationId xmlns="" xmlns:a16="http://schemas.microsoft.com/office/drawing/2014/main" id="{0ED4475C-113B-F9BC-67C9-93CD84806595}"/>
              </a:ext>
            </a:extLst>
          </p:cNvPr>
          <p:cNvSpPr/>
          <p:nvPr/>
        </p:nvSpPr>
        <p:spPr>
          <a:xfrm>
            <a:off x="1470273" y="3701398"/>
            <a:ext cx="2818193" cy="19208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13">
            <a:extLst>
              <a:ext uri="{FF2B5EF4-FFF2-40B4-BE49-F238E27FC236}">
                <a16:creationId xmlns="" xmlns:a16="http://schemas.microsoft.com/office/drawing/2014/main" id="{573E9E9B-D4DB-4B44-B6FA-1A1D98513E32}"/>
              </a:ext>
            </a:extLst>
          </p:cNvPr>
          <p:cNvCxnSpPr>
            <a:stCxn id="28" idx="3"/>
            <a:endCxn id="26" idx="1"/>
          </p:cNvCxnSpPr>
          <p:nvPr/>
        </p:nvCxnSpPr>
        <p:spPr>
          <a:xfrm flipV="1">
            <a:off x="4288466" y="3554761"/>
            <a:ext cx="198519" cy="2426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9">
            <a:extLst>
              <a:ext uri="{FF2B5EF4-FFF2-40B4-BE49-F238E27FC236}">
                <a16:creationId xmlns="" xmlns:a16="http://schemas.microsoft.com/office/drawing/2014/main" id="{5CFA0E53-DE06-4D36-A3C4-57898F4CE3A8}"/>
              </a:ext>
            </a:extLst>
          </p:cNvPr>
          <p:cNvSpPr txBox="1"/>
          <p:nvPr/>
        </p:nvSpPr>
        <p:spPr>
          <a:xfrm>
            <a:off x="1048100" y="4541773"/>
            <a:ext cx="6200425" cy="727122"/>
          </a:xfrm>
          <a:prstGeom prst="rect">
            <a:avLst/>
          </a:prstGeom>
          <a:noFill/>
        </p:spPr>
        <p:txBody>
          <a:bodyPr wrap="square">
            <a:spAutoFit/>
          </a:bodyPr>
          <a:lstStyle/>
          <a:p>
            <a:pPr>
              <a:lnSpc>
                <a:spcPct val="125000"/>
              </a:lnSpc>
            </a:pPr>
            <a:r>
              <a:rPr lang="ko-KR" altLang="ko-KR" sz="1100" dirty="0" smtClean="0">
                <a:solidFill>
                  <a:srgbClr val="FF0000"/>
                </a:solidFill>
                <a:latin typeface="MS Mincho" pitchFamily="49" charset="-128"/>
                <a:ea typeface="MS Mincho"/>
                <a:cs typeface="MS Mincho"/>
                <a:sym typeface="MS Mincho"/>
              </a:rPr>
              <a:t>①</a:t>
            </a:r>
            <a:r>
              <a:rPr lang="ja-JP" altLang="ko-KR" sz="1100" dirty="0" smtClean="0">
                <a:latin typeface="MS Mincho" pitchFamily="49" charset="-128"/>
                <a:ea typeface="MS Mincho" pitchFamily="49" charset="-128"/>
              </a:rPr>
              <a:t>自動分配条件に応じて分担</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をユーザー別に分配さ</a:t>
            </a:r>
            <a:r>
              <a:rPr lang="ja-JP" altLang="en-US" sz="1100" dirty="0" smtClean="0">
                <a:latin typeface="MS Mincho" pitchFamily="49" charset="-128"/>
                <a:ea typeface="MS Mincho" pitchFamily="49" charset="-128"/>
              </a:rPr>
              <a:t>れ</a:t>
            </a:r>
            <a:r>
              <a:rPr lang="ja-JP" altLang="ko-KR" sz="1100" dirty="0" smtClean="0">
                <a:latin typeface="MS Mincho" pitchFamily="49" charset="-128"/>
                <a:ea typeface="MS Mincho" pitchFamily="49" charset="-128"/>
              </a:rPr>
              <a:t>ます。</a:t>
            </a:r>
            <a:endParaRPr lang="en-US" altLang="ko-KR" sz="1100" dirty="0" smtClean="0">
              <a:solidFill>
                <a:schemeClr val="dk1"/>
              </a:solidFill>
              <a:latin typeface="MS Mincho" pitchFamily="49" charset="-128"/>
              <a:ea typeface="MS Mincho" pitchFamily="49" charset="-128"/>
              <a:cs typeface="MS Mincho"/>
              <a:sym typeface="MS Mincho"/>
            </a:endParaRPr>
          </a:p>
          <a:p>
            <a:pPr>
              <a:lnSpc>
                <a:spcPct val="125000"/>
              </a:lnSpc>
            </a:pPr>
            <a:r>
              <a:rPr lang="en-US" altLang="ja-JP" sz="1100" dirty="0" smtClean="0">
                <a:solidFill>
                  <a:srgbClr val="FF0000"/>
                </a:solidFill>
                <a:latin typeface="MS Mincho" pitchFamily="49" charset="-128"/>
                <a:ea typeface="MS Mincho" pitchFamily="49" charset="-128"/>
                <a:sym typeface="MS Mincho"/>
              </a:rPr>
              <a:t>* </a:t>
            </a:r>
            <a:r>
              <a:rPr lang="ja-JP" altLang="ko-KR" sz="1100" dirty="0" smtClean="0">
                <a:latin typeface="MS Mincho" pitchFamily="49" charset="-128"/>
                <a:ea typeface="MS Mincho" pitchFamily="49" charset="-128"/>
              </a:rPr>
              <a:t>注 : </a:t>
            </a:r>
            <a:r>
              <a:rPr lang="ja-JP" altLang="en-US" sz="1100" dirty="0" smtClean="0">
                <a:latin typeface="MS Mincho" pitchFamily="49" charset="-128"/>
                <a:ea typeface="MS Mincho" pitchFamily="49" charset="-128"/>
              </a:rPr>
              <a:t>左</a:t>
            </a:r>
            <a:r>
              <a:rPr lang="ja-JP" altLang="ko-KR" sz="1100" dirty="0" smtClean="0">
                <a:latin typeface="MS Mincho" pitchFamily="49" charset="-128"/>
                <a:ea typeface="MS Mincho" pitchFamily="49" charset="-128"/>
              </a:rPr>
              <a:t>側「点検者設定」領域のユーザーに対する入院</a:t>
            </a:r>
            <a:r>
              <a:rPr lang="ja-JP" altLang="en-US" sz="1100" dirty="0" smtClean="0">
                <a:latin typeface="MS Mincho" pitchFamily="49" charset="-128"/>
                <a:ea typeface="MS Mincho" pitchFamily="49" charset="-128"/>
              </a:rPr>
              <a:t>と</a:t>
            </a:r>
            <a:r>
              <a:rPr lang="ja-JP" altLang="ko-KR" sz="1100" dirty="0" smtClean="0">
                <a:latin typeface="MS Mincho" pitchFamily="49" charset="-128"/>
                <a:ea typeface="MS Mincho" pitchFamily="49" charset="-128"/>
              </a:rPr>
              <a:t>外来分担適用</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可否チェックが設定されなければなりません。</a:t>
            </a:r>
            <a:endParaRPr lang="en-US" altLang="ja-JP" sz="1100" dirty="0">
              <a:solidFill>
                <a:srgbClr val="FF0000"/>
              </a:solidFill>
              <a:latin typeface="MS Mincho" pitchFamily="49" charset="-128"/>
              <a:ea typeface="MS Mincho" pitchFamily="49" charset="-128"/>
            </a:endParaRPr>
          </a:p>
        </p:txBody>
      </p:sp>
      <p:sp>
        <p:nvSpPr>
          <p:cNvPr id="41" name="Google Shape;128;p3">
            <a:extLst>
              <a:ext uri="{FF2B5EF4-FFF2-40B4-BE49-F238E27FC236}">
                <a16:creationId xmlns="" xmlns:a16="http://schemas.microsoft.com/office/drawing/2014/main" id="{B403790B-872A-DECC-7204-D6144990210B}"/>
              </a:ext>
            </a:extLst>
          </p:cNvPr>
          <p:cNvSpPr/>
          <p:nvPr/>
        </p:nvSpPr>
        <p:spPr>
          <a:xfrm>
            <a:off x="1214783" y="2287867"/>
            <a:ext cx="3264000" cy="23120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2" name="Google Shape;277;p11">
            <a:extLst>
              <a:ext uri="{FF2B5EF4-FFF2-40B4-BE49-F238E27FC236}">
                <a16:creationId xmlns="" xmlns:a16="http://schemas.microsoft.com/office/drawing/2014/main" id="{50487C51-37C9-A2C0-6B98-96CF88285BA2}"/>
              </a:ext>
            </a:extLst>
          </p:cNvPr>
          <p:cNvSpPr txBox="1"/>
          <p:nvPr/>
        </p:nvSpPr>
        <p:spPr>
          <a:xfrm>
            <a:off x="2791797" y="7316467"/>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43" name="Google Shape;278;p11">
            <a:extLst>
              <a:ext uri="{FF2B5EF4-FFF2-40B4-BE49-F238E27FC236}">
                <a16:creationId xmlns="" xmlns:a16="http://schemas.microsoft.com/office/drawing/2014/main" id="{177108E9-011B-7093-AFA7-BCB3FDB3AD36}"/>
              </a:ext>
            </a:extLst>
          </p:cNvPr>
          <p:cNvSpPr txBox="1"/>
          <p:nvPr/>
        </p:nvSpPr>
        <p:spPr>
          <a:xfrm>
            <a:off x="799285" y="2476156"/>
            <a:ext cx="415498" cy="2774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44" name="Google Shape;128;p3">
            <a:extLst>
              <a:ext uri="{FF2B5EF4-FFF2-40B4-BE49-F238E27FC236}">
                <a16:creationId xmlns="" xmlns:a16="http://schemas.microsoft.com/office/drawing/2014/main" id="{B403790B-872A-DECC-7204-D6144990210B}"/>
              </a:ext>
            </a:extLst>
          </p:cNvPr>
          <p:cNvSpPr/>
          <p:nvPr/>
        </p:nvSpPr>
        <p:spPr>
          <a:xfrm>
            <a:off x="2111765" y="7391220"/>
            <a:ext cx="742972" cy="215217"/>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5" name="Google Shape;128;p3">
            <a:extLst>
              <a:ext uri="{FF2B5EF4-FFF2-40B4-BE49-F238E27FC236}">
                <a16:creationId xmlns="" xmlns:a16="http://schemas.microsoft.com/office/drawing/2014/main" id="{B403790B-872A-DECC-7204-D6144990210B}"/>
              </a:ext>
            </a:extLst>
          </p:cNvPr>
          <p:cNvSpPr/>
          <p:nvPr/>
        </p:nvSpPr>
        <p:spPr>
          <a:xfrm>
            <a:off x="1269546" y="2793995"/>
            <a:ext cx="741519" cy="209386"/>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cxnSp>
        <p:nvCxnSpPr>
          <p:cNvPr id="46" name="꺾인 연결선 45"/>
          <p:cNvCxnSpPr>
            <a:stCxn id="41" idx="1"/>
            <a:endCxn id="43" idx="0"/>
          </p:cNvCxnSpPr>
          <p:nvPr/>
        </p:nvCxnSpPr>
        <p:spPr>
          <a:xfrm rot="10800000" flipV="1">
            <a:off x="1007035" y="2403470"/>
            <a:ext cx="207749" cy="72686"/>
          </a:xfrm>
          <a:prstGeom prst="bentConnector2">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0" name="꺾인 연결선 49"/>
          <p:cNvCxnSpPr>
            <a:stCxn id="45" idx="1"/>
            <a:endCxn id="43" idx="2"/>
          </p:cNvCxnSpPr>
          <p:nvPr/>
        </p:nvCxnSpPr>
        <p:spPr>
          <a:xfrm rot="10800000">
            <a:off x="1007034" y="2753642"/>
            <a:ext cx="262512" cy="145047"/>
          </a:xfrm>
          <a:prstGeom prst="bentConnector2">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pic>
        <p:nvPicPr>
          <p:cNvPr id="54" name="그림 53">
            <a:extLst>
              <a:ext uri="{FF2B5EF4-FFF2-40B4-BE49-F238E27FC236}">
                <a16:creationId xmlns="" xmlns:a16="http://schemas.microsoft.com/office/drawing/2014/main" id="{1F50B4F0-437C-0FB9-AEEA-D3C0DF60DAC4}"/>
              </a:ext>
            </a:extLst>
          </p:cNvPr>
          <p:cNvPicPr>
            <a:picLocks noChangeAspect="1"/>
          </p:cNvPicPr>
          <p:nvPr/>
        </p:nvPicPr>
        <p:blipFill>
          <a:blip r:embed="rId5"/>
          <a:stretch>
            <a:fillRect/>
          </a:stretch>
        </p:blipFill>
        <p:spPr>
          <a:xfrm>
            <a:off x="3074140" y="5355156"/>
            <a:ext cx="2740701" cy="1289742"/>
          </a:xfrm>
          <a:prstGeom prst="rect">
            <a:avLst/>
          </a:prstGeom>
          <a:ln>
            <a:solidFill>
              <a:schemeClr val="tx1"/>
            </a:solidFill>
          </a:ln>
        </p:spPr>
      </p:pic>
      <p:sp>
        <p:nvSpPr>
          <p:cNvPr id="55" name="Google Shape;128;p3">
            <a:extLst>
              <a:ext uri="{FF2B5EF4-FFF2-40B4-BE49-F238E27FC236}">
                <a16:creationId xmlns="" xmlns:a16="http://schemas.microsoft.com/office/drawing/2014/main" id="{649741DF-EB56-E4D7-F979-3B5825675908}"/>
              </a:ext>
            </a:extLst>
          </p:cNvPr>
          <p:cNvSpPr/>
          <p:nvPr/>
        </p:nvSpPr>
        <p:spPr>
          <a:xfrm>
            <a:off x="4003737" y="5831284"/>
            <a:ext cx="745436" cy="81361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56" name="テキスト ボックス 11">
            <a:extLst>
              <a:ext uri="{FF2B5EF4-FFF2-40B4-BE49-F238E27FC236}">
                <a16:creationId xmlns="" xmlns:a16="http://schemas.microsoft.com/office/drawing/2014/main" id="{6D4928DE-87AD-41FE-9C1E-B3B4F357B84A}"/>
              </a:ext>
            </a:extLst>
          </p:cNvPr>
          <p:cNvSpPr txBox="1"/>
          <p:nvPr/>
        </p:nvSpPr>
        <p:spPr>
          <a:xfrm>
            <a:off x="5203696" y="5646199"/>
            <a:ext cx="2355979" cy="938719"/>
          </a:xfrm>
          <a:prstGeom prst="rect">
            <a:avLst/>
          </a:prstGeom>
          <a:solidFill>
            <a:schemeClr val="bg1"/>
          </a:solidFill>
          <a:ln>
            <a:solidFill>
              <a:srgbClr val="FF0000"/>
            </a:solidFill>
          </a:ln>
        </p:spPr>
        <p:txBody>
          <a:bodyPr wrap="square" rtlCol="0">
            <a:spAutoFit/>
          </a:bodyPr>
          <a:lstStyle/>
          <a:p>
            <a:pPr lvl="0">
              <a:lnSpc>
                <a:spcPct val="125000"/>
              </a:lnSpc>
            </a:pPr>
            <a:r>
              <a:rPr lang="ja-JP" altLang="ko-KR" sz="1100" dirty="0" smtClean="0">
                <a:latin typeface="MS Mincho" pitchFamily="49" charset="-128"/>
                <a:ea typeface="MS Mincho" pitchFamily="49" charset="-128"/>
              </a:rPr>
              <a:t>「ユーザー2」は医科（外来）</a:t>
            </a:r>
            <a:endParaRPr lang="en-US" altLang="ja-JP" sz="1100" dirty="0" smtClean="0">
              <a:latin typeface="MS Mincho" pitchFamily="49" charset="-128"/>
              <a:ea typeface="MS Mincho" pitchFamily="49" charset="-128"/>
            </a:endParaRPr>
          </a:p>
          <a:p>
            <a:pPr lvl="0">
              <a:lnSpc>
                <a:spcPct val="125000"/>
              </a:lnSpc>
            </a:pPr>
            <a:r>
              <a:rPr lang="ja-JP" altLang="en-US" sz="1100" dirty="0" smtClean="0">
                <a:solidFill>
                  <a:schemeClr val="tx1"/>
                </a:solidFill>
                <a:latin typeface="MS Mincho" pitchFamily="49" charset="-128"/>
                <a:ea typeface="MS Mincho" pitchFamily="49" charset="-128"/>
                <a:cs typeface="MS Mincho"/>
                <a:sym typeface="MS Mincho"/>
              </a:rPr>
              <a:t>　</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のみ分担チェック</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設定し、「適用」ボタンを</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クリックします。</a:t>
            </a:r>
            <a:endParaRPr lang="ko-KR" altLang="en-US" sz="1100" dirty="0">
              <a:solidFill>
                <a:schemeClr val="dk1"/>
              </a:solidFill>
              <a:latin typeface="MS Mincho" pitchFamily="49" charset="-128"/>
              <a:ea typeface="MS Mincho"/>
              <a:cs typeface="MS Mincho"/>
              <a:sym typeface="MS Mincho"/>
            </a:endParaRPr>
          </a:p>
        </p:txBody>
      </p:sp>
      <p:cxnSp>
        <p:nvCxnSpPr>
          <p:cNvPr id="57" name="直線矢印コネクタ 15">
            <a:extLst>
              <a:ext uri="{FF2B5EF4-FFF2-40B4-BE49-F238E27FC236}">
                <a16:creationId xmlns="" xmlns:a16="http://schemas.microsoft.com/office/drawing/2014/main" id="{505AA9C8-9564-1FDB-3C97-42E4E8BC3542}"/>
              </a:ext>
            </a:extLst>
          </p:cNvPr>
          <p:cNvCxnSpPr>
            <a:cxnSpLocks/>
            <a:endCxn id="54" idx="1"/>
          </p:cNvCxnSpPr>
          <p:nvPr/>
        </p:nvCxnSpPr>
        <p:spPr>
          <a:xfrm>
            <a:off x="2360497" y="5298040"/>
            <a:ext cx="713643" cy="7019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9" name="그림 58"/>
          <p:cNvPicPr>
            <a:picLocks noChangeAspect="1"/>
          </p:cNvPicPr>
          <p:nvPr/>
        </p:nvPicPr>
        <p:blipFill>
          <a:blip r:embed="rId6"/>
          <a:stretch>
            <a:fillRect/>
          </a:stretch>
        </p:blipFill>
        <p:spPr>
          <a:xfrm>
            <a:off x="1323564" y="6784421"/>
            <a:ext cx="625529" cy="244109"/>
          </a:xfrm>
          <a:prstGeom prst="rect">
            <a:avLst/>
          </a:prstGeom>
        </p:spPr>
      </p:pic>
      <p:sp>
        <p:nvSpPr>
          <p:cNvPr id="66" name="四角形: 角を丸くする 17">
            <a:extLst>
              <a:ext uri="{FF2B5EF4-FFF2-40B4-BE49-F238E27FC236}">
                <a16:creationId xmlns="" xmlns:a16="http://schemas.microsoft.com/office/drawing/2014/main" id="{0ED4475C-113B-F9BC-67C9-93CD84806595}"/>
              </a:ext>
            </a:extLst>
          </p:cNvPr>
          <p:cNvSpPr/>
          <p:nvPr/>
        </p:nvSpPr>
        <p:spPr>
          <a:xfrm>
            <a:off x="1456093" y="8670975"/>
            <a:ext cx="2942584" cy="45855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11">
            <a:extLst>
              <a:ext uri="{FF2B5EF4-FFF2-40B4-BE49-F238E27FC236}">
                <a16:creationId xmlns="" xmlns:a16="http://schemas.microsoft.com/office/drawing/2014/main" id="{6D4928DE-87AD-41FE-9C1E-B3B4F357B84A}"/>
              </a:ext>
            </a:extLst>
          </p:cNvPr>
          <p:cNvSpPr txBox="1"/>
          <p:nvPr/>
        </p:nvSpPr>
        <p:spPr>
          <a:xfrm>
            <a:off x="4512431" y="8427556"/>
            <a:ext cx="2878969" cy="727122"/>
          </a:xfrm>
          <a:prstGeom prst="rect">
            <a:avLst/>
          </a:prstGeom>
          <a:solidFill>
            <a:schemeClr val="bg1"/>
          </a:solidFill>
          <a:ln>
            <a:solidFill>
              <a:srgbClr val="FF0000"/>
            </a:solidFill>
          </a:ln>
        </p:spPr>
        <p:txBody>
          <a:bodyPr wrap="square" rtlCol="0">
            <a:spAutoFit/>
          </a:bodyPr>
          <a:lstStyle/>
          <a:p>
            <a:pPr lvl="0">
              <a:lnSpc>
                <a:spcPct val="125000"/>
              </a:lnSpc>
            </a:pPr>
            <a:r>
              <a:rPr lang="ja-JP" altLang="ko-KR" sz="1100" dirty="0" smtClean="0">
                <a:latin typeface="MS Mincho" pitchFamily="49" charset="-128"/>
                <a:ea typeface="MS Mincho" pitchFamily="49" charset="-128"/>
              </a:rPr>
              <a:t>-「未分担」件数は0になりました。</a:t>
            </a:r>
            <a:endParaRPr lang="en-US" altLang="ja-JP" sz="1100" dirty="0" smtClean="0">
              <a:latin typeface="MS Mincho" pitchFamily="49" charset="-128"/>
              <a:ea typeface="MS Mincho" pitchFamily="49" charset="-128"/>
            </a:endParaRPr>
          </a:p>
          <a:p>
            <a:pPr lvl="0">
              <a:lnSpc>
                <a:spcPct val="125000"/>
              </a:lnSpc>
            </a:pPr>
            <a:r>
              <a:rPr lang="ja-JP" altLang="ko-KR" sz="1100" dirty="0" smtClean="0">
                <a:latin typeface="MS Mincho" pitchFamily="49" charset="-128"/>
                <a:ea typeface="MS Mincho" pitchFamily="49" charset="-128"/>
              </a:rPr>
              <a:t>- ユーザー別</a:t>
            </a:r>
            <a:r>
              <a:rPr lang="ja-JP" altLang="ko-KR" sz="1100" dirty="0" smtClean="0">
                <a:latin typeface="MS Mincho" pitchFamily="49" charset="-128"/>
                <a:ea typeface="MS Mincho" pitchFamily="49" charset="-128"/>
              </a:rPr>
              <a:t>に</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分担</a:t>
            </a:r>
            <a:endParaRPr lang="en-US" altLang="ja-JP" sz="1100" dirty="0" smtClean="0">
              <a:latin typeface="MS Mincho" pitchFamily="49" charset="-128"/>
              <a:ea typeface="MS Mincho" pitchFamily="49" charset="-128"/>
            </a:endParaRPr>
          </a:p>
          <a:p>
            <a:pPr lvl="0">
              <a:lnSpc>
                <a:spcPct val="125000"/>
              </a:lnSpc>
            </a:pPr>
            <a:r>
              <a:rPr lang="ja-JP" altLang="en-US"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されました。</a:t>
            </a:r>
            <a:endParaRPr lang="ko-KR" altLang="en-US" sz="1100" dirty="0">
              <a:solidFill>
                <a:schemeClr val="dk1"/>
              </a:solidFill>
              <a:latin typeface="MS Mincho" pitchFamily="49" charset="-128"/>
              <a:ea typeface="MS Mincho"/>
              <a:cs typeface="MS Mincho"/>
              <a:sym typeface="MS Mincho"/>
            </a:endParaRPr>
          </a:p>
        </p:txBody>
      </p:sp>
      <p:sp>
        <p:nvSpPr>
          <p:cNvPr id="79" name="四角形: 角を丸くする 17">
            <a:extLst>
              <a:ext uri="{FF2B5EF4-FFF2-40B4-BE49-F238E27FC236}">
                <a16:creationId xmlns="" xmlns:a16="http://schemas.microsoft.com/office/drawing/2014/main" id="{0ED4475C-113B-F9BC-67C9-93CD84806595}"/>
              </a:ext>
            </a:extLst>
          </p:cNvPr>
          <p:cNvSpPr/>
          <p:nvPr/>
        </p:nvSpPr>
        <p:spPr>
          <a:xfrm>
            <a:off x="1456092" y="8427556"/>
            <a:ext cx="2942584" cy="16421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11">
            <a:extLst>
              <a:ext uri="{FF2B5EF4-FFF2-40B4-BE49-F238E27FC236}">
                <a16:creationId xmlns="" xmlns:a16="http://schemas.microsoft.com/office/drawing/2014/main" id="{6D4928DE-87AD-41FE-9C1E-B3B4F357B84A}"/>
              </a:ext>
            </a:extLst>
          </p:cNvPr>
          <p:cNvSpPr txBox="1"/>
          <p:nvPr/>
        </p:nvSpPr>
        <p:spPr>
          <a:xfrm>
            <a:off x="4496086" y="7273205"/>
            <a:ext cx="2857214" cy="727122"/>
          </a:xfrm>
          <a:prstGeom prst="rect">
            <a:avLst/>
          </a:prstGeom>
          <a:solidFill>
            <a:schemeClr val="bg1"/>
          </a:solidFill>
          <a:ln>
            <a:solidFill>
              <a:srgbClr val="FF0000"/>
            </a:solidFill>
          </a:ln>
        </p:spPr>
        <p:txBody>
          <a:bodyPr wrap="square" rtlCol="0">
            <a:spAutoFit/>
          </a:bodyPr>
          <a:lstStyle/>
          <a:p>
            <a:pPr lvl="0">
              <a:lnSpc>
                <a:spcPct val="125000"/>
              </a:lnSpc>
            </a:pPr>
            <a:r>
              <a:rPr lang="en-US" altLang="ja-JP" sz="1100" dirty="0" smtClean="0">
                <a:solidFill>
                  <a:srgbClr val="FF0000"/>
                </a:solidFill>
                <a:latin typeface="MS Mincho" pitchFamily="49" charset="-128"/>
                <a:ea typeface="MS Mincho" pitchFamily="49" charset="-128"/>
                <a:sym typeface="MS Mincho"/>
              </a:rPr>
              <a:t>*</a:t>
            </a:r>
            <a:r>
              <a:rPr lang="ja-JP" altLang="ko-KR" sz="1100" dirty="0" smtClean="0">
                <a:latin typeface="MS Mincho" pitchFamily="49" charset="-128"/>
                <a:ea typeface="MS Mincho" pitchFamily="49" charset="-128"/>
              </a:rPr>
              <a:t>注：分担された件数情報は「分担確定」ボタンをクリックしなければ最終確定保存されません。</a:t>
            </a:r>
            <a:endParaRPr lang="ko-KR" altLang="en-US" sz="1100" dirty="0">
              <a:solidFill>
                <a:schemeClr val="dk1"/>
              </a:solidFill>
              <a:latin typeface="MS Mincho" pitchFamily="49" charset="-128"/>
              <a:ea typeface="MS Mincho"/>
              <a:cs typeface="MS Mincho"/>
              <a:sym typeface="MS Mincho"/>
            </a:endParaRPr>
          </a:p>
        </p:txBody>
      </p:sp>
      <p:cxnSp>
        <p:nvCxnSpPr>
          <p:cNvPr id="82" name="直線矢印コネクタ 15">
            <a:extLst>
              <a:ext uri="{FF2B5EF4-FFF2-40B4-BE49-F238E27FC236}">
                <a16:creationId xmlns="" xmlns:a16="http://schemas.microsoft.com/office/drawing/2014/main" id="{505AA9C8-9564-1FDB-3C97-42E4E8BC3542}"/>
              </a:ext>
            </a:extLst>
          </p:cNvPr>
          <p:cNvCxnSpPr>
            <a:cxnSpLocks/>
            <a:stCxn id="42" idx="3"/>
            <a:endCxn id="81" idx="1"/>
          </p:cNvCxnSpPr>
          <p:nvPr/>
        </p:nvCxnSpPr>
        <p:spPr>
          <a:xfrm>
            <a:off x="3207295" y="7501133"/>
            <a:ext cx="1288791" cy="1356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9">
            <a:extLst>
              <a:ext uri="{FF2B5EF4-FFF2-40B4-BE49-F238E27FC236}">
                <a16:creationId xmlns="" xmlns:a16="http://schemas.microsoft.com/office/drawing/2014/main" id="{5CFA0E53-DE06-4D36-A3C4-57898F4CE3A8}"/>
              </a:ext>
            </a:extLst>
          </p:cNvPr>
          <p:cNvSpPr txBox="1"/>
          <p:nvPr/>
        </p:nvSpPr>
        <p:spPr>
          <a:xfrm>
            <a:off x="1076675" y="9342373"/>
            <a:ext cx="6314725" cy="727122"/>
          </a:xfrm>
          <a:prstGeom prst="rect">
            <a:avLst/>
          </a:prstGeom>
          <a:noFill/>
        </p:spPr>
        <p:txBody>
          <a:bodyPr wrap="square">
            <a:spAutoFit/>
          </a:bodyPr>
          <a:lstStyle/>
          <a:p>
            <a:pPr>
              <a:lnSpc>
                <a:spcPct val="125000"/>
              </a:lnSpc>
            </a:pPr>
            <a:r>
              <a:rPr lang="ko-KR" altLang="ko-KR" sz="1100" dirty="0" smtClean="0">
                <a:solidFill>
                  <a:srgbClr val="FF0000"/>
                </a:solidFill>
                <a:latin typeface="MS Mincho" pitchFamily="49" charset="-128"/>
                <a:ea typeface="MS Mincho"/>
                <a:cs typeface="MS Mincho"/>
                <a:sym typeface="MS Mincho"/>
              </a:rPr>
              <a:t>②</a:t>
            </a:r>
            <a:r>
              <a:rPr lang="en-US" altLang="ko-KR" sz="1100" dirty="0" smtClean="0">
                <a:solidFill>
                  <a:srgbClr val="FF0000"/>
                </a:solidFill>
                <a:latin typeface="MS Mincho" pitchFamily="49" charset="-128"/>
                <a:ea typeface="MS Mincho" pitchFamily="49" charset="-128"/>
                <a:cs typeface="MS Mincho"/>
                <a:sym typeface="MS Mincho"/>
              </a:rPr>
              <a:t> </a:t>
            </a:r>
            <a:r>
              <a:rPr lang="ja-JP" altLang="ko-KR" sz="1100" dirty="0" smtClean="0">
                <a:latin typeface="MS Mincho" pitchFamily="49" charset="-128"/>
                <a:ea typeface="MS Mincho" pitchFamily="49" charset="-128"/>
              </a:rPr>
              <a:t>自動分配条件に応じて分</a:t>
            </a:r>
            <a:r>
              <a:rPr lang="ja-JP" altLang="ko-KR" sz="1100" dirty="0" smtClean="0">
                <a:latin typeface="MS Mincho" pitchFamily="49" charset="-128"/>
                <a:ea typeface="MS Mincho" pitchFamily="49" charset="-128"/>
              </a:rPr>
              <a:t>担</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を</a:t>
            </a:r>
            <a:r>
              <a:rPr lang="ja-JP" altLang="ko-KR" sz="1100" dirty="0" smtClean="0">
                <a:latin typeface="MS Mincho" pitchFamily="49" charset="-128"/>
                <a:ea typeface="MS Mincho" pitchFamily="49" charset="-128"/>
              </a:rPr>
              <a:t>ユーザー別に分配さ</a:t>
            </a:r>
            <a:r>
              <a:rPr lang="ja-JP" altLang="en-US" sz="1100" dirty="0" smtClean="0">
                <a:latin typeface="MS Mincho" pitchFamily="49" charset="-128"/>
                <a:ea typeface="MS Mincho" pitchFamily="49" charset="-128"/>
              </a:rPr>
              <a:t>れ</a:t>
            </a:r>
            <a:r>
              <a:rPr lang="ja-JP" altLang="ko-KR" sz="1100" dirty="0" smtClean="0">
                <a:latin typeface="MS Mincho" pitchFamily="49" charset="-128"/>
                <a:ea typeface="MS Mincho" pitchFamily="49" charset="-128"/>
              </a:rPr>
              <a:t>ます。</a:t>
            </a:r>
            <a:endParaRPr lang="en-US" altLang="ko-KR" sz="1100" dirty="0" smtClean="0">
              <a:solidFill>
                <a:schemeClr val="dk1"/>
              </a:solidFill>
              <a:latin typeface="MS Mincho" pitchFamily="49" charset="-128"/>
              <a:ea typeface="MS Mincho" pitchFamily="49" charset="-128"/>
              <a:cs typeface="MS Mincho"/>
              <a:sym typeface="MS Mincho"/>
            </a:endParaRPr>
          </a:p>
          <a:p>
            <a:pPr>
              <a:lnSpc>
                <a:spcPct val="125000"/>
              </a:lnSpc>
            </a:pPr>
            <a:r>
              <a:rPr lang="ko-KR" altLang="en-US" sz="1100" dirty="0" smtClean="0">
                <a:latin typeface="MS Mincho" pitchFamily="49" charset="-128"/>
                <a:ea typeface="MS Mincho" pitchFamily="49" charset="-128"/>
              </a:rPr>
              <a:t>   </a:t>
            </a:r>
            <a:r>
              <a:rPr lang="ja-JP" altLang="en-US" sz="1100" dirty="0" smtClean="0">
                <a:latin typeface="MS Mincho" pitchFamily="49" charset="-128"/>
                <a:ea typeface="MS Mincho" pitchFamily="49" charset="-128"/>
              </a:rPr>
              <a:t>又、配分</a:t>
            </a:r>
            <a:r>
              <a:rPr lang="ja-JP" altLang="ko-KR" sz="1100" dirty="0" smtClean="0">
                <a:latin typeface="MS Mincho" pitchFamily="49" charset="-128"/>
                <a:ea typeface="MS Mincho" pitchFamily="49" charset="-128"/>
              </a:rPr>
              <a:t>された件数</a:t>
            </a:r>
            <a:r>
              <a:rPr lang="ja-JP" altLang="en-US"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編集</a:t>
            </a:r>
            <a:r>
              <a:rPr lang="ja-JP" altLang="en-US" sz="1100" dirty="0" smtClean="0">
                <a:latin typeface="MS Mincho" pitchFamily="49" charset="-128"/>
                <a:ea typeface="MS Mincho" pitchFamily="49" charset="-128"/>
              </a:rPr>
              <a:t>が</a:t>
            </a:r>
            <a:r>
              <a:rPr lang="ja-JP" altLang="ko-KR" sz="1100" dirty="0" smtClean="0">
                <a:latin typeface="MS Mincho" pitchFamily="49" charset="-128"/>
                <a:ea typeface="MS Mincho" pitchFamily="49" charset="-128"/>
              </a:rPr>
              <a:t>でき</a:t>
            </a:r>
            <a:r>
              <a:rPr lang="ja-JP" altLang="en-US" sz="1100" dirty="0" smtClean="0">
                <a:latin typeface="MS Mincho" pitchFamily="49" charset="-128"/>
                <a:ea typeface="MS Mincho" pitchFamily="49" charset="-128"/>
              </a:rPr>
              <a:t>るので</a:t>
            </a:r>
            <a:r>
              <a:rPr lang="ja-JP" altLang="ko-KR" sz="1100" dirty="0" smtClean="0">
                <a:latin typeface="MS Mincho" pitchFamily="49" charset="-128"/>
                <a:ea typeface="MS Mincho" pitchFamily="49" charset="-128"/>
              </a:rPr>
              <a:t>配</a:t>
            </a:r>
            <a:r>
              <a:rPr lang="ja-JP" altLang="en-US" sz="1100" dirty="0" smtClean="0">
                <a:latin typeface="MS Mincho" pitchFamily="49" charset="-128"/>
                <a:ea typeface="MS Mincho" pitchFamily="49" charset="-128"/>
              </a:rPr>
              <a:t>分</a:t>
            </a:r>
            <a:r>
              <a:rPr lang="ja-JP" altLang="ko-KR" sz="1100" dirty="0" smtClean="0">
                <a:latin typeface="MS Mincho" pitchFamily="49" charset="-128"/>
                <a:ea typeface="MS Mincho" pitchFamily="49" charset="-128"/>
              </a:rPr>
              <a:t>された件数を確認し、「配</a:t>
            </a:r>
            <a:r>
              <a:rPr lang="ja-JP" altLang="en-US" sz="1100" dirty="0" smtClean="0">
                <a:latin typeface="MS Mincho" pitchFamily="49" charset="-128"/>
                <a:ea typeface="MS Mincho" pitchFamily="49" charset="-128"/>
              </a:rPr>
              <a:t>分</a:t>
            </a:r>
            <a:r>
              <a:rPr lang="ja-JP" altLang="ko-KR" sz="1100" dirty="0" smtClean="0">
                <a:latin typeface="MS Mincho" pitchFamily="49" charset="-128"/>
                <a:ea typeface="MS Mincho" pitchFamily="49" charset="-128"/>
              </a:rPr>
              <a:t>」ボタンを押すと</a:t>
            </a:r>
            <a:endParaRPr lang="en-US" altLang="ja-JP" sz="1100" dirty="0" smtClean="0">
              <a:latin typeface="MS Mincho" pitchFamily="49" charset="-128"/>
              <a:ea typeface="MS Mincho" pitchFamily="49" charset="-128"/>
            </a:endParaRPr>
          </a:p>
          <a:p>
            <a:pPr>
              <a:lnSpc>
                <a:spcPct val="125000"/>
              </a:lnSpc>
            </a:pPr>
            <a:r>
              <a:rPr lang="en-US" altLang="ja-JP" sz="1100" dirty="0" smtClean="0">
                <a:latin typeface="MS Mincho" pitchFamily="49" charset="-128"/>
                <a:ea typeface="MS Mincho" pitchFamily="49" charset="-128"/>
              </a:rPr>
              <a:t>   </a:t>
            </a:r>
            <a:r>
              <a:rPr lang="ja-JP" altLang="ko-KR" sz="1100" dirty="0" smtClean="0">
                <a:latin typeface="MS Mincho" pitchFamily="49" charset="-128"/>
                <a:ea typeface="MS Mincho" pitchFamily="49" charset="-128"/>
              </a:rPr>
              <a:t>配分が確定します。</a:t>
            </a:r>
            <a:endParaRPr lang="en-US" altLang="ja-JP" sz="1100" dirty="0">
              <a:solidFill>
                <a:srgbClr val="FF0000"/>
              </a:solidFill>
              <a:latin typeface="MS Mincho" pitchFamily="49" charset="-128"/>
              <a:ea typeface="MS Mincho" pitchFamily="49" charset="-128"/>
            </a:endParaRPr>
          </a:p>
        </p:txBody>
      </p:sp>
    </p:spTree>
    <p:extLst>
      <p:ext uri="{BB962C8B-B14F-4D97-AF65-F5344CB8AC3E}">
        <p14:creationId xmlns="" xmlns:p14="http://schemas.microsoft.com/office/powerpoint/2010/main" val="7069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42" name="그림 41"/>
          <p:cNvPicPr>
            <a:picLocks noChangeAspect="1"/>
          </p:cNvPicPr>
          <p:nvPr/>
        </p:nvPicPr>
        <p:blipFill>
          <a:blip r:embed="rId3"/>
          <a:stretch>
            <a:fillRect/>
          </a:stretch>
        </p:blipFill>
        <p:spPr>
          <a:xfrm>
            <a:off x="1360617" y="5915582"/>
            <a:ext cx="4971074" cy="3277689"/>
          </a:xfrm>
          <a:prstGeom prst="rect">
            <a:avLst/>
          </a:prstGeom>
        </p:spPr>
      </p:pic>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7</a:t>
            </a:fld>
            <a:endParaRPr dirty="0"/>
          </a:p>
        </p:txBody>
      </p:sp>
      <p:cxnSp>
        <p:nvCxnSpPr>
          <p:cNvPr id="32" name="直線矢印コネクタ 15">
            <a:extLst>
              <a:ext uri="{FF2B5EF4-FFF2-40B4-BE49-F238E27FC236}">
                <a16:creationId xmlns="" xmlns:a16="http://schemas.microsoft.com/office/drawing/2014/main" id="{2979A040-927B-0D44-ACC1-C00619587936}"/>
              </a:ext>
            </a:extLst>
          </p:cNvPr>
          <p:cNvCxnSpPr>
            <a:cxnSpLocks/>
          </p:cNvCxnSpPr>
          <p:nvPr/>
        </p:nvCxnSpPr>
        <p:spPr>
          <a:xfrm flipV="1">
            <a:off x="3317968" y="9158779"/>
            <a:ext cx="4715" cy="171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209;p7">
            <a:extLst>
              <a:ext uri="{FF2B5EF4-FFF2-40B4-BE49-F238E27FC236}">
                <a16:creationId xmlns="" xmlns:a16="http://schemas.microsoft.com/office/drawing/2014/main" id="{6AB63D18-FA70-6232-8E27-FF76E1B4B652}"/>
              </a:ext>
            </a:extLst>
          </p:cNvPr>
          <p:cNvSpPr/>
          <p:nvPr/>
        </p:nvSpPr>
        <p:spPr>
          <a:xfrm flipH="1" flipV="1">
            <a:off x="2985199" y="9052451"/>
            <a:ext cx="542261" cy="11786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 name="Google Shape;209;p7">
            <a:extLst>
              <a:ext uri="{FF2B5EF4-FFF2-40B4-BE49-F238E27FC236}">
                <a16:creationId xmlns="" xmlns:a16="http://schemas.microsoft.com/office/drawing/2014/main" id="{1B6292A5-8C78-1524-F338-70062EC295B4}"/>
              </a:ext>
            </a:extLst>
          </p:cNvPr>
          <p:cNvSpPr/>
          <p:nvPr/>
        </p:nvSpPr>
        <p:spPr>
          <a:xfrm>
            <a:off x="1423638" y="7397079"/>
            <a:ext cx="1443123" cy="22177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2" name="テキスト ボックス 17">
            <a:extLst>
              <a:ext uri="{FF2B5EF4-FFF2-40B4-BE49-F238E27FC236}">
                <a16:creationId xmlns="" xmlns:a16="http://schemas.microsoft.com/office/drawing/2014/main" id="{F324006B-234F-9F3D-F100-E392F0707C68}"/>
              </a:ext>
            </a:extLst>
          </p:cNvPr>
          <p:cNvSpPr txBox="1"/>
          <p:nvPr/>
        </p:nvSpPr>
        <p:spPr>
          <a:xfrm>
            <a:off x="3256329" y="7354254"/>
            <a:ext cx="2562255" cy="430887"/>
          </a:xfrm>
          <a:prstGeom prst="rect">
            <a:avLst/>
          </a:prstGeom>
          <a:solidFill>
            <a:schemeClr val="bg1"/>
          </a:solidFill>
        </p:spPr>
        <p:txBody>
          <a:bodyPr wrap="square" rtlCol="0">
            <a:spAutoFit/>
          </a:bodyPr>
          <a:lstStyle/>
          <a:p>
            <a:r>
              <a:rPr lang="ja-JP" altLang="ko-KR" sz="1100" dirty="0" smtClean="0">
                <a:solidFill>
                  <a:srgbClr val="FF0000"/>
                </a:solidFill>
                <a:latin typeface="MS Mincho" pitchFamily="49" charset="-128"/>
                <a:ea typeface="MS Mincho" pitchFamily="49" charset="-128"/>
              </a:rPr>
              <a:t>「ユーザー1」に分担され</a:t>
            </a:r>
            <a:r>
              <a:rPr lang="ja-JP" altLang="ko-KR" sz="1100" dirty="0" smtClean="0">
                <a:solidFill>
                  <a:srgbClr val="FF0000"/>
                </a:solidFill>
                <a:latin typeface="MS Mincho" pitchFamily="49" charset="-128"/>
                <a:ea typeface="MS Mincho" pitchFamily="49" charset="-128"/>
              </a:rPr>
              <a:t>た</a:t>
            </a:r>
            <a:r>
              <a:rPr lang="ja-JP" altLang="en-US" sz="1100" dirty="0" smtClean="0">
                <a:solidFill>
                  <a:srgbClr val="FF0000"/>
                </a:solidFill>
                <a:latin typeface="MS Mincho" pitchFamily="49" charset="-128"/>
                <a:ea typeface="MS Mincho"/>
                <a:cs typeface="MS Mincho"/>
                <a:sym typeface="MS Mincho"/>
              </a:rPr>
              <a:t>レセプト</a:t>
            </a:r>
            <a:r>
              <a:rPr lang="ja-JP" altLang="ko-KR" sz="1100" dirty="0" smtClean="0">
                <a:solidFill>
                  <a:srgbClr val="FF0000"/>
                </a:solidFill>
                <a:latin typeface="MS Mincho" pitchFamily="49" charset="-128"/>
                <a:ea typeface="MS Mincho" pitchFamily="49" charset="-128"/>
              </a:rPr>
              <a:t>が</a:t>
            </a:r>
            <a:r>
              <a:rPr lang="ja-JP" altLang="ko-KR" sz="1100" dirty="0" smtClean="0">
                <a:solidFill>
                  <a:srgbClr val="FF0000"/>
                </a:solidFill>
                <a:latin typeface="MS Mincho" pitchFamily="49" charset="-128"/>
                <a:ea typeface="MS Mincho" pitchFamily="49" charset="-128"/>
              </a:rPr>
              <a:t>検索されます。</a:t>
            </a:r>
            <a:endParaRPr kumimoji="1" lang="ja-JP" altLang="en-US" sz="1100" dirty="0">
              <a:solidFill>
                <a:srgbClr val="FF0000"/>
              </a:solidFill>
              <a:latin typeface="MS Mincho" pitchFamily="49" charset="-128"/>
              <a:ea typeface="MS Mincho" pitchFamily="49" charset="-128"/>
            </a:endParaRPr>
          </a:p>
        </p:txBody>
      </p:sp>
      <p:sp>
        <p:nvSpPr>
          <p:cNvPr id="17" name="Google Shape;122;p3">
            <a:extLst>
              <a:ext uri="{FF2B5EF4-FFF2-40B4-BE49-F238E27FC236}">
                <a16:creationId xmlns="" xmlns:a16="http://schemas.microsoft.com/office/drawing/2014/main" id="{79F9AD0A-662A-DA5E-AAF9-15F62265A8A6}"/>
              </a:ext>
            </a:extLst>
          </p:cNvPr>
          <p:cNvSpPr txBox="1"/>
          <p:nvPr/>
        </p:nvSpPr>
        <p:spPr>
          <a:xfrm>
            <a:off x="1048101" y="1183480"/>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smtClean="0">
                <a:solidFill>
                  <a:srgbClr val="7F7F7F"/>
                </a:solidFill>
                <a:latin typeface="MS Mincho" pitchFamily="49" charset="-128"/>
                <a:ea typeface="MS Mincho"/>
                <a:cs typeface="MS Mincho"/>
                <a:sym typeface="MS Mincho"/>
              </a:rPr>
              <a:t>●</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点</a:t>
            </a:r>
            <a:r>
              <a:rPr lang="ja-JP" altLang="ko-KR" sz="1100" dirty="0" smtClean="0">
                <a:latin typeface="MS Mincho" pitchFamily="49" charset="-128"/>
                <a:ea typeface="MS Mincho" pitchFamily="49" charset="-128"/>
              </a:rPr>
              <a:t>検画面</a:t>
            </a:r>
            <a:endParaRPr sz="1100" dirty="0">
              <a:solidFill>
                <a:schemeClr val="dk1"/>
              </a:solidFill>
              <a:latin typeface="MS Mincho" pitchFamily="49" charset="-128"/>
              <a:ea typeface="MS Mincho" pitchFamily="49" charset="-128"/>
              <a:cs typeface="MS Mincho"/>
              <a:sym typeface="MS Mincho"/>
            </a:endParaRPr>
          </a:p>
        </p:txBody>
      </p:sp>
      <p:sp>
        <p:nvSpPr>
          <p:cNvPr id="18" name="Google Shape;204;p7">
            <a:extLst>
              <a:ext uri="{FF2B5EF4-FFF2-40B4-BE49-F238E27FC236}">
                <a16:creationId xmlns="" xmlns:a16="http://schemas.microsoft.com/office/drawing/2014/main" id="{E62D60D4-6C1C-F76A-7F7D-24FA76BE9557}"/>
              </a:ext>
            </a:extLst>
          </p:cNvPr>
          <p:cNvSpPr txBox="1"/>
          <p:nvPr/>
        </p:nvSpPr>
        <p:spPr>
          <a:xfrm>
            <a:off x="1146459" y="147810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ko-KR" sz="1100" dirty="0" smtClean="0">
                <a:latin typeface="MS Mincho" pitchFamily="49" charset="-128"/>
                <a:ea typeface="MS Mincho" pitchFamily="49" charset="-128"/>
              </a:rPr>
              <a:t>「点検業務」 &gt; 「レセ点検画面」の「点検タブ」をクリックします。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29" name="テキスト ボックス 12">
            <a:extLst>
              <a:ext uri="{FF2B5EF4-FFF2-40B4-BE49-F238E27FC236}">
                <a16:creationId xmlns="" xmlns:a16="http://schemas.microsoft.com/office/drawing/2014/main" id="{307452A1-4D63-895B-0CBD-A12A4B1AA57F}"/>
              </a:ext>
            </a:extLst>
          </p:cNvPr>
          <p:cNvSpPr txBox="1"/>
          <p:nvPr/>
        </p:nvSpPr>
        <p:spPr>
          <a:xfrm>
            <a:off x="1536071" y="9266638"/>
            <a:ext cx="4795620" cy="515526"/>
          </a:xfrm>
          <a:prstGeom prst="rect">
            <a:avLst/>
          </a:prstGeom>
          <a:solidFill>
            <a:schemeClr val="bg1"/>
          </a:solidFill>
          <a:ln>
            <a:solidFill>
              <a:srgbClr val="FF0000"/>
            </a:solidFill>
          </a:ln>
        </p:spPr>
        <p:txBody>
          <a:bodyPr wrap="square">
            <a:spAutoFit/>
          </a:bodyPr>
          <a:lstStyle/>
          <a:p>
            <a:pPr>
              <a:lnSpc>
                <a:spcPct val="125000"/>
              </a:lnSpc>
            </a:pPr>
            <a:r>
              <a:rPr lang="ja-JP" altLang="ko-KR" sz="1100" dirty="0" smtClean="0">
                <a:latin typeface="MS Mincho" pitchFamily="49" charset="-128"/>
                <a:ea typeface="MS Mincho" pitchFamily="49" charset="-128"/>
              </a:rPr>
              <a:t>分担設定画面で分担処理された「ユーザー1」に割り当て件数は132件でした。 </a:t>
            </a:r>
            <a:r>
              <a:rPr lang="ja-JP" altLang="en-US" sz="1100" dirty="0" smtClean="0">
                <a:latin typeface="MS Mincho" pitchFamily="49" charset="-128"/>
                <a:ea typeface="MS Mincho" pitchFamily="49" charset="-128"/>
              </a:rPr>
              <a:t>又、</a:t>
            </a:r>
            <a:r>
              <a:rPr lang="ja-JP" altLang="ko-KR" sz="1100" dirty="0" smtClean="0">
                <a:latin typeface="MS Mincho" pitchFamily="49" charset="-128"/>
                <a:ea typeface="MS Mincho" pitchFamily="49" charset="-128"/>
              </a:rPr>
              <a:t>該当す</a:t>
            </a:r>
            <a:r>
              <a:rPr lang="ja-JP" altLang="ko-KR" sz="1100" dirty="0" smtClean="0">
                <a:latin typeface="MS Mincho" pitchFamily="49" charset="-128"/>
                <a:ea typeface="MS Mincho" pitchFamily="49" charset="-128"/>
              </a:rPr>
              <a:t>る</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み</a:t>
            </a:r>
            <a:r>
              <a:rPr lang="ja-JP" altLang="en-US" sz="1100" dirty="0" smtClean="0">
                <a:latin typeface="MS Mincho" pitchFamily="49" charset="-128"/>
                <a:ea typeface="MS Mincho" pitchFamily="49" charset="-128"/>
              </a:rPr>
              <a:t>目視</a:t>
            </a:r>
            <a:r>
              <a:rPr lang="ja-JP" altLang="ko-KR" sz="1100" dirty="0" smtClean="0">
                <a:latin typeface="MS Mincho" pitchFamily="49" charset="-128"/>
                <a:ea typeface="MS Mincho" pitchFamily="49" charset="-128"/>
              </a:rPr>
              <a:t>で点検確認できます。</a:t>
            </a:r>
            <a:endParaRPr lang="en-US" altLang="ja-JP" sz="1100" dirty="0">
              <a:latin typeface="MS Mincho" pitchFamily="49" charset="-128"/>
              <a:ea typeface="MS Mincho" pitchFamily="49" charset="-128"/>
            </a:endParaRPr>
          </a:p>
        </p:txBody>
      </p:sp>
      <p:pic>
        <p:nvPicPr>
          <p:cNvPr id="6" name="그림 5"/>
          <p:cNvPicPr>
            <a:picLocks noChangeAspect="1"/>
          </p:cNvPicPr>
          <p:nvPr/>
        </p:nvPicPr>
        <p:blipFill>
          <a:blip r:embed="rId4"/>
          <a:stretch>
            <a:fillRect/>
          </a:stretch>
        </p:blipFill>
        <p:spPr>
          <a:xfrm>
            <a:off x="1428953" y="1831957"/>
            <a:ext cx="1495607" cy="3060776"/>
          </a:xfrm>
          <a:prstGeom prst="rect">
            <a:avLst/>
          </a:prstGeom>
        </p:spPr>
      </p:pic>
      <p:sp>
        <p:nvSpPr>
          <p:cNvPr id="22" name="四角形: 角を丸くする 8">
            <a:extLst>
              <a:ext uri="{FF2B5EF4-FFF2-40B4-BE49-F238E27FC236}">
                <a16:creationId xmlns="" xmlns:a16="http://schemas.microsoft.com/office/drawing/2014/main" id="{FEC9DF46-E4FE-45B2-88F6-7DFC76E62B23}"/>
              </a:ext>
            </a:extLst>
          </p:cNvPr>
          <p:cNvSpPr/>
          <p:nvPr/>
        </p:nvSpPr>
        <p:spPr>
          <a:xfrm>
            <a:off x="1428952" y="4703949"/>
            <a:ext cx="1443123" cy="1758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0">
            <a:extLst>
              <a:ext uri="{FF2B5EF4-FFF2-40B4-BE49-F238E27FC236}">
                <a16:creationId xmlns="" xmlns:a16="http://schemas.microsoft.com/office/drawing/2014/main" id="{C606F31B-0896-DCC3-E312-E8E7FF4F8087}"/>
              </a:ext>
            </a:extLst>
          </p:cNvPr>
          <p:cNvSpPr txBox="1"/>
          <p:nvPr/>
        </p:nvSpPr>
        <p:spPr>
          <a:xfrm>
            <a:off x="1146459" y="4525640"/>
            <a:ext cx="214158" cy="307777"/>
          </a:xfrm>
          <a:prstGeom prst="rect">
            <a:avLst/>
          </a:prstGeom>
          <a:noFill/>
        </p:spPr>
        <p:txBody>
          <a:bodyPr wrap="square" rtlCol="0">
            <a:spAutoFit/>
          </a:bodyPr>
          <a:lstStyle/>
          <a:p>
            <a:pPr algn="l"/>
            <a:r>
              <a:rPr kumimoji="1" lang="ja-JP" altLang="en-US" dirty="0">
                <a:solidFill>
                  <a:srgbClr val="FF0000"/>
                </a:solidFill>
              </a:rPr>
              <a:t>①</a:t>
            </a:r>
          </a:p>
        </p:txBody>
      </p:sp>
      <p:pic>
        <p:nvPicPr>
          <p:cNvPr id="14" name="그림 13"/>
          <p:cNvPicPr>
            <a:picLocks noChangeAspect="1"/>
          </p:cNvPicPr>
          <p:nvPr/>
        </p:nvPicPr>
        <p:blipFill>
          <a:blip r:embed="rId5"/>
          <a:stretch>
            <a:fillRect/>
          </a:stretch>
        </p:blipFill>
        <p:spPr>
          <a:xfrm>
            <a:off x="4357419" y="2817632"/>
            <a:ext cx="1820098" cy="3037475"/>
          </a:xfrm>
          <a:prstGeom prst="rect">
            <a:avLst/>
          </a:prstGeom>
        </p:spPr>
      </p:pic>
      <p:cxnSp>
        <p:nvCxnSpPr>
          <p:cNvPr id="31" name="Google Shape;285;p11"/>
          <p:cNvCxnSpPr>
            <a:stCxn id="35" idx="1"/>
            <a:endCxn id="22" idx="3"/>
          </p:cNvCxnSpPr>
          <p:nvPr/>
        </p:nvCxnSpPr>
        <p:spPr>
          <a:xfrm rot="10800000" flipV="1">
            <a:off x="2872075" y="2067091"/>
            <a:ext cx="236876" cy="2724789"/>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34" name="四角形: 角を丸くする 8">
            <a:extLst>
              <a:ext uri="{FF2B5EF4-FFF2-40B4-BE49-F238E27FC236}">
                <a16:creationId xmlns="" xmlns:a16="http://schemas.microsoft.com/office/drawing/2014/main" id="{FEC9DF46-E4FE-45B2-88F6-7DFC76E62B23}"/>
              </a:ext>
            </a:extLst>
          </p:cNvPr>
          <p:cNvSpPr/>
          <p:nvPr/>
        </p:nvSpPr>
        <p:spPr>
          <a:xfrm>
            <a:off x="4942395" y="4665066"/>
            <a:ext cx="926777" cy="37888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18">
            <a:extLst>
              <a:ext uri="{FF2B5EF4-FFF2-40B4-BE49-F238E27FC236}">
                <a16:creationId xmlns="" xmlns:a16="http://schemas.microsoft.com/office/drawing/2014/main" id="{7D05650F-785D-4696-839B-0929BDDE18DF}"/>
              </a:ext>
            </a:extLst>
          </p:cNvPr>
          <p:cNvSpPr txBox="1"/>
          <p:nvPr/>
        </p:nvSpPr>
        <p:spPr>
          <a:xfrm>
            <a:off x="3108951" y="1915127"/>
            <a:ext cx="4450723" cy="303929"/>
          </a:xfrm>
          <a:prstGeom prst="rect">
            <a:avLst/>
          </a:prstGeom>
          <a:noFill/>
        </p:spPr>
        <p:txBody>
          <a:bodyPr wrap="square">
            <a:spAutoFit/>
          </a:bodyPr>
          <a:lstStyle/>
          <a:p>
            <a:pPr>
              <a:lnSpc>
                <a:spcPct val="125000"/>
              </a:lnSpc>
            </a:pPr>
            <a:r>
              <a:rPr lang="ja-JP" altLang="ja-JP" sz="1100" kern="0" dirty="0" smtClean="0">
                <a:solidFill>
                  <a:srgbClr val="FF0000"/>
                </a:solidFill>
                <a:effectLst/>
                <a:latin typeface="MS Mincho" pitchFamily="49" charset="-128"/>
                <a:ea typeface="MS Mincho" pitchFamily="49" charset="-128"/>
                <a:cs typeface="KozGoPro-Medium"/>
              </a:rPr>
              <a:t>①</a:t>
            </a:r>
            <a:r>
              <a:rPr lang="ja-JP" altLang="ko-KR" sz="1100" dirty="0" smtClean="0">
                <a:latin typeface="MS Mincho" pitchFamily="49" charset="-128"/>
                <a:ea typeface="MS Mincho" pitchFamily="49" charset="-128"/>
              </a:rPr>
              <a:t>「点検タブ」をクリックして点検タブ</a:t>
            </a:r>
            <a:r>
              <a:rPr lang="ja-JP" altLang="en-US" sz="1100" dirty="0" smtClean="0">
                <a:latin typeface="MS Mincho" pitchFamily="49" charset="-128"/>
                <a:ea typeface="MS Mincho" pitchFamily="49" charset="-128"/>
              </a:rPr>
              <a:t>領域</a:t>
            </a:r>
            <a:r>
              <a:rPr lang="ja-JP" altLang="ko-KR" sz="1100" dirty="0" smtClean="0">
                <a:latin typeface="MS Mincho" pitchFamily="49" charset="-128"/>
                <a:ea typeface="MS Mincho" pitchFamily="49" charset="-128"/>
              </a:rPr>
              <a:t>に切り替えます。</a:t>
            </a:r>
            <a:endParaRPr lang="ja-JP" altLang="ja-JP" sz="1100" kern="100" dirty="0">
              <a:effectLst/>
              <a:latin typeface="MS Mincho" pitchFamily="49" charset="-128"/>
              <a:ea typeface="MS Mincho" pitchFamily="49" charset="-128"/>
              <a:cs typeface="Times New Roman" panose="02020603050405020304" pitchFamily="18" charset="0"/>
            </a:endParaRPr>
          </a:p>
        </p:txBody>
      </p:sp>
      <p:sp>
        <p:nvSpPr>
          <p:cNvPr id="36" name="テキスト ボックス 18">
            <a:extLst>
              <a:ext uri="{FF2B5EF4-FFF2-40B4-BE49-F238E27FC236}">
                <a16:creationId xmlns="" xmlns:a16="http://schemas.microsoft.com/office/drawing/2014/main" id="{7D05650F-785D-4696-839B-0929BDDE18DF}"/>
              </a:ext>
            </a:extLst>
          </p:cNvPr>
          <p:cNvSpPr txBox="1"/>
          <p:nvPr/>
        </p:nvSpPr>
        <p:spPr>
          <a:xfrm>
            <a:off x="3108952" y="2501437"/>
            <a:ext cx="3760874" cy="274819"/>
          </a:xfrm>
          <a:prstGeom prst="rect">
            <a:avLst/>
          </a:prstGeom>
          <a:noFill/>
        </p:spPr>
        <p:txBody>
          <a:bodyPr wrap="square">
            <a:spAutoFit/>
          </a:bodyPr>
          <a:lstStyle/>
          <a:p>
            <a:pPr>
              <a:lnSpc>
                <a:spcPct val="125000"/>
              </a:lnSpc>
            </a:pPr>
            <a:r>
              <a:rPr lang="ja-JP" altLang="ja-JP" sz="1100" kern="0" dirty="0" smtClean="0">
                <a:solidFill>
                  <a:srgbClr val="FF0000"/>
                </a:solidFill>
                <a:effectLst/>
                <a:latin typeface="MS Mincho" pitchFamily="49" charset="-128"/>
                <a:ea typeface="MS Mincho" pitchFamily="49" charset="-128"/>
                <a:cs typeface="KozGoPro-Medium"/>
              </a:rPr>
              <a:t>②</a:t>
            </a:r>
            <a:r>
              <a:rPr lang="ja-JP" altLang="ja-JP" sz="1100" kern="0" dirty="0">
                <a:solidFill>
                  <a:srgbClr val="FF0000"/>
                </a:solidFill>
                <a:effectLst/>
                <a:latin typeface="MS Mincho" pitchFamily="49" charset="-128"/>
                <a:ea typeface="MS Mincho" pitchFamily="49" charset="-128"/>
                <a:cs typeface="KozMinPro-Light"/>
              </a:rPr>
              <a:t>　</a:t>
            </a:r>
            <a:r>
              <a:rPr lang="ja-JP" altLang="en-US" sz="1100" kern="0" dirty="0" smtClean="0">
                <a:solidFill>
                  <a:schemeClr val="tx1"/>
                </a:solidFill>
                <a:effectLst/>
                <a:latin typeface="MS Mincho" pitchFamily="49" charset="-128"/>
                <a:ea typeface="MS Mincho" pitchFamily="49" charset="-128"/>
                <a:cs typeface="KozMinPro-Light"/>
              </a:rPr>
              <a:t>点検</a:t>
            </a:r>
            <a:r>
              <a:rPr lang="ja-JP" altLang="ko-KR" sz="1100" dirty="0" smtClean="0">
                <a:latin typeface="MS Mincho" pitchFamily="49" charset="-128"/>
                <a:ea typeface="MS Mincho" pitchFamily="49" charset="-128"/>
              </a:rPr>
              <a:t>者分担で</a:t>
            </a:r>
            <a:r>
              <a:rPr lang="ja-JP" altLang="en-US" sz="1100" dirty="0" smtClean="0">
                <a:solidFill>
                  <a:schemeClr val="tx1"/>
                </a:solidFill>
                <a:latin typeface="MS Mincho" pitchFamily="49" charset="-128"/>
                <a:ea typeface="MS Mincho" pitchFamily="49" charset="-128"/>
                <a:cs typeface="KozMinPro-Light"/>
              </a:rPr>
              <a:t>点検</a:t>
            </a:r>
            <a:r>
              <a:rPr lang="ja-JP" altLang="ko-KR" sz="1100" dirty="0" smtClean="0">
                <a:latin typeface="MS Mincho" pitchFamily="49" charset="-128"/>
                <a:ea typeface="MS Mincho" pitchFamily="49" charset="-128"/>
              </a:rPr>
              <a:t>者ユーザーを選択します。</a:t>
            </a:r>
            <a:endParaRPr lang="ja-JP" altLang="ja-JP" sz="1100" kern="100" dirty="0">
              <a:effectLst/>
              <a:latin typeface="MS Mincho" pitchFamily="49" charset="-128"/>
              <a:ea typeface="MS Mincho" pitchFamily="49" charset="-128"/>
              <a:cs typeface="Times New Roman" panose="02020603050405020304" pitchFamily="18" charset="0"/>
            </a:endParaRPr>
          </a:p>
        </p:txBody>
      </p:sp>
      <p:cxnSp>
        <p:nvCxnSpPr>
          <p:cNvPr id="40" name="Google Shape;285;p11"/>
          <p:cNvCxnSpPr>
            <a:endCxn id="34" idx="1"/>
          </p:cNvCxnSpPr>
          <p:nvPr/>
        </p:nvCxnSpPr>
        <p:spPr>
          <a:xfrm rot="16200000" flipH="1">
            <a:off x="3295285" y="3207398"/>
            <a:ext cx="1841651" cy="1452569"/>
          </a:xfrm>
          <a:prstGeom prst="bentConnector2">
            <a:avLst/>
          </a:prstGeom>
          <a:noFill/>
          <a:ln w="19050" cap="flat" cmpd="sng">
            <a:solidFill>
              <a:srgbClr val="FF0000"/>
            </a:solidFill>
            <a:prstDash val="solid"/>
            <a:miter lim="800000"/>
            <a:headEnd type="none" w="sm" len="sm"/>
            <a:tailEnd type="triangle" w="med" len="med"/>
          </a:ln>
        </p:spPr>
      </p:cxnSp>
      <p:sp>
        <p:nvSpPr>
          <p:cNvPr id="43" name="テキスト ボックス 17">
            <a:extLst>
              <a:ext uri="{FF2B5EF4-FFF2-40B4-BE49-F238E27FC236}">
                <a16:creationId xmlns="" xmlns:a16="http://schemas.microsoft.com/office/drawing/2014/main" id="{9C61C67C-9D91-4D34-BD28-571A771A5971}"/>
              </a:ext>
            </a:extLst>
          </p:cNvPr>
          <p:cNvSpPr txBox="1"/>
          <p:nvPr/>
        </p:nvSpPr>
        <p:spPr>
          <a:xfrm>
            <a:off x="1048101" y="913868"/>
            <a:ext cx="5400000" cy="274819"/>
          </a:xfrm>
          <a:prstGeom prst="rect">
            <a:avLst/>
          </a:prstGeom>
          <a:noFill/>
        </p:spPr>
        <p:txBody>
          <a:bodyPr wrap="square">
            <a:spAutoFit/>
          </a:bodyPr>
          <a:lstStyle/>
          <a:p>
            <a:pPr>
              <a:lnSpc>
                <a:spcPct val="125000"/>
              </a:lnSpc>
            </a:pPr>
            <a:r>
              <a:rPr lang="ja-JP" altLang="ko-KR" sz="1100" dirty="0" smtClean="0">
                <a:solidFill>
                  <a:srgbClr val="0070C0"/>
                </a:solidFill>
                <a:latin typeface="MS Mincho" pitchFamily="49" charset="-128"/>
                <a:ea typeface="MS Mincho" pitchFamily="49" charset="-128"/>
              </a:rPr>
              <a:t>分担処理後「点検業務</a:t>
            </a:r>
            <a:r>
              <a:rPr lang="ja-JP" altLang="ko-KR" sz="1100" dirty="0" smtClean="0">
                <a:solidFill>
                  <a:srgbClr val="0070C0"/>
                </a:solidFill>
                <a:latin typeface="MS Mincho" pitchFamily="49" charset="-128"/>
                <a:ea typeface="MS Mincho" pitchFamily="49" charset="-128"/>
              </a:rPr>
              <a:t>」&gt;「</a:t>
            </a:r>
            <a:r>
              <a:rPr lang="ja-JP" altLang="en-US" sz="1100" dirty="0" smtClean="0">
                <a:solidFill>
                  <a:schemeClr val="accent1"/>
                </a:solidFill>
                <a:latin typeface="MS Mincho" pitchFamily="49" charset="-128"/>
                <a:ea typeface="MS Mincho"/>
                <a:cs typeface="MS Mincho"/>
                <a:sym typeface="MS Mincho"/>
              </a:rPr>
              <a:t>レセプト</a:t>
            </a:r>
            <a:r>
              <a:rPr lang="ja-JP" altLang="ko-KR" sz="1100" dirty="0" smtClean="0">
                <a:solidFill>
                  <a:srgbClr val="0070C0"/>
                </a:solidFill>
                <a:latin typeface="MS Mincho" pitchFamily="49" charset="-128"/>
                <a:ea typeface="MS Mincho" pitchFamily="49" charset="-128"/>
              </a:rPr>
              <a:t>画</a:t>
            </a:r>
            <a:r>
              <a:rPr lang="ja-JP" altLang="ko-KR" sz="1100" dirty="0" smtClean="0">
                <a:solidFill>
                  <a:srgbClr val="0070C0"/>
                </a:solidFill>
                <a:latin typeface="MS Mincho" pitchFamily="49" charset="-128"/>
                <a:ea typeface="MS Mincho" pitchFamily="49" charset="-128"/>
              </a:rPr>
              <a:t>面点検」で確認可能です。</a:t>
            </a:r>
            <a:endParaRPr lang="en-US" altLang="ja-JP" sz="1100" dirty="0">
              <a:solidFill>
                <a:srgbClr val="0070C0"/>
              </a:solidFill>
              <a:latin typeface="MS Mincho" pitchFamily="49" charset="-128"/>
              <a:ea typeface="MS Mincho" pitchFamily="49" charset="-128"/>
            </a:endParaRPr>
          </a:p>
        </p:txBody>
      </p:sp>
    </p:spTree>
    <p:extLst>
      <p:ext uri="{BB962C8B-B14F-4D97-AF65-F5344CB8AC3E}">
        <p14:creationId xmlns="" xmlns:p14="http://schemas.microsoft.com/office/powerpoint/2010/main" val="379601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1298647" y="3290079"/>
            <a:ext cx="4987932" cy="3250738"/>
          </a:xfrm>
          <a:prstGeom prst="rect">
            <a:avLst/>
          </a:prstGeom>
        </p:spPr>
      </p:pic>
      <p:pic>
        <p:nvPicPr>
          <p:cNvPr id="2" name="그림 1"/>
          <p:cNvPicPr>
            <a:picLocks noChangeAspect="1"/>
          </p:cNvPicPr>
          <p:nvPr/>
        </p:nvPicPr>
        <p:blipFill>
          <a:blip r:embed="rId4"/>
          <a:stretch>
            <a:fillRect/>
          </a:stretch>
        </p:blipFill>
        <p:spPr>
          <a:xfrm>
            <a:off x="1146459" y="1419273"/>
            <a:ext cx="2410172" cy="689868"/>
          </a:xfrm>
          <a:prstGeom prst="rect">
            <a:avLst/>
          </a:prstGeom>
        </p:spPr>
      </p:pic>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8</a:t>
            </a:fld>
            <a:endParaRPr dirty="0"/>
          </a:p>
        </p:txBody>
      </p:sp>
      <p:cxnSp>
        <p:nvCxnSpPr>
          <p:cNvPr id="32" name="直線矢印コネクタ 15">
            <a:extLst>
              <a:ext uri="{FF2B5EF4-FFF2-40B4-BE49-F238E27FC236}">
                <a16:creationId xmlns="" xmlns:a16="http://schemas.microsoft.com/office/drawing/2014/main" id="{2979A040-927B-0D44-ACC1-C00619587936}"/>
              </a:ext>
            </a:extLst>
          </p:cNvPr>
          <p:cNvCxnSpPr>
            <a:cxnSpLocks/>
          </p:cNvCxnSpPr>
          <p:nvPr/>
        </p:nvCxnSpPr>
        <p:spPr>
          <a:xfrm flipV="1">
            <a:off x="3123153" y="6580043"/>
            <a:ext cx="4715" cy="171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209;p7">
            <a:extLst>
              <a:ext uri="{FF2B5EF4-FFF2-40B4-BE49-F238E27FC236}">
                <a16:creationId xmlns="" xmlns:a16="http://schemas.microsoft.com/office/drawing/2014/main" id="{6AB63D18-FA70-6232-8E27-FF76E1B4B652}"/>
              </a:ext>
            </a:extLst>
          </p:cNvPr>
          <p:cNvSpPr/>
          <p:nvPr/>
        </p:nvSpPr>
        <p:spPr>
          <a:xfrm flipH="1" flipV="1">
            <a:off x="2866761" y="6412495"/>
            <a:ext cx="542261" cy="117865"/>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9" name="テキスト ボックス 12">
            <a:extLst>
              <a:ext uri="{FF2B5EF4-FFF2-40B4-BE49-F238E27FC236}">
                <a16:creationId xmlns="" xmlns:a16="http://schemas.microsoft.com/office/drawing/2014/main" id="{307452A1-4D63-895B-0CBD-A12A4B1AA57F}"/>
              </a:ext>
            </a:extLst>
          </p:cNvPr>
          <p:cNvSpPr txBox="1"/>
          <p:nvPr/>
        </p:nvSpPr>
        <p:spPr>
          <a:xfrm>
            <a:off x="1393863" y="6751698"/>
            <a:ext cx="5245062" cy="303929"/>
          </a:xfrm>
          <a:prstGeom prst="rect">
            <a:avLst/>
          </a:prstGeom>
          <a:solidFill>
            <a:schemeClr val="bg1"/>
          </a:solidFill>
          <a:ln>
            <a:solidFill>
              <a:srgbClr val="FF0000"/>
            </a:solidFill>
          </a:ln>
        </p:spPr>
        <p:txBody>
          <a:bodyPr wrap="square">
            <a:spAutoFit/>
          </a:bodyPr>
          <a:lstStyle/>
          <a:p>
            <a:pPr>
              <a:lnSpc>
                <a:spcPct val="125000"/>
              </a:lnSpc>
            </a:pPr>
            <a:r>
              <a:rPr lang="ja-JP" altLang="ko-KR" sz="1100" dirty="0" smtClean="0">
                <a:latin typeface="MS Mincho" pitchFamily="49" charset="-128"/>
                <a:ea typeface="MS Mincho" pitchFamily="49" charset="-128"/>
              </a:rPr>
              <a:t>「ユーザー1」の分担件数132件の</a:t>
            </a:r>
            <a:r>
              <a:rPr lang="ja-JP" altLang="en-US" sz="1100" dirty="0" smtClean="0">
                <a:latin typeface="MS Mincho" pitchFamily="49" charset="-128"/>
                <a:ea typeface="MS Mincho" pitchFamily="49" charset="-128"/>
              </a:rPr>
              <a:t>中</a:t>
            </a:r>
            <a:r>
              <a:rPr lang="ja-JP" altLang="ko-KR" sz="1100" dirty="0" smtClean="0">
                <a:latin typeface="MS Mincho" pitchFamily="49" charset="-128"/>
                <a:ea typeface="MS Mincho" pitchFamily="49" charset="-128"/>
              </a:rPr>
              <a:t>、不合</a:t>
            </a:r>
            <a:r>
              <a:rPr lang="ja-JP" altLang="ko-KR" sz="1100" dirty="0" smtClean="0">
                <a:latin typeface="MS Mincho" pitchFamily="49" charset="-128"/>
                <a:ea typeface="MS Mincho" pitchFamily="49" charset="-128"/>
              </a:rPr>
              <a:t>格</a:t>
            </a:r>
            <a:r>
              <a:rPr lang="ja-JP" altLang="en-US" sz="1100" dirty="0" smtClean="0">
                <a:solidFill>
                  <a:schemeClr val="tx1"/>
                </a:solidFill>
                <a:latin typeface="MS Mincho" pitchFamily="49" charset="-128"/>
                <a:ea typeface="MS Mincho"/>
                <a:cs typeface="MS Mincho"/>
                <a:sym typeface="MS Mincho"/>
              </a:rPr>
              <a:t>レセプト</a:t>
            </a:r>
            <a:r>
              <a:rPr lang="ja-JP" altLang="ko-KR" sz="1100" dirty="0" smtClean="0">
                <a:latin typeface="MS Mincho" pitchFamily="49" charset="-128"/>
                <a:ea typeface="MS Mincho" pitchFamily="49" charset="-128"/>
              </a:rPr>
              <a:t>の</a:t>
            </a:r>
            <a:r>
              <a:rPr lang="ja-JP" altLang="ko-KR" sz="1100" dirty="0" smtClean="0">
                <a:latin typeface="MS Mincho" pitchFamily="49" charset="-128"/>
                <a:ea typeface="MS Mincho" pitchFamily="49" charset="-128"/>
              </a:rPr>
              <a:t>み検索されます。</a:t>
            </a:r>
            <a:endParaRPr lang="en-US" altLang="ja-JP" sz="1100" dirty="0">
              <a:latin typeface="MS Mincho" pitchFamily="49" charset="-128"/>
              <a:ea typeface="MS Mincho" pitchFamily="49" charset="-128"/>
            </a:endParaRPr>
          </a:p>
        </p:txBody>
      </p:sp>
      <p:sp>
        <p:nvSpPr>
          <p:cNvPr id="34" name="四角形: 角を丸くする 8">
            <a:extLst>
              <a:ext uri="{FF2B5EF4-FFF2-40B4-BE49-F238E27FC236}">
                <a16:creationId xmlns="" xmlns:a16="http://schemas.microsoft.com/office/drawing/2014/main" id="{FEC9DF46-E4FE-45B2-88F6-7DFC76E62B23}"/>
              </a:ext>
            </a:extLst>
          </p:cNvPr>
          <p:cNvSpPr/>
          <p:nvPr/>
        </p:nvSpPr>
        <p:spPr>
          <a:xfrm>
            <a:off x="1681811" y="1481947"/>
            <a:ext cx="572292" cy="2736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18">
            <a:extLst>
              <a:ext uri="{FF2B5EF4-FFF2-40B4-BE49-F238E27FC236}">
                <a16:creationId xmlns="" xmlns:a16="http://schemas.microsoft.com/office/drawing/2014/main" id="{7D05650F-785D-4696-839B-0929BDDE18DF}"/>
              </a:ext>
            </a:extLst>
          </p:cNvPr>
          <p:cNvSpPr txBox="1"/>
          <p:nvPr/>
        </p:nvSpPr>
        <p:spPr>
          <a:xfrm>
            <a:off x="1253537" y="2158517"/>
            <a:ext cx="5737813" cy="784830"/>
          </a:xfrm>
          <a:prstGeom prst="rect">
            <a:avLst/>
          </a:prstGeom>
          <a:noFill/>
        </p:spPr>
        <p:txBody>
          <a:bodyPr wrap="square">
            <a:spAutoFit/>
          </a:bodyPr>
          <a:lstStyle/>
          <a:p>
            <a:pPr>
              <a:lnSpc>
                <a:spcPct val="125000"/>
              </a:lnSpc>
            </a:pPr>
            <a:r>
              <a:rPr lang="ja-JP" altLang="ko-KR" sz="1200" dirty="0" smtClean="0">
                <a:latin typeface="MS Mincho" pitchFamily="49" charset="-128"/>
                <a:ea typeface="MS Mincho" pitchFamily="49" charset="-128"/>
              </a:rPr>
              <a:t>Default初期画面条件は「判定」が不合格です。</a:t>
            </a:r>
            <a:r>
              <a:rPr lang="ja-JP" altLang="en-US" sz="1200" dirty="0" smtClean="0">
                <a:latin typeface="MS Mincho" pitchFamily="49" charset="-128"/>
                <a:ea typeface="MS Mincho" pitchFamily="49" charset="-128"/>
              </a:rPr>
              <a:t>勿論、</a:t>
            </a:r>
            <a:r>
              <a:rPr lang="ja-JP" altLang="ko-KR" sz="1200" dirty="0" smtClean="0">
                <a:latin typeface="MS Mincho" pitchFamily="49" charset="-128"/>
                <a:ea typeface="MS Mincho" pitchFamily="49" charset="-128"/>
              </a:rPr>
              <a:t>目視点検対象は</a:t>
            </a:r>
            <a:endParaRPr lang="en-US" altLang="ja-JP" sz="1200" dirty="0" smtClean="0">
              <a:latin typeface="MS Mincho" pitchFamily="49" charset="-128"/>
              <a:ea typeface="MS Mincho" pitchFamily="49" charset="-128"/>
            </a:endParaRPr>
          </a:p>
          <a:p>
            <a:pPr>
              <a:lnSpc>
                <a:spcPct val="125000"/>
              </a:lnSpc>
            </a:pPr>
            <a:r>
              <a:rPr lang="ja-JP" altLang="ko-KR" sz="1200" dirty="0" smtClean="0">
                <a:latin typeface="MS Mincho" pitchFamily="49" charset="-128"/>
                <a:ea typeface="MS Mincho" pitchFamily="49" charset="-128"/>
              </a:rPr>
              <a:t>不合格対象ですが、分担された件数を正確に把握したい場合には条件値</a:t>
            </a:r>
            <a:endParaRPr lang="en-US" altLang="ja-JP" sz="1200" dirty="0" smtClean="0">
              <a:latin typeface="MS Mincho" pitchFamily="49" charset="-128"/>
              <a:ea typeface="MS Mincho" pitchFamily="49" charset="-128"/>
            </a:endParaRPr>
          </a:p>
          <a:p>
            <a:pPr>
              <a:lnSpc>
                <a:spcPct val="125000"/>
              </a:lnSpc>
            </a:pPr>
            <a:r>
              <a:rPr lang="ja-JP" altLang="ko-KR" sz="1200" dirty="0" smtClean="0">
                <a:latin typeface="MS Mincho" pitchFamily="49" charset="-128"/>
                <a:ea typeface="MS Mincho" pitchFamily="49" charset="-128"/>
              </a:rPr>
              <a:t>を「全体」に変更して確認可能です。</a:t>
            </a:r>
            <a:endParaRPr lang="en-US" altLang="ko-KR" sz="1200" dirty="0" smtClean="0">
              <a:latin typeface="MS Mincho" pitchFamily="49" charset="-128"/>
              <a:ea typeface="MS Mincho" pitchFamily="49" charset="-128"/>
            </a:endParaRPr>
          </a:p>
        </p:txBody>
      </p:sp>
      <p:sp>
        <p:nvSpPr>
          <p:cNvPr id="21" name="テキスト ボックス 9">
            <a:extLst>
              <a:ext uri="{FF2B5EF4-FFF2-40B4-BE49-F238E27FC236}">
                <a16:creationId xmlns="" xmlns:a16="http://schemas.microsoft.com/office/drawing/2014/main" id="{5CFA0E53-DE06-4D36-A3C4-57898F4CE3A8}"/>
              </a:ext>
            </a:extLst>
          </p:cNvPr>
          <p:cNvSpPr txBox="1"/>
          <p:nvPr/>
        </p:nvSpPr>
        <p:spPr>
          <a:xfrm>
            <a:off x="1048101" y="1090165"/>
            <a:ext cx="5400000" cy="275012"/>
          </a:xfrm>
          <a:prstGeom prst="rect">
            <a:avLst/>
          </a:prstGeom>
          <a:noFill/>
        </p:spPr>
        <p:txBody>
          <a:bodyPr wrap="square">
            <a:spAutoFit/>
          </a:bodyPr>
          <a:lstStyle/>
          <a:p>
            <a:pPr>
              <a:lnSpc>
                <a:spcPct val="125000"/>
              </a:lnSpc>
            </a:pPr>
            <a:r>
              <a:rPr lang="en-US" altLang="ja-JP" sz="1100" dirty="0" smtClean="0">
                <a:solidFill>
                  <a:srgbClr val="FF0000"/>
                </a:solidFill>
                <a:latin typeface="MS Mincho"/>
                <a:ea typeface="MS Mincho"/>
                <a:sym typeface="MS Mincho"/>
              </a:rPr>
              <a:t>*</a:t>
            </a:r>
            <a:r>
              <a:rPr lang="ja-JP" altLang="en-US" sz="1100" dirty="0" smtClean="0">
                <a:solidFill>
                  <a:srgbClr val="FF0000"/>
                </a:solidFill>
                <a:latin typeface="MS Mincho"/>
                <a:ea typeface="MS Mincho"/>
                <a:sym typeface="MS Mincho"/>
              </a:rPr>
              <a:t> </a:t>
            </a:r>
            <a:r>
              <a:rPr lang="ja-JP" altLang="ko-KR" sz="1100" dirty="0" smtClean="0">
                <a:solidFill>
                  <a:srgbClr val="FF0000"/>
                </a:solidFill>
                <a:latin typeface="MS Mincho" pitchFamily="49" charset="-128"/>
                <a:ea typeface="MS Mincho" pitchFamily="49" charset="-128"/>
              </a:rPr>
              <a:t>注：割り当てられた分担結果を確認する際の注意点</a:t>
            </a:r>
            <a:endParaRPr lang="en-US" altLang="ja-JP" sz="1100" dirty="0">
              <a:solidFill>
                <a:srgbClr val="FF0000"/>
              </a:solidFill>
              <a:latin typeface="MS Mincho" pitchFamily="49" charset="-128"/>
              <a:ea typeface="MS Mincho" pitchFamily="49" charset="-128"/>
            </a:endParaRPr>
          </a:p>
        </p:txBody>
      </p:sp>
    </p:spTree>
    <p:extLst>
      <p:ext uri="{BB962C8B-B14F-4D97-AF65-F5344CB8AC3E}">
        <p14:creationId xmlns="" xmlns:p14="http://schemas.microsoft.com/office/powerpoint/2010/main" val="3774001211"/>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2925</Words>
  <Application>Microsoft Office PowerPoint</Application>
  <PresentationFormat>사용자 지정</PresentationFormat>
  <Paragraphs>198</Paragraphs>
  <Slides>14</Slides>
  <Notes>14</Notes>
  <HiddenSlides>0</HiddenSlides>
  <MMClips>0</MMClips>
  <ScaleCrop>false</ScaleCrop>
  <HeadingPairs>
    <vt:vector size="6" baseType="variant">
      <vt:variant>
        <vt:lpstr>테마</vt:lpstr>
      </vt:variant>
      <vt:variant>
        <vt:i4>1</vt:i4>
      </vt:variant>
      <vt:variant>
        <vt:lpstr>포함된 OLE 서버</vt:lpstr>
      </vt:variant>
      <vt:variant>
        <vt:i4>0</vt:i4>
      </vt:variant>
      <vt:variant>
        <vt:lpstr>슬라이드 제목</vt:lpstr>
      </vt:variant>
      <vt:variant>
        <vt:i4>14</vt:i4>
      </vt:variant>
    </vt:vector>
  </HeadingPairs>
  <TitlesOfParts>
    <vt:vector size="15" baseType="lpstr">
      <vt:lpstr>Office テーマ</vt:lpstr>
      <vt:lpstr>슬라이드 0</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honda</dc:creator>
  <cp:lastModifiedBy>p</cp:lastModifiedBy>
  <cp:revision>86</cp:revision>
  <dcterms:created xsi:type="dcterms:W3CDTF">2019-02-22T14:43:31Z</dcterms:created>
  <dcterms:modified xsi:type="dcterms:W3CDTF">2023-09-19T05:13:21Z</dcterms:modified>
</cp:coreProperties>
</file>