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20" r:id="rId1"/>
  </p:sldMasterIdLst>
  <p:notesMasterIdLst>
    <p:notesMasterId r:id="rId23"/>
  </p:notesMasterIdLst>
  <p:sldIdLst>
    <p:sldId id="423" r:id="rId2"/>
    <p:sldId id="438" r:id="rId3"/>
    <p:sldId id="439" r:id="rId4"/>
    <p:sldId id="447" r:id="rId5"/>
    <p:sldId id="440" r:id="rId6"/>
    <p:sldId id="449" r:id="rId7"/>
    <p:sldId id="448" r:id="rId8"/>
    <p:sldId id="450" r:id="rId9"/>
    <p:sldId id="451" r:id="rId10"/>
    <p:sldId id="452" r:id="rId11"/>
    <p:sldId id="453" r:id="rId12"/>
    <p:sldId id="454" r:id="rId13"/>
    <p:sldId id="457" r:id="rId14"/>
    <p:sldId id="458" r:id="rId15"/>
    <p:sldId id="455" r:id="rId16"/>
    <p:sldId id="459" r:id="rId17"/>
    <p:sldId id="460" r:id="rId18"/>
    <p:sldId id="461" r:id="rId19"/>
    <p:sldId id="462" r:id="rId20"/>
    <p:sldId id="463" r:id="rId21"/>
    <p:sldId id="464" r:id="rId22"/>
  </p:sldIdLst>
  <p:sldSz cx="7559675" cy="1069181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4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2F2F2"/>
    <a:srgbClr val="0000FF"/>
    <a:srgbClr val="FFFFFF"/>
    <a:srgbClr val="99CCFF"/>
    <a:srgbClr val="66CCFF"/>
    <a:srgbClr val="33CCFF"/>
    <a:srgbClr val="0099CC"/>
    <a:srgbClr val="3399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4660"/>
  </p:normalViewPr>
  <p:slideViewPr>
    <p:cSldViewPr snapToGrid="0">
      <p:cViewPr>
        <p:scale>
          <a:sx n="80" d="100"/>
          <a:sy n="80" d="100"/>
        </p:scale>
        <p:origin x="384" y="-317"/>
      </p:cViewPr>
      <p:guideLst>
        <p:guide orient="horz" pos="3368"/>
        <p:guide pos="24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52CC8-D3C0-4098-84E6-3F189BCD0975}" type="datetimeFigureOut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279525"/>
            <a:ext cx="24415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32B2D-22A9-4108-88A8-AC3059C31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363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CC9-1097-45CA-A24D-9E0A575A0BC2}" type="datetime1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617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A038-3782-4CBD-9EC2-36F69CCB1E0C}" type="datetime1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7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3500-FE77-4A5A-96A1-901FB5C4B411}" type="datetime1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18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6B51-EEDE-4AC1-AA16-CD7E43DB47E1}" type="datetime1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03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5D33-B36F-40ED-89E8-E6F8D0C79D88}" type="datetime1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07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D765-67C5-4650-BBEF-23DC1EF128AF}" type="datetime1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42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51CD-6C80-489C-B522-AEC317F9AB42}" type="datetime1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00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52E0-A8CB-4240-B752-27EA8B73CE02}" type="datetime1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82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9EE4-1A89-4268-A5E6-AF62A8567661}" type="datetime1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03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0155-6EDB-4224-9D07-24CD71B9DAD8}" type="datetime1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35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438D-89AD-49EE-8A5F-D7577B5F95E6}" type="datetime1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47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03929-DDE0-4EC7-9258-CA34DCCBA2D6}" type="datetime1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2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FA3BCCB4-D3E5-4B2C-B128-C8DBC2980D19}"/>
              </a:ext>
            </a:extLst>
          </p:cNvPr>
          <p:cNvSpPr txBox="1">
            <a:spLocks/>
          </p:cNvSpPr>
          <p:nvPr/>
        </p:nvSpPr>
        <p:spPr>
          <a:xfrm>
            <a:off x="540380" y="964900"/>
            <a:ext cx="6331067" cy="12873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ko-KR" altLang="en-US" sz="24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운영자 매뉴얼</a:t>
            </a:r>
            <a:endParaRPr lang="ja-JP" altLang="en-US" sz="2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F60DC2-2138-4155-8344-F8EDE6DAF101}"/>
              </a:ext>
            </a:extLst>
          </p:cNvPr>
          <p:cNvSpPr txBox="1"/>
          <p:nvPr/>
        </p:nvSpPr>
        <p:spPr>
          <a:xfrm>
            <a:off x="1483084" y="2529079"/>
            <a:ext cx="3315470" cy="6370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1200" dirty="0">
                <a:solidFill>
                  <a:schemeClr val="bg2">
                    <a:lumMod val="75000"/>
                  </a:schemeClr>
                </a:solidFill>
              </a:rPr>
              <a:t>１．顧客管理</a:t>
            </a:r>
            <a:endParaRPr kumimoji="1" lang="en-US" altLang="ja-JP" sz="12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kumimoji="1" lang="ja-JP" altLang="en-US" sz="1200" dirty="0">
                <a:solidFill>
                  <a:schemeClr val="bg2">
                    <a:lumMod val="75000"/>
                  </a:schemeClr>
                </a:solidFill>
              </a:rPr>
              <a:t>２．ユーザー管理</a:t>
            </a:r>
            <a:endParaRPr kumimoji="1" lang="en-US" altLang="ja-JP" sz="12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kumimoji="1" lang="ja-JP" altLang="en-US" sz="1200" dirty="0" smtClean="0">
                <a:solidFill>
                  <a:schemeClr val="bg2">
                    <a:lumMod val="75000"/>
                  </a:schemeClr>
                </a:solidFill>
              </a:rPr>
              <a:t>３</a:t>
            </a:r>
            <a:r>
              <a:rPr kumimoji="1" lang="ja-JP" altLang="en-US" sz="1200" dirty="0">
                <a:solidFill>
                  <a:schemeClr val="bg2">
                    <a:lumMod val="75000"/>
                  </a:schemeClr>
                </a:solidFill>
              </a:rPr>
              <a:t>．使用者ログ履歴　</a:t>
            </a:r>
            <a:endParaRPr kumimoji="1" lang="en-US" altLang="ja-JP" sz="12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kumimoji="1" lang="ja-JP" altLang="en-US" sz="1200" dirty="0">
                <a:solidFill>
                  <a:schemeClr val="bg2">
                    <a:lumMod val="75000"/>
                  </a:schemeClr>
                </a:solidFill>
              </a:rPr>
              <a:t>４．レセプト抽出ルール管理</a:t>
            </a:r>
            <a:endParaRPr kumimoji="1" lang="en-US" altLang="ja-JP" sz="12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kumimoji="1" lang="ja-JP" altLang="en-US" sz="1200" dirty="0">
                <a:solidFill>
                  <a:schemeClr val="bg2">
                    <a:lumMod val="75000"/>
                  </a:schemeClr>
                </a:solidFill>
              </a:rPr>
              <a:t>５．休日管理</a:t>
            </a:r>
            <a:endParaRPr kumimoji="1" lang="en-US" altLang="ja-JP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kumimoji="1" lang="ja-JP" altLang="en-US" sz="1200" dirty="0" smtClean="0">
                <a:solidFill>
                  <a:schemeClr val="bg2">
                    <a:lumMod val="75000"/>
                  </a:schemeClr>
                </a:solidFill>
              </a:rPr>
              <a:t>６</a:t>
            </a:r>
            <a:r>
              <a:rPr kumimoji="1" lang="ja-JP" altLang="en-US" sz="1200" dirty="0">
                <a:solidFill>
                  <a:schemeClr val="bg2">
                    <a:lumMod val="75000"/>
                  </a:schemeClr>
                </a:solidFill>
              </a:rPr>
              <a:t>．使用者ワープロ病名管</a:t>
            </a:r>
            <a:r>
              <a:rPr kumimoji="1" lang="ja-JP" altLang="en-US" sz="1200" dirty="0" smtClean="0">
                <a:solidFill>
                  <a:schemeClr val="bg2">
                    <a:lumMod val="75000"/>
                  </a:schemeClr>
                </a:solidFill>
              </a:rPr>
              <a:t>理</a:t>
            </a:r>
            <a:endParaRPr kumimoji="1" lang="en-US" altLang="ja-JP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kumimoji="1" lang="ja-JP" altLang="en-US" sz="1200" dirty="0"/>
              <a:t>７．マザー</a:t>
            </a:r>
            <a:r>
              <a:rPr kumimoji="1" lang="en-US" altLang="ja-JP" sz="1200" dirty="0"/>
              <a:t>DB</a:t>
            </a:r>
            <a:r>
              <a:rPr kumimoji="1" lang="ja-JP" altLang="en-US" sz="1200" dirty="0"/>
              <a:t>管</a:t>
            </a:r>
            <a:r>
              <a:rPr kumimoji="1" lang="ja-JP" altLang="en-US" sz="1200" dirty="0" smtClean="0"/>
              <a:t>理</a:t>
            </a:r>
            <a:endParaRPr kumimoji="1" lang="en-US" altLang="ja-JP" sz="1200" dirty="0" smtClean="0"/>
          </a:p>
          <a:p>
            <a:pPr>
              <a:lnSpc>
                <a:spcPct val="200000"/>
              </a:lnSpc>
            </a:pPr>
            <a:r>
              <a:rPr kumimoji="1" lang="en-US" altLang="ja-JP" sz="1200" dirty="0"/>
              <a:t> </a:t>
            </a:r>
            <a:r>
              <a:rPr kumimoji="1" lang="en-US" altLang="ja-JP" sz="1200" dirty="0" smtClean="0"/>
              <a:t>      </a:t>
            </a:r>
            <a:r>
              <a:rPr kumimoji="1" lang="ja-JP" altLang="en-US" sz="1200" dirty="0" smtClean="0"/>
              <a:t>７</a:t>
            </a:r>
            <a:r>
              <a:rPr kumimoji="1" lang="en-US" altLang="ja-JP" sz="1200" dirty="0" smtClean="0"/>
              <a:t>.1</a:t>
            </a:r>
            <a:r>
              <a:rPr kumimoji="1" lang="ja-JP" altLang="en-US" sz="1200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kumimoji="1" lang="ko-KR" altLang="en-US" sz="1200" dirty="0" err="1" smtClean="0">
                <a:solidFill>
                  <a:schemeClr val="bg2">
                    <a:lumMod val="75000"/>
                  </a:schemeClr>
                </a:solidFill>
              </a:rPr>
              <a:t>적요코드별병명집계</a:t>
            </a:r>
            <a:endParaRPr kumimoji="1" lang="en-US" altLang="ja-JP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kumimoji="1" lang="ja-JP" altLang="en-US" sz="1200" dirty="0" smtClean="0">
                <a:solidFill>
                  <a:schemeClr val="bg2">
                    <a:lumMod val="75000"/>
                  </a:schemeClr>
                </a:solidFill>
              </a:rPr>
              <a:t>       </a:t>
            </a:r>
            <a:r>
              <a:rPr kumimoji="1" lang="ja-JP" altLang="en-US" sz="1200" dirty="0" smtClean="0"/>
              <a:t>７</a:t>
            </a:r>
            <a:r>
              <a:rPr kumimoji="1" lang="en-US" altLang="ja-JP" sz="1200" dirty="0" smtClean="0"/>
              <a:t>.2  </a:t>
            </a:r>
            <a:r>
              <a:rPr kumimoji="1" lang="ko-KR" altLang="en-US" sz="1200" dirty="0" err="1" smtClean="0"/>
              <a:t>체크데이터</a:t>
            </a:r>
            <a:r>
              <a:rPr kumimoji="1" lang="ko-KR" altLang="en-US" sz="1200" dirty="0" smtClean="0"/>
              <a:t> 비교</a:t>
            </a:r>
            <a:endParaRPr kumimoji="1" lang="en-US" altLang="ja-JP" sz="1200" dirty="0" smtClean="0"/>
          </a:p>
          <a:p>
            <a:pPr>
              <a:lnSpc>
                <a:spcPct val="200000"/>
              </a:lnSpc>
            </a:pPr>
            <a:r>
              <a:rPr kumimoji="1" lang="ja-JP" altLang="en-US" sz="1200" dirty="0"/>
              <a:t>８．問い合わせ一</a:t>
            </a:r>
            <a:r>
              <a:rPr kumimoji="1" lang="ja-JP" altLang="en-US" sz="1200" dirty="0" smtClean="0"/>
              <a:t>覧</a:t>
            </a:r>
            <a:endParaRPr kumimoji="1" lang="en-US" altLang="ja-JP" sz="1200" dirty="0" smtClean="0"/>
          </a:p>
          <a:p>
            <a:pPr>
              <a:lnSpc>
                <a:spcPct val="200000"/>
              </a:lnSpc>
            </a:pPr>
            <a:r>
              <a:rPr kumimoji="1" lang="en-US" altLang="ja-JP" sz="1200" dirty="0"/>
              <a:t> </a:t>
            </a:r>
            <a:r>
              <a:rPr kumimoji="1" lang="en-US" altLang="ja-JP" sz="1200" dirty="0" smtClean="0"/>
              <a:t>      8.1 </a:t>
            </a:r>
            <a:r>
              <a:rPr kumimoji="1" lang="ko-KR" altLang="en-US" sz="1200" dirty="0" err="1" smtClean="0"/>
              <a:t>체크아이</a:t>
            </a:r>
            <a:r>
              <a:rPr kumimoji="1" lang="en-US" altLang="ko-KR" sz="1200" dirty="0" smtClean="0"/>
              <a:t>DX </a:t>
            </a:r>
            <a:r>
              <a:rPr kumimoji="1" lang="ko-KR" altLang="en-US" sz="1200" dirty="0" smtClean="0"/>
              <a:t>운영자</a:t>
            </a:r>
            <a:endParaRPr kumimoji="1" lang="en-US" altLang="ko-KR" sz="1200" dirty="0" smtClean="0"/>
          </a:p>
          <a:p>
            <a:pPr>
              <a:lnSpc>
                <a:spcPct val="200000"/>
              </a:lnSpc>
            </a:pPr>
            <a:r>
              <a:rPr kumimoji="1" lang="en-US" altLang="ja-JP" sz="1200" dirty="0"/>
              <a:t> </a:t>
            </a:r>
            <a:r>
              <a:rPr kumimoji="1" lang="en-US" altLang="ja-JP" sz="1200" dirty="0" smtClean="0"/>
              <a:t>      8.2 DX-</a:t>
            </a:r>
            <a:r>
              <a:rPr kumimoji="1" lang="en-US" altLang="ja-JP" sz="1200" dirty="0" smtClean="0"/>
              <a:t>Care </a:t>
            </a:r>
            <a:r>
              <a:rPr kumimoji="1" lang="ko-KR" altLang="en-US" sz="1200" dirty="0" smtClean="0"/>
              <a:t>서포터데스크</a:t>
            </a:r>
            <a:endParaRPr kumimoji="1" lang="en-US" altLang="ko-KR" sz="1200" dirty="0" smtClean="0"/>
          </a:p>
          <a:p>
            <a:pPr>
              <a:lnSpc>
                <a:spcPct val="200000"/>
              </a:lnSpc>
            </a:pPr>
            <a:r>
              <a:rPr kumimoji="1" lang="en-US" altLang="ko-KR" sz="1200" dirty="0"/>
              <a:t> </a:t>
            </a:r>
            <a:r>
              <a:rPr kumimoji="1" lang="en-US" altLang="ko-KR" sz="1200" dirty="0" smtClean="0"/>
              <a:t>      8.3 </a:t>
            </a:r>
            <a:r>
              <a:rPr kumimoji="1" lang="ko-KR" altLang="en-US" sz="1200" dirty="0" smtClean="0"/>
              <a:t>서포터  </a:t>
            </a:r>
            <a:endParaRPr kumimoji="1" lang="en-US" altLang="ja-JP" sz="1200" dirty="0" smtClean="0"/>
          </a:p>
          <a:p>
            <a:pPr>
              <a:lnSpc>
                <a:spcPct val="200000"/>
              </a:lnSpc>
            </a:pPr>
            <a:endParaRPr kumimoji="1" lang="en-US" altLang="ja-JP" sz="1200" dirty="0" smtClean="0"/>
          </a:p>
          <a:p>
            <a:pPr algn="l">
              <a:lnSpc>
                <a:spcPct val="200000"/>
              </a:lnSpc>
            </a:pPr>
            <a:endParaRPr kumimoji="1" lang="en-US" altLang="ja-JP" sz="1200" dirty="0"/>
          </a:p>
          <a:p>
            <a:pPr algn="l">
              <a:lnSpc>
                <a:spcPct val="200000"/>
              </a:lnSpc>
            </a:pPr>
            <a:endParaRPr kumimoji="1" lang="en-US" altLang="ja-JP" sz="1200" dirty="0" smtClean="0"/>
          </a:p>
          <a:p>
            <a:pPr algn="l">
              <a:lnSpc>
                <a:spcPct val="200000"/>
              </a:lnSpc>
            </a:pPr>
            <a:endParaRPr kumimoji="1" lang="en-US" altLang="ja-JP" sz="1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8AE2A3A-665B-4090-A0A1-C42EE977520F}"/>
              </a:ext>
            </a:extLst>
          </p:cNvPr>
          <p:cNvSpPr txBox="1"/>
          <p:nvPr/>
        </p:nvSpPr>
        <p:spPr>
          <a:xfrm>
            <a:off x="5382387" y="2529079"/>
            <a:ext cx="366694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kumimoji="1" lang="en-US" altLang="ja-JP" sz="1200" dirty="0">
                <a:solidFill>
                  <a:schemeClr val="bg2">
                    <a:lumMod val="75000"/>
                  </a:schemeClr>
                </a:solidFill>
              </a:rPr>
              <a:t>1</a:t>
            </a:r>
          </a:p>
          <a:p>
            <a:pPr algn="r">
              <a:lnSpc>
                <a:spcPct val="200000"/>
              </a:lnSpc>
            </a:pPr>
            <a:r>
              <a:rPr kumimoji="1" lang="en-US" altLang="ja-JP" sz="1200" dirty="0" smtClean="0">
                <a:solidFill>
                  <a:schemeClr val="bg2">
                    <a:lumMod val="75000"/>
                  </a:schemeClr>
                </a:solidFill>
              </a:rPr>
              <a:t>9</a:t>
            </a:r>
          </a:p>
          <a:p>
            <a:pPr algn="r">
              <a:lnSpc>
                <a:spcPct val="200000"/>
              </a:lnSpc>
            </a:pPr>
            <a:r>
              <a:rPr kumimoji="1" lang="en-US" altLang="ja-JP" sz="1200" dirty="0" smtClean="0">
                <a:solidFill>
                  <a:schemeClr val="bg2">
                    <a:lumMod val="75000"/>
                  </a:schemeClr>
                </a:solidFill>
              </a:rPr>
              <a:t>11</a:t>
            </a:r>
          </a:p>
          <a:p>
            <a:pPr algn="r">
              <a:lnSpc>
                <a:spcPct val="200000"/>
              </a:lnSpc>
            </a:pPr>
            <a:r>
              <a:rPr kumimoji="1" lang="en-US" altLang="ja-JP" sz="1200" dirty="0" smtClean="0">
                <a:solidFill>
                  <a:schemeClr val="bg2">
                    <a:lumMod val="75000"/>
                  </a:schemeClr>
                </a:solidFill>
              </a:rPr>
              <a:t>14</a:t>
            </a:r>
          </a:p>
          <a:p>
            <a:pPr algn="r">
              <a:lnSpc>
                <a:spcPct val="200000"/>
              </a:lnSpc>
            </a:pPr>
            <a:r>
              <a:rPr kumimoji="1" lang="en-US" altLang="ja-JP" sz="1200" dirty="0" smtClean="0">
                <a:solidFill>
                  <a:schemeClr val="bg2">
                    <a:lumMod val="75000"/>
                  </a:schemeClr>
                </a:solidFill>
              </a:rPr>
              <a:t>18</a:t>
            </a:r>
          </a:p>
          <a:p>
            <a:pPr algn="r">
              <a:lnSpc>
                <a:spcPct val="200000"/>
              </a:lnSpc>
            </a:pPr>
            <a:r>
              <a:rPr kumimoji="1" lang="en-US" altLang="ja-JP" sz="1200" dirty="0" smtClean="0">
                <a:solidFill>
                  <a:schemeClr val="bg2">
                    <a:lumMod val="75000"/>
                  </a:schemeClr>
                </a:solidFill>
              </a:rPr>
              <a:t>21</a:t>
            </a:r>
          </a:p>
          <a:p>
            <a:pPr algn="r">
              <a:lnSpc>
                <a:spcPct val="200000"/>
              </a:lnSpc>
            </a:pPr>
            <a:r>
              <a:rPr kumimoji="1" lang="en-US" altLang="ja-JP" sz="1200" dirty="0" smtClean="0"/>
              <a:t>25</a:t>
            </a:r>
          </a:p>
          <a:p>
            <a:pPr algn="r">
              <a:lnSpc>
                <a:spcPct val="200000"/>
              </a:lnSpc>
            </a:pPr>
            <a:endParaRPr kumimoji="1" lang="en-US" altLang="ja-JP" sz="1200" dirty="0"/>
          </a:p>
          <a:p>
            <a:pPr algn="r">
              <a:lnSpc>
                <a:spcPct val="200000"/>
              </a:lnSpc>
            </a:pPr>
            <a:endParaRPr kumimoji="1" lang="en-US" altLang="ja-JP" sz="12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8EC14A-0F06-07D4-A09B-EEADFDB2D7B3}"/>
              </a:ext>
            </a:extLst>
          </p:cNvPr>
          <p:cNvSpPr txBox="1"/>
          <p:nvPr/>
        </p:nvSpPr>
        <p:spPr>
          <a:xfrm>
            <a:off x="4087849" y="2529079"/>
            <a:ext cx="1375691" cy="37264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kumimoji="1" lang="ja-JP" altLang="en-US" sz="1200" dirty="0"/>
              <a:t>・・・・・・・</a:t>
            </a:r>
            <a:endParaRPr kumimoji="1" lang="en-US" altLang="ja-JP" sz="1200" dirty="0"/>
          </a:p>
          <a:p>
            <a:pPr algn="l">
              <a:lnSpc>
                <a:spcPct val="200000"/>
              </a:lnSpc>
            </a:pPr>
            <a:r>
              <a:rPr kumimoji="1" lang="ja-JP" altLang="en-US" sz="1200" dirty="0"/>
              <a:t>・・・・・・・</a:t>
            </a:r>
            <a:endParaRPr kumimoji="1" lang="en-US" altLang="ja-JP" sz="1200" dirty="0"/>
          </a:p>
          <a:p>
            <a:pPr algn="l">
              <a:lnSpc>
                <a:spcPct val="200000"/>
              </a:lnSpc>
            </a:pPr>
            <a:r>
              <a:rPr kumimoji="1" lang="ja-JP" altLang="en-US" sz="1200" dirty="0"/>
              <a:t>・・・・・・・</a:t>
            </a:r>
            <a:endParaRPr kumimoji="1" lang="en-US" altLang="ja-JP" sz="1200" dirty="0"/>
          </a:p>
          <a:p>
            <a:pPr algn="l">
              <a:lnSpc>
                <a:spcPct val="200000"/>
              </a:lnSpc>
            </a:pPr>
            <a:r>
              <a:rPr kumimoji="1" lang="ja-JP" altLang="en-US" sz="1200" dirty="0"/>
              <a:t>・・・・・・・　　</a:t>
            </a:r>
            <a:endParaRPr kumimoji="1" lang="en-US" altLang="ja-JP" sz="1200" dirty="0"/>
          </a:p>
          <a:p>
            <a:pPr algn="l">
              <a:lnSpc>
                <a:spcPct val="200000"/>
              </a:lnSpc>
            </a:pPr>
            <a:r>
              <a:rPr kumimoji="1" lang="ja-JP" altLang="en-US" sz="1200" dirty="0"/>
              <a:t>・・・・・・・</a:t>
            </a:r>
            <a:endParaRPr kumimoji="1" lang="en-US" altLang="ja-JP" sz="1200" dirty="0"/>
          </a:p>
          <a:p>
            <a:pPr>
              <a:lnSpc>
                <a:spcPct val="200000"/>
              </a:lnSpc>
            </a:pPr>
            <a:r>
              <a:rPr kumimoji="1" lang="ja-JP" altLang="en-US" sz="1200" dirty="0"/>
              <a:t>・・・・・・・</a:t>
            </a:r>
            <a:endParaRPr kumimoji="1" lang="en-US" altLang="ja-JP" sz="1200" dirty="0"/>
          </a:p>
          <a:p>
            <a:pPr>
              <a:lnSpc>
                <a:spcPct val="200000"/>
              </a:lnSpc>
            </a:pPr>
            <a:r>
              <a:rPr kumimoji="1" lang="ja-JP" altLang="en-US" sz="1200" dirty="0"/>
              <a:t>・・・・・・・</a:t>
            </a:r>
            <a:endParaRPr kumimoji="1" lang="en-US" altLang="ja-JP" sz="1200" dirty="0"/>
          </a:p>
          <a:p>
            <a:pPr>
              <a:lnSpc>
                <a:spcPct val="200000"/>
              </a:lnSpc>
            </a:pPr>
            <a:r>
              <a:rPr kumimoji="1" lang="ja-JP" altLang="en-US" sz="1200" dirty="0"/>
              <a:t>・・・・・・・</a:t>
            </a:r>
            <a:endParaRPr kumimoji="1" lang="en-US" altLang="ja-JP" sz="1200" dirty="0"/>
          </a:p>
          <a:p>
            <a:pPr>
              <a:lnSpc>
                <a:spcPct val="200000"/>
              </a:lnSpc>
            </a:pPr>
            <a:r>
              <a:rPr kumimoji="1" lang="ja-JP" altLang="en-US" sz="1200" dirty="0"/>
              <a:t>・・・・・・・</a:t>
            </a:r>
            <a:endParaRPr kumimoji="1" lang="en-US" altLang="ja-JP" sz="1200" dirty="0"/>
          </a:p>
          <a:p>
            <a:pPr>
              <a:lnSpc>
                <a:spcPct val="200000"/>
              </a:lnSpc>
            </a:pPr>
            <a:endParaRPr kumimoji="1" lang="en-US" altLang="ja-JP" sz="1200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E625903-F44A-0CCE-8A53-5F215EFC6D5C}"/>
              </a:ext>
            </a:extLst>
          </p:cNvPr>
          <p:cNvGrpSpPr/>
          <p:nvPr/>
        </p:nvGrpSpPr>
        <p:grpSpPr>
          <a:xfrm>
            <a:off x="1521537" y="7523362"/>
            <a:ext cx="4601496" cy="2161840"/>
            <a:chOff x="1235434" y="6785310"/>
            <a:chExt cx="4601496" cy="2161840"/>
          </a:xfrm>
        </p:grpSpPr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EC555DDC-E4EA-13F1-84B3-3BC113856E11}"/>
                </a:ext>
              </a:extLst>
            </p:cNvPr>
            <p:cNvSpPr/>
            <p:nvPr/>
          </p:nvSpPr>
          <p:spPr>
            <a:xfrm>
              <a:off x="1311425" y="7791204"/>
              <a:ext cx="4437656" cy="115594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84714538-0DFE-41AB-AACB-CD24FCFC295B}"/>
                </a:ext>
              </a:extLst>
            </p:cNvPr>
            <p:cNvSpPr txBox="1"/>
            <p:nvPr/>
          </p:nvSpPr>
          <p:spPr>
            <a:xfrm>
              <a:off x="1379060" y="7961982"/>
              <a:ext cx="4302387" cy="8143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1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本説明書はチェックアイ</a:t>
              </a:r>
              <a:r>
                <a:rPr lang="en-US" altLang="ja-JP" sz="11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DX</a:t>
              </a:r>
              <a:r>
                <a:rPr lang="ja-JP" altLang="en-US" sz="11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の基本操作について説明したものです。</a:t>
              </a:r>
              <a:endParaRPr lang="en-US" altLang="ja-JP" sz="11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>
                  <a:latin typeface="ＭＳ 明朝" panose="02020609040205080304" pitchFamily="17" charset="-128"/>
                  <a:ea typeface="ＭＳ 明朝" panose="02020609040205080304" pitchFamily="17" charset="-128"/>
                  <a:cs typeface="MS UI Gothic"/>
                </a:rPr>
                <a:t>医療機関名、 患者氏名は仮名に変換してあります。</a:t>
              </a:r>
              <a:endParaRPr lang="en-US" altLang="ja-JP" sz="11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詳細はホームページの操作マニュアルを参照してください。</a:t>
              </a:r>
              <a:endParaRPr lang="en-US" altLang="ja-JP" sz="11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0ED40D75-9410-4D5F-97D3-293D3ECA666F}"/>
                </a:ext>
              </a:extLst>
            </p:cNvPr>
            <p:cNvSpPr/>
            <p:nvPr/>
          </p:nvSpPr>
          <p:spPr>
            <a:xfrm>
              <a:off x="1235434" y="6785310"/>
              <a:ext cx="4601496" cy="796590"/>
            </a:xfrm>
            <a:prstGeom prst="round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997C0D62-BC79-31F8-26BF-E03F89437AE0}"/>
                </a:ext>
              </a:extLst>
            </p:cNvPr>
            <p:cNvSpPr txBox="1"/>
            <p:nvPr/>
          </p:nvSpPr>
          <p:spPr>
            <a:xfrm>
              <a:off x="1304326" y="6903368"/>
              <a:ext cx="4463713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注</a:t>
              </a:r>
              <a:r>
                <a:rPr lang="ja-JP" altLang="en-US" sz="110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：</a:t>
              </a:r>
              <a:r>
                <a:rPr lang="ko-KR" altLang="en-US" sz="110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본 설명서는 </a:t>
              </a:r>
              <a:r>
                <a:rPr lang="ko-KR" altLang="en-US" sz="1100" dirty="0" err="1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체크아이</a:t>
              </a:r>
              <a:r>
                <a:rPr lang="en-US" altLang="ko-KR" sz="110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DX </a:t>
              </a:r>
              <a:r>
                <a:rPr lang="ko-KR" altLang="en-US" sz="110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의 운영자대상으로 관리자 메뉴 화면의 운영 조작에 대해 설명한 것입니다</a:t>
              </a:r>
              <a:r>
                <a:rPr lang="en-US" altLang="ko-KR" sz="110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. </a:t>
              </a:r>
              <a:endParaRPr lang="ja-JP" altLang="en-US" sz="1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0A0BD38E-2D79-66AD-1E55-402EAC0CE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13" y="1115254"/>
            <a:ext cx="2362200" cy="5334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E235814-5877-8226-9556-269F56962393}"/>
              </a:ext>
            </a:extLst>
          </p:cNvPr>
          <p:cNvSpPr txBox="1"/>
          <p:nvPr/>
        </p:nvSpPr>
        <p:spPr>
          <a:xfrm>
            <a:off x="3822285" y="9347306"/>
            <a:ext cx="2724197" cy="539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5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開発：</a:t>
            </a:r>
            <a:endParaRPr lang="en-US" altLang="ja-JP" sz="105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販売：</a:t>
            </a:r>
            <a:endParaRPr lang="en-US" altLang="ja-JP" sz="105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EF073E51-93FE-8BB1-8E53-C383813505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3237" y="9434220"/>
          <a:ext cx="2052000" cy="208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4" imgW="13599720" imgH="1383840" progId="">
                  <p:embed/>
                </p:oleObj>
              </mc:Choice>
              <mc:Fallback>
                <p:oleObj r:id="rId4" imgW="13599720" imgH="1383840" progId="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EF073E51-93FE-8BB1-8E53-C383813505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3237" y="9434220"/>
                        <a:ext cx="2052000" cy="208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図 12">
            <a:extLst>
              <a:ext uri="{FF2B5EF4-FFF2-40B4-BE49-F238E27FC236}">
                <a16:creationId xmlns:a16="http://schemas.microsoft.com/office/drawing/2014/main" id="{D9F24B67-03B9-9CBE-E117-78B95F2FB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6279" y="9660506"/>
            <a:ext cx="801864" cy="20807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8ADEF2F-7C2E-3714-D3DD-C8946D3A0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1682" y="9654155"/>
            <a:ext cx="1301827" cy="208079"/>
          </a:xfrm>
          <a:prstGeom prst="rect">
            <a:avLst/>
          </a:prstGeom>
        </p:spPr>
      </p:pic>
      <p:sp>
        <p:nvSpPr>
          <p:cNvPr id="16" name="Google Shape;102;p1"/>
          <p:cNvSpPr/>
          <p:nvPr/>
        </p:nvSpPr>
        <p:spPr>
          <a:xfrm>
            <a:off x="-445125" y="4152045"/>
            <a:ext cx="1383158" cy="1112261"/>
          </a:xfrm>
          <a:prstGeom prst="wedgeRectCallout">
            <a:avLst>
              <a:gd name="adj1" fmla="val 95097"/>
              <a:gd name="adj2" fmla="val 31441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 b="0" i="0" u="none" strike="noStrike" cap="none" dirty="0" err="1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Part</a:t>
            </a:r>
            <a:r>
              <a:rPr lang="ko-KR" sz="1000" b="0" i="0" u="none" strike="noStrike" cap="none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 2 </a:t>
            </a:r>
            <a:endParaRPr lang="en-US" altLang="ko-KR" sz="1000" dirty="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000" b="0" i="0" u="none" strike="noStrike" cap="none" dirty="0" err="1" smtClean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마더</a:t>
            </a:r>
            <a:r>
              <a:rPr lang="en-US" altLang="ko-KR" sz="1000" b="0" i="0" u="none" strike="noStrike" cap="none" dirty="0" smtClean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DB</a:t>
            </a:r>
            <a:r>
              <a:rPr lang="ko-KR" altLang="en-US" sz="1000" b="0" i="0" u="none" strike="noStrike" cap="none" dirty="0" smtClean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에는 </a:t>
            </a:r>
            <a:r>
              <a:rPr lang="en-US" altLang="ko-KR" sz="1000" b="0" i="0" u="none" strike="noStrike" cap="none" dirty="0" smtClean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2</a:t>
            </a:r>
            <a:r>
              <a:rPr lang="ko-KR" altLang="en-US" sz="1000" b="0" i="0" u="none" strike="noStrike" cap="none" dirty="0" smtClean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개의 탭으로 </a:t>
            </a:r>
            <a:r>
              <a:rPr lang="en-US" altLang="ko-KR" sz="1000" b="0" i="0" u="none" strike="noStrike" cap="none" dirty="0" smtClean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2</a:t>
            </a:r>
            <a:r>
              <a:rPr lang="ko-KR" altLang="en-US" sz="1000" b="0" i="0" u="none" strike="noStrike" cap="none" dirty="0" smtClean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개의 프로그램이 탑재되어 있습니다</a:t>
            </a:r>
            <a:r>
              <a:rPr lang="en-US" altLang="ko-KR" sz="1000" b="0" i="0" u="none" strike="noStrike" cap="none" dirty="0" smtClean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.</a:t>
            </a:r>
            <a:endParaRPr sz="1000" b="0" i="0" u="none" strike="noStrike" cap="none" dirty="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8" name="Google Shape;102;p1"/>
          <p:cNvSpPr/>
          <p:nvPr/>
        </p:nvSpPr>
        <p:spPr>
          <a:xfrm>
            <a:off x="-550819" y="5699417"/>
            <a:ext cx="1383158" cy="1112261"/>
          </a:xfrm>
          <a:prstGeom prst="wedgeRectCallout">
            <a:avLst>
              <a:gd name="adj1" fmla="val 103754"/>
              <a:gd name="adj2" fmla="val -2814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000" b="0" i="0" u="none" strike="noStrike" cap="none" dirty="0" smtClean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문의 일람 기능은 운영자와 서포터데스크에 따라 요청 기능의 차이가 존재하기에 </a:t>
            </a:r>
            <a:r>
              <a:rPr lang="en-US" altLang="ko-KR" sz="1000" b="0" i="0" u="none" strike="noStrike" cap="none" dirty="0" smtClean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3</a:t>
            </a:r>
            <a:r>
              <a:rPr lang="ko-KR" altLang="en-US" sz="1000" b="0" i="0" u="none" strike="noStrike" cap="none" dirty="0" smtClean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개로 분리 합니다</a:t>
            </a:r>
            <a:r>
              <a:rPr lang="en-US" altLang="ko-KR" sz="1000" b="0" i="0" u="none" strike="noStrike" cap="none" dirty="0" smtClean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.</a:t>
            </a:r>
            <a:endParaRPr sz="1000" b="0" i="0" u="none" strike="noStrike" cap="none" dirty="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748255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658" y="8088197"/>
            <a:ext cx="5498572" cy="2303839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658" y="4360010"/>
            <a:ext cx="5515506" cy="231332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604" y="1671671"/>
            <a:ext cx="5509626" cy="2285307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F91E1DE-E51B-80A9-C07B-72A02D1A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5" name="テキスト ボックス 4">
            <a:extLst>
              <a:ext uri="{FF2B5EF4-FFF2-40B4-BE49-F238E27FC236}">
                <a16:creationId xmlns:a16="http://schemas.microsoft.com/office/drawing/2014/main" id="{9FAB47BD-74C2-4F7D-A107-DF55D43C7741}"/>
              </a:ext>
            </a:extLst>
          </p:cNvPr>
          <p:cNvSpPr txBox="1"/>
          <p:nvPr/>
        </p:nvSpPr>
        <p:spPr>
          <a:xfrm>
            <a:off x="1137604" y="1303349"/>
            <a:ext cx="5400000" cy="280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● 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체크 데이터 복사 </a:t>
            </a:r>
            <a:endParaRPr lang="en-US" altLang="ja-JP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0" name="Google Shape;300;p12"/>
          <p:cNvSpPr/>
          <p:nvPr/>
        </p:nvSpPr>
        <p:spPr>
          <a:xfrm>
            <a:off x="4382651" y="2216433"/>
            <a:ext cx="824349" cy="209314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43" name="Google Shape;216;p7"/>
          <p:cNvSpPr txBox="1"/>
          <p:nvPr/>
        </p:nvSpPr>
        <p:spPr>
          <a:xfrm>
            <a:off x="1137604" y="4068649"/>
            <a:ext cx="5295535" cy="2615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ko-KR" altLang="en-US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(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좌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)</a:t>
            </a:r>
            <a:r>
              <a:rPr lang="ko-KR" altLang="en-US" sz="1100" dirty="0" smtClean="0">
                <a:latin typeface="MS Mincho"/>
                <a:sym typeface="MS Mincho"/>
              </a:rPr>
              <a:t>복사 대상 체크데이터를 </a:t>
            </a:r>
            <a:r>
              <a:rPr lang="en-US" altLang="ko-KR" sz="1100" dirty="0" smtClean="0">
                <a:latin typeface="MS Mincho"/>
                <a:sym typeface="MS Mincho"/>
              </a:rPr>
              <a:t>(</a:t>
            </a:r>
            <a:r>
              <a:rPr lang="ko-KR" altLang="en-US" sz="1100" dirty="0" smtClean="0">
                <a:latin typeface="MS Mincho"/>
                <a:sym typeface="MS Mincho"/>
              </a:rPr>
              <a:t>우</a:t>
            </a:r>
            <a:r>
              <a:rPr lang="en-US" altLang="ko-KR" sz="1100" dirty="0" smtClean="0">
                <a:latin typeface="MS Mincho"/>
                <a:sym typeface="MS Mincho"/>
              </a:rPr>
              <a:t>)</a:t>
            </a:r>
            <a:r>
              <a:rPr lang="ko-KR" altLang="en-US" sz="1100" dirty="0" smtClean="0">
                <a:latin typeface="MS Mincho"/>
                <a:sym typeface="MS Mincho"/>
              </a:rPr>
              <a:t>붙여 넣기 </a:t>
            </a:r>
            <a:r>
              <a:rPr lang="en-US" altLang="ko-KR" sz="1100" dirty="0" smtClean="0">
                <a:latin typeface="MS Mincho"/>
                <a:sym typeface="MS Mincho"/>
              </a:rPr>
              <a:t>(</a:t>
            </a:r>
            <a:r>
              <a:rPr lang="ko-KR" altLang="en-US" sz="1100" dirty="0" err="1" smtClean="0">
                <a:latin typeface="MS Mincho"/>
                <a:sym typeface="MS Mincho"/>
              </a:rPr>
              <a:t>임포트</a:t>
            </a:r>
            <a:r>
              <a:rPr lang="en-US" altLang="ko-KR" sz="1100" dirty="0" smtClean="0">
                <a:latin typeface="MS Mincho"/>
                <a:sym typeface="MS Mincho"/>
              </a:rPr>
              <a:t>)</a:t>
            </a:r>
            <a:r>
              <a:rPr lang="ko-KR" altLang="en-US" sz="1100" dirty="0" smtClean="0">
                <a:latin typeface="MS Mincho"/>
                <a:sym typeface="MS Mincho"/>
              </a:rPr>
              <a:t>합니다</a:t>
            </a:r>
            <a:r>
              <a:rPr lang="en-US" altLang="ko-KR" sz="1100" dirty="0" smtClean="0">
                <a:latin typeface="MS Mincho"/>
                <a:sym typeface="MS Mincho"/>
              </a:rPr>
              <a:t>. </a:t>
            </a:r>
            <a:r>
              <a:rPr lang="ko-KR" altLang="en-US" sz="1100" dirty="0" smtClean="0">
                <a:latin typeface="MS Mincho"/>
                <a:sym typeface="MS Mincho"/>
              </a:rPr>
              <a:t> </a:t>
            </a:r>
            <a:endParaRPr lang="ko-KR" altLang="en-US" sz="1100" dirty="0"/>
          </a:p>
        </p:txBody>
      </p:sp>
      <p:sp>
        <p:nvSpPr>
          <p:cNvPr id="23" name="Google Shape;212;p7"/>
          <p:cNvSpPr txBox="1"/>
          <p:nvPr/>
        </p:nvSpPr>
        <p:spPr>
          <a:xfrm>
            <a:off x="2998815" y="2919613"/>
            <a:ext cx="1734051" cy="98352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endParaRPr lang="ko-KR" altLang="en-US" sz="1100" dirty="0"/>
          </a:p>
        </p:txBody>
      </p:sp>
      <p:cxnSp>
        <p:nvCxnSpPr>
          <p:cNvPr id="24" name="Google Shape;210;p7"/>
          <p:cNvCxnSpPr>
            <a:stCxn id="40" idx="2"/>
            <a:endCxn id="23" idx="0"/>
          </p:cNvCxnSpPr>
          <p:nvPr/>
        </p:nvCxnSpPr>
        <p:spPr>
          <a:xfrm rot="5400000">
            <a:off x="4057953" y="2233636"/>
            <a:ext cx="544762" cy="92898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" name="Google Shape;318;p13"/>
          <p:cNvSpPr txBox="1"/>
          <p:nvPr/>
        </p:nvSpPr>
        <p:spPr>
          <a:xfrm>
            <a:off x="4626146" y="1944744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 dirty="0"/>
          </a:p>
        </p:txBody>
      </p:sp>
      <p:sp>
        <p:nvSpPr>
          <p:cNvPr id="41" name="四角形: 角を丸くする 14">
            <a:extLst>
              <a:ext uri="{FF2B5EF4-FFF2-40B4-BE49-F238E27FC236}">
                <a16:creationId xmlns:a16="http://schemas.microsoft.com/office/drawing/2014/main" id="{DED819BA-FA8D-424E-8D2B-C05C99B226E7}"/>
              </a:ext>
            </a:extLst>
          </p:cNvPr>
          <p:cNvSpPr/>
          <p:nvPr/>
        </p:nvSpPr>
        <p:spPr>
          <a:xfrm>
            <a:off x="1560680" y="4965410"/>
            <a:ext cx="2147463" cy="479020"/>
          </a:xfrm>
          <a:prstGeom prst="roundRect">
            <a:avLst/>
          </a:prstGeom>
          <a:solidFill>
            <a:srgbClr val="FFFFCC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r>
              <a:rPr lang="ko-KR" altLang="en-US" sz="11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정상적으로 </a:t>
            </a:r>
            <a:r>
              <a:rPr lang="ko-KR" altLang="en-US" sz="1100" dirty="0" err="1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임포트</a:t>
            </a:r>
            <a:r>
              <a:rPr lang="ko-KR" altLang="en-US" sz="11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ko-KR" altLang="en-US" sz="11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처리 완료</a:t>
            </a:r>
            <a:endParaRPr kumimoji="1" lang="ja-JP" altLang="en-US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461" y="7002526"/>
            <a:ext cx="2089281" cy="1017682"/>
          </a:xfrm>
          <a:prstGeom prst="rect">
            <a:avLst/>
          </a:prstGeom>
        </p:spPr>
      </p:pic>
      <p:sp>
        <p:nvSpPr>
          <p:cNvPr id="45" name="Google Shape;300;p12"/>
          <p:cNvSpPr/>
          <p:nvPr/>
        </p:nvSpPr>
        <p:spPr>
          <a:xfrm>
            <a:off x="5295862" y="4908201"/>
            <a:ext cx="1241742" cy="209314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46" name="Google Shape;329;p13"/>
          <p:cNvSpPr txBox="1"/>
          <p:nvPr/>
        </p:nvSpPr>
        <p:spPr>
          <a:xfrm>
            <a:off x="5708984" y="4594923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 dirty="0"/>
          </a:p>
        </p:txBody>
      </p:sp>
      <p:cxnSp>
        <p:nvCxnSpPr>
          <p:cNvPr id="47" name="Google Shape;321;p13"/>
          <p:cNvCxnSpPr>
            <a:endCxn id="48" idx="0"/>
          </p:cNvCxnSpPr>
          <p:nvPr/>
        </p:nvCxnSpPr>
        <p:spPr>
          <a:xfrm rot="16200000" flipH="1">
            <a:off x="2792752" y="4488581"/>
            <a:ext cx="1824982" cy="38315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8" name="Google Shape;212;p7"/>
          <p:cNvSpPr txBox="1"/>
          <p:nvPr/>
        </p:nvSpPr>
        <p:spPr>
          <a:xfrm>
            <a:off x="2998815" y="5592649"/>
            <a:ext cx="1796010" cy="1080682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endParaRPr lang="ko-KR" altLang="en-US" sz="1100" dirty="0"/>
          </a:p>
        </p:txBody>
      </p:sp>
      <p:sp>
        <p:nvSpPr>
          <p:cNvPr id="50" name="Google Shape;315;p13"/>
          <p:cNvSpPr txBox="1"/>
          <p:nvPr/>
        </p:nvSpPr>
        <p:spPr>
          <a:xfrm>
            <a:off x="2288911" y="6992383"/>
            <a:ext cx="2667692" cy="30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</a:t>
            </a:r>
            <a:r>
              <a:rPr lang="en-US" alt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err="1" smtClean="0">
                <a:latin typeface="MS Mincho"/>
                <a:ea typeface="MS Mincho"/>
                <a:cs typeface="MS Mincho"/>
                <a:sym typeface="MS Mincho"/>
              </a:rPr>
              <a:t>붙여넣기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(</a:t>
            </a:r>
            <a:r>
              <a:rPr lang="ko-KR" altLang="en-US" sz="1100" dirty="0" err="1" smtClean="0">
                <a:latin typeface="MS Mincho"/>
                <a:ea typeface="MS Mincho"/>
                <a:cs typeface="MS Mincho"/>
                <a:sym typeface="MS Mincho"/>
              </a:rPr>
              <a:t>임포트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)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를 취소합니다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.</a:t>
            </a:r>
            <a:endParaRPr dirty="0"/>
          </a:p>
        </p:txBody>
      </p:sp>
      <p:cxnSp>
        <p:nvCxnSpPr>
          <p:cNvPr id="51" name="Google Shape;326;p13"/>
          <p:cNvCxnSpPr>
            <a:endCxn id="61" idx="3"/>
          </p:cNvCxnSpPr>
          <p:nvPr/>
        </p:nvCxnSpPr>
        <p:spPr>
          <a:xfrm rot="5400000">
            <a:off x="4114452" y="8512321"/>
            <a:ext cx="1956497" cy="719667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2" name="Google Shape;210;p7"/>
          <p:cNvCxnSpPr>
            <a:stCxn id="45" idx="2"/>
            <a:endCxn id="12" idx="0"/>
          </p:cNvCxnSpPr>
          <p:nvPr/>
        </p:nvCxnSpPr>
        <p:spPr>
          <a:xfrm rot="5400000">
            <a:off x="4962913" y="6048705"/>
            <a:ext cx="1885011" cy="2263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1" name="Google Shape;212;p7"/>
          <p:cNvSpPr txBox="1"/>
          <p:nvPr/>
        </p:nvSpPr>
        <p:spPr>
          <a:xfrm>
            <a:off x="2998815" y="9308770"/>
            <a:ext cx="1734051" cy="1083265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endParaRPr lang="ko-KR" altLang="en-US" sz="1100" dirty="0"/>
          </a:p>
        </p:txBody>
      </p:sp>
      <p:sp>
        <p:nvSpPr>
          <p:cNvPr id="66" name="四角形: 角を丸くする 14">
            <a:extLst>
              <a:ext uri="{FF2B5EF4-FFF2-40B4-BE49-F238E27FC236}">
                <a16:creationId xmlns:a16="http://schemas.microsoft.com/office/drawing/2014/main" id="{DED819BA-FA8D-424E-8D2B-C05C99B226E7}"/>
              </a:ext>
            </a:extLst>
          </p:cNvPr>
          <p:cNvSpPr/>
          <p:nvPr/>
        </p:nvSpPr>
        <p:spPr>
          <a:xfrm>
            <a:off x="1637908" y="8729133"/>
            <a:ext cx="2147463" cy="545643"/>
          </a:xfrm>
          <a:prstGeom prst="roundRect">
            <a:avLst/>
          </a:prstGeom>
          <a:solidFill>
            <a:srgbClr val="FFFFCC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r>
              <a:rPr lang="ko-KR" altLang="en-US" sz="1100" dirty="0" err="1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임포트</a:t>
            </a:r>
            <a:r>
              <a:rPr lang="ko-KR" altLang="en-US" sz="11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취소 </a:t>
            </a:r>
            <a:r>
              <a:rPr lang="ko-KR" altLang="en-US" sz="11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처리 완료</a:t>
            </a:r>
            <a:endParaRPr kumimoji="1" lang="ja-JP" altLang="en-US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0715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3193492"/>
            <a:ext cx="1995912" cy="331616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B72B0-B138-4FA9-8E01-013F9B3B1410}"/>
              </a:ext>
            </a:extLst>
          </p:cNvPr>
          <p:cNvSpPr/>
          <p:nvPr/>
        </p:nvSpPr>
        <p:spPr>
          <a:xfrm>
            <a:off x="1080000" y="1294999"/>
            <a:ext cx="5400000" cy="2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問い合わせ一覧</a:t>
            </a:r>
            <a:endParaRPr kumimoji="1" lang="ja-JP" altLang="en-US" sz="1400" dirty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AB47BD-74C2-4F7D-A107-DF55D43C7741}"/>
              </a:ext>
            </a:extLst>
          </p:cNvPr>
          <p:cNvSpPr txBox="1"/>
          <p:nvPr/>
        </p:nvSpPr>
        <p:spPr>
          <a:xfrm>
            <a:off x="1080000" y="1621974"/>
            <a:ext cx="5400000" cy="136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ko-KR" altLang="en-US" sz="11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체크아이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DX</a:t>
            </a:r>
            <a:r>
              <a:rPr lang="ko-KR" altLang="en-US" sz="11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시스템에는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의료기관의 유저가 이상한 점이나 궁금한 사항에 대해 직접 질문이나 문의를 작성하여 송신하는 기능이 있습니다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. </a:t>
            </a:r>
          </a:p>
          <a:p>
            <a:pPr>
              <a:lnSpc>
                <a:spcPct val="125000"/>
              </a:lnSpc>
            </a:pPr>
            <a:endParaRPr lang="en-US" altLang="ko-KR" sz="11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25000"/>
              </a:lnSpc>
            </a:pP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서포터데스크 및 운영자와 서포터 관리자는 유저의 문의 내용에 대해 확인하고 회신 내용을 작성하여 송신 완료 처리하게 됩니다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. </a:t>
            </a:r>
            <a:endParaRPr lang="en-US" altLang="ko-KR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25000"/>
              </a:lnSpc>
            </a:pP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이러한 기능에 대한 설명을 기재합니다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. </a:t>
            </a:r>
            <a:endParaRPr lang="en-US" altLang="ko-KR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2C884C-46E1-4D5D-AACF-4F6E8F41E036}"/>
              </a:ext>
            </a:extLst>
          </p:cNvPr>
          <p:cNvSpPr txBox="1"/>
          <p:nvPr/>
        </p:nvSpPr>
        <p:spPr>
          <a:xfrm>
            <a:off x="2407673" y="648000"/>
            <a:ext cx="274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 </a:t>
            </a:r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? 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章　</a:t>
            </a:r>
            <a:r>
              <a:rPr kumimoji="1" lang="ko-KR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관리자</a:t>
            </a:r>
            <a:r>
              <a:rPr kumimoji="1" lang="en-US" altLang="ko-KR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(Admin)</a:t>
            </a:r>
            <a:endParaRPr kumimoji="1" lang="ja-JP" altLang="en-US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9D893F-B4F0-BCA6-CD36-749492DB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8" name="四角形: 角を丸くする 15">
            <a:extLst>
              <a:ext uri="{FF2B5EF4-FFF2-40B4-BE49-F238E27FC236}">
                <a16:creationId xmlns:a16="http://schemas.microsoft.com/office/drawing/2014/main" id="{7FC6311B-7F6A-AFBA-8F02-E9A4F65DC4ED}"/>
              </a:ext>
            </a:extLst>
          </p:cNvPr>
          <p:cNvSpPr/>
          <p:nvPr/>
        </p:nvSpPr>
        <p:spPr>
          <a:xfrm>
            <a:off x="1361122" y="6251663"/>
            <a:ext cx="1447392" cy="23622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25">
            <a:extLst>
              <a:ext uri="{FF2B5EF4-FFF2-40B4-BE49-F238E27FC236}">
                <a16:creationId xmlns:a16="http://schemas.microsoft.com/office/drawing/2014/main" id="{F9B4E289-725C-0E84-8890-8DD0A0C3A0AC}"/>
              </a:ext>
            </a:extLst>
          </p:cNvPr>
          <p:cNvSpPr/>
          <p:nvPr/>
        </p:nvSpPr>
        <p:spPr>
          <a:xfrm>
            <a:off x="3089636" y="5733024"/>
            <a:ext cx="2389012" cy="82919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r>
              <a:rPr lang="ko-KR" altLang="en-US" sz="11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네비게이션 </a:t>
            </a:r>
            <a:r>
              <a:rPr lang="ko-KR" altLang="en-US" sz="11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윈도우의 </a:t>
            </a:r>
            <a:r>
              <a:rPr lang="en-US" altLang="ko-KR" sz="11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‘Admin’&gt; </a:t>
            </a:r>
            <a:r>
              <a:rPr lang="en-US" altLang="ko-KR" sz="11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＇</a:t>
            </a:r>
            <a:r>
              <a:rPr lang="ko-KR" altLang="en-US" sz="1100" dirty="0" err="1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문의일람</a:t>
            </a:r>
            <a:r>
              <a:rPr lang="en-US" altLang="ko-KR" sz="11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’</a:t>
            </a:r>
            <a:r>
              <a:rPr lang="ko-KR" altLang="en-US" sz="11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을 </a:t>
            </a:r>
            <a:r>
              <a:rPr lang="ko-KR" altLang="en-US" sz="11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더블 클릭합니다</a:t>
            </a:r>
            <a:r>
              <a:rPr lang="en-US" altLang="ko-KR" sz="11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. </a:t>
            </a:r>
            <a:endParaRPr lang="ja-JP" altLang="en-US" sz="11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" name="Google Shape;357;p15"/>
          <p:cNvSpPr/>
          <p:nvPr/>
        </p:nvSpPr>
        <p:spPr>
          <a:xfrm>
            <a:off x="1569519" y="6885736"/>
            <a:ext cx="2937165" cy="9656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의료기관 </a:t>
            </a:r>
            <a:r>
              <a:rPr 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유저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 경우는 </a:t>
            </a:r>
            <a:endParaRPr lang="en-US" altLang="ko-KR" sz="1100" dirty="0" smtClean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체크아이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DX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우측 상단의 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툴바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버튼을 클릭하여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를 작성하여 회신 요청을 할 수 있습니다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  <a:endParaRPr sz="1100" dirty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747" y="6949438"/>
            <a:ext cx="2362200" cy="838200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844116" y="3380597"/>
            <a:ext cx="3492856" cy="157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注：</a:t>
            </a:r>
            <a:r>
              <a:rPr lang="en-US" altLang="ja-JP" sz="1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en-US" altLang="ja-JP" sz="1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‘</a:t>
            </a:r>
            <a:r>
              <a:rPr lang="ko-KR" altLang="en-US" sz="1100" dirty="0" err="1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문의일람</a:t>
            </a:r>
            <a:r>
              <a:rPr lang="en-US" altLang="ko-KR" sz="1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’</a:t>
            </a:r>
            <a:r>
              <a:rPr lang="ko-KR" altLang="en-US" sz="1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은 </a:t>
            </a:r>
            <a:r>
              <a:rPr lang="en-US" altLang="ko-KR" sz="1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DX-Care</a:t>
            </a:r>
            <a:r>
              <a:rPr lang="ko-KR" altLang="en-US" sz="1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서포터데스크</a:t>
            </a:r>
            <a:r>
              <a:rPr lang="en-US" altLang="ko-KR" sz="1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en-US" altLang="ko-KR" sz="1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,</a:t>
            </a:r>
            <a:endParaRPr lang="en-US" altLang="ko-KR" sz="1100" dirty="0" smtClean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25000"/>
              </a:lnSpc>
            </a:pPr>
            <a:r>
              <a:rPr lang="en-US" altLang="ko-KR" sz="1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ko-KR" altLang="en-US" sz="1100" dirty="0" err="1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체크아이</a:t>
            </a:r>
            <a:r>
              <a:rPr lang="en-US" altLang="ko-KR" sz="1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DX </a:t>
            </a:r>
            <a:r>
              <a:rPr lang="ko-KR" altLang="en-US" sz="1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운영자</a:t>
            </a:r>
            <a:r>
              <a:rPr lang="en-US" altLang="ko-KR" sz="1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, </a:t>
            </a:r>
            <a:r>
              <a:rPr lang="ko-KR" altLang="en-US" sz="1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서포터유저가 접근 가능합니다</a:t>
            </a:r>
            <a:r>
              <a:rPr lang="en-US" altLang="ko-KR" sz="1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.</a:t>
            </a:r>
          </a:p>
          <a:p>
            <a:pPr>
              <a:lnSpc>
                <a:spcPct val="125000"/>
              </a:lnSpc>
            </a:pPr>
            <a:endParaRPr lang="en-US" altLang="ko-KR" sz="1100" dirty="0" smtClean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25000"/>
              </a:lnSpc>
            </a:pPr>
            <a:r>
              <a:rPr lang="ko-KR" altLang="en-US" sz="1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일반 의료기관의 유저에게는 본 화면의 접근을 허용하지 않습니다</a:t>
            </a:r>
            <a:r>
              <a:rPr lang="en-US" altLang="ko-KR" sz="1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. </a:t>
            </a:r>
            <a:r>
              <a:rPr lang="en-US" altLang="ko-KR" sz="1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</a:p>
          <a:p>
            <a:pPr>
              <a:lnSpc>
                <a:spcPct val="125000"/>
              </a:lnSpc>
            </a:pPr>
            <a:endParaRPr lang="en-US" altLang="ko-KR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7" name="四角形: 角を丸くする 15">
            <a:extLst>
              <a:ext uri="{FF2B5EF4-FFF2-40B4-BE49-F238E27FC236}">
                <a16:creationId xmlns:a16="http://schemas.microsoft.com/office/drawing/2014/main" id="{7FC6311B-7F6A-AFBA-8F02-E9A4F65DC4ED}"/>
              </a:ext>
            </a:extLst>
          </p:cNvPr>
          <p:cNvSpPr/>
          <p:nvPr/>
        </p:nvSpPr>
        <p:spPr>
          <a:xfrm>
            <a:off x="4677747" y="6950636"/>
            <a:ext cx="474587" cy="3767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956" y="8041740"/>
            <a:ext cx="4957535" cy="161713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0" name="Google Shape;326;p13"/>
          <p:cNvCxnSpPr>
            <a:stCxn id="17" idx="2"/>
            <a:endCxn id="11" idx="0"/>
          </p:cNvCxnSpPr>
          <p:nvPr/>
        </p:nvCxnSpPr>
        <p:spPr>
          <a:xfrm rot="5400000">
            <a:off x="4378719" y="7505417"/>
            <a:ext cx="714329" cy="35831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" name="직사각형 21"/>
          <p:cNvSpPr/>
          <p:nvPr/>
        </p:nvSpPr>
        <p:spPr>
          <a:xfrm>
            <a:off x="802153" y="9658877"/>
            <a:ext cx="5677847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注：</a:t>
            </a:r>
            <a:r>
              <a:rPr lang="ko-KR" altLang="en-US" sz="1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본 매뉴얼은 </a:t>
            </a:r>
            <a:r>
              <a:rPr lang="en-US" altLang="ko-KR" sz="1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Admin </a:t>
            </a:r>
            <a:r>
              <a:rPr lang="ko-KR" altLang="en-US" sz="1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운영자 매뉴얼로 </a:t>
            </a:r>
            <a:r>
              <a:rPr lang="ko-KR" altLang="en-US" sz="1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일반 의료기관의 </a:t>
            </a:r>
            <a:r>
              <a:rPr lang="en-US" altLang="ja-JP" sz="1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‘</a:t>
            </a:r>
            <a:r>
              <a:rPr lang="ko-KR" altLang="en-US" sz="1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문의</a:t>
            </a:r>
            <a:r>
              <a:rPr lang="en-US" altLang="ko-KR" sz="1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’</a:t>
            </a:r>
            <a:r>
              <a:rPr lang="ko-KR" altLang="en-US" sz="1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작성 의 </a:t>
            </a:r>
            <a:r>
              <a:rPr lang="ko-KR" altLang="en-US" sz="1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설명은 생략합니다</a:t>
            </a:r>
            <a:r>
              <a:rPr lang="en-US" altLang="ko-KR" sz="1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.</a:t>
            </a:r>
            <a:r>
              <a:rPr lang="ko-KR" altLang="en-US" sz="1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endParaRPr lang="en-US" altLang="ko-KR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6150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テキスト ボックス 4">
            <a:extLst>
              <a:ext uri="{FF2B5EF4-FFF2-40B4-BE49-F238E27FC236}">
                <a16:creationId xmlns:a16="http://schemas.microsoft.com/office/drawing/2014/main" id="{9FAB47BD-74C2-4F7D-A107-DF55D43C7741}"/>
              </a:ext>
            </a:extLst>
          </p:cNvPr>
          <p:cNvSpPr txBox="1"/>
          <p:nvPr/>
        </p:nvSpPr>
        <p:spPr>
          <a:xfrm>
            <a:off x="1080000" y="1659007"/>
            <a:ext cx="5400000" cy="727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5000"/>
              </a:lnSpc>
            </a:pPr>
            <a:r>
              <a:rPr lang="ja-JP" altLang="ja-JP" sz="1100" b="1" kern="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１</a:t>
            </a:r>
            <a:r>
              <a:rPr lang="ja-JP" altLang="ja-JP" sz="1100" b="1" kern="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．</a:t>
            </a:r>
            <a:r>
              <a:rPr lang="ko-KR" altLang="en-US" sz="1100" b="1" kern="0" dirty="0" err="1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체크아이</a:t>
            </a:r>
            <a:r>
              <a:rPr lang="en-US" altLang="ko-KR" sz="1100" b="1" kern="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DX </a:t>
            </a:r>
            <a:r>
              <a:rPr lang="ko-KR" altLang="en-US" sz="1100" b="1" kern="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운영자</a:t>
            </a:r>
            <a:endParaRPr lang="en-US" altLang="ko-KR" sz="1100" b="1" kern="0" dirty="0" smtClean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KozGoPro-Medium"/>
            </a:endParaRPr>
          </a:p>
          <a:p>
            <a:pPr algn="l">
              <a:lnSpc>
                <a:spcPct val="125000"/>
              </a:lnSpc>
            </a:pPr>
            <a:endParaRPr lang="en-US" altLang="ko-KR" sz="1100" b="1" kern="0" dirty="0" smtClean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KozGoPro-Medium"/>
            </a:endParaRPr>
          </a:p>
          <a:p>
            <a:pPr>
              <a:lnSpc>
                <a:spcPct val="125000"/>
              </a:lnSpc>
            </a:pP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체크아이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DX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운영자의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＇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답변을 위한 기능입니다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  <a:endParaRPr lang="ko-KR" altLang="en-US" sz="1100" b="1" kern="0" dirty="0" smtClean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KozGoPro-Medium"/>
            </a:endParaRPr>
          </a:p>
        </p:txBody>
      </p:sp>
      <p:sp>
        <p:nvSpPr>
          <p:cNvPr id="5" name="正方形/長方形 2">
            <a:extLst>
              <a:ext uri="{FF2B5EF4-FFF2-40B4-BE49-F238E27FC236}">
                <a16:creationId xmlns:a16="http://schemas.microsoft.com/office/drawing/2014/main" id="{A5BB72B0-B138-4FA9-8E01-013F9B3B1410}"/>
              </a:ext>
            </a:extLst>
          </p:cNvPr>
          <p:cNvSpPr/>
          <p:nvPr/>
        </p:nvSpPr>
        <p:spPr>
          <a:xfrm>
            <a:off x="1080000" y="1294999"/>
            <a:ext cx="5400000" cy="2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問い合わせ一覧</a:t>
            </a:r>
            <a:endParaRPr kumimoji="1" lang="ja-JP" altLang="en-US" sz="1400" dirty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Google Shape;443;p20"/>
          <p:cNvSpPr txBox="1"/>
          <p:nvPr/>
        </p:nvSpPr>
        <p:spPr>
          <a:xfrm>
            <a:off x="952566" y="2594124"/>
            <a:ext cx="5400000" cy="30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 b="1" dirty="0">
                <a:solidFill>
                  <a:srgbClr val="7F7F7F"/>
                </a:solidFill>
                <a:latin typeface="MS Mincho"/>
                <a:ea typeface="MS Mincho"/>
                <a:cs typeface="MS Mincho"/>
                <a:sym typeface="MS Mincho"/>
              </a:rPr>
              <a:t>● </a:t>
            </a:r>
            <a:r>
              <a:rPr 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상단 영역입니다.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조회 조건과 </a:t>
            </a:r>
            <a:r>
              <a:rPr 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버튼이 </a:t>
            </a:r>
            <a:r>
              <a:rPr 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존재합니다.  </a:t>
            </a:r>
            <a:endParaRPr sz="1100" dirty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5" y="2989960"/>
            <a:ext cx="5425907" cy="837014"/>
          </a:xfrm>
          <a:prstGeom prst="rect">
            <a:avLst/>
          </a:prstGeom>
        </p:spPr>
      </p:pic>
      <p:sp>
        <p:nvSpPr>
          <p:cNvPr id="10" name="Google Shape;437;p20"/>
          <p:cNvSpPr txBox="1"/>
          <p:nvPr/>
        </p:nvSpPr>
        <p:spPr>
          <a:xfrm>
            <a:off x="770176" y="2967963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 dirty="0"/>
          </a:p>
        </p:txBody>
      </p:sp>
      <p:sp>
        <p:nvSpPr>
          <p:cNvPr id="11" name="Google Shape;438;p20"/>
          <p:cNvSpPr txBox="1"/>
          <p:nvPr/>
        </p:nvSpPr>
        <p:spPr>
          <a:xfrm>
            <a:off x="5766485" y="2975847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③</a:t>
            </a:r>
            <a:endParaRPr sz="1800" dirty="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2" name="Google Shape;445;p20"/>
          <p:cNvSpPr txBox="1"/>
          <p:nvPr/>
        </p:nvSpPr>
        <p:spPr>
          <a:xfrm>
            <a:off x="770176" y="3295659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 dirty="0"/>
          </a:p>
        </p:txBody>
      </p:sp>
      <p:sp>
        <p:nvSpPr>
          <p:cNvPr id="13" name="Google Shape;439;p20"/>
          <p:cNvSpPr/>
          <p:nvPr/>
        </p:nvSpPr>
        <p:spPr>
          <a:xfrm>
            <a:off x="1146050" y="3025368"/>
            <a:ext cx="4090896" cy="270291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4" name="Google Shape;432;p20"/>
          <p:cNvSpPr txBox="1"/>
          <p:nvPr/>
        </p:nvSpPr>
        <p:spPr>
          <a:xfrm>
            <a:off x="946027" y="3877016"/>
            <a:ext cx="6093920" cy="115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</a:t>
            </a:r>
            <a:r>
              <a:rPr 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현재 상태에 해당되는 문의를 조회합니다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회답의뢰발신중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상태는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DX-Care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서포터데스크에 회답의뢰요청 중인 문의를 조회합니다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회답의뢰접수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상태는 본 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체크아이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DX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운영자에게 회답 의뢰의 문의를 조회합니다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 </a:t>
            </a:r>
            <a:endParaRPr lang="en-US" altLang="ko-KR" sz="1100" dirty="0" smtClean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lvl="0">
              <a:lnSpc>
                <a:spcPct val="125000"/>
              </a:lnSpc>
            </a:pPr>
            <a:r>
              <a:rPr lang="ko-KR" alt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</a:t>
            </a:r>
            <a:r>
              <a:rPr lang="en-US" alt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추가 조회조건으로 문의 제목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의료기관 고객 번호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의료기관명의 전방 일치 조회 조건으로 조회가 가능합니다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  <a:endParaRPr dirty="0"/>
          </a:p>
        </p:txBody>
      </p:sp>
      <p:sp>
        <p:nvSpPr>
          <p:cNvPr id="15" name="Google Shape;434;p20"/>
          <p:cNvSpPr txBox="1"/>
          <p:nvPr/>
        </p:nvSpPr>
        <p:spPr>
          <a:xfrm>
            <a:off x="945250" y="5153641"/>
            <a:ext cx="5606025" cy="30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ko-KR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③</a:t>
            </a:r>
            <a:r>
              <a:rPr 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조회</a:t>
            </a:r>
            <a:r>
              <a:rPr 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버튼을 클릭하면 조회됩니다. </a:t>
            </a:r>
            <a:endParaRPr dirty="0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50" y="5729854"/>
            <a:ext cx="5940651" cy="797083"/>
          </a:xfrm>
          <a:prstGeom prst="rect">
            <a:avLst/>
          </a:prstGeom>
        </p:spPr>
      </p:pic>
      <p:cxnSp>
        <p:nvCxnSpPr>
          <p:cNvPr id="25" name="Google Shape;326;p13"/>
          <p:cNvCxnSpPr/>
          <p:nvPr/>
        </p:nvCxnSpPr>
        <p:spPr>
          <a:xfrm rot="5400000">
            <a:off x="1205809" y="5546393"/>
            <a:ext cx="362981" cy="394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" name="Google Shape;465;p21"/>
          <p:cNvSpPr txBox="1"/>
          <p:nvPr/>
        </p:nvSpPr>
        <p:spPr>
          <a:xfrm>
            <a:off x="2437450" y="6489271"/>
            <a:ext cx="2757800" cy="7270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리스트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에서 선택하여 더블 클릭 하면 의료기관으로 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부터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송신된  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 내용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윈도우가 표시 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  <a:endParaRPr dirty="0"/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81" y="7514268"/>
            <a:ext cx="6092070" cy="650671"/>
          </a:xfrm>
          <a:prstGeom prst="rect">
            <a:avLst/>
          </a:prstGeom>
        </p:spPr>
      </p:pic>
      <p:sp>
        <p:nvSpPr>
          <p:cNvPr id="54" name="Google Shape;465;p21"/>
          <p:cNvSpPr txBox="1"/>
          <p:nvPr/>
        </p:nvSpPr>
        <p:spPr>
          <a:xfrm>
            <a:off x="2437450" y="8203684"/>
            <a:ext cx="3410900" cy="7270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문의에 대한 추가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자식 문의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가 작성된 경우의 문의 일람 표시 내용 입니다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</a:p>
          <a:p>
            <a:pPr lvl="0">
              <a:lnSpc>
                <a:spcPct val="125000"/>
              </a:lnSpc>
            </a:pPr>
            <a:r>
              <a:rPr lang="en-US" altLang="ko-KR" sz="1100" dirty="0" smtClean="0">
                <a:solidFill>
                  <a:schemeClr val="dk1"/>
                </a:solidFill>
                <a:latin typeface="MS Mincho"/>
                <a:sym typeface="MS Mincho"/>
              </a:rPr>
              <a:t>Ex)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sym typeface="MS Mincho"/>
              </a:rPr>
              <a:t>추가된 자식 문의가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sym typeface="MS Mincho"/>
              </a:rPr>
              <a:t>2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sym typeface="MS Mincho"/>
              </a:rPr>
              <a:t>건 있는 경우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sym typeface="MS Mincho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2677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Google Shape;197;p6"/>
          <p:cNvSpPr txBox="1"/>
          <p:nvPr/>
        </p:nvSpPr>
        <p:spPr>
          <a:xfrm>
            <a:off x="1029513" y="5170985"/>
            <a:ext cx="6206377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ko-KR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</a:t>
            </a:r>
            <a:r>
              <a:rPr 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b="1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상단 영역</a:t>
            </a:r>
            <a:endParaRPr lang="en-US" altLang="ko-KR" sz="1100" b="1" dirty="0" smtClean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marL="171450" lvl="0" indent="-171450">
              <a:lnSpc>
                <a:spcPct val="125000"/>
              </a:lnSpc>
              <a:buFontTx/>
              <a:buChar char="-"/>
            </a:pP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의료기관명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문의번호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가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표시됩니다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 ( 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문의번호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포맷은 년도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2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자리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-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알파벳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1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자리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-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순번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4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자리로 구성됩니다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.)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</a:p>
          <a:p>
            <a:pPr marL="171450" lvl="0" indent="-171450">
              <a:lnSpc>
                <a:spcPct val="125000"/>
              </a:lnSpc>
              <a:buFontTx/>
              <a:buChar char="-"/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이전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다음 문의로의 이동 버튼과 문의 본문 폼을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닫을 수 있는 버튼으로 구성됩니다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  <a:endParaRPr sz="1100" dirty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6" name="Google Shape;197;p6"/>
          <p:cNvSpPr txBox="1"/>
          <p:nvPr/>
        </p:nvSpPr>
        <p:spPr>
          <a:xfrm>
            <a:off x="1029513" y="6190052"/>
            <a:ext cx="6206377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ko-KR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</a:t>
            </a:r>
            <a:r>
              <a:rPr 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b="1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 내용 </a:t>
            </a:r>
            <a:endParaRPr lang="en-US" altLang="ko-KR" sz="1100" b="1" dirty="0" smtClean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marL="171450" lvl="0" indent="-171450">
              <a:lnSpc>
                <a:spcPct val="125000"/>
              </a:lnSpc>
              <a:buFontTx/>
              <a:buChar char="-"/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의료기관의 연락처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연락 받기 쉬운 시간대와 담당자 </a:t>
            </a:r>
            <a:endParaRPr lang="en-US" altLang="ko-KR" sz="1100" dirty="0" smtClean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marL="171450" lvl="0" indent="-171450">
              <a:lnSpc>
                <a:spcPct val="125000"/>
              </a:lnSpc>
              <a:buFontTx/>
              <a:buChar char="-"/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제목과 내용을 확인합니다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</a:p>
          <a:p>
            <a:pPr marL="171450" lvl="0" indent="-171450">
              <a:lnSpc>
                <a:spcPct val="125000"/>
              </a:lnSpc>
              <a:buFontTx/>
              <a:buChar char="-"/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파일 첨부가 있을 경우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확인 가능합니다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</a:t>
            </a:r>
            <a:endParaRPr sz="1100" dirty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7" name="Google Shape;197;p6"/>
          <p:cNvSpPr txBox="1"/>
          <p:nvPr/>
        </p:nvSpPr>
        <p:spPr>
          <a:xfrm>
            <a:off x="1029513" y="7209120"/>
            <a:ext cx="6206377" cy="136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ko-KR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</a:t>
            </a:r>
            <a:r>
              <a:rPr 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b="1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 회답 작성 </a:t>
            </a:r>
            <a:endParaRPr lang="en-US" altLang="ko-KR" sz="1100" b="1" dirty="0" smtClean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marL="171450" lvl="0" indent="-171450">
              <a:lnSpc>
                <a:spcPct val="125000"/>
              </a:lnSpc>
              <a:buFontTx/>
              <a:buChar char="-"/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회답 입력란에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회답을 작성합니다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</a:p>
          <a:p>
            <a:pPr marL="171450" lvl="0" indent="-171450">
              <a:lnSpc>
                <a:spcPct val="125000"/>
              </a:lnSpc>
              <a:buFontTx/>
              <a:buChar char="-"/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 상태 값을 체크 설정 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</a:p>
          <a:p>
            <a:pPr lvl="0">
              <a:lnSpc>
                <a:spcPct val="125000"/>
              </a:lnSpc>
            </a:pP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( </a:t>
            </a:r>
            <a:r>
              <a:rPr lang="en-US" alt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DX-CARE</a:t>
            </a:r>
            <a:r>
              <a:rPr lang="ko-KR" altLang="en-US" sz="1100" dirty="0" err="1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회답의뢰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회답완료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강제종료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)</a:t>
            </a:r>
          </a:p>
          <a:p>
            <a:pPr marL="171450" lvl="0" indent="-171450">
              <a:lnSpc>
                <a:spcPct val="125000"/>
              </a:lnSpc>
              <a:buFontTx/>
              <a:buChar char="-"/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확인 버튼을 클릭합니다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</a:p>
          <a:p>
            <a:pPr lvl="0">
              <a:lnSpc>
                <a:spcPct val="125000"/>
              </a:lnSpc>
            </a:pP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확인 완료 후에는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송신 화면으로 전환됩니다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 </a:t>
            </a:r>
            <a:endParaRPr sz="1100" dirty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72" y="1753949"/>
            <a:ext cx="6062022" cy="3047704"/>
          </a:xfrm>
          <a:prstGeom prst="rect">
            <a:avLst/>
          </a:prstGeom>
        </p:spPr>
      </p:pic>
      <p:sp>
        <p:nvSpPr>
          <p:cNvPr id="20" name="テキスト ボックス 4">
            <a:extLst>
              <a:ext uri="{FF2B5EF4-FFF2-40B4-BE49-F238E27FC236}">
                <a16:creationId xmlns:a16="http://schemas.microsoft.com/office/drawing/2014/main" id="{9FAB47BD-74C2-4F7D-A107-DF55D43C7741}"/>
              </a:ext>
            </a:extLst>
          </p:cNvPr>
          <p:cNvSpPr txBox="1"/>
          <p:nvPr/>
        </p:nvSpPr>
        <p:spPr>
          <a:xfrm>
            <a:off x="1029513" y="1343391"/>
            <a:ext cx="5400000" cy="303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● 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접수 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문의 내용 확인 </a:t>
            </a: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ko-KR" altLang="en-US" sz="1100" b="1" kern="0" dirty="0" err="1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체크아이</a:t>
            </a:r>
            <a:r>
              <a:rPr lang="en-US" altLang="ko-KR" sz="1100" b="1" kern="0" dirty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DX </a:t>
            </a:r>
            <a:r>
              <a:rPr lang="ko-KR" altLang="en-US" sz="1100" b="1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운영자</a:t>
            </a:r>
            <a:r>
              <a:rPr lang="en-US" altLang="ko-KR" sz="1100" b="1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)</a:t>
            </a:r>
            <a:endParaRPr lang="en-US" altLang="ja-JP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Google Shape;191;p6"/>
          <p:cNvSpPr txBox="1"/>
          <p:nvPr/>
        </p:nvSpPr>
        <p:spPr>
          <a:xfrm>
            <a:off x="3352327" y="1995406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 dirty="0"/>
          </a:p>
        </p:txBody>
      </p:sp>
      <p:sp>
        <p:nvSpPr>
          <p:cNvPr id="22" name="Google Shape;192;p6"/>
          <p:cNvSpPr txBox="1"/>
          <p:nvPr/>
        </p:nvSpPr>
        <p:spPr>
          <a:xfrm>
            <a:off x="3352327" y="1729623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 dirty="0"/>
          </a:p>
        </p:txBody>
      </p:sp>
      <p:sp>
        <p:nvSpPr>
          <p:cNvPr id="23" name="Google Shape;193;p6"/>
          <p:cNvSpPr txBox="1"/>
          <p:nvPr/>
        </p:nvSpPr>
        <p:spPr>
          <a:xfrm>
            <a:off x="3314015" y="3277801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③</a:t>
            </a:r>
            <a:endParaRPr sz="1800" dirty="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696450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4" name="テキスト ボックス 4">
            <a:extLst>
              <a:ext uri="{FF2B5EF4-FFF2-40B4-BE49-F238E27FC236}">
                <a16:creationId xmlns:a16="http://schemas.microsoft.com/office/drawing/2014/main" id="{9FAB47BD-74C2-4F7D-A107-DF55D43C7741}"/>
              </a:ext>
            </a:extLst>
          </p:cNvPr>
          <p:cNvSpPr txBox="1"/>
          <p:nvPr/>
        </p:nvSpPr>
        <p:spPr>
          <a:xfrm>
            <a:off x="1137604" y="1303349"/>
            <a:ext cx="5400000" cy="303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● 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확인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처리 </a:t>
            </a: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ko-KR" altLang="en-US" sz="1100" b="1" kern="0" dirty="0" err="1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체크아이</a:t>
            </a:r>
            <a:r>
              <a:rPr lang="en-US" altLang="ko-KR" sz="1100" b="1" kern="0" dirty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DX </a:t>
            </a:r>
            <a:r>
              <a:rPr lang="ko-KR" altLang="en-US" sz="1100" b="1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운영자</a:t>
            </a:r>
            <a:r>
              <a:rPr lang="en-US" altLang="ko-KR" sz="1100" b="1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) </a:t>
            </a:r>
            <a:endParaRPr lang="en-US" altLang="ja-JP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AB47BD-74C2-4F7D-A107-DF55D43C7741}"/>
              </a:ext>
            </a:extLst>
          </p:cNvPr>
          <p:cNvSpPr txBox="1"/>
          <p:nvPr/>
        </p:nvSpPr>
        <p:spPr>
          <a:xfrm>
            <a:off x="1079286" y="4942724"/>
            <a:ext cx="2805746" cy="303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● 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송신 처리 </a:t>
            </a: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ko-KR" altLang="en-US" sz="1100" b="1" kern="0" dirty="0" err="1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체크아이</a:t>
            </a:r>
            <a:r>
              <a:rPr lang="en-US" altLang="ko-KR" sz="1100" b="1" kern="0" dirty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DX </a:t>
            </a:r>
            <a:r>
              <a:rPr lang="ko-KR" altLang="en-US" sz="1100" b="1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운영자</a:t>
            </a:r>
            <a:r>
              <a:rPr lang="en-US" altLang="ko-KR" sz="1100" b="1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)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 </a:t>
            </a:r>
            <a:endParaRPr lang="en-US" altLang="ja-JP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62" y="1691084"/>
            <a:ext cx="5168514" cy="16730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Google Shape;191;p6"/>
          <p:cNvSpPr txBox="1"/>
          <p:nvPr/>
        </p:nvSpPr>
        <p:spPr>
          <a:xfrm>
            <a:off x="4618405" y="241627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 dirty="0"/>
          </a:p>
        </p:txBody>
      </p:sp>
      <p:sp>
        <p:nvSpPr>
          <p:cNvPr id="8" name="Google Shape;192;p6"/>
          <p:cNvSpPr txBox="1"/>
          <p:nvPr/>
        </p:nvSpPr>
        <p:spPr>
          <a:xfrm>
            <a:off x="2332728" y="241627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 dirty="0"/>
          </a:p>
        </p:txBody>
      </p:sp>
      <p:sp>
        <p:nvSpPr>
          <p:cNvPr id="9" name="Google Shape;193;p6"/>
          <p:cNvSpPr txBox="1"/>
          <p:nvPr/>
        </p:nvSpPr>
        <p:spPr>
          <a:xfrm>
            <a:off x="5899578" y="241627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③</a:t>
            </a:r>
            <a:endParaRPr sz="1800" dirty="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4" name="Google Shape;434;p20"/>
          <p:cNvSpPr txBox="1"/>
          <p:nvPr/>
        </p:nvSpPr>
        <p:spPr>
          <a:xfrm>
            <a:off x="1079286" y="3400594"/>
            <a:ext cx="5303065" cy="157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「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접수 </a:t>
            </a:r>
            <a:r>
              <a:rPr lang="ko-KR" altLang="en-US" sz="1100" dirty="0" err="1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중」인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상태에서는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①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「</a:t>
            </a:r>
            <a:r>
              <a:rPr lang="en-US" altLang="ko-KR" sz="1100" dirty="0" err="1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DXCARE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회답 의뢰」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②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「회답 완료」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③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「강제 </a:t>
            </a:r>
            <a:r>
              <a:rPr lang="ko-KR" altLang="en-US" sz="1100" dirty="0" err="1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종료」중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하나를 선택 가능합니다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</a:p>
          <a:p>
            <a:pPr lvl="0">
              <a:lnSpc>
                <a:spcPct val="125000"/>
              </a:lnSpc>
            </a:pPr>
            <a:r>
              <a:rPr lang="en-US" alt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「</a:t>
            </a:r>
            <a:r>
              <a:rPr lang="en-US" altLang="ko-KR" sz="1100" dirty="0" err="1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DXCARE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회답 </a:t>
            </a:r>
            <a:r>
              <a:rPr lang="ko-KR" altLang="en-US" sz="1100" dirty="0" err="1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의뢰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」는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하단의 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'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메시지란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'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이 활성화되며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필수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입력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사항입니다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</a:p>
          <a:p>
            <a:pPr lvl="0">
              <a:lnSpc>
                <a:spcPct val="125000"/>
              </a:lnSpc>
            </a:pPr>
            <a:r>
              <a:rPr lang="ko-KR" alt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</a:t>
            </a:r>
            <a:r>
              <a:rPr lang="en-US" alt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「회답 </a:t>
            </a:r>
            <a:r>
              <a:rPr lang="ko-KR" altLang="en-US" sz="1100" dirty="0" err="1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완료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」와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③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「강제 </a:t>
            </a:r>
            <a:r>
              <a:rPr lang="ko-KR" altLang="en-US" sz="1100" dirty="0" err="1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종료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」는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반드시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회답입력란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에 회답을 기재해야 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</a:p>
          <a:p>
            <a:pPr lvl="0">
              <a:lnSpc>
                <a:spcPct val="125000"/>
              </a:lnSpc>
            </a:pPr>
            <a:endParaRPr lang="en-US" altLang="ko-KR" sz="1100" dirty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15" name="四角形: 角を丸くする 8">
            <a:extLst>
              <a:ext uri="{FF2B5EF4-FFF2-40B4-BE49-F238E27FC236}">
                <a16:creationId xmlns:a16="http://schemas.microsoft.com/office/drawing/2014/main" id="{8398CED2-F18A-4B0F-9CED-C51E12D74EBD}"/>
              </a:ext>
            </a:extLst>
          </p:cNvPr>
          <p:cNvSpPr/>
          <p:nvPr/>
        </p:nvSpPr>
        <p:spPr>
          <a:xfrm>
            <a:off x="2277863" y="1947855"/>
            <a:ext cx="3911620" cy="548489"/>
          </a:xfrm>
          <a:prstGeom prst="roundRect">
            <a:avLst/>
          </a:prstGeom>
          <a:solidFill>
            <a:srgbClr val="FFFFCC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ko-KR" altLang="en-US" sz="1100" dirty="0" err="1">
                <a:solidFill>
                  <a:schemeClr val="tx1"/>
                </a:solidFill>
              </a:rPr>
              <a:t>체크아이</a:t>
            </a:r>
            <a:r>
              <a:rPr kumimoji="1" lang="ko-KR" altLang="en-US" sz="1100" dirty="0">
                <a:solidFill>
                  <a:schemeClr val="tx1"/>
                </a:solidFill>
              </a:rPr>
              <a:t> </a:t>
            </a:r>
            <a:r>
              <a:rPr kumimoji="1" lang="en-US" altLang="ko-KR" sz="1100" dirty="0">
                <a:solidFill>
                  <a:schemeClr val="tx1"/>
                </a:solidFill>
              </a:rPr>
              <a:t>DX</a:t>
            </a:r>
            <a:r>
              <a:rPr kumimoji="1" lang="ko-KR" altLang="en-US" sz="1100" dirty="0">
                <a:solidFill>
                  <a:schemeClr val="tx1"/>
                </a:solidFill>
              </a:rPr>
              <a:t>운영자는 회답 요청에 대해 완료 처리 이외</a:t>
            </a:r>
            <a:r>
              <a:rPr kumimoji="1" lang="en-US" altLang="ko-KR" sz="1100" dirty="0">
                <a:solidFill>
                  <a:schemeClr val="tx1"/>
                </a:solidFill>
              </a:rPr>
              <a:t>, </a:t>
            </a:r>
            <a:r>
              <a:rPr kumimoji="1" lang="ko-KR" altLang="en-US" sz="1100" dirty="0">
                <a:solidFill>
                  <a:schemeClr val="tx1"/>
                </a:solidFill>
              </a:rPr>
              <a:t> </a:t>
            </a:r>
            <a:endParaRPr kumimoji="1" lang="en-US" altLang="ko-KR" sz="1100" dirty="0">
              <a:solidFill>
                <a:schemeClr val="tx1"/>
              </a:solidFill>
            </a:endParaRPr>
          </a:p>
          <a:p>
            <a:r>
              <a:rPr kumimoji="1" lang="en-US" altLang="ko-KR" sz="1100" dirty="0">
                <a:solidFill>
                  <a:schemeClr val="tx1"/>
                </a:solidFill>
              </a:rPr>
              <a:t>   DX-CARE </a:t>
            </a:r>
            <a:r>
              <a:rPr kumimoji="1" lang="ko-KR" altLang="en-US" sz="1100" dirty="0">
                <a:solidFill>
                  <a:schemeClr val="tx1"/>
                </a:solidFill>
              </a:rPr>
              <a:t>서포터 데스크에 </a:t>
            </a:r>
            <a:r>
              <a:rPr kumimoji="1" lang="en-US" altLang="ko-KR" sz="1100" dirty="0">
                <a:solidFill>
                  <a:schemeClr val="tx1"/>
                </a:solidFill>
              </a:rPr>
              <a:t>‘</a:t>
            </a:r>
            <a:r>
              <a:rPr kumimoji="1" lang="ko-KR" altLang="en-US" sz="1100" dirty="0" err="1">
                <a:solidFill>
                  <a:schemeClr val="tx1"/>
                </a:solidFill>
              </a:rPr>
              <a:t>회답의뢰</a:t>
            </a:r>
            <a:r>
              <a:rPr kumimoji="1" lang="en-US" altLang="ko-KR" sz="1100" dirty="0">
                <a:solidFill>
                  <a:schemeClr val="tx1"/>
                </a:solidFill>
              </a:rPr>
              <a:t>’ </a:t>
            </a:r>
            <a:r>
              <a:rPr kumimoji="1" lang="ko-KR" altLang="en-US" sz="1100" dirty="0">
                <a:solidFill>
                  <a:schemeClr val="tx1"/>
                </a:solidFill>
              </a:rPr>
              <a:t>가  가능합니다</a:t>
            </a:r>
            <a:r>
              <a:rPr kumimoji="1" lang="en-US" altLang="ko-KR" sz="1100" dirty="0">
                <a:solidFill>
                  <a:schemeClr val="tx1"/>
                </a:solidFill>
              </a:rPr>
              <a:t>.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7" name="Google Shape;465;p21"/>
          <p:cNvSpPr txBox="1"/>
          <p:nvPr/>
        </p:nvSpPr>
        <p:spPr>
          <a:xfrm>
            <a:off x="1533670" y="9526659"/>
            <a:ext cx="5003933" cy="30388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*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단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「</a:t>
            </a:r>
            <a:r>
              <a:rPr lang="en-US" altLang="ko-KR" sz="1100" dirty="0" err="1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DXCARE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회답 </a:t>
            </a:r>
            <a:r>
              <a:rPr lang="ko-KR" altLang="en-US" sz="1100" dirty="0" err="1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의뢰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」는</a:t>
            </a:r>
            <a:r>
              <a:rPr lang="ja-JP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ja-JP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ステータ</a:t>
            </a:r>
            <a:r>
              <a:rPr lang="ja-JP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ス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가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＇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 중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상태를 유지합니다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endParaRPr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669" y="5246783"/>
            <a:ext cx="4077509" cy="34702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671" y="5702724"/>
            <a:ext cx="1781110" cy="826528"/>
          </a:xfrm>
          <a:prstGeom prst="rect">
            <a:avLst/>
          </a:prstGeom>
        </p:spPr>
      </p:pic>
      <p:cxnSp>
        <p:nvCxnSpPr>
          <p:cNvPr id="20" name="Google Shape;326;p13"/>
          <p:cNvCxnSpPr>
            <a:stCxn id="21" idx="2"/>
          </p:cNvCxnSpPr>
          <p:nvPr/>
        </p:nvCxnSpPr>
        <p:spPr>
          <a:xfrm rot="5400000">
            <a:off x="4060854" y="5151338"/>
            <a:ext cx="463544" cy="1307686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" name="Google Shape;161;p4"/>
          <p:cNvSpPr/>
          <p:nvPr/>
        </p:nvSpPr>
        <p:spPr>
          <a:xfrm>
            <a:off x="4586760" y="5308402"/>
            <a:ext cx="719418" cy="265007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1327940" y="6817488"/>
            <a:ext cx="5209663" cy="1316862"/>
            <a:chOff x="-839097" y="4341018"/>
            <a:chExt cx="9825295" cy="2028825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839097" y="4341018"/>
              <a:ext cx="6343650" cy="2009775"/>
            </a:xfrm>
            <a:prstGeom prst="rect">
              <a:avLst/>
            </a:prstGeom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00048" y="4341018"/>
              <a:ext cx="3486150" cy="2028825"/>
            </a:xfrm>
            <a:prstGeom prst="rect">
              <a:avLst/>
            </a:prstGeom>
          </p:spPr>
        </p:pic>
      </p:grpSp>
      <p:cxnSp>
        <p:nvCxnSpPr>
          <p:cNvPr id="27" name="Google Shape;326;p13"/>
          <p:cNvCxnSpPr>
            <a:stCxn id="30" idx="2"/>
            <a:endCxn id="24" idx="0"/>
          </p:cNvCxnSpPr>
          <p:nvPr/>
        </p:nvCxnSpPr>
        <p:spPr>
          <a:xfrm rot="16200000" flipH="1">
            <a:off x="2485987" y="6293738"/>
            <a:ext cx="370491" cy="67700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" name="Google Shape;161;p4"/>
          <p:cNvSpPr/>
          <p:nvPr/>
        </p:nvSpPr>
        <p:spPr>
          <a:xfrm>
            <a:off x="1945123" y="6197606"/>
            <a:ext cx="775209" cy="249391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3" name="Google Shape;161;p4"/>
          <p:cNvSpPr/>
          <p:nvPr/>
        </p:nvSpPr>
        <p:spPr>
          <a:xfrm>
            <a:off x="5899578" y="7884960"/>
            <a:ext cx="638025" cy="237026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6" name="Google Shape;161;p4"/>
          <p:cNvSpPr/>
          <p:nvPr/>
        </p:nvSpPr>
        <p:spPr>
          <a:xfrm>
            <a:off x="1327940" y="7884959"/>
            <a:ext cx="617183" cy="249391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cxnSp>
        <p:nvCxnSpPr>
          <p:cNvPr id="37" name="Google Shape;326;p13"/>
          <p:cNvCxnSpPr>
            <a:stCxn id="36" idx="3"/>
            <a:endCxn id="40" idx="1"/>
          </p:cNvCxnSpPr>
          <p:nvPr/>
        </p:nvCxnSpPr>
        <p:spPr>
          <a:xfrm flipV="1">
            <a:off x="1945123" y="7486932"/>
            <a:ext cx="253165" cy="52272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0" name="그림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8288" y="7106650"/>
            <a:ext cx="1622893" cy="760564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3541" y="7095899"/>
            <a:ext cx="1668043" cy="782066"/>
          </a:xfrm>
          <a:prstGeom prst="rect">
            <a:avLst/>
          </a:prstGeom>
        </p:spPr>
      </p:pic>
      <p:cxnSp>
        <p:nvCxnSpPr>
          <p:cNvPr id="46" name="Google Shape;326;p13"/>
          <p:cNvCxnSpPr>
            <a:stCxn id="33" idx="1"/>
            <a:endCxn id="43" idx="3"/>
          </p:cNvCxnSpPr>
          <p:nvPr/>
        </p:nvCxnSpPr>
        <p:spPr>
          <a:xfrm rot="10800000">
            <a:off x="5591584" y="7486933"/>
            <a:ext cx="307994" cy="51654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2" name="Google Shape;153;p4"/>
          <p:cNvSpPr txBox="1"/>
          <p:nvPr/>
        </p:nvSpPr>
        <p:spPr>
          <a:xfrm>
            <a:off x="3687514" y="6094624"/>
            <a:ext cx="2850089" cy="72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④ 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확인 완료 후 편집이 불가합니다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.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100" dirty="0"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  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하단의 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err="1" smtClean="0">
                <a:latin typeface="MS Mincho"/>
                <a:ea typeface="MS Mincho"/>
                <a:cs typeface="MS Mincho"/>
                <a:sym typeface="MS Mincho"/>
              </a:rPr>
              <a:t>돌아기가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‘, ＇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송신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’ 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버튼이 표시됩니다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. 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 </a:t>
            </a:r>
            <a:endParaRPr sz="1100" dirty="0"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53" name="Google Shape;286;p11"/>
          <p:cNvSpPr txBox="1"/>
          <p:nvPr/>
        </p:nvSpPr>
        <p:spPr>
          <a:xfrm>
            <a:off x="4762018" y="4972974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④</a:t>
            </a:r>
            <a:endParaRPr sz="1800" dirty="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4" name="Google Shape;286;p11"/>
          <p:cNvSpPr txBox="1"/>
          <p:nvPr/>
        </p:nvSpPr>
        <p:spPr>
          <a:xfrm>
            <a:off x="1397563" y="7486932"/>
            <a:ext cx="41549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800" dirty="0" smtClean="0">
                <a:solidFill>
                  <a:srgbClr val="FF0000"/>
                </a:solidFill>
                <a:latin typeface="ＭＳ 明朝" panose="02020609040205080304" pitchFamily="49" charset="-128"/>
                <a:ea typeface="Century"/>
                <a:cs typeface="Century"/>
                <a:sym typeface="Century"/>
              </a:rPr>
              <a:t>⑤</a:t>
            </a:r>
            <a:endParaRPr sz="1800" dirty="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5" name="Google Shape;286;p11"/>
          <p:cNvSpPr txBox="1"/>
          <p:nvPr/>
        </p:nvSpPr>
        <p:spPr>
          <a:xfrm>
            <a:off x="6040260" y="7439026"/>
            <a:ext cx="36525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8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entury"/>
                <a:sym typeface="Century"/>
              </a:rPr>
              <a:t>⑥</a:t>
            </a:r>
            <a:endParaRPr sz="1800" dirty="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6" name="Google Shape;153;p4"/>
          <p:cNvSpPr txBox="1"/>
          <p:nvPr/>
        </p:nvSpPr>
        <p:spPr>
          <a:xfrm>
            <a:off x="1507247" y="8434778"/>
            <a:ext cx="4238333" cy="30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⑤ 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확인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처리 전 상태인 편집 모드로 전환됩니다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. </a:t>
            </a:r>
            <a:endParaRPr sz="1100" dirty="0"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64" name="Google Shape;153;p4"/>
          <p:cNvSpPr txBox="1"/>
          <p:nvPr/>
        </p:nvSpPr>
        <p:spPr>
          <a:xfrm>
            <a:off x="1507247" y="8799577"/>
            <a:ext cx="5030356" cy="72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⑥ 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 최종 문의 회답을 처리 합니다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. </a:t>
            </a:r>
          </a:p>
          <a:p>
            <a:pPr lvl="0">
              <a:lnSpc>
                <a:spcPct val="125000"/>
              </a:lnSpc>
            </a:pP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송신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처리된 문의는 이전 상태로 되돌릴 수 없고 문의 요청한 의료기관의 </a:t>
            </a:r>
            <a:r>
              <a:rPr lang="ja-JP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ス</a:t>
            </a:r>
            <a:r>
              <a:rPr lang="ja-JP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テータ</a:t>
            </a:r>
            <a:r>
              <a:rPr lang="ja-JP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ス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는 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err="1" smtClean="0">
                <a:latin typeface="MS Mincho"/>
                <a:ea typeface="MS Mincho"/>
                <a:cs typeface="MS Mincho"/>
                <a:sym typeface="MS Mincho"/>
              </a:rPr>
              <a:t>회답완료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로 표시됩니다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.  </a:t>
            </a:r>
            <a:endParaRPr sz="1100" dirty="0">
              <a:latin typeface="MS Mincho"/>
              <a:ea typeface="MS Mincho"/>
              <a:cs typeface="MS Mincho"/>
              <a:sym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619614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50" y="3020053"/>
            <a:ext cx="5876426" cy="744803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4" name="テキスト ボックス 4">
            <a:extLst>
              <a:ext uri="{FF2B5EF4-FFF2-40B4-BE49-F238E27FC236}">
                <a16:creationId xmlns:a16="http://schemas.microsoft.com/office/drawing/2014/main" id="{9FAB47BD-74C2-4F7D-A107-DF55D43C7741}"/>
              </a:ext>
            </a:extLst>
          </p:cNvPr>
          <p:cNvSpPr txBox="1"/>
          <p:nvPr/>
        </p:nvSpPr>
        <p:spPr>
          <a:xfrm>
            <a:off x="1080000" y="1573282"/>
            <a:ext cx="5400000" cy="727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ja-JP" sz="1100" b="1" kern="0" dirty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２． </a:t>
            </a:r>
            <a:r>
              <a:rPr lang="en-US" altLang="ko-KR" sz="1100" b="1" kern="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DX-</a:t>
            </a:r>
            <a:r>
              <a:rPr lang="en-US" altLang="ko-KR" sz="1100" b="1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Care </a:t>
            </a:r>
            <a:r>
              <a:rPr lang="ko-KR" altLang="en-US" sz="1100" b="1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서포터데스크</a:t>
            </a:r>
          </a:p>
          <a:p>
            <a:pPr>
              <a:lnSpc>
                <a:spcPct val="125000"/>
              </a:lnSpc>
            </a:pPr>
            <a:endParaRPr lang="en-US" altLang="ko-KR" sz="1100" dirty="0" smtClean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>
              <a:lnSpc>
                <a:spcPct val="125000"/>
              </a:lnSpc>
            </a:pP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DX-Care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서포터데스크의 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＇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회신 을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위한 기능입니다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  <a:endParaRPr lang="ko-KR" altLang="en-US" sz="1100" b="1" kern="0" dirty="0">
              <a:latin typeface="ＭＳ 明朝" panose="02020609040205080304" pitchFamily="17" charset="-128"/>
              <a:ea typeface="ＭＳ 明朝" panose="02020609040205080304" pitchFamily="17" charset="-128"/>
              <a:cs typeface="KozGoPro-Medium"/>
            </a:endParaRPr>
          </a:p>
        </p:txBody>
      </p:sp>
      <p:sp>
        <p:nvSpPr>
          <p:cNvPr id="5" name="正方形/長方形 2">
            <a:extLst>
              <a:ext uri="{FF2B5EF4-FFF2-40B4-BE49-F238E27FC236}">
                <a16:creationId xmlns:a16="http://schemas.microsoft.com/office/drawing/2014/main" id="{A5BB72B0-B138-4FA9-8E01-013F9B3B1410}"/>
              </a:ext>
            </a:extLst>
          </p:cNvPr>
          <p:cNvSpPr/>
          <p:nvPr/>
        </p:nvSpPr>
        <p:spPr>
          <a:xfrm>
            <a:off x="1080000" y="1294999"/>
            <a:ext cx="5400000" cy="2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問い合わせ一覧</a:t>
            </a:r>
            <a:endParaRPr kumimoji="1" lang="ja-JP" altLang="en-US" sz="1400" dirty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Google Shape;443;p20"/>
          <p:cNvSpPr txBox="1"/>
          <p:nvPr/>
        </p:nvSpPr>
        <p:spPr>
          <a:xfrm>
            <a:off x="952566" y="2594124"/>
            <a:ext cx="5400000" cy="30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 b="1" dirty="0">
                <a:solidFill>
                  <a:srgbClr val="7F7F7F"/>
                </a:solidFill>
                <a:latin typeface="MS Mincho"/>
                <a:ea typeface="MS Mincho"/>
                <a:cs typeface="MS Mincho"/>
                <a:sym typeface="MS Mincho"/>
              </a:rPr>
              <a:t>● </a:t>
            </a:r>
            <a:r>
              <a:rPr 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상단 영역입니다.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조회 조건과 </a:t>
            </a:r>
            <a:r>
              <a:rPr 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버튼이 </a:t>
            </a:r>
            <a:r>
              <a:rPr 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존재합니다.  </a:t>
            </a:r>
            <a:endParaRPr sz="1100" dirty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8" name="Google Shape;437;p20"/>
          <p:cNvSpPr txBox="1"/>
          <p:nvPr/>
        </p:nvSpPr>
        <p:spPr>
          <a:xfrm>
            <a:off x="770176" y="2967963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 dirty="0"/>
          </a:p>
        </p:txBody>
      </p:sp>
      <p:sp>
        <p:nvSpPr>
          <p:cNvPr id="9" name="Google Shape;438;p20"/>
          <p:cNvSpPr txBox="1"/>
          <p:nvPr/>
        </p:nvSpPr>
        <p:spPr>
          <a:xfrm>
            <a:off x="6272251" y="2959279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③</a:t>
            </a:r>
            <a:endParaRPr sz="1800" dirty="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0" name="Google Shape;445;p20"/>
          <p:cNvSpPr txBox="1"/>
          <p:nvPr/>
        </p:nvSpPr>
        <p:spPr>
          <a:xfrm>
            <a:off x="770176" y="3295659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 dirty="0"/>
          </a:p>
        </p:txBody>
      </p:sp>
      <p:sp>
        <p:nvSpPr>
          <p:cNvPr id="11" name="Google Shape;439;p20"/>
          <p:cNvSpPr/>
          <p:nvPr/>
        </p:nvSpPr>
        <p:spPr>
          <a:xfrm>
            <a:off x="3676650" y="3025369"/>
            <a:ext cx="1285875" cy="262366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2" name="Google Shape;432;p20"/>
          <p:cNvSpPr txBox="1"/>
          <p:nvPr/>
        </p:nvSpPr>
        <p:spPr>
          <a:xfrm>
            <a:off x="946027" y="3877016"/>
            <a:ext cx="609392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</a:t>
            </a:r>
            <a:r>
              <a:rPr 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현재 상태에 해당되는 문의를 조회합니다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*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서포터에게 지원 의뢰 요청한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‘HELP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중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’, ‘HELP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회답의뢰접수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상태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값이 추가됩니다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</a:p>
          <a:p>
            <a:pPr lvl="0">
              <a:lnSpc>
                <a:spcPct val="125000"/>
              </a:lnSpc>
            </a:pP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‘HELP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중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상태 값은 의학적 판단을 요하는 경우 서포터에게 회답 의뢰한 문의입니다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</a:p>
          <a:p>
            <a:pPr lvl="0">
              <a:lnSpc>
                <a:spcPct val="125000"/>
              </a:lnSpc>
            </a:pP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‘HELP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회답의뢰접수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는 서포터가 회답 의뢰에 대해 접수한 상태를 표시합니다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  </a:t>
            </a:r>
            <a:endParaRPr lang="en-US" altLang="ko-KR" sz="1100" dirty="0" smtClean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lvl="0">
              <a:lnSpc>
                <a:spcPct val="125000"/>
              </a:lnSpc>
            </a:pPr>
            <a:r>
              <a:rPr lang="ko-KR" alt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</a:t>
            </a:r>
            <a:r>
              <a:rPr lang="en-US" alt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추가 조회조건으로 문의 제목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의료기관 고객 번호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의료기관명의 전방 일치 조회 조건으로 조회가 가능합니다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  <a:endParaRPr dirty="0"/>
          </a:p>
        </p:txBody>
      </p:sp>
      <p:sp>
        <p:nvSpPr>
          <p:cNvPr id="13" name="Google Shape;434;p20"/>
          <p:cNvSpPr txBox="1"/>
          <p:nvPr/>
        </p:nvSpPr>
        <p:spPr>
          <a:xfrm>
            <a:off x="873975" y="5619781"/>
            <a:ext cx="5606025" cy="30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ko-KR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③</a:t>
            </a:r>
            <a:r>
              <a:rPr 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조회</a:t>
            </a:r>
            <a:r>
              <a:rPr 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버튼을 클릭하면 조회됩니다. </a:t>
            </a:r>
            <a:endParaRPr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50" y="6229667"/>
            <a:ext cx="5940651" cy="797083"/>
          </a:xfrm>
          <a:prstGeom prst="rect">
            <a:avLst/>
          </a:prstGeom>
        </p:spPr>
      </p:pic>
      <p:cxnSp>
        <p:nvCxnSpPr>
          <p:cNvPr id="15" name="Google Shape;326;p13"/>
          <p:cNvCxnSpPr/>
          <p:nvPr/>
        </p:nvCxnSpPr>
        <p:spPr>
          <a:xfrm rot="5400000">
            <a:off x="1158184" y="6103231"/>
            <a:ext cx="362981" cy="394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" name="Google Shape;465;p21"/>
          <p:cNvSpPr txBox="1"/>
          <p:nvPr/>
        </p:nvSpPr>
        <p:spPr>
          <a:xfrm>
            <a:off x="2437450" y="6827399"/>
            <a:ext cx="2757800" cy="7270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리스트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에서 선택하여 더블 클릭 하면 의료기관으로 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부터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송신된  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 내용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윈도우가 표시 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  <a:endParaRPr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81" y="7778635"/>
            <a:ext cx="6092070" cy="650671"/>
          </a:xfrm>
          <a:prstGeom prst="rect">
            <a:avLst/>
          </a:prstGeom>
        </p:spPr>
      </p:pic>
      <p:sp>
        <p:nvSpPr>
          <p:cNvPr id="18" name="Google Shape;465;p21"/>
          <p:cNvSpPr txBox="1"/>
          <p:nvPr/>
        </p:nvSpPr>
        <p:spPr>
          <a:xfrm>
            <a:off x="2437450" y="8468051"/>
            <a:ext cx="3410900" cy="7270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문의에 대한 추가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자식 문의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가 작성된 경우의 문의 일람 표시 내용 입니다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</a:p>
          <a:p>
            <a:pPr lvl="0">
              <a:lnSpc>
                <a:spcPct val="125000"/>
              </a:lnSpc>
            </a:pPr>
            <a:r>
              <a:rPr lang="en-US" altLang="ko-KR" sz="1100" dirty="0" smtClean="0">
                <a:solidFill>
                  <a:schemeClr val="dk1"/>
                </a:solidFill>
                <a:latin typeface="MS Mincho"/>
                <a:sym typeface="MS Mincho"/>
              </a:rPr>
              <a:t>Ex)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sym typeface="MS Mincho"/>
              </a:rPr>
              <a:t>추가된 자식 문의가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sym typeface="MS Mincho"/>
              </a:rPr>
              <a:t>2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sym typeface="MS Mincho"/>
              </a:rPr>
              <a:t>건 있는 경우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sym typeface="MS Mincho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8509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21" y="1647320"/>
            <a:ext cx="6153826" cy="3089133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Google Shape;197;p6"/>
          <p:cNvSpPr txBox="1"/>
          <p:nvPr/>
        </p:nvSpPr>
        <p:spPr>
          <a:xfrm>
            <a:off x="1029513" y="5002236"/>
            <a:ext cx="6206377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ko-KR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</a:t>
            </a:r>
            <a:r>
              <a:rPr 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b="1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상단 영역</a:t>
            </a:r>
            <a:endParaRPr lang="en-US" altLang="ko-KR" sz="1100" b="1" dirty="0" smtClean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marL="171450" lvl="0" indent="-171450">
              <a:lnSpc>
                <a:spcPct val="125000"/>
              </a:lnSpc>
              <a:buFontTx/>
              <a:buChar char="-"/>
            </a:pP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의료기관명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문의번호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가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표시됩니다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 ( 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문의번호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포맷은 년도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2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자리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-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알파벳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1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자리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-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순번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4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자리로 구성됩니다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.)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</a:p>
          <a:p>
            <a:pPr marL="171450" lvl="0" indent="-171450">
              <a:lnSpc>
                <a:spcPct val="125000"/>
              </a:lnSpc>
              <a:buFontTx/>
              <a:buChar char="-"/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이전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,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다음 문의로의 이동 버튼과 문의 본문 폼을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닫을 수 있는 버튼으로 구성됩니다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  <a:endParaRPr sz="1100" dirty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6" name="Google Shape;197;p6"/>
          <p:cNvSpPr txBox="1"/>
          <p:nvPr/>
        </p:nvSpPr>
        <p:spPr>
          <a:xfrm>
            <a:off x="1015913" y="6070412"/>
            <a:ext cx="6206377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ko-KR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</a:t>
            </a:r>
            <a:r>
              <a:rPr 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b="1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 내용 </a:t>
            </a:r>
            <a:endParaRPr lang="en-US" altLang="ko-KR" sz="1100" b="1" dirty="0" smtClean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marL="171450" lvl="0" indent="-171450">
              <a:lnSpc>
                <a:spcPct val="125000"/>
              </a:lnSpc>
              <a:buFontTx/>
              <a:buChar char="-"/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의료기관의 연락처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연락 받기 쉬운 시간대와 담당자 </a:t>
            </a:r>
            <a:endParaRPr lang="en-US" altLang="ko-KR" sz="1100" dirty="0" smtClean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marL="171450" lvl="0" indent="-171450">
              <a:lnSpc>
                <a:spcPct val="125000"/>
              </a:lnSpc>
              <a:buFontTx/>
              <a:buChar char="-"/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제목과 내용을 확인합니다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</a:p>
          <a:p>
            <a:pPr marL="171450" lvl="0" indent="-171450">
              <a:lnSpc>
                <a:spcPct val="125000"/>
              </a:lnSpc>
              <a:buFontTx/>
              <a:buChar char="-"/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파일 첨부가 있을 경우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확인 가능합니다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</a:t>
            </a:r>
            <a:endParaRPr sz="1100" dirty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7" name="Google Shape;197;p6"/>
          <p:cNvSpPr txBox="1"/>
          <p:nvPr/>
        </p:nvSpPr>
        <p:spPr>
          <a:xfrm>
            <a:off x="1029513" y="7085801"/>
            <a:ext cx="6206377" cy="136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ko-KR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</a:t>
            </a:r>
            <a:r>
              <a:rPr 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b="1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 회답 작성 </a:t>
            </a:r>
            <a:endParaRPr lang="en-US" altLang="ko-KR" sz="1100" b="1" dirty="0" smtClean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marL="171450" lvl="0" indent="-171450">
              <a:lnSpc>
                <a:spcPct val="125000"/>
              </a:lnSpc>
              <a:buFontTx/>
              <a:buChar char="-"/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회답 입력란에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회답을 작성합니다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</a:p>
          <a:p>
            <a:pPr marL="171450" lvl="0" indent="-171450">
              <a:lnSpc>
                <a:spcPct val="125000"/>
              </a:lnSpc>
              <a:buFontTx/>
              <a:buChar char="-"/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 상태 값을 체크 설정 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</a:p>
          <a:p>
            <a:pPr lvl="0">
              <a:lnSpc>
                <a:spcPct val="125000"/>
              </a:lnSpc>
            </a:pP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( </a:t>
            </a:r>
            <a:r>
              <a:rPr lang="ko-KR" altLang="en-US" sz="1100" dirty="0" err="1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니치이학관</a:t>
            </a:r>
            <a:r>
              <a:rPr lang="ko-KR" altLang="en-US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err="1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회답의뢰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회답완료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en-US" alt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HELP</a:t>
            </a:r>
            <a:r>
              <a:rPr lang="ko-KR" altLang="en-US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지시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강제종료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)</a:t>
            </a:r>
          </a:p>
          <a:p>
            <a:pPr marL="171450" lvl="0" indent="-171450">
              <a:lnSpc>
                <a:spcPct val="125000"/>
              </a:lnSpc>
              <a:buFontTx/>
              <a:buChar char="-"/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확인 버튼을 클릭합니다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</a:p>
          <a:p>
            <a:pPr lvl="0">
              <a:lnSpc>
                <a:spcPct val="125000"/>
              </a:lnSpc>
            </a:pP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확인 완료 후에는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송신 화면으로 전환됩니다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 </a:t>
            </a:r>
            <a:endParaRPr sz="1100" dirty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20" name="テキスト ボックス 4">
            <a:extLst>
              <a:ext uri="{FF2B5EF4-FFF2-40B4-BE49-F238E27FC236}">
                <a16:creationId xmlns:a16="http://schemas.microsoft.com/office/drawing/2014/main" id="{9FAB47BD-74C2-4F7D-A107-DF55D43C7741}"/>
              </a:ext>
            </a:extLst>
          </p:cNvPr>
          <p:cNvSpPr txBox="1"/>
          <p:nvPr/>
        </p:nvSpPr>
        <p:spPr>
          <a:xfrm>
            <a:off x="1029513" y="1343391"/>
            <a:ext cx="5400000" cy="303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● 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접수 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문의 내용 확인 </a:t>
            </a: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ko-KR" sz="1100" b="1" kern="0" dirty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DX-Care </a:t>
            </a:r>
            <a:r>
              <a:rPr lang="ko-KR" altLang="en-US" sz="1100" b="1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서포터데스크</a:t>
            </a:r>
            <a:r>
              <a:rPr lang="en-US" altLang="ko-KR" sz="1100" b="1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)</a:t>
            </a:r>
            <a:endParaRPr lang="en-US" altLang="ja-JP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Google Shape;191;p6"/>
          <p:cNvSpPr txBox="1"/>
          <p:nvPr/>
        </p:nvSpPr>
        <p:spPr>
          <a:xfrm>
            <a:off x="3352327" y="1995406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 dirty="0"/>
          </a:p>
        </p:txBody>
      </p:sp>
      <p:sp>
        <p:nvSpPr>
          <p:cNvPr id="22" name="Google Shape;192;p6"/>
          <p:cNvSpPr txBox="1"/>
          <p:nvPr/>
        </p:nvSpPr>
        <p:spPr>
          <a:xfrm>
            <a:off x="3352327" y="1729623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 dirty="0"/>
          </a:p>
        </p:txBody>
      </p:sp>
      <p:sp>
        <p:nvSpPr>
          <p:cNvPr id="23" name="Google Shape;193;p6"/>
          <p:cNvSpPr txBox="1"/>
          <p:nvPr/>
        </p:nvSpPr>
        <p:spPr>
          <a:xfrm>
            <a:off x="3314015" y="3277801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③</a:t>
            </a:r>
            <a:endParaRPr sz="1800" dirty="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2476109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604" y="1664949"/>
            <a:ext cx="5501321" cy="165557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4" name="テキスト ボックス 4">
            <a:extLst>
              <a:ext uri="{FF2B5EF4-FFF2-40B4-BE49-F238E27FC236}">
                <a16:creationId xmlns:a16="http://schemas.microsoft.com/office/drawing/2014/main" id="{9FAB47BD-74C2-4F7D-A107-DF55D43C7741}"/>
              </a:ext>
            </a:extLst>
          </p:cNvPr>
          <p:cNvSpPr txBox="1"/>
          <p:nvPr/>
        </p:nvSpPr>
        <p:spPr>
          <a:xfrm>
            <a:off x="1137604" y="1303349"/>
            <a:ext cx="5400000" cy="303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● 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확인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처리 </a:t>
            </a:r>
            <a:r>
              <a:rPr lang="en-US" altLang="ko-KR" sz="1100" b="1" dirty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ko-KR" sz="1100" b="1" kern="0" dirty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DX-Care </a:t>
            </a:r>
            <a:r>
              <a:rPr lang="ko-KR" altLang="en-US" sz="1100" b="1" kern="0" dirty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서포터데스크</a:t>
            </a:r>
            <a:r>
              <a:rPr lang="en-US" altLang="ko-KR" sz="1100" b="1" kern="0" dirty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)</a:t>
            </a:r>
            <a:endParaRPr lang="en-US" altLang="ja-JP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AB47BD-74C2-4F7D-A107-DF55D43C7741}"/>
              </a:ext>
            </a:extLst>
          </p:cNvPr>
          <p:cNvSpPr txBox="1"/>
          <p:nvPr/>
        </p:nvSpPr>
        <p:spPr>
          <a:xfrm>
            <a:off x="1079286" y="4942724"/>
            <a:ext cx="2805746" cy="303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● 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송신 처리 </a:t>
            </a:r>
            <a:r>
              <a:rPr lang="en-US" altLang="ko-KR" sz="1100" b="1" dirty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ko-KR" sz="1100" b="1" kern="0" dirty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DX-Care </a:t>
            </a:r>
            <a:r>
              <a:rPr lang="ko-KR" altLang="en-US" sz="1100" b="1" kern="0" dirty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서포터데스크</a:t>
            </a:r>
            <a:r>
              <a:rPr lang="en-US" altLang="ko-KR" sz="1100" b="1" kern="0" dirty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)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 </a:t>
            </a:r>
            <a:endParaRPr lang="en-US" altLang="ja-JP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" name="Google Shape;191;p6"/>
          <p:cNvSpPr txBox="1"/>
          <p:nvPr/>
        </p:nvSpPr>
        <p:spPr>
          <a:xfrm>
            <a:off x="3877128" y="2397431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 dirty="0"/>
          </a:p>
        </p:txBody>
      </p:sp>
      <p:sp>
        <p:nvSpPr>
          <p:cNvPr id="8" name="Google Shape;192;p6"/>
          <p:cNvSpPr txBox="1"/>
          <p:nvPr/>
        </p:nvSpPr>
        <p:spPr>
          <a:xfrm>
            <a:off x="2332728" y="241627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 dirty="0"/>
          </a:p>
        </p:txBody>
      </p:sp>
      <p:sp>
        <p:nvSpPr>
          <p:cNvPr id="9" name="Google Shape;193;p6"/>
          <p:cNvSpPr txBox="1"/>
          <p:nvPr/>
        </p:nvSpPr>
        <p:spPr>
          <a:xfrm>
            <a:off x="4890680" y="2407049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③</a:t>
            </a:r>
            <a:endParaRPr sz="1800" dirty="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4" name="Google Shape;434;p20"/>
          <p:cNvSpPr txBox="1"/>
          <p:nvPr/>
        </p:nvSpPr>
        <p:spPr>
          <a:xfrm>
            <a:off x="1079286" y="3400594"/>
            <a:ext cx="5559639" cy="136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「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접수 </a:t>
            </a:r>
            <a:r>
              <a:rPr lang="ko-KR" altLang="en-US" sz="1100" dirty="0" err="1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중」인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상태에서는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①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「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니치이학관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회답 의뢰」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②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「회답 완료」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③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「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HELP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지시」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④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「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강제 종료」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중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하나를 선택 가능합니다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</a:p>
          <a:p>
            <a:pPr lvl="0">
              <a:lnSpc>
                <a:spcPct val="125000"/>
              </a:lnSpc>
            </a:pPr>
            <a:r>
              <a:rPr lang="en-US" alt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「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err="1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니치이학관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회답 </a:t>
            </a:r>
            <a:r>
              <a:rPr lang="ko-KR" altLang="en-US" sz="1100" dirty="0" err="1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의뢰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」와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는 </a:t>
            </a:r>
            <a:r>
              <a:rPr lang="en-US" altLang="ko-KR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③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「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HELP</a:t>
            </a:r>
            <a:r>
              <a:rPr lang="ko-KR" altLang="en-US" sz="1100" dirty="0" err="1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지시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」는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하단의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＇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메시지란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＇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이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활성화되며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필수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입력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사항입니다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</a:p>
          <a:p>
            <a:pPr lvl="0">
              <a:lnSpc>
                <a:spcPct val="125000"/>
              </a:lnSpc>
            </a:pPr>
            <a:r>
              <a:rPr lang="ko-KR" alt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</a:t>
            </a:r>
            <a:r>
              <a:rPr lang="en-US" alt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「회답 </a:t>
            </a:r>
            <a:r>
              <a:rPr lang="ko-KR" altLang="en-US" sz="1100" dirty="0" err="1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완료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」와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④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「강제 </a:t>
            </a:r>
            <a:r>
              <a:rPr lang="ko-KR" altLang="en-US" sz="1100" dirty="0" err="1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종료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」는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반드시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회답 입력란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에 회답을 기재해야 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  <a:endParaRPr lang="en-US" altLang="ko-KR" sz="1100" dirty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15" name="四角形: 角を丸くする 8">
            <a:extLst>
              <a:ext uri="{FF2B5EF4-FFF2-40B4-BE49-F238E27FC236}">
                <a16:creationId xmlns:a16="http://schemas.microsoft.com/office/drawing/2014/main" id="{8398CED2-F18A-4B0F-9CED-C51E12D74EBD}"/>
              </a:ext>
            </a:extLst>
          </p:cNvPr>
          <p:cNvSpPr/>
          <p:nvPr/>
        </p:nvSpPr>
        <p:spPr>
          <a:xfrm>
            <a:off x="1079286" y="1883705"/>
            <a:ext cx="4362914" cy="620490"/>
          </a:xfrm>
          <a:prstGeom prst="roundRect">
            <a:avLst/>
          </a:prstGeom>
          <a:solidFill>
            <a:srgbClr val="FFFFCC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100" dirty="0" smtClean="0">
                <a:solidFill>
                  <a:schemeClr val="tx1"/>
                </a:solidFill>
              </a:rPr>
              <a:t>DX-Care</a:t>
            </a:r>
            <a:r>
              <a:rPr kumimoji="1" lang="ko-KR" altLang="en-US" sz="1100" dirty="0" smtClean="0">
                <a:solidFill>
                  <a:schemeClr val="tx1"/>
                </a:solidFill>
              </a:rPr>
              <a:t> 서포터데스크는 </a:t>
            </a:r>
            <a:r>
              <a:rPr kumimoji="1" lang="ko-KR" altLang="en-US" sz="1100" dirty="0">
                <a:solidFill>
                  <a:schemeClr val="tx1"/>
                </a:solidFill>
              </a:rPr>
              <a:t>회답 요청에 대해 완료 처리 이외</a:t>
            </a:r>
            <a:r>
              <a:rPr kumimoji="1" lang="en-US" altLang="ko-KR" sz="1100" dirty="0">
                <a:solidFill>
                  <a:schemeClr val="tx1"/>
                </a:solidFill>
              </a:rPr>
              <a:t>, </a:t>
            </a:r>
            <a:r>
              <a:rPr kumimoji="1" lang="ko-KR" altLang="en-US" sz="1100" dirty="0">
                <a:solidFill>
                  <a:schemeClr val="tx1"/>
                </a:solidFill>
              </a:rPr>
              <a:t> </a:t>
            </a:r>
            <a:endParaRPr kumimoji="1" lang="en-US" altLang="ko-KR" sz="1100" dirty="0">
              <a:solidFill>
                <a:schemeClr val="tx1"/>
              </a:solidFill>
            </a:endParaRPr>
          </a:p>
          <a:p>
            <a:r>
              <a:rPr kumimoji="1" lang="en-US" altLang="ko-KR" sz="1100" dirty="0">
                <a:solidFill>
                  <a:schemeClr val="tx1"/>
                </a:solidFill>
              </a:rPr>
              <a:t>  </a:t>
            </a:r>
            <a:r>
              <a:rPr kumimoji="1" lang="ko-KR" altLang="en-US" sz="1100" dirty="0" err="1" smtClean="0">
                <a:solidFill>
                  <a:schemeClr val="tx1"/>
                </a:solidFill>
              </a:rPr>
              <a:t>체크아이</a:t>
            </a:r>
            <a:r>
              <a:rPr kumimoji="1" lang="en-US" altLang="ko-KR" sz="1100" dirty="0" smtClean="0">
                <a:solidFill>
                  <a:schemeClr val="tx1"/>
                </a:solidFill>
              </a:rPr>
              <a:t>DX</a:t>
            </a:r>
            <a:r>
              <a:rPr kumimoji="1" lang="ko-KR" altLang="en-US" sz="1100" dirty="0" smtClean="0">
                <a:solidFill>
                  <a:schemeClr val="tx1"/>
                </a:solidFill>
              </a:rPr>
              <a:t>운영자에게는 </a:t>
            </a:r>
            <a:r>
              <a:rPr kumimoji="1" lang="en-US" altLang="ko-KR" sz="1100" dirty="0" smtClean="0">
                <a:solidFill>
                  <a:schemeClr val="tx1"/>
                </a:solidFill>
              </a:rPr>
              <a:t>‘</a:t>
            </a:r>
            <a:r>
              <a:rPr kumimoji="1" lang="ko-KR" altLang="en-US" sz="1100" dirty="0" err="1" smtClean="0">
                <a:solidFill>
                  <a:schemeClr val="tx1"/>
                </a:solidFill>
              </a:rPr>
              <a:t>회답의뢰</a:t>
            </a:r>
            <a:r>
              <a:rPr kumimoji="1" lang="en-US" altLang="ko-KR" sz="1100" dirty="0" smtClean="0">
                <a:solidFill>
                  <a:schemeClr val="tx1"/>
                </a:solidFill>
              </a:rPr>
              <a:t>’</a:t>
            </a:r>
            <a:r>
              <a:rPr kumimoji="1" lang="ko-KR" altLang="en-US" sz="1100" dirty="0" smtClean="0">
                <a:solidFill>
                  <a:schemeClr val="tx1"/>
                </a:solidFill>
              </a:rPr>
              <a:t>를</a:t>
            </a:r>
            <a:endParaRPr kumimoji="1" lang="en-US" altLang="ko-KR" sz="1100" dirty="0" smtClean="0">
              <a:solidFill>
                <a:schemeClr val="tx1"/>
              </a:solidFill>
            </a:endParaRPr>
          </a:p>
          <a:p>
            <a:r>
              <a:rPr kumimoji="1" lang="ko-KR" altLang="en-US" sz="1100" dirty="0" smtClean="0">
                <a:solidFill>
                  <a:schemeClr val="tx1"/>
                </a:solidFill>
              </a:rPr>
              <a:t> 서포터에게는  </a:t>
            </a:r>
            <a:r>
              <a:rPr kumimoji="1" lang="en-US" altLang="ko-KR" sz="1100" dirty="0" smtClean="0">
                <a:solidFill>
                  <a:schemeClr val="tx1"/>
                </a:solidFill>
              </a:rPr>
              <a:t>‘HELP</a:t>
            </a:r>
            <a:r>
              <a:rPr kumimoji="1" lang="ko-KR" altLang="en-US" sz="1100" dirty="0" smtClean="0">
                <a:solidFill>
                  <a:schemeClr val="tx1"/>
                </a:solidFill>
              </a:rPr>
              <a:t>지시</a:t>
            </a:r>
            <a:r>
              <a:rPr kumimoji="1" lang="en-US" altLang="ko-KR" sz="1100" dirty="0" smtClean="0">
                <a:solidFill>
                  <a:schemeClr val="tx1"/>
                </a:solidFill>
              </a:rPr>
              <a:t>’ </a:t>
            </a:r>
            <a:r>
              <a:rPr kumimoji="1" lang="ko-KR" altLang="en-US" sz="1100" dirty="0" smtClean="0">
                <a:solidFill>
                  <a:schemeClr val="tx1"/>
                </a:solidFill>
              </a:rPr>
              <a:t>요청이 가능합니다</a:t>
            </a:r>
            <a:r>
              <a:rPr kumimoji="1" lang="en-US" altLang="ko-KR" sz="1100" dirty="0">
                <a:solidFill>
                  <a:schemeClr val="tx1"/>
                </a:solidFill>
              </a:rPr>
              <a:t>.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7" name="Google Shape;465;p21"/>
          <p:cNvSpPr txBox="1"/>
          <p:nvPr/>
        </p:nvSpPr>
        <p:spPr>
          <a:xfrm>
            <a:off x="1533670" y="9526659"/>
            <a:ext cx="5105255" cy="5154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*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단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「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니치이학관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회답 </a:t>
            </a:r>
            <a:r>
              <a:rPr lang="ko-KR" altLang="en-US" sz="1100" dirty="0" err="1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의뢰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」와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「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HELP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지시」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 경우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</a:t>
            </a:r>
          </a:p>
          <a:p>
            <a:pPr lvl="0">
              <a:lnSpc>
                <a:spcPct val="125000"/>
              </a:lnSpc>
            </a:pPr>
            <a:r>
              <a:rPr lang="en-US" altLang="ja-JP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의료기관의</a:t>
            </a:r>
            <a:r>
              <a:rPr lang="ja-JP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ja-JP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ステータ</a:t>
            </a:r>
            <a:r>
              <a:rPr lang="ja-JP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ス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는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＇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 중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상태를 계속 유지합니다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endParaRPr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669" y="5246783"/>
            <a:ext cx="4077509" cy="34702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671" y="5702724"/>
            <a:ext cx="1781110" cy="826528"/>
          </a:xfrm>
          <a:prstGeom prst="rect">
            <a:avLst/>
          </a:prstGeom>
        </p:spPr>
      </p:pic>
      <p:cxnSp>
        <p:nvCxnSpPr>
          <p:cNvPr id="20" name="Google Shape;326;p13"/>
          <p:cNvCxnSpPr>
            <a:stCxn id="21" idx="2"/>
          </p:cNvCxnSpPr>
          <p:nvPr/>
        </p:nvCxnSpPr>
        <p:spPr>
          <a:xfrm rot="5400000">
            <a:off x="4060854" y="5151338"/>
            <a:ext cx="463544" cy="1307686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" name="Google Shape;161;p4"/>
          <p:cNvSpPr/>
          <p:nvPr/>
        </p:nvSpPr>
        <p:spPr>
          <a:xfrm>
            <a:off x="4586760" y="5308402"/>
            <a:ext cx="719418" cy="265007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1327940" y="6817488"/>
            <a:ext cx="5209663" cy="1316862"/>
            <a:chOff x="-839097" y="4341018"/>
            <a:chExt cx="9825295" cy="2028825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839097" y="4341018"/>
              <a:ext cx="6343650" cy="2009775"/>
            </a:xfrm>
            <a:prstGeom prst="rect">
              <a:avLst/>
            </a:prstGeom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00048" y="4341018"/>
              <a:ext cx="3486150" cy="2028825"/>
            </a:xfrm>
            <a:prstGeom prst="rect">
              <a:avLst/>
            </a:prstGeom>
          </p:spPr>
        </p:pic>
      </p:grpSp>
      <p:cxnSp>
        <p:nvCxnSpPr>
          <p:cNvPr id="27" name="Google Shape;326;p13"/>
          <p:cNvCxnSpPr>
            <a:stCxn id="30" idx="2"/>
            <a:endCxn id="24" idx="0"/>
          </p:cNvCxnSpPr>
          <p:nvPr/>
        </p:nvCxnSpPr>
        <p:spPr>
          <a:xfrm rot="16200000" flipH="1">
            <a:off x="2485987" y="6293738"/>
            <a:ext cx="370491" cy="67700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" name="Google Shape;161;p4"/>
          <p:cNvSpPr/>
          <p:nvPr/>
        </p:nvSpPr>
        <p:spPr>
          <a:xfrm>
            <a:off x="1945123" y="6197606"/>
            <a:ext cx="775209" cy="249391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3" name="Google Shape;161;p4"/>
          <p:cNvSpPr/>
          <p:nvPr/>
        </p:nvSpPr>
        <p:spPr>
          <a:xfrm>
            <a:off x="5899578" y="7884960"/>
            <a:ext cx="638025" cy="237026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6" name="Google Shape;161;p4"/>
          <p:cNvSpPr/>
          <p:nvPr/>
        </p:nvSpPr>
        <p:spPr>
          <a:xfrm>
            <a:off x="1327940" y="7884959"/>
            <a:ext cx="617183" cy="249391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cxnSp>
        <p:nvCxnSpPr>
          <p:cNvPr id="37" name="Google Shape;326;p13"/>
          <p:cNvCxnSpPr>
            <a:stCxn id="36" idx="3"/>
            <a:endCxn id="40" idx="1"/>
          </p:cNvCxnSpPr>
          <p:nvPr/>
        </p:nvCxnSpPr>
        <p:spPr>
          <a:xfrm flipV="1">
            <a:off x="1945123" y="7486932"/>
            <a:ext cx="253165" cy="52272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0" name="그림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8288" y="7106650"/>
            <a:ext cx="1622893" cy="760564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3541" y="7095899"/>
            <a:ext cx="1668043" cy="782066"/>
          </a:xfrm>
          <a:prstGeom prst="rect">
            <a:avLst/>
          </a:prstGeom>
        </p:spPr>
      </p:pic>
      <p:cxnSp>
        <p:nvCxnSpPr>
          <p:cNvPr id="46" name="Google Shape;326;p13"/>
          <p:cNvCxnSpPr>
            <a:stCxn id="33" idx="1"/>
            <a:endCxn id="43" idx="3"/>
          </p:cNvCxnSpPr>
          <p:nvPr/>
        </p:nvCxnSpPr>
        <p:spPr>
          <a:xfrm rot="10800000">
            <a:off x="5591584" y="7486933"/>
            <a:ext cx="307994" cy="51654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2" name="Google Shape;153;p4"/>
          <p:cNvSpPr txBox="1"/>
          <p:nvPr/>
        </p:nvSpPr>
        <p:spPr>
          <a:xfrm>
            <a:off x="3687514" y="6094624"/>
            <a:ext cx="2837111" cy="72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④ 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확인 완료 후 편집이 불가합니다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.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100" dirty="0"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  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하단의 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err="1" smtClean="0">
                <a:latin typeface="MS Mincho"/>
                <a:ea typeface="MS Mincho"/>
                <a:cs typeface="MS Mincho"/>
                <a:sym typeface="MS Mincho"/>
              </a:rPr>
              <a:t>돌아기가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‘, ＇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송신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’ 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버튼이 표시됩니다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. 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 </a:t>
            </a:r>
            <a:endParaRPr sz="1100" dirty="0"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53" name="Google Shape;286;p11"/>
          <p:cNvSpPr txBox="1"/>
          <p:nvPr/>
        </p:nvSpPr>
        <p:spPr>
          <a:xfrm>
            <a:off x="6130687" y="2366035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④</a:t>
            </a:r>
            <a:endParaRPr sz="1800" dirty="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4" name="Google Shape;286;p11"/>
          <p:cNvSpPr txBox="1"/>
          <p:nvPr/>
        </p:nvSpPr>
        <p:spPr>
          <a:xfrm>
            <a:off x="1397563" y="7486932"/>
            <a:ext cx="41549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800" dirty="0" smtClean="0">
                <a:solidFill>
                  <a:srgbClr val="FF0000"/>
                </a:solidFill>
                <a:latin typeface="ＭＳ 明朝" panose="02020609040205080304" pitchFamily="49" charset="-128"/>
                <a:ea typeface="Century"/>
                <a:cs typeface="Century"/>
                <a:sym typeface="Century"/>
              </a:rPr>
              <a:t>⑤</a:t>
            </a:r>
            <a:endParaRPr sz="1800" dirty="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5" name="Google Shape;286;p11"/>
          <p:cNvSpPr txBox="1"/>
          <p:nvPr/>
        </p:nvSpPr>
        <p:spPr>
          <a:xfrm>
            <a:off x="6040260" y="7439026"/>
            <a:ext cx="36525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8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entury"/>
                <a:sym typeface="Century"/>
              </a:rPr>
              <a:t>⑥</a:t>
            </a:r>
            <a:endParaRPr sz="1800" dirty="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6" name="Google Shape;153;p4"/>
          <p:cNvSpPr txBox="1"/>
          <p:nvPr/>
        </p:nvSpPr>
        <p:spPr>
          <a:xfrm>
            <a:off x="1507247" y="8434778"/>
            <a:ext cx="4238333" cy="30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⑤ 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확인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처리 전 상태인 편집 모드로 전환됩니다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. </a:t>
            </a:r>
            <a:endParaRPr sz="1100" dirty="0"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64" name="Google Shape;153;p4"/>
          <p:cNvSpPr txBox="1"/>
          <p:nvPr/>
        </p:nvSpPr>
        <p:spPr>
          <a:xfrm>
            <a:off x="1507247" y="8799577"/>
            <a:ext cx="5030356" cy="72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⑥ 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 최종 문의 회답을 처리 합니다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. </a:t>
            </a:r>
          </a:p>
          <a:p>
            <a:pPr lvl="0">
              <a:lnSpc>
                <a:spcPct val="125000"/>
              </a:lnSpc>
            </a:pP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송신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처리된 문의는 이전 상태로 되돌릴 수 없고 문의 요청한 의료기관의 </a:t>
            </a:r>
            <a:r>
              <a:rPr lang="ja-JP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ス</a:t>
            </a:r>
            <a:r>
              <a:rPr lang="ja-JP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テータ</a:t>
            </a:r>
            <a:r>
              <a:rPr lang="ja-JP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ス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는 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회답 완료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로 표시됩니다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.  </a:t>
            </a:r>
            <a:endParaRPr sz="1100" dirty="0">
              <a:latin typeface="MS Mincho"/>
              <a:ea typeface="MS Mincho"/>
              <a:cs typeface="MS Mincho"/>
              <a:sym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56826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95" y="2959279"/>
            <a:ext cx="6198184" cy="752081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4" name="テキスト ボックス 4">
            <a:extLst>
              <a:ext uri="{FF2B5EF4-FFF2-40B4-BE49-F238E27FC236}">
                <a16:creationId xmlns:a16="http://schemas.microsoft.com/office/drawing/2014/main" id="{9FAB47BD-74C2-4F7D-A107-DF55D43C7741}"/>
              </a:ext>
            </a:extLst>
          </p:cNvPr>
          <p:cNvSpPr txBox="1"/>
          <p:nvPr/>
        </p:nvSpPr>
        <p:spPr>
          <a:xfrm>
            <a:off x="1080000" y="1573282"/>
            <a:ext cx="54000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ja-JP" sz="1100" b="1" kern="0" dirty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3</a:t>
            </a:r>
            <a:r>
              <a:rPr lang="ja-JP" altLang="ja-JP" sz="1100" b="1" kern="0" dirty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．</a:t>
            </a:r>
            <a:r>
              <a:rPr lang="ko-KR" altLang="en-US" sz="1100" b="1" kern="0" dirty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서포터</a:t>
            </a:r>
            <a:endParaRPr lang="en-US" altLang="ja-JP" sz="1100" b="1" kern="1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en-US" altLang="ko-KR" sz="1100" dirty="0" smtClean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>
              <a:lnSpc>
                <a:spcPct val="125000"/>
              </a:lnSpc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의학적 판단을 할 수 있는 서포터의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＇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회신 을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위한 기능입니다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altLang="ko-KR" sz="1100" b="1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* </a:t>
            </a:r>
            <a:r>
              <a:rPr lang="ko-KR" altLang="en-US" sz="1100" b="1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주</a:t>
            </a:r>
            <a:r>
              <a:rPr lang="en-US" altLang="ko-KR" sz="1100" b="1" kern="0" dirty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 </a:t>
            </a:r>
            <a:r>
              <a:rPr lang="en-US" altLang="ko-KR" sz="1100" b="1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: </a:t>
            </a:r>
            <a:r>
              <a:rPr lang="ko-KR" altLang="en-US" sz="1100" b="1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서포터의 화면 사이즈는 일반 의료기관 사용자와 동일합니다</a:t>
            </a:r>
            <a:r>
              <a:rPr lang="en-US" altLang="ko-KR" sz="1100" b="1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.</a:t>
            </a:r>
            <a:endParaRPr lang="ko-KR" altLang="en-US" sz="1100" b="1" kern="0" dirty="0">
              <a:latin typeface="ＭＳ 明朝" panose="02020609040205080304" pitchFamily="17" charset="-128"/>
              <a:ea typeface="ＭＳ 明朝" panose="02020609040205080304" pitchFamily="17" charset="-128"/>
              <a:cs typeface="KozGoPro-Medium"/>
            </a:endParaRPr>
          </a:p>
        </p:txBody>
      </p:sp>
      <p:sp>
        <p:nvSpPr>
          <p:cNvPr id="5" name="正方形/長方形 2">
            <a:extLst>
              <a:ext uri="{FF2B5EF4-FFF2-40B4-BE49-F238E27FC236}">
                <a16:creationId xmlns:a16="http://schemas.microsoft.com/office/drawing/2014/main" id="{A5BB72B0-B138-4FA9-8E01-013F9B3B1410}"/>
              </a:ext>
            </a:extLst>
          </p:cNvPr>
          <p:cNvSpPr/>
          <p:nvPr/>
        </p:nvSpPr>
        <p:spPr>
          <a:xfrm>
            <a:off x="1080000" y="1294999"/>
            <a:ext cx="5400000" cy="2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問い合わせ一覧</a:t>
            </a:r>
            <a:endParaRPr kumimoji="1" lang="ja-JP" altLang="en-US" sz="1400" dirty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Google Shape;443;p20"/>
          <p:cNvSpPr txBox="1"/>
          <p:nvPr/>
        </p:nvSpPr>
        <p:spPr>
          <a:xfrm>
            <a:off x="952566" y="2594124"/>
            <a:ext cx="5400000" cy="30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 b="1" dirty="0">
                <a:solidFill>
                  <a:srgbClr val="7F7F7F"/>
                </a:solidFill>
                <a:latin typeface="MS Mincho"/>
                <a:ea typeface="MS Mincho"/>
                <a:cs typeface="MS Mincho"/>
                <a:sym typeface="MS Mincho"/>
              </a:rPr>
              <a:t>● </a:t>
            </a:r>
            <a:r>
              <a:rPr 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상단 영역입니다.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조회 조건과 </a:t>
            </a:r>
            <a:r>
              <a:rPr 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버튼이 </a:t>
            </a:r>
            <a:r>
              <a:rPr 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존재합니다.  </a:t>
            </a:r>
            <a:endParaRPr sz="1100" dirty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8" name="Google Shape;437;p20"/>
          <p:cNvSpPr txBox="1"/>
          <p:nvPr/>
        </p:nvSpPr>
        <p:spPr>
          <a:xfrm>
            <a:off x="770176" y="2967963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 dirty="0"/>
          </a:p>
        </p:txBody>
      </p:sp>
      <p:sp>
        <p:nvSpPr>
          <p:cNvPr id="9" name="Google Shape;438;p20"/>
          <p:cNvSpPr txBox="1"/>
          <p:nvPr/>
        </p:nvSpPr>
        <p:spPr>
          <a:xfrm>
            <a:off x="6272251" y="2959279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③</a:t>
            </a:r>
            <a:endParaRPr sz="1800" dirty="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0" name="Google Shape;445;p20"/>
          <p:cNvSpPr txBox="1"/>
          <p:nvPr/>
        </p:nvSpPr>
        <p:spPr>
          <a:xfrm>
            <a:off x="770176" y="3295659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 dirty="0"/>
          </a:p>
        </p:txBody>
      </p:sp>
      <p:sp>
        <p:nvSpPr>
          <p:cNvPr id="11" name="Google Shape;439;p20"/>
          <p:cNvSpPr/>
          <p:nvPr/>
        </p:nvSpPr>
        <p:spPr>
          <a:xfrm>
            <a:off x="3552826" y="3025369"/>
            <a:ext cx="476250" cy="25357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2" name="Google Shape;432;p20"/>
          <p:cNvSpPr txBox="1"/>
          <p:nvPr/>
        </p:nvSpPr>
        <p:spPr>
          <a:xfrm>
            <a:off x="946027" y="3877016"/>
            <a:ext cx="6093920" cy="136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</a:t>
            </a:r>
            <a:r>
              <a:rPr 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현재 상태에 해당되는 문의를 조회합니다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* DX-CARE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서포터데스크의 상태 값과 동일합니다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</a:p>
          <a:p>
            <a:pPr lvl="0">
              <a:lnSpc>
                <a:spcPct val="125000"/>
              </a:lnSpc>
            </a:pP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‘HELP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중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상태 값은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DX-Care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서포터데스크에서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HELP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지시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로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송신 의뢰한 문의입니다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</a:p>
          <a:p>
            <a:pPr lvl="0">
              <a:lnSpc>
                <a:spcPct val="125000"/>
              </a:lnSpc>
            </a:pP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    </a:t>
            </a:r>
            <a:endParaRPr lang="en-US" altLang="ko-KR" sz="1100" dirty="0" smtClean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lvl="0">
              <a:lnSpc>
                <a:spcPct val="125000"/>
              </a:lnSpc>
            </a:pPr>
            <a:r>
              <a:rPr lang="ko-KR" alt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</a:t>
            </a:r>
            <a:r>
              <a:rPr lang="en-US" alt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추가 조회조건으로 문의 제목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의료기관 고객 번호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의료기관명의 전방 일치 조회 조건으로 조회가 가능합니다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  <a:endParaRPr dirty="0"/>
          </a:p>
        </p:txBody>
      </p:sp>
      <p:sp>
        <p:nvSpPr>
          <p:cNvPr id="13" name="Google Shape;434;p20"/>
          <p:cNvSpPr txBox="1"/>
          <p:nvPr/>
        </p:nvSpPr>
        <p:spPr>
          <a:xfrm>
            <a:off x="873975" y="5619781"/>
            <a:ext cx="5606025" cy="30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ko-KR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③</a:t>
            </a:r>
            <a:r>
              <a:rPr 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조회</a:t>
            </a:r>
            <a:r>
              <a:rPr 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버튼을 클릭하면 조회됩니다. </a:t>
            </a:r>
            <a:endParaRPr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50" y="6229667"/>
            <a:ext cx="5940651" cy="797083"/>
          </a:xfrm>
          <a:prstGeom prst="rect">
            <a:avLst/>
          </a:prstGeom>
        </p:spPr>
      </p:pic>
      <p:cxnSp>
        <p:nvCxnSpPr>
          <p:cNvPr id="15" name="Google Shape;326;p13"/>
          <p:cNvCxnSpPr/>
          <p:nvPr/>
        </p:nvCxnSpPr>
        <p:spPr>
          <a:xfrm rot="5400000">
            <a:off x="1158184" y="6103231"/>
            <a:ext cx="362981" cy="394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" name="Google Shape;465;p21"/>
          <p:cNvSpPr txBox="1"/>
          <p:nvPr/>
        </p:nvSpPr>
        <p:spPr>
          <a:xfrm>
            <a:off x="2437450" y="6827399"/>
            <a:ext cx="2757800" cy="7270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리스트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에서 선택하여 더블 클릭 하면 의료기관으로 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부터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송신된  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 내용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윈도우가 표시 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  <a:endParaRPr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81" y="7778635"/>
            <a:ext cx="6092070" cy="650671"/>
          </a:xfrm>
          <a:prstGeom prst="rect">
            <a:avLst/>
          </a:prstGeom>
        </p:spPr>
      </p:pic>
      <p:sp>
        <p:nvSpPr>
          <p:cNvPr id="18" name="Google Shape;465;p21"/>
          <p:cNvSpPr txBox="1"/>
          <p:nvPr/>
        </p:nvSpPr>
        <p:spPr>
          <a:xfrm>
            <a:off x="2437450" y="8468051"/>
            <a:ext cx="3410900" cy="7270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문의에 대한 추가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자식 문의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가 작성된 경우의 문의 일람 표시 내용 입니다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</a:p>
          <a:p>
            <a:pPr lvl="0">
              <a:lnSpc>
                <a:spcPct val="125000"/>
              </a:lnSpc>
            </a:pPr>
            <a:r>
              <a:rPr lang="en-US" altLang="ko-KR" sz="1100" dirty="0" smtClean="0">
                <a:solidFill>
                  <a:schemeClr val="dk1"/>
                </a:solidFill>
                <a:latin typeface="MS Mincho"/>
                <a:sym typeface="MS Mincho"/>
              </a:rPr>
              <a:t>Ex)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sym typeface="MS Mincho"/>
              </a:rPr>
              <a:t>추가된 자식 문의가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sym typeface="MS Mincho"/>
              </a:rPr>
              <a:t>2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sym typeface="MS Mincho"/>
              </a:rPr>
              <a:t>건 있는 경우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sym typeface="MS Mincho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7489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79" y="1647320"/>
            <a:ext cx="6031043" cy="3950493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Google Shape;197;p6"/>
          <p:cNvSpPr txBox="1"/>
          <p:nvPr/>
        </p:nvSpPr>
        <p:spPr>
          <a:xfrm>
            <a:off x="1029513" y="5726136"/>
            <a:ext cx="6206377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ko-KR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</a:t>
            </a:r>
            <a:r>
              <a:rPr 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b="1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상단 영역</a:t>
            </a:r>
            <a:endParaRPr lang="en-US" altLang="ko-KR" sz="1100" b="1" dirty="0" smtClean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marL="171450" lvl="0" indent="-171450">
              <a:lnSpc>
                <a:spcPct val="125000"/>
              </a:lnSpc>
              <a:buFontTx/>
              <a:buChar char="-"/>
            </a:pP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의료기관명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문의번호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가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표시됩니다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 ( 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문의번호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포맷은 년도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2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자리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-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알파벳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1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자리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-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순번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4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자리로 구성됩니다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.)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</a:p>
          <a:p>
            <a:pPr marL="171450" lvl="0" indent="-171450">
              <a:lnSpc>
                <a:spcPct val="125000"/>
              </a:lnSpc>
              <a:buFontTx/>
              <a:buChar char="-"/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이전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,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다음 문의로의 이동 버튼과 문의 본문 폼 을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닫을 수 있는 버튼으로 구성됩니다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  <a:endParaRPr sz="1100" dirty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6" name="Google Shape;197;p6"/>
          <p:cNvSpPr txBox="1"/>
          <p:nvPr/>
        </p:nvSpPr>
        <p:spPr>
          <a:xfrm>
            <a:off x="1015913" y="6794312"/>
            <a:ext cx="6206377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ko-KR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</a:t>
            </a:r>
            <a:r>
              <a:rPr 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b="1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 내용 </a:t>
            </a:r>
            <a:endParaRPr lang="en-US" altLang="ko-KR" sz="1100" b="1" dirty="0" smtClean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marL="171450" lvl="0" indent="-171450">
              <a:lnSpc>
                <a:spcPct val="125000"/>
              </a:lnSpc>
              <a:buFontTx/>
              <a:buChar char="-"/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의료기관의 연락처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연락 받기 쉬운 시간대와 담당자 </a:t>
            </a:r>
            <a:endParaRPr lang="en-US" altLang="ko-KR" sz="1100" dirty="0" smtClean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marL="171450" lvl="0" indent="-171450">
              <a:lnSpc>
                <a:spcPct val="125000"/>
              </a:lnSpc>
              <a:buFontTx/>
              <a:buChar char="-"/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제목과 내용을 확인합니다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</a:p>
          <a:p>
            <a:pPr marL="171450" lvl="0" indent="-171450">
              <a:lnSpc>
                <a:spcPct val="125000"/>
              </a:lnSpc>
              <a:buFontTx/>
              <a:buChar char="-"/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파일 첨부가 있을 경우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확인 가능합니다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</a:t>
            </a:r>
            <a:endParaRPr sz="1100" dirty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7" name="Google Shape;197;p6"/>
          <p:cNvSpPr txBox="1"/>
          <p:nvPr/>
        </p:nvSpPr>
        <p:spPr>
          <a:xfrm>
            <a:off x="1029513" y="7809701"/>
            <a:ext cx="6206377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ko-KR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</a:t>
            </a:r>
            <a:r>
              <a:rPr 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b="1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 회답 작성 </a:t>
            </a:r>
            <a:endParaRPr lang="en-US" altLang="ko-KR" sz="1100" b="1" dirty="0" smtClean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marL="171450" lvl="0" indent="-171450">
              <a:lnSpc>
                <a:spcPct val="125000"/>
              </a:lnSpc>
              <a:buFontTx/>
              <a:buChar char="-"/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회답 입력란에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회답을 작성합니다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</a:p>
          <a:p>
            <a:pPr marL="171450" lvl="0" indent="-171450">
              <a:lnSpc>
                <a:spcPct val="125000"/>
              </a:lnSpc>
              <a:buFontTx/>
              <a:buChar char="-"/>
            </a:pP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HELP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중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문의의 경우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DX-Care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서포터데스크에서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HELP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지시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송신한 문의입니다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endParaRPr lang="en-US" altLang="ko-KR" sz="1100" dirty="0" smtClean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marL="171450" lvl="0" indent="-171450">
              <a:lnSpc>
                <a:spcPct val="125000"/>
              </a:lnSpc>
              <a:buFontTx/>
              <a:buChar char="-"/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문의 상태 값은 다음 중에서 체크 설정해야 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</a:p>
          <a:p>
            <a:pPr lvl="0">
              <a:lnSpc>
                <a:spcPct val="125000"/>
              </a:lnSpc>
            </a:pP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( 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회답완료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en-US" alt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HELP</a:t>
            </a:r>
            <a:r>
              <a:rPr lang="ko-KR" altLang="en-US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접수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강제종료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)</a:t>
            </a:r>
          </a:p>
          <a:p>
            <a:pPr marL="171450" lvl="0" indent="-171450">
              <a:lnSpc>
                <a:spcPct val="125000"/>
              </a:lnSpc>
              <a:buFontTx/>
              <a:buChar char="-"/>
            </a:pP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‘HELP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지시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 이므로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HELP</a:t>
            </a:r>
            <a:r>
              <a:rPr lang="ko-KR" altLang="en-US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접수</a:t>
            </a:r>
            <a:r>
              <a:rPr lang="ko-KR" altLang="en-US" sz="1100" dirty="0">
                <a:latin typeface="MS Mincho"/>
                <a:ea typeface="MS Mincho"/>
                <a:cs typeface="MS Mincho"/>
                <a:sym typeface="MS Mincho"/>
              </a:rPr>
              <a:t>로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 선택 합니다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.</a:t>
            </a:r>
            <a:endParaRPr lang="en-US" altLang="ko-KR" sz="1100" dirty="0" smtClean="0">
              <a:latin typeface="MS Mincho"/>
              <a:ea typeface="MS Mincho"/>
              <a:cs typeface="MS Mincho"/>
              <a:sym typeface="MS Mincho"/>
            </a:endParaRPr>
          </a:p>
          <a:p>
            <a:pPr marL="171450" lvl="0" indent="-171450">
              <a:lnSpc>
                <a:spcPct val="125000"/>
              </a:lnSpc>
              <a:buFontTx/>
              <a:buChar char="-"/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확인 버튼을 클릭합니다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</a:p>
          <a:p>
            <a:pPr lvl="0">
              <a:lnSpc>
                <a:spcPct val="125000"/>
              </a:lnSpc>
            </a:pP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확인 완료 후에는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송신 화면으로 전환됩니다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 </a:t>
            </a:r>
            <a:endParaRPr sz="1100" dirty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20" name="テキスト ボックス 4">
            <a:extLst>
              <a:ext uri="{FF2B5EF4-FFF2-40B4-BE49-F238E27FC236}">
                <a16:creationId xmlns:a16="http://schemas.microsoft.com/office/drawing/2014/main" id="{9FAB47BD-74C2-4F7D-A107-DF55D43C7741}"/>
              </a:ext>
            </a:extLst>
          </p:cNvPr>
          <p:cNvSpPr txBox="1"/>
          <p:nvPr/>
        </p:nvSpPr>
        <p:spPr>
          <a:xfrm>
            <a:off x="1029513" y="1343391"/>
            <a:ext cx="5400000" cy="303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● 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접수 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문의 내용 확인 </a:t>
            </a: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 </a:t>
            </a:r>
            <a:r>
              <a:rPr lang="ko-KR" altLang="en-US" sz="1100" b="1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서포터 </a:t>
            </a:r>
            <a:r>
              <a:rPr lang="en-US" altLang="ko-KR" sz="1100" b="1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)</a:t>
            </a:r>
            <a:endParaRPr lang="en-US" altLang="ja-JP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Google Shape;191;p6"/>
          <p:cNvSpPr txBox="1"/>
          <p:nvPr/>
        </p:nvSpPr>
        <p:spPr>
          <a:xfrm>
            <a:off x="3521764" y="2422875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 dirty="0"/>
          </a:p>
        </p:txBody>
      </p:sp>
      <p:sp>
        <p:nvSpPr>
          <p:cNvPr id="22" name="Google Shape;192;p6"/>
          <p:cNvSpPr txBox="1"/>
          <p:nvPr/>
        </p:nvSpPr>
        <p:spPr>
          <a:xfrm>
            <a:off x="3608601" y="1776818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 dirty="0"/>
          </a:p>
        </p:txBody>
      </p:sp>
      <p:sp>
        <p:nvSpPr>
          <p:cNvPr id="23" name="Google Shape;193;p6"/>
          <p:cNvSpPr txBox="1"/>
          <p:nvPr/>
        </p:nvSpPr>
        <p:spPr>
          <a:xfrm>
            <a:off x="3521764" y="3752428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③</a:t>
            </a:r>
            <a:endParaRPr sz="1800" dirty="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80093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417" y="7796540"/>
            <a:ext cx="2466975" cy="21240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836" y="3917359"/>
            <a:ext cx="2149491" cy="359378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B72B0-B138-4FA9-8E01-013F9B3B1410}"/>
              </a:ext>
            </a:extLst>
          </p:cNvPr>
          <p:cNvSpPr/>
          <p:nvPr/>
        </p:nvSpPr>
        <p:spPr>
          <a:xfrm>
            <a:off x="1080000" y="1294999"/>
            <a:ext cx="5400000" cy="2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ko-KR" altLang="en-US" sz="1400" dirty="0" err="1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마더</a:t>
            </a:r>
            <a:r>
              <a:rPr kumimoji="1" lang="en-US" altLang="ko-KR" sz="1400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DB</a:t>
            </a:r>
            <a:r>
              <a:rPr kumimoji="1" lang="ko-KR" altLang="en-US" sz="1400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관리</a:t>
            </a:r>
            <a:endParaRPr kumimoji="1" lang="ja-JP" altLang="en-US" sz="1400" dirty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AB47BD-74C2-4F7D-A107-DF55D43C7741}"/>
              </a:ext>
            </a:extLst>
          </p:cNvPr>
          <p:cNvSpPr txBox="1"/>
          <p:nvPr/>
        </p:nvSpPr>
        <p:spPr>
          <a:xfrm>
            <a:off x="1080000" y="1621974"/>
            <a:ext cx="5400000" cy="2419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ko-KR" altLang="en-US" sz="11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체크아이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DX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의 모든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의료기관의 모든 진료 </a:t>
            </a:r>
            <a:r>
              <a:rPr lang="ko-KR" altLang="en-US" sz="11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년월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대상으로 의료비청구서의 의약품 뿐만 아니라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,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진료행위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검사나 영상진단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ko-KR" altLang="en-US" sz="11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대상으로 모든 의료기관의 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‘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적응 병명 체크 데이터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’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에서 불합격 의료비청구서 으로부터 합격으로 변경시킨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‘HIT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병명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’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만을 추출하여 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DB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화 했습니다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.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이를 </a:t>
            </a:r>
            <a:r>
              <a:rPr lang="ko-KR" altLang="en-US" sz="11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마더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DB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라 합니다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.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  </a:t>
            </a:r>
            <a:endParaRPr lang="en-US" altLang="ko-KR" sz="11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25000"/>
              </a:lnSpc>
            </a:pPr>
            <a:r>
              <a:rPr lang="ko-KR" altLang="en-US" sz="11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마더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DB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정보는 </a:t>
            </a:r>
            <a:r>
              <a:rPr lang="ko-KR" altLang="en-US" sz="11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클라우드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AI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학습을 통해 일반의료기관에 적용 되어 집니다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altLang="ko-KR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( </a:t>
            </a:r>
            <a:r>
              <a:rPr lang="ko-KR" altLang="en-US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참고 </a:t>
            </a:r>
            <a:r>
              <a:rPr lang="en-US" altLang="ko-KR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: </a:t>
            </a:r>
            <a:r>
              <a:rPr lang="ko-KR" altLang="en-US" sz="1100" b="1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클라우드</a:t>
            </a:r>
            <a:r>
              <a:rPr lang="ko-KR" altLang="en-US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en-US" altLang="ko-KR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AI</a:t>
            </a:r>
            <a:r>
              <a:rPr lang="ko-KR" altLang="en-US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학습 매뉴얼 </a:t>
            </a:r>
            <a:r>
              <a:rPr lang="en-US" altLang="ko-KR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ko-KR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25000"/>
              </a:lnSpc>
            </a:pPr>
            <a:endParaRPr lang="en-US" altLang="ko-KR" sz="11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25000"/>
              </a:lnSpc>
            </a:pPr>
            <a:r>
              <a:rPr lang="ko-KR" altLang="en-US" sz="11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마더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DB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관리는 운영자 권한의 메뉴이며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,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전문 </a:t>
            </a:r>
            <a:r>
              <a:rPr lang="ko-KR" altLang="en-US" sz="11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의료지식을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가진 전문적으로 </a:t>
            </a:r>
            <a:r>
              <a:rPr lang="ko-KR" altLang="en-US" sz="11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체크아이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DX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를 서포터 하는 의료기관 종사자가 </a:t>
            </a:r>
            <a:r>
              <a:rPr lang="ko-KR" altLang="en-US" sz="11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마더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DB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를 확인하고 관리하고 있습니다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.  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endParaRPr lang="en-US" altLang="ko-KR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25000"/>
              </a:lnSpc>
            </a:pPr>
            <a:endParaRPr lang="en-US" altLang="ko-KR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2C884C-46E1-4D5D-AACF-4F6E8F41E036}"/>
              </a:ext>
            </a:extLst>
          </p:cNvPr>
          <p:cNvSpPr txBox="1"/>
          <p:nvPr/>
        </p:nvSpPr>
        <p:spPr>
          <a:xfrm>
            <a:off x="2407673" y="648000"/>
            <a:ext cx="274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 </a:t>
            </a:r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? 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章　</a:t>
            </a:r>
            <a:r>
              <a:rPr kumimoji="1" lang="ko-KR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관리자</a:t>
            </a:r>
            <a:r>
              <a:rPr kumimoji="1" lang="en-US" altLang="ko-KR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(Admin)</a:t>
            </a:r>
            <a:endParaRPr kumimoji="1" lang="ja-JP" altLang="en-US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9D893F-B4F0-BCA6-CD36-749492DB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8" name="四角形: 角を丸くする 15">
            <a:extLst>
              <a:ext uri="{FF2B5EF4-FFF2-40B4-BE49-F238E27FC236}">
                <a16:creationId xmlns:a16="http://schemas.microsoft.com/office/drawing/2014/main" id="{7FC6311B-7F6A-AFBA-8F02-E9A4F65DC4ED}"/>
              </a:ext>
            </a:extLst>
          </p:cNvPr>
          <p:cNvSpPr/>
          <p:nvPr/>
        </p:nvSpPr>
        <p:spPr>
          <a:xfrm>
            <a:off x="1379215" y="7079739"/>
            <a:ext cx="1501261" cy="23622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25">
            <a:extLst>
              <a:ext uri="{FF2B5EF4-FFF2-40B4-BE49-F238E27FC236}">
                <a16:creationId xmlns:a16="http://schemas.microsoft.com/office/drawing/2014/main" id="{F9B4E289-725C-0E84-8890-8DD0A0C3A0AC}"/>
              </a:ext>
            </a:extLst>
          </p:cNvPr>
          <p:cNvSpPr/>
          <p:nvPr/>
        </p:nvSpPr>
        <p:spPr>
          <a:xfrm>
            <a:off x="3375803" y="6681950"/>
            <a:ext cx="3501387" cy="82919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r>
              <a:rPr lang="ko-KR" altLang="en-US" sz="11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네비게이션 </a:t>
            </a:r>
            <a:r>
              <a:rPr lang="ko-KR" altLang="en-US" sz="11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윈도우의 </a:t>
            </a:r>
            <a:r>
              <a:rPr lang="en-US" altLang="ko-KR" sz="11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‘Admin’&gt; </a:t>
            </a:r>
            <a:r>
              <a:rPr lang="en-US" altLang="ko-KR" sz="11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＇</a:t>
            </a:r>
            <a:r>
              <a:rPr lang="ko-KR" altLang="en-US" sz="1100" dirty="0" err="1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마더</a:t>
            </a:r>
            <a:r>
              <a:rPr lang="en-US" altLang="ko-KR" sz="11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DB</a:t>
            </a:r>
            <a:r>
              <a:rPr lang="ko-KR" altLang="en-US" sz="11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관리</a:t>
            </a:r>
            <a:r>
              <a:rPr lang="en-US" altLang="ko-KR" sz="11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’</a:t>
            </a:r>
            <a:r>
              <a:rPr lang="ko-KR" altLang="en-US" sz="11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를 더블 클릭합니다</a:t>
            </a:r>
            <a:r>
              <a:rPr lang="en-US" altLang="ko-KR" sz="11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. </a:t>
            </a:r>
            <a:endParaRPr lang="ja-JP" altLang="en-US" sz="11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Google Shape;356;p15"/>
          <p:cNvSpPr/>
          <p:nvPr/>
        </p:nvSpPr>
        <p:spPr>
          <a:xfrm>
            <a:off x="4862944" y="9400027"/>
            <a:ext cx="1211318" cy="222946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4" name="Google Shape;357;p15"/>
          <p:cNvSpPr/>
          <p:nvPr/>
        </p:nvSpPr>
        <p:spPr>
          <a:xfrm>
            <a:off x="1154354" y="8717426"/>
            <a:ext cx="2862810" cy="82919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서포터 </a:t>
            </a:r>
            <a:r>
              <a:rPr lang="ko-KR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유저용</a:t>
            </a:r>
            <a:r>
              <a:rPr 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네비게이션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윈도우의</a:t>
            </a:r>
            <a:r>
              <a:rPr 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Admin</a:t>
            </a:r>
            <a:r>
              <a:rPr 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’&gt; ‘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마더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DB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관리</a:t>
            </a:r>
            <a:r>
              <a:rPr lang="ko-KR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를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더블 클릭합니다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  <a:r>
              <a:rPr 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endParaRPr sz="1100" dirty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780000" y="4588619"/>
            <a:ext cx="2900522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注：</a:t>
            </a:r>
            <a:r>
              <a:rPr lang="ko-KR" altLang="en-US" sz="1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일반 의료기관의 유저에게는 본 화면의 접근을 허용하지 않습니다</a:t>
            </a:r>
            <a:r>
              <a:rPr lang="en-US" altLang="ko-KR" sz="1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. </a:t>
            </a:r>
            <a:endParaRPr lang="en-US" altLang="ko-KR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637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290" y="6066543"/>
            <a:ext cx="2964336" cy="138728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353" y="4851808"/>
            <a:ext cx="1772047" cy="82216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669" y="4782499"/>
            <a:ext cx="2943281" cy="42270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604" y="1973033"/>
            <a:ext cx="5254306" cy="1219546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4" name="テキスト ボックス 4">
            <a:extLst>
              <a:ext uri="{FF2B5EF4-FFF2-40B4-BE49-F238E27FC236}">
                <a16:creationId xmlns:a16="http://schemas.microsoft.com/office/drawing/2014/main" id="{9FAB47BD-74C2-4F7D-A107-DF55D43C7741}"/>
              </a:ext>
            </a:extLst>
          </p:cNvPr>
          <p:cNvSpPr txBox="1"/>
          <p:nvPr/>
        </p:nvSpPr>
        <p:spPr>
          <a:xfrm>
            <a:off x="1137604" y="1303349"/>
            <a:ext cx="5400000" cy="303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● 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확인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처리 </a:t>
            </a: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ko-KR" altLang="en-US" sz="1100" b="1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서포터</a:t>
            </a:r>
            <a:r>
              <a:rPr lang="en-US" altLang="ko-KR" sz="1100" b="1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)</a:t>
            </a:r>
            <a:endParaRPr lang="en-US" altLang="ja-JP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AB47BD-74C2-4F7D-A107-DF55D43C7741}"/>
              </a:ext>
            </a:extLst>
          </p:cNvPr>
          <p:cNvSpPr txBox="1"/>
          <p:nvPr/>
        </p:nvSpPr>
        <p:spPr>
          <a:xfrm>
            <a:off x="1053359" y="4409118"/>
            <a:ext cx="2805746" cy="303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● 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송신 처리 </a:t>
            </a: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ko-KR" altLang="en-US" sz="1100" b="1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서포터</a:t>
            </a:r>
            <a:r>
              <a:rPr lang="en-US" altLang="ko-KR" sz="1100" b="1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KozGoPro-Medium"/>
              </a:rPr>
              <a:t>)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 </a:t>
            </a:r>
            <a:endParaRPr lang="en-US" altLang="ja-JP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" name="Google Shape;191;p6"/>
          <p:cNvSpPr txBox="1"/>
          <p:nvPr/>
        </p:nvSpPr>
        <p:spPr>
          <a:xfrm>
            <a:off x="4586760" y="2710949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 dirty="0"/>
          </a:p>
        </p:txBody>
      </p:sp>
      <p:sp>
        <p:nvSpPr>
          <p:cNvPr id="8" name="Google Shape;192;p6"/>
          <p:cNvSpPr txBox="1"/>
          <p:nvPr/>
        </p:nvSpPr>
        <p:spPr>
          <a:xfrm>
            <a:off x="4084877" y="2692264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 dirty="0"/>
          </a:p>
        </p:txBody>
      </p:sp>
      <p:sp>
        <p:nvSpPr>
          <p:cNvPr id="9" name="Google Shape;193;p6"/>
          <p:cNvSpPr txBox="1"/>
          <p:nvPr/>
        </p:nvSpPr>
        <p:spPr>
          <a:xfrm>
            <a:off x="5150974" y="2678494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③</a:t>
            </a:r>
            <a:endParaRPr sz="1800" dirty="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4" name="Google Shape;434;p20"/>
          <p:cNvSpPr txBox="1"/>
          <p:nvPr/>
        </p:nvSpPr>
        <p:spPr>
          <a:xfrm>
            <a:off x="1079286" y="3400594"/>
            <a:ext cx="5559639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「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HELP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중</a:t>
            </a:r>
            <a:r>
              <a:rPr lang="ko-KR" altLang="en-US" sz="1100" dirty="0" err="1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」인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상태에서는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①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「회답 완료」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②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「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HELP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접수」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③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「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강제 종료」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중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하나를 선택 가능합니다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</a:p>
          <a:p>
            <a:pPr lvl="0">
              <a:lnSpc>
                <a:spcPct val="125000"/>
              </a:lnSpc>
            </a:pPr>
            <a:r>
              <a:rPr lang="en-US" alt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「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회담 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완료」와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는 </a:t>
            </a:r>
            <a:r>
              <a:rPr lang="ko-KR" altLang="ko-KR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「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HELP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접수」는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회답내용란에 내용을 기재해야 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</a:p>
        </p:txBody>
      </p:sp>
      <p:sp>
        <p:nvSpPr>
          <p:cNvPr id="15" name="四角形: 角を丸くする 8">
            <a:extLst>
              <a:ext uri="{FF2B5EF4-FFF2-40B4-BE49-F238E27FC236}">
                <a16:creationId xmlns:a16="http://schemas.microsoft.com/office/drawing/2014/main" id="{8398CED2-F18A-4B0F-9CED-C51E12D74EBD}"/>
              </a:ext>
            </a:extLst>
          </p:cNvPr>
          <p:cNvSpPr/>
          <p:nvPr/>
        </p:nvSpPr>
        <p:spPr>
          <a:xfrm>
            <a:off x="2278793" y="1692249"/>
            <a:ext cx="4362914" cy="620490"/>
          </a:xfrm>
          <a:prstGeom prst="roundRect">
            <a:avLst/>
          </a:prstGeom>
          <a:solidFill>
            <a:srgbClr val="FFFFCC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ko-KR" altLang="en-US" sz="1100" dirty="0" smtClean="0">
                <a:solidFill>
                  <a:schemeClr val="tx1"/>
                </a:solidFill>
              </a:rPr>
              <a:t>서포터는 </a:t>
            </a:r>
            <a:r>
              <a:rPr kumimoji="1" lang="ko-KR" altLang="en-US" sz="1100" dirty="0">
                <a:solidFill>
                  <a:schemeClr val="tx1"/>
                </a:solidFill>
              </a:rPr>
              <a:t>회답 요청에 대해 완료 처리 이외</a:t>
            </a:r>
            <a:r>
              <a:rPr kumimoji="1" lang="en-US" altLang="ko-KR" sz="1100" dirty="0">
                <a:solidFill>
                  <a:schemeClr val="tx1"/>
                </a:solidFill>
              </a:rPr>
              <a:t>, </a:t>
            </a:r>
            <a:r>
              <a:rPr kumimoji="1" lang="ko-KR" altLang="en-US" sz="1100" dirty="0">
                <a:solidFill>
                  <a:schemeClr val="tx1"/>
                </a:solidFill>
              </a:rPr>
              <a:t> </a:t>
            </a:r>
            <a:endParaRPr kumimoji="1" lang="en-US" altLang="ko-KR" sz="1100" dirty="0">
              <a:solidFill>
                <a:schemeClr val="tx1"/>
              </a:solidFill>
            </a:endParaRPr>
          </a:p>
          <a:p>
            <a:r>
              <a:rPr kumimoji="1" lang="en-US" altLang="ko-KR" sz="1100" dirty="0">
                <a:solidFill>
                  <a:schemeClr val="tx1"/>
                </a:solidFill>
              </a:rPr>
              <a:t>  </a:t>
            </a:r>
            <a:r>
              <a:rPr kumimoji="1" lang="ko-KR" altLang="en-US" sz="1100" dirty="0" smtClean="0">
                <a:solidFill>
                  <a:schemeClr val="tx1"/>
                </a:solidFill>
              </a:rPr>
              <a:t>기본적으로 </a:t>
            </a:r>
            <a:r>
              <a:rPr kumimoji="1" lang="en-US" altLang="ko-KR" sz="1100" dirty="0" smtClean="0">
                <a:solidFill>
                  <a:schemeClr val="tx1"/>
                </a:solidFill>
              </a:rPr>
              <a:t>HELP</a:t>
            </a:r>
            <a:r>
              <a:rPr kumimoji="1" lang="ko-KR" altLang="en-US" sz="1100" dirty="0" smtClean="0">
                <a:solidFill>
                  <a:schemeClr val="tx1"/>
                </a:solidFill>
              </a:rPr>
              <a:t>지시에 대한 </a:t>
            </a:r>
            <a:r>
              <a:rPr kumimoji="1" lang="en-US" altLang="ko-KR" sz="1100" dirty="0" err="1" smtClean="0">
                <a:solidFill>
                  <a:schemeClr val="tx1"/>
                </a:solidFill>
              </a:rPr>
              <a:t>HE:P</a:t>
            </a:r>
            <a:r>
              <a:rPr kumimoji="1" lang="ko-KR" altLang="en-US" sz="1100" dirty="0" smtClean="0">
                <a:solidFill>
                  <a:schemeClr val="tx1"/>
                </a:solidFill>
              </a:rPr>
              <a:t>접수처리 후 에 회답 회신처리하게 됩니다</a:t>
            </a:r>
            <a:r>
              <a:rPr kumimoji="1" lang="en-US" altLang="ko-KR" sz="1100" dirty="0" smtClean="0">
                <a:solidFill>
                  <a:schemeClr val="tx1"/>
                </a:solidFill>
              </a:rPr>
              <a:t>. 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7" name="Google Shape;465;p21"/>
          <p:cNvSpPr txBox="1"/>
          <p:nvPr/>
        </p:nvSpPr>
        <p:spPr>
          <a:xfrm>
            <a:off x="1145417" y="9057217"/>
            <a:ext cx="5246493" cy="5154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* 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문의상태가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＇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회답완료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가 되기 전까지는</a:t>
            </a:r>
            <a:endParaRPr lang="en-US" altLang="ko-KR" sz="1100" dirty="0" smtClean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lvl="0">
              <a:lnSpc>
                <a:spcPct val="125000"/>
              </a:lnSpc>
            </a:pPr>
            <a:r>
              <a:rPr lang="en-US" altLang="ja-JP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의료기관의</a:t>
            </a:r>
            <a:r>
              <a:rPr lang="ja-JP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ja-JP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ステータ</a:t>
            </a:r>
            <a:r>
              <a:rPr lang="ja-JP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ス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는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항상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＇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문의 중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상태를 계속 유지합니다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endParaRPr dirty="0"/>
          </a:p>
        </p:txBody>
      </p:sp>
      <p:cxnSp>
        <p:nvCxnSpPr>
          <p:cNvPr id="20" name="Google Shape;326;p13"/>
          <p:cNvCxnSpPr>
            <a:stCxn id="21" idx="3"/>
            <a:endCxn id="12" idx="1"/>
          </p:cNvCxnSpPr>
          <p:nvPr/>
        </p:nvCxnSpPr>
        <p:spPr>
          <a:xfrm>
            <a:off x="4171949" y="4994988"/>
            <a:ext cx="452404" cy="26790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" name="Google Shape;161;p4"/>
          <p:cNvSpPr/>
          <p:nvPr/>
        </p:nvSpPr>
        <p:spPr>
          <a:xfrm>
            <a:off x="3327804" y="4853391"/>
            <a:ext cx="844145" cy="283193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cxnSp>
        <p:nvCxnSpPr>
          <p:cNvPr id="27" name="Google Shape;326;p13"/>
          <p:cNvCxnSpPr>
            <a:stCxn id="52" idx="3"/>
            <a:endCxn id="23" idx="3"/>
          </p:cNvCxnSpPr>
          <p:nvPr/>
        </p:nvCxnSpPr>
        <p:spPr>
          <a:xfrm flipH="1">
            <a:off x="4292626" y="5643173"/>
            <a:ext cx="843927" cy="1117012"/>
          </a:xfrm>
          <a:prstGeom prst="bentConnector3">
            <a:avLst>
              <a:gd name="adj1" fmla="val -27088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" name="Google Shape;161;p4"/>
          <p:cNvSpPr/>
          <p:nvPr/>
        </p:nvSpPr>
        <p:spPr>
          <a:xfrm>
            <a:off x="4735167" y="5375056"/>
            <a:ext cx="775209" cy="249391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2" name="Google Shape;153;p4"/>
          <p:cNvSpPr txBox="1"/>
          <p:nvPr/>
        </p:nvSpPr>
        <p:spPr>
          <a:xfrm>
            <a:off x="1079286" y="5385430"/>
            <a:ext cx="4057267" cy="51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④ 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확인 완료 후 편집이 불가합니다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.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100" dirty="0"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  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하단의 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err="1" smtClean="0">
                <a:latin typeface="MS Mincho"/>
                <a:ea typeface="MS Mincho"/>
                <a:cs typeface="MS Mincho"/>
                <a:sym typeface="MS Mincho"/>
              </a:rPr>
              <a:t>돌아기가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‘, ＇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송신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’ 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버튼이 표시됩니다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. 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 </a:t>
            </a:r>
            <a:endParaRPr sz="1100" dirty="0"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53" name="Google Shape;286;p11"/>
          <p:cNvSpPr txBox="1"/>
          <p:nvPr/>
        </p:nvSpPr>
        <p:spPr>
          <a:xfrm>
            <a:off x="3542127" y="4500613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④</a:t>
            </a:r>
            <a:endParaRPr sz="1800" dirty="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4" name="Google Shape;286;p11"/>
          <p:cNvSpPr txBox="1"/>
          <p:nvPr/>
        </p:nvSpPr>
        <p:spPr>
          <a:xfrm>
            <a:off x="3738036" y="6782747"/>
            <a:ext cx="41549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800" dirty="0" smtClean="0">
                <a:solidFill>
                  <a:srgbClr val="FF0000"/>
                </a:solidFill>
                <a:latin typeface="ＭＳ 明朝" panose="02020609040205080304" pitchFamily="49" charset="-128"/>
                <a:ea typeface="Century"/>
                <a:cs typeface="Century"/>
                <a:sym typeface="Century"/>
              </a:rPr>
              <a:t>⑤</a:t>
            </a:r>
            <a:endParaRPr sz="1800" dirty="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6" name="Google Shape;153;p4"/>
          <p:cNvSpPr txBox="1"/>
          <p:nvPr/>
        </p:nvSpPr>
        <p:spPr>
          <a:xfrm>
            <a:off x="1208637" y="7579153"/>
            <a:ext cx="5831310" cy="51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en-US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⑤ 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송신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>
                <a:latin typeface="MS Mincho"/>
                <a:ea typeface="MS Mincho"/>
                <a:cs typeface="MS Mincho"/>
                <a:sym typeface="MS Mincho"/>
              </a:rPr>
              <a:t>처리되어 「</a:t>
            </a:r>
            <a:r>
              <a:rPr lang="en-US" altLang="ko-KR" sz="1100" dirty="0">
                <a:latin typeface="MS Mincho"/>
                <a:ea typeface="MS Mincho"/>
                <a:cs typeface="MS Mincho"/>
                <a:sym typeface="MS Mincho"/>
              </a:rPr>
              <a:t>HELP </a:t>
            </a:r>
            <a:r>
              <a:rPr lang="ko-KR" altLang="en-US" sz="1100" dirty="0" err="1">
                <a:latin typeface="MS Mincho"/>
                <a:ea typeface="MS Mincho"/>
                <a:cs typeface="MS Mincho"/>
                <a:sym typeface="MS Mincho"/>
              </a:rPr>
              <a:t>지시</a:t>
            </a:r>
            <a:r>
              <a:rPr lang="ko-KR" altLang="en-US" sz="1100" dirty="0" err="1" smtClean="0">
                <a:latin typeface="MS Mincho"/>
                <a:ea typeface="MS Mincho"/>
                <a:cs typeface="MS Mincho"/>
                <a:sym typeface="MS Mincho"/>
              </a:rPr>
              <a:t>」가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→</a:t>
            </a:r>
            <a:r>
              <a:rPr lang="ko-KR" altLang="en-US" sz="1100" dirty="0">
                <a:latin typeface="MS Mincho"/>
                <a:ea typeface="MS Mincho"/>
                <a:cs typeface="MS Mincho"/>
                <a:sym typeface="MS Mincho"/>
              </a:rPr>
              <a:t>「</a:t>
            </a:r>
            <a:r>
              <a:rPr lang="en-US" altLang="ko-KR" sz="1100" dirty="0">
                <a:latin typeface="MS Mincho"/>
                <a:ea typeface="MS Mincho"/>
                <a:cs typeface="MS Mincho"/>
                <a:sym typeface="MS Mincho"/>
              </a:rPr>
              <a:t>HELP </a:t>
            </a:r>
            <a:r>
              <a:rPr lang="ko-KR" altLang="en-US" sz="1100" dirty="0" err="1">
                <a:latin typeface="MS Mincho"/>
                <a:ea typeface="MS Mincho"/>
                <a:cs typeface="MS Mincho"/>
                <a:sym typeface="MS Mincho"/>
              </a:rPr>
              <a:t>회답접수</a:t>
            </a:r>
            <a:r>
              <a:rPr lang="ko-KR" altLang="en-US" sz="1100" dirty="0" err="1" smtClean="0">
                <a:latin typeface="MS Mincho"/>
                <a:ea typeface="MS Mincho"/>
                <a:cs typeface="MS Mincho"/>
                <a:sym typeface="MS Mincho"/>
              </a:rPr>
              <a:t>」가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 되어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, DX-CARE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서포터데스크나 </a:t>
            </a:r>
            <a:r>
              <a:rPr lang="ko-KR" altLang="en-US" sz="1100" dirty="0" err="1" smtClean="0">
                <a:latin typeface="MS Mincho"/>
                <a:ea typeface="MS Mincho"/>
                <a:cs typeface="MS Mincho"/>
                <a:sym typeface="MS Mincho"/>
              </a:rPr>
              <a:t>체크아이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DX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운영자는 편집할 수 없는 상태가 됩니다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.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 </a:t>
            </a:r>
            <a:endParaRPr sz="1100" dirty="0"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49" name="Google Shape;323;p13"/>
          <p:cNvSpPr txBox="1"/>
          <p:nvPr/>
        </p:nvSpPr>
        <p:spPr>
          <a:xfrm>
            <a:off x="1152364" y="8245029"/>
            <a:ext cx="5239546" cy="5154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이후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HELP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접수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된 문의에 대해서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회답완료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상태로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err="1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회답입력란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에 회답을 기재하고 확인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/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송신 처리하여 문의 회답을 완료합니다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endParaRPr sz="1100" dirty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813590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00E78306-AB84-4E82-B33C-BC81F14B67E2}"/>
              </a:ext>
            </a:extLst>
          </p:cNvPr>
          <p:cNvSpPr txBox="1"/>
          <p:nvPr/>
        </p:nvSpPr>
        <p:spPr>
          <a:xfrm>
            <a:off x="1080000" y="1798310"/>
            <a:ext cx="5263650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초기 의료기관의 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‘</a:t>
            </a:r>
            <a:r>
              <a:rPr lang="ko-KR" altLang="en-US" sz="11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문의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’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는 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1. DX-CARE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서포터데스크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, 2. </a:t>
            </a:r>
            <a:r>
              <a:rPr lang="ko-KR" altLang="en-US" sz="11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체크아이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DX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운영자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, 3.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서포터에게 동일하게 열람 되고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의뢰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/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접수 단계로 처리됩니다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.</a:t>
            </a:r>
            <a:endParaRPr lang="en-US" altLang="ja-JP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AB47BD-74C2-4F7D-A107-DF55D43C7741}"/>
              </a:ext>
            </a:extLst>
          </p:cNvPr>
          <p:cNvSpPr txBox="1"/>
          <p:nvPr/>
        </p:nvSpPr>
        <p:spPr>
          <a:xfrm>
            <a:off x="1137604" y="1303349"/>
            <a:ext cx="5400000" cy="303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● 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문의 상태에 따른 대응 흐름 사례 </a:t>
            </a:r>
            <a:endParaRPr lang="en-US" altLang="ja-JP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角丸四角形 1">
            <a:extLst>
              <a:ext uri="{FF2B5EF4-FFF2-40B4-BE49-F238E27FC236}">
                <a16:creationId xmlns:a16="http://schemas.microsoft.com/office/drawing/2014/main" id="{FE221BFA-E5DF-C5B7-3625-9BF7EF252EDC}"/>
              </a:ext>
            </a:extLst>
          </p:cNvPr>
          <p:cNvSpPr/>
          <p:nvPr/>
        </p:nvSpPr>
        <p:spPr>
          <a:xfrm>
            <a:off x="867525" y="2744139"/>
            <a:ext cx="1463557" cy="333795"/>
          </a:xfrm>
          <a:prstGeom prst="roundRect">
            <a:avLst>
              <a:gd name="adj" fmla="val 736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의료기관</a:t>
            </a:r>
            <a:endParaRPr lang="en-US" altLang="ja-JP" sz="8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ja-JP" altLang="en-US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</a:t>
            </a:r>
            <a:r>
              <a:rPr kumimoji="1" lang="ko-KR" altLang="en-US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문의 작성</a:t>
            </a:r>
            <a:r>
              <a:rPr kumimoji="1" lang="ja-JP" altLang="en-US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</a:t>
            </a:r>
            <a:endParaRPr kumimoji="1" lang="ja-JP" altLang="en-US" sz="8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角丸四角形 8">
            <a:extLst>
              <a:ext uri="{FF2B5EF4-FFF2-40B4-BE49-F238E27FC236}">
                <a16:creationId xmlns:a16="http://schemas.microsoft.com/office/drawing/2014/main" id="{6F65890A-EC03-5437-7B48-B102D2E56E4C}"/>
              </a:ext>
            </a:extLst>
          </p:cNvPr>
          <p:cNvSpPr/>
          <p:nvPr/>
        </p:nvSpPr>
        <p:spPr>
          <a:xfrm>
            <a:off x="869654" y="3428077"/>
            <a:ext cx="1463557" cy="333795"/>
          </a:xfrm>
          <a:prstGeom prst="roundRect">
            <a:avLst>
              <a:gd name="adj" fmla="val 736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err="1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체크아이</a:t>
            </a:r>
            <a:r>
              <a:rPr lang="en-US" altLang="ko-KR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DX</a:t>
            </a:r>
            <a:r>
              <a:rPr lang="ko-KR" altLang="en-US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운영자</a:t>
            </a:r>
            <a:endParaRPr kumimoji="1" lang="ja-JP" altLang="en-US" sz="8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角丸四角形 9">
            <a:extLst>
              <a:ext uri="{FF2B5EF4-FFF2-40B4-BE49-F238E27FC236}">
                <a16:creationId xmlns:a16="http://schemas.microsoft.com/office/drawing/2014/main" id="{37C4B579-B04D-5155-F893-72AFDD16EC3C}"/>
              </a:ext>
            </a:extLst>
          </p:cNvPr>
          <p:cNvSpPr/>
          <p:nvPr/>
        </p:nvSpPr>
        <p:spPr>
          <a:xfrm>
            <a:off x="3433346" y="3428076"/>
            <a:ext cx="1463557" cy="333795"/>
          </a:xfrm>
          <a:prstGeom prst="roundRect">
            <a:avLst>
              <a:gd name="adj" fmla="val 736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800" dirty="0" err="1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DXCARE</a:t>
            </a:r>
            <a:r>
              <a:rPr lang="ko-KR" altLang="en-US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서포터데스크</a:t>
            </a:r>
            <a:endParaRPr lang="en-US" altLang="ja-JP" sz="8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角丸四角形 10">
            <a:extLst>
              <a:ext uri="{FF2B5EF4-FFF2-40B4-BE49-F238E27FC236}">
                <a16:creationId xmlns:a16="http://schemas.microsoft.com/office/drawing/2014/main" id="{56D4B963-56F6-811A-6E79-9F394579A09E}"/>
              </a:ext>
            </a:extLst>
          </p:cNvPr>
          <p:cNvSpPr/>
          <p:nvPr/>
        </p:nvSpPr>
        <p:spPr>
          <a:xfrm>
            <a:off x="5700193" y="3428076"/>
            <a:ext cx="1463557" cy="333795"/>
          </a:xfrm>
          <a:prstGeom prst="roundRect">
            <a:avLst>
              <a:gd name="adj" fmla="val 736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서포터</a:t>
            </a:r>
            <a:endParaRPr lang="en-US" altLang="ja-JP" sz="8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角丸四角形 22">
            <a:extLst>
              <a:ext uri="{FF2B5EF4-FFF2-40B4-BE49-F238E27FC236}">
                <a16:creationId xmlns:a16="http://schemas.microsoft.com/office/drawing/2014/main" id="{B82D9A71-EB5F-1E4A-7437-FD3DFE726D9C}"/>
              </a:ext>
            </a:extLst>
          </p:cNvPr>
          <p:cNvSpPr/>
          <p:nvPr/>
        </p:nvSpPr>
        <p:spPr>
          <a:xfrm>
            <a:off x="892007" y="4112015"/>
            <a:ext cx="914818" cy="333795"/>
          </a:xfrm>
          <a:prstGeom prst="roundRect">
            <a:avLst>
              <a:gd name="adj" fmla="val 7368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800" b="1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회답 완료</a:t>
            </a:r>
            <a:endParaRPr kumimoji="1" lang="ja-JP" altLang="en-US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" name="角丸四角形 23">
            <a:extLst>
              <a:ext uri="{FF2B5EF4-FFF2-40B4-BE49-F238E27FC236}">
                <a16:creationId xmlns:a16="http://schemas.microsoft.com/office/drawing/2014/main" id="{31732EE8-4D53-0E53-209B-1452EEE4CAB2}"/>
              </a:ext>
            </a:extLst>
          </p:cNvPr>
          <p:cNvSpPr/>
          <p:nvPr/>
        </p:nvSpPr>
        <p:spPr>
          <a:xfrm>
            <a:off x="2090115" y="4112014"/>
            <a:ext cx="1000539" cy="333795"/>
          </a:xfrm>
          <a:prstGeom prst="roundRect">
            <a:avLst>
              <a:gd name="adj" fmla="val 73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서포터데스크로</a:t>
            </a:r>
            <a:endParaRPr lang="en-US" altLang="ko-KR" sz="800" dirty="0" smtClean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ko-KR" altLang="en-US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회답의뢰요청  </a:t>
            </a:r>
            <a:endParaRPr kumimoji="1" lang="ja-JP" altLang="en-US" sz="8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4" name="カギ線コネクタ 17">
            <a:extLst>
              <a:ext uri="{FF2B5EF4-FFF2-40B4-BE49-F238E27FC236}">
                <a16:creationId xmlns:a16="http://schemas.microsoft.com/office/drawing/2014/main" id="{2120D6D5-1D27-C803-5D8F-EC72E4BABC54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rot="16200000" flipH="1">
            <a:off x="1425297" y="3251940"/>
            <a:ext cx="350143" cy="212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カギ線コネクタ 17">
            <a:extLst>
              <a:ext uri="{FF2B5EF4-FFF2-40B4-BE49-F238E27FC236}">
                <a16:creationId xmlns:a16="http://schemas.microsoft.com/office/drawing/2014/main" id="{2120D6D5-1D27-C803-5D8F-EC72E4BABC54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rot="5400000">
            <a:off x="1300354" y="3810935"/>
            <a:ext cx="350143" cy="25201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カギ線コネクタ 17">
            <a:extLst>
              <a:ext uri="{FF2B5EF4-FFF2-40B4-BE49-F238E27FC236}">
                <a16:creationId xmlns:a16="http://schemas.microsoft.com/office/drawing/2014/main" id="{2120D6D5-1D27-C803-5D8F-EC72E4BABC54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rot="16200000" flipH="1">
            <a:off x="1920838" y="3442467"/>
            <a:ext cx="350142" cy="98895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カギ線コネクタ 17">
            <a:extLst>
              <a:ext uri="{FF2B5EF4-FFF2-40B4-BE49-F238E27FC236}">
                <a16:creationId xmlns:a16="http://schemas.microsoft.com/office/drawing/2014/main" id="{2120D6D5-1D27-C803-5D8F-EC72E4BABC54}"/>
              </a:ext>
            </a:extLst>
          </p:cNvPr>
          <p:cNvCxnSpPr>
            <a:cxnSpLocks/>
            <a:stCxn id="11" idx="3"/>
            <a:endCxn id="8" idx="1"/>
          </p:cNvCxnSpPr>
          <p:nvPr/>
        </p:nvCxnSpPr>
        <p:spPr>
          <a:xfrm flipV="1">
            <a:off x="3090654" y="3594974"/>
            <a:ext cx="342692" cy="68393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角丸四角形 23">
            <a:extLst>
              <a:ext uri="{FF2B5EF4-FFF2-40B4-BE49-F238E27FC236}">
                <a16:creationId xmlns:a16="http://schemas.microsoft.com/office/drawing/2014/main" id="{31732EE8-4D53-0E53-209B-1452EEE4CAB2}"/>
              </a:ext>
            </a:extLst>
          </p:cNvPr>
          <p:cNvSpPr/>
          <p:nvPr/>
        </p:nvSpPr>
        <p:spPr>
          <a:xfrm>
            <a:off x="4457180" y="4667591"/>
            <a:ext cx="783560" cy="333795"/>
          </a:xfrm>
          <a:prstGeom prst="roundRect">
            <a:avLst>
              <a:gd name="adj" fmla="val 73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서포터로 </a:t>
            </a:r>
            <a:endParaRPr lang="en-US" altLang="ko-KR" sz="800" dirty="0" smtClean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en-US" altLang="ja-JP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HELP</a:t>
            </a:r>
            <a:r>
              <a:rPr kumimoji="1" lang="ko-KR" altLang="en-US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지시</a:t>
            </a:r>
            <a:endParaRPr kumimoji="1" lang="ja-JP" altLang="en-US" sz="8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0" name="角丸四角形 22">
            <a:extLst>
              <a:ext uri="{FF2B5EF4-FFF2-40B4-BE49-F238E27FC236}">
                <a16:creationId xmlns:a16="http://schemas.microsoft.com/office/drawing/2014/main" id="{B82D9A71-EB5F-1E4A-7437-FD3DFE726D9C}"/>
              </a:ext>
            </a:extLst>
          </p:cNvPr>
          <p:cNvSpPr/>
          <p:nvPr/>
        </p:nvSpPr>
        <p:spPr>
          <a:xfrm>
            <a:off x="3136817" y="4674601"/>
            <a:ext cx="991265" cy="333795"/>
          </a:xfrm>
          <a:prstGeom prst="roundRect">
            <a:avLst>
              <a:gd name="adj" fmla="val 7368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800" b="1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회답 완료</a:t>
            </a:r>
            <a:endParaRPr kumimoji="1" lang="ja-JP" altLang="en-US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31" name="カギ線コネクタ 17">
            <a:extLst>
              <a:ext uri="{FF2B5EF4-FFF2-40B4-BE49-F238E27FC236}">
                <a16:creationId xmlns:a16="http://schemas.microsoft.com/office/drawing/2014/main" id="{2120D6D5-1D27-C803-5D8F-EC72E4BABC54}"/>
              </a:ext>
            </a:extLst>
          </p:cNvPr>
          <p:cNvCxnSpPr>
            <a:cxnSpLocks/>
            <a:stCxn id="201" idx="2"/>
            <a:endCxn id="30" idx="0"/>
          </p:cNvCxnSpPr>
          <p:nvPr/>
        </p:nvCxnSpPr>
        <p:spPr>
          <a:xfrm rot="5400000">
            <a:off x="3730163" y="4236210"/>
            <a:ext cx="340679" cy="53610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カギ線コネクタ 17">
            <a:extLst>
              <a:ext uri="{FF2B5EF4-FFF2-40B4-BE49-F238E27FC236}">
                <a16:creationId xmlns:a16="http://schemas.microsoft.com/office/drawing/2014/main" id="{2120D6D5-1D27-C803-5D8F-EC72E4BABC54}"/>
              </a:ext>
            </a:extLst>
          </p:cNvPr>
          <p:cNvCxnSpPr>
            <a:cxnSpLocks/>
            <a:stCxn id="8" idx="2"/>
            <a:endCxn id="201" idx="0"/>
          </p:cNvCxnSpPr>
          <p:nvPr/>
        </p:nvCxnSpPr>
        <p:spPr>
          <a:xfrm rot="16200000" flipH="1">
            <a:off x="4047711" y="3879285"/>
            <a:ext cx="238256" cy="342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カギ線コネクタ 17">
            <a:extLst>
              <a:ext uri="{FF2B5EF4-FFF2-40B4-BE49-F238E27FC236}">
                <a16:creationId xmlns:a16="http://schemas.microsoft.com/office/drawing/2014/main" id="{2120D6D5-1D27-C803-5D8F-EC72E4BABC54}"/>
              </a:ext>
            </a:extLst>
          </p:cNvPr>
          <p:cNvCxnSpPr>
            <a:cxnSpLocks/>
            <a:stCxn id="29" idx="3"/>
            <a:endCxn id="9" idx="1"/>
          </p:cNvCxnSpPr>
          <p:nvPr/>
        </p:nvCxnSpPr>
        <p:spPr>
          <a:xfrm flipV="1">
            <a:off x="5240740" y="3594974"/>
            <a:ext cx="459453" cy="123951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角丸四角形 23">
            <a:extLst>
              <a:ext uri="{FF2B5EF4-FFF2-40B4-BE49-F238E27FC236}">
                <a16:creationId xmlns:a16="http://schemas.microsoft.com/office/drawing/2014/main" id="{31732EE8-4D53-0E53-209B-1452EEE4CAB2}"/>
              </a:ext>
            </a:extLst>
          </p:cNvPr>
          <p:cNvSpPr/>
          <p:nvPr/>
        </p:nvSpPr>
        <p:spPr>
          <a:xfrm>
            <a:off x="5954643" y="3976835"/>
            <a:ext cx="954656" cy="333795"/>
          </a:xfrm>
          <a:prstGeom prst="roundRect">
            <a:avLst>
              <a:gd name="adj" fmla="val 73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HELP</a:t>
            </a:r>
            <a:r>
              <a:rPr lang="ko-KR" altLang="en-US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접수</a:t>
            </a:r>
            <a:endParaRPr kumimoji="1" lang="ja-JP" altLang="en-US" sz="8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47" name="カギ線コネクタ 17">
            <a:extLst>
              <a:ext uri="{FF2B5EF4-FFF2-40B4-BE49-F238E27FC236}">
                <a16:creationId xmlns:a16="http://schemas.microsoft.com/office/drawing/2014/main" id="{2120D6D5-1D27-C803-5D8F-EC72E4BABC54}"/>
              </a:ext>
            </a:extLst>
          </p:cNvPr>
          <p:cNvCxnSpPr>
            <a:cxnSpLocks/>
            <a:stCxn id="9" idx="2"/>
            <a:endCxn id="46" idx="0"/>
          </p:cNvCxnSpPr>
          <p:nvPr/>
        </p:nvCxnSpPr>
        <p:spPr>
          <a:xfrm rot="5400000">
            <a:off x="6324490" y="3869353"/>
            <a:ext cx="214964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角丸四角形 22">
            <a:extLst>
              <a:ext uri="{FF2B5EF4-FFF2-40B4-BE49-F238E27FC236}">
                <a16:creationId xmlns:a16="http://schemas.microsoft.com/office/drawing/2014/main" id="{B82D9A71-EB5F-1E4A-7437-FD3DFE726D9C}"/>
              </a:ext>
            </a:extLst>
          </p:cNvPr>
          <p:cNvSpPr/>
          <p:nvPr/>
        </p:nvSpPr>
        <p:spPr>
          <a:xfrm>
            <a:off x="5946670" y="4500694"/>
            <a:ext cx="1008702" cy="333795"/>
          </a:xfrm>
          <a:prstGeom prst="roundRect">
            <a:avLst>
              <a:gd name="adj" fmla="val 7368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800" b="1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회답 완료</a:t>
            </a:r>
            <a:endParaRPr kumimoji="1" lang="ja-JP" altLang="en-US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56" name="カギ線コネクタ 17">
            <a:extLst>
              <a:ext uri="{FF2B5EF4-FFF2-40B4-BE49-F238E27FC236}">
                <a16:creationId xmlns:a16="http://schemas.microsoft.com/office/drawing/2014/main" id="{2120D6D5-1D27-C803-5D8F-EC72E4BABC54}"/>
              </a:ext>
            </a:extLst>
          </p:cNvPr>
          <p:cNvCxnSpPr>
            <a:cxnSpLocks/>
            <a:stCxn id="46" idx="2"/>
            <a:endCxn id="53" idx="0"/>
          </p:cNvCxnSpPr>
          <p:nvPr/>
        </p:nvCxnSpPr>
        <p:spPr>
          <a:xfrm rot="16200000" flipH="1">
            <a:off x="6346464" y="4396137"/>
            <a:ext cx="190064" cy="190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角丸四角形 1">
            <a:extLst>
              <a:ext uri="{FF2B5EF4-FFF2-40B4-BE49-F238E27FC236}">
                <a16:creationId xmlns:a16="http://schemas.microsoft.com/office/drawing/2014/main" id="{FE221BFA-E5DF-C5B7-3625-9BF7EF252EDC}"/>
              </a:ext>
            </a:extLst>
          </p:cNvPr>
          <p:cNvSpPr/>
          <p:nvPr/>
        </p:nvSpPr>
        <p:spPr>
          <a:xfrm>
            <a:off x="3441654" y="6056613"/>
            <a:ext cx="1463557" cy="333795"/>
          </a:xfrm>
          <a:prstGeom prst="roundRect">
            <a:avLst>
              <a:gd name="adj" fmla="val 736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의료기관</a:t>
            </a:r>
            <a:endParaRPr lang="en-US" altLang="ja-JP" sz="8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ja-JP" altLang="en-US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</a:t>
            </a:r>
            <a:r>
              <a:rPr kumimoji="1" lang="ko-KR" altLang="en-US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문의 작성</a:t>
            </a:r>
            <a:r>
              <a:rPr kumimoji="1" lang="ja-JP" altLang="en-US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</a:t>
            </a:r>
            <a:endParaRPr kumimoji="1" lang="ja-JP" altLang="en-US" sz="8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7" name="角丸四角形 22">
            <a:extLst>
              <a:ext uri="{FF2B5EF4-FFF2-40B4-BE49-F238E27FC236}">
                <a16:creationId xmlns:a16="http://schemas.microsoft.com/office/drawing/2014/main" id="{B82D9A71-EB5F-1E4A-7437-FD3DFE726D9C}"/>
              </a:ext>
            </a:extLst>
          </p:cNvPr>
          <p:cNvSpPr/>
          <p:nvPr/>
        </p:nvSpPr>
        <p:spPr>
          <a:xfrm>
            <a:off x="3716024" y="7955576"/>
            <a:ext cx="914818" cy="333795"/>
          </a:xfrm>
          <a:prstGeom prst="roundRect">
            <a:avLst>
              <a:gd name="adj" fmla="val 7368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800" b="1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회답 완료</a:t>
            </a:r>
            <a:endParaRPr kumimoji="1" lang="ja-JP" altLang="en-US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8" name="角丸四角形 23">
            <a:extLst>
              <a:ext uri="{FF2B5EF4-FFF2-40B4-BE49-F238E27FC236}">
                <a16:creationId xmlns:a16="http://schemas.microsoft.com/office/drawing/2014/main" id="{31732EE8-4D53-0E53-209B-1452EEE4CAB2}"/>
              </a:ext>
            </a:extLst>
          </p:cNvPr>
          <p:cNvSpPr/>
          <p:nvPr/>
        </p:nvSpPr>
        <p:spPr>
          <a:xfrm>
            <a:off x="2807005" y="7532826"/>
            <a:ext cx="1000539" cy="333795"/>
          </a:xfrm>
          <a:prstGeom prst="roundRect">
            <a:avLst>
              <a:gd name="adj" fmla="val 73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err="1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체크아이</a:t>
            </a:r>
            <a:r>
              <a:rPr lang="en-US" altLang="ko-KR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DX</a:t>
            </a:r>
            <a:r>
              <a:rPr lang="ko-KR" altLang="en-US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로</a:t>
            </a:r>
            <a:endParaRPr lang="en-US" altLang="ko-KR" sz="800" dirty="0" smtClean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ko-KR" altLang="en-US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회답의뢰요청  </a:t>
            </a:r>
            <a:endParaRPr kumimoji="1" lang="ja-JP" altLang="en-US" sz="8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09" name="カギ線コネクタ 17">
            <a:extLst>
              <a:ext uri="{FF2B5EF4-FFF2-40B4-BE49-F238E27FC236}">
                <a16:creationId xmlns:a16="http://schemas.microsoft.com/office/drawing/2014/main" id="{2120D6D5-1D27-C803-5D8F-EC72E4BABC54}"/>
              </a:ext>
            </a:extLst>
          </p:cNvPr>
          <p:cNvCxnSpPr>
            <a:cxnSpLocks/>
            <a:stCxn id="103" idx="2"/>
            <a:endCxn id="122" idx="0"/>
          </p:cNvCxnSpPr>
          <p:nvPr/>
        </p:nvCxnSpPr>
        <p:spPr>
          <a:xfrm rot="16200000" flipH="1">
            <a:off x="3978247" y="6585593"/>
            <a:ext cx="390373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カギ線コネクタ 17">
            <a:extLst>
              <a:ext uri="{FF2B5EF4-FFF2-40B4-BE49-F238E27FC236}">
                <a16:creationId xmlns:a16="http://schemas.microsoft.com/office/drawing/2014/main" id="{2120D6D5-1D27-C803-5D8F-EC72E4BABC54}"/>
              </a:ext>
            </a:extLst>
          </p:cNvPr>
          <p:cNvCxnSpPr>
            <a:cxnSpLocks/>
            <a:stCxn id="122" idx="2"/>
            <a:endCxn id="107" idx="0"/>
          </p:cNvCxnSpPr>
          <p:nvPr/>
        </p:nvCxnSpPr>
        <p:spPr>
          <a:xfrm rot="5400000">
            <a:off x="3761522" y="7543663"/>
            <a:ext cx="823825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カギ線コネクタ 17">
            <a:extLst>
              <a:ext uri="{FF2B5EF4-FFF2-40B4-BE49-F238E27FC236}">
                <a16:creationId xmlns:a16="http://schemas.microsoft.com/office/drawing/2014/main" id="{2120D6D5-1D27-C803-5D8F-EC72E4BABC54}"/>
              </a:ext>
            </a:extLst>
          </p:cNvPr>
          <p:cNvCxnSpPr>
            <a:cxnSpLocks/>
            <a:stCxn id="122" idx="2"/>
            <a:endCxn id="108" idx="0"/>
          </p:cNvCxnSpPr>
          <p:nvPr/>
        </p:nvCxnSpPr>
        <p:spPr>
          <a:xfrm rot="5400000">
            <a:off x="3539818" y="6899209"/>
            <a:ext cx="401075" cy="86615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カギ線コネクタ 17">
            <a:extLst>
              <a:ext uri="{FF2B5EF4-FFF2-40B4-BE49-F238E27FC236}">
                <a16:creationId xmlns:a16="http://schemas.microsoft.com/office/drawing/2014/main" id="{2120D6D5-1D27-C803-5D8F-EC72E4BABC54}"/>
              </a:ext>
            </a:extLst>
          </p:cNvPr>
          <p:cNvCxnSpPr>
            <a:cxnSpLocks/>
            <a:stCxn id="108" idx="1"/>
            <a:endCxn id="124" idx="3"/>
          </p:cNvCxnSpPr>
          <p:nvPr/>
        </p:nvCxnSpPr>
        <p:spPr>
          <a:xfrm rot="10800000">
            <a:off x="2384457" y="6976588"/>
            <a:ext cx="422549" cy="72313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角丸四角形 22">
            <a:extLst>
              <a:ext uri="{FF2B5EF4-FFF2-40B4-BE49-F238E27FC236}">
                <a16:creationId xmlns:a16="http://schemas.microsoft.com/office/drawing/2014/main" id="{B82D9A71-EB5F-1E4A-7437-FD3DFE726D9C}"/>
              </a:ext>
            </a:extLst>
          </p:cNvPr>
          <p:cNvSpPr/>
          <p:nvPr/>
        </p:nvSpPr>
        <p:spPr>
          <a:xfrm>
            <a:off x="5918035" y="7877986"/>
            <a:ext cx="991265" cy="333795"/>
          </a:xfrm>
          <a:prstGeom prst="roundRect">
            <a:avLst>
              <a:gd name="adj" fmla="val 7368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800" b="1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회답 완료</a:t>
            </a:r>
            <a:endParaRPr kumimoji="1" lang="ja-JP" altLang="en-US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15" name="カギ線コネクタ 17">
            <a:extLst>
              <a:ext uri="{FF2B5EF4-FFF2-40B4-BE49-F238E27FC236}">
                <a16:creationId xmlns:a16="http://schemas.microsoft.com/office/drawing/2014/main" id="{2120D6D5-1D27-C803-5D8F-EC72E4BABC54}"/>
              </a:ext>
            </a:extLst>
          </p:cNvPr>
          <p:cNvCxnSpPr>
            <a:cxnSpLocks/>
            <a:stCxn id="146" idx="2"/>
            <a:endCxn id="114" idx="0"/>
          </p:cNvCxnSpPr>
          <p:nvPr/>
        </p:nvCxnSpPr>
        <p:spPr>
          <a:xfrm rot="5400000">
            <a:off x="6336388" y="7790375"/>
            <a:ext cx="164892" cy="1033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角丸四角形 9">
            <a:extLst>
              <a:ext uri="{FF2B5EF4-FFF2-40B4-BE49-F238E27FC236}">
                <a16:creationId xmlns:a16="http://schemas.microsoft.com/office/drawing/2014/main" id="{37C4B579-B04D-5155-F893-72AFDD16EC3C}"/>
              </a:ext>
            </a:extLst>
          </p:cNvPr>
          <p:cNvSpPr/>
          <p:nvPr/>
        </p:nvSpPr>
        <p:spPr>
          <a:xfrm>
            <a:off x="3441655" y="6780781"/>
            <a:ext cx="1463557" cy="350970"/>
          </a:xfrm>
          <a:prstGeom prst="roundRect">
            <a:avLst>
              <a:gd name="adj" fmla="val 736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800" dirty="0" err="1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DXCARE</a:t>
            </a:r>
            <a:r>
              <a:rPr lang="ko-KR" altLang="en-US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서포터데스크</a:t>
            </a:r>
            <a:endParaRPr lang="en-US" altLang="ja-JP" sz="8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4" name="角丸四角形 8">
            <a:extLst>
              <a:ext uri="{FF2B5EF4-FFF2-40B4-BE49-F238E27FC236}">
                <a16:creationId xmlns:a16="http://schemas.microsoft.com/office/drawing/2014/main" id="{6F65890A-EC03-5437-7B48-B102D2E56E4C}"/>
              </a:ext>
            </a:extLst>
          </p:cNvPr>
          <p:cNvSpPr/>
          <p:nvPr/>
        </p:nvSpPr>
        <p:spPr>
          <a:xfrm>
            <a:off x="920899" y="6809690"/>
            <a:ext cx="1463557" cy="333795"/>
          </a:xfrm>
          <a:prstGeom prst="roundRect">
            <a:avLst>
              <a:gd name="adj" fmla="val 736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err="1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체크아이</a:t>
            </a:r>
            <a:r>
              <a:rPr lang="en-US" altLang="ko-KR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DX</a:t>
            </a:r>
            <a:r>
              <a:rPr lang="ko-KR" altLang="en-US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운영자</a:t>
            </a:r>
            <a:endParaRPr kumimoji="1" lang="ja-JP" altLang="en-US" sz="8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5" name="角丸四角形 10">
            <a:extLst>
              <a:ext uri="{FF2B5EF4-FFF2-40B4-BE49-F238E27FC236}">
                <a16:creationId xmlns:a16="http://schemas.microsoft.com/office/drawing/2014/main" id="{56D4B963-56F6-811A-6E79-9F394579A09E}"/>
              </a:ext>
            </a:extLst>
          </p:cNvPr>
          <p:cNvSpPr/>
          <p:nvPr/>
        </p:nvSpPr>
        <p:spPr>
          <a:xfrm>
            <a:off x="5700194" y="6830267"/>
            <a:ext cx="1463557" cy="333795"/>
          </a:xfrm>
          <a:prstGeom prst="roundRect">
            <a:avLst>
              <a:gd name="adj" fmla="val 736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서포터</a:t>
            </a:r>
            <a:endParaRPr lang="en-US" altLang="ja-JP" sz="8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6" name="角丸四角形 23">
            <a:extLst>
              <a:ext uri="{FF2B5EF4-FFF2-40B4-BE49-F238E27FC236}">
                <a16:creationId xmlns:a16="http://schemas.microsoft.com/office/drawing/2014/main" id="{31732EE8-4D53-0E53-209B-1452EEE4CAB2}"/>
              </a:ext>
            </a:extLst>
          </p:cNvPr>
          <p:cNvSpPr/>
          <p:nvPr/>
        </p:nvSpPr>
        <p:spPr>
          <a:xfrm>
            <a:off x="5946671" y="7379299"/>
            <a:ext cx="954656" cy="333795"/>
          </a:xfrm>
          <a:prstGeom prst="roundRect">
            <a:avLst>
              <a:gd name="adj" fmla="val 73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HELP</a:t>
            </a:r>
            <a:r>
              <a:rPr lang="ko-KR" altLang="en-US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접수</a:t>
            </a:r>
            <a:endParaRPr kumimoji="1" lang="ja-JP" altLang="en-US" sz="8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47" name="カギ線コネクタ 17">
            <a:extLst>
              <a:ext uri="{FF2B5EF4-FFF2-40B4-BE49-F238E27FC236}">
                <a16:creationId xmlns:a16="http://schemas.microsoft.com/office/drawing/2014/main" id="{2120D6D5-1D27-C803-5D8F-EC72E4BABC54}"/>
              </a:ext>
            </a:extLst>
          </p:cNvPr>
          <p:cNvCxnSpPr>
            <a:cxnSpLocks/>
            <a:stCxn id="145" idx="2"/>
            <a:endCxn id="146" idx="0"/>
          </p:cNvCxnSpPr>
          <p:nvPr/>
        </p:nvCxnSpPr>
        <p:spPr>
          <a:xfrm rot="5400000">
            <a:off x="6320368" y="7267693"/>
            <a:ext cx="215237" cy="797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角丸四角形 23">
            <a:extLst>
              <a:ext uri="{FF2B5EF4-FFF2-40B4-BE49-F238E27FC236}">
                <a16:creationId xmlns:a16="http://schemas.microsoft.com/office/drawing/2014/main" id="{31732EE8-4D53-0E53-209B-1452EEE4CAB2}"/>
              </a:ext>
            </a:extLst>
          </p:cNvPr>
          <p:cNvSpPr/>
          <p:nvPr/>
        </p:nvSpPr>
        <p:spPr>
          <a:xfrm>
            <a:off x="4658975" y="7532826"/>
            <a:ext cx="783560" cy="333795"/>
          </a:xfrm>
          <a:prstGeom prst="roundRect">
            <a:avLst>
              <a:gd name="adj" fmla="val 73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서포터로 </a:t>
            </a:r>
            <a:endParaRPr lang="en-US" altLang="ko-KR" sz="800" dirty="0" smtClean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en-US" altLang="ja-JP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HELP</a:t>
            </a:r>
            <a:r>
              <a:rPr kumimoji="1" lang="ko-KR" altLang="en-US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지시</a:t>
            </a:r>
            <a:endParaRPr kumimoji="1" lang="ja-JP" altLang="en-US" sz="8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65" name="カギ線コネクタ 17">
            <a:extLst>
              <a:ext uri="{FF2B5EF4-FFF2-40B4-BE49-F238E27FC236}">
                <a16:creationId xmlns:a16="http://schemas.microsoft.com/office/drawing/2014/main" id="{2120D6D5-1D27-C803-5D8F-EC72E4BABC54}"/>
              </a:ext>
            </a:extLst>
          </p:cNvPr>
          <p:cNvCxnSpPr>
            <a:cxnSpLocks/>
            <a:stCxn id="122" idx="2"/>
            <a:endCxn id="164" idx="0"/>
          </p:cNvCxnSpPr>
          <p:nvPr/>
        </p:nvCxnSpPr>
        <p:spPr>
          <a:xfrm rot="16200000" flipH="1">
            <a:off x="4411557" y="6893627"/>
            <a:ext cx="401075" cy="87732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カギ線コネクタ 17">
            <a:extLst>
              <a:ext uri="{FF2B5EF4-FFF2-40B4-BE49-F238E27FC236}">
                <a16:creationId xmlns:a16="http://schemas.microsoft.com/office/drawing/2014/main" id="{2120D6D5-1D27-C803-5D8F-EC72E4BABC54}"/>
              </a:ext>
            </a:extLst>
          </p:cNvPr>
          <p:cNvCxnSpPr>
            <a:cxnSpLocks/>
            <a:stCxn id="164" idx="3"/>
            <a:endCxn id="145" idx="1"/>
          </p:cNvCxnSpPr>
          <p:nvPr/>
        </p:nvCxnSpPr>
        <p:spPr>
          <a:xfrm flipV="1">
            <a:off x="5442535" y="6997165"/>
            <a:ext cx="257659" cy="70255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角丸四角形 22">
            <a:extLst>
              <a:ext uri="{FF2B5EF4-FFF2-40B4-BE49-F238E27FC236}">
                <a16:creationId xmlns:a16="http://schemas.microsoft.com/office/drawing/2014/main" id="{B82D9A71-EB5F-1E4A-7437-FD3DFE726D9C}"/>
              </a:ext>
            </a:extLst>
          </p:cNvPr>
          <p:cNvSpPr/>
          <p:nvPr/>
        </p:nvSpPr>
        <p:spPr>
          <a:xfrm>
            <a:off x="1208570" y="7998648"/>
            <a:ext cx="914818" cy="333795"/>
          </a:xfrm>
          <a:prstGeom prst="roundRect">
            <a:avLst>
              <a:gd name="adj" fmla="val 7368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800" b="1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회답 완료</a:t>
            </a:r>
            <a:endParaRPr kumimoji="1" lang="ja-JP" altLang="en-US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87" name="カギ線コネクタ 17">
            <a:extLst>
              <a:ext uri="{FF2B5EF4-FFF2-40B4-BE49-F238E27FC236}">
                <a16:creationId xmlns:a16="http://schemas.microsoft.com/office/drawing/2014/main" id="{2120D6D5-1D27-C803-5D8F-EC72E4BABC54}"/>
              </a:ext>
            </a:extLst>
          </p:cNvPr>
          <p:cNvCxnSpPr>
            <a:cxnSpLocks/>
            <a:stCxn id="124" idx="2"/>
            <a:endCxn id="191" idx="0"/>
          </p:cNvCxnSpPr>
          <p:nvPr/>
        </p:nvCxnSpPr>
        <p:spPr>
          <a:xfrm rot="16200000" flipH="1">
            <a:off x="1523956" y="7272206"/>
            <a:ext cx="267996" cy="1055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角丸四角形 23">
            <a:extLst>
              <a:ext uri="{FF2B5EF4-FFF2-40B4-BE49-F238E27FC236}">
                <a16:creationId xmlns:a16="http://schemas.microsoft.com/office/drawing/2014/main" id="{31732EE8-4D53-0E53-209B-1452EEE4CAB2}"/>
              </a:ext>
            </a:extLst>
          </p:cNvPr>
          <p:cNvSpPr/>
          <p:nvPr/>
        </p:nvSpPr>
        <p:spPr>
          <a:xfrm>
            <a:off x="1162961" y="7411481"/>
            <a:ext cx="1000539" cy="333795"/>
          </a:xfrm>
          <a:prstGeom prst="roundRect">
            <a:avLst>
              <a:gd name="adj" fmla="val 73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회답의뢰접수  </a:t>
            </a:r>
            <a:endParaRPr kumimoji="1" lang="ja-JP" altLang="en-US" sz="8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95" name="カギ線コネクタ 17">
            <a:extLst>
              <a:ext uri="{FF2B5EF4-FFF2-40B4-BE49-F238E27FC236}">
                <a16:creationId xmlns:a16="http://schemas.microsoft.com/office/drawing/2014/main" id="{2120D6D5-1D27-C803-5D8F-EC72E4BABC54}"/>
              </a:ext>
            </a:extLst>
          </p:cNvPr>
          <p:cNvCxnSpPr>
            <a:cxnSpLocks/>
            <a:stCxn id="191" idx="2"/>
            <a:endCxn id="186" idx="0"/>
          </p:cNvCxnSpPr>
          <p:nvPr/>
        </p:nvCxnSpPr>
        <p:spPr>
          <a:xfrm rot="16200000" flipH="1">
            <a:off x="1537919" y="7870588"/>
            <a:ext cx="253372" cy="274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角丸四角形 23">
            <a:extLst>
              <a:ext uri="{FF2B5EF4-FFF2-40B4-BE49-F238E27FC236}">
                <a16:creationId xmlns:a16="http://schemas.microsoft.com/office/drawing/2014/main" id="{31732EE8-4D53-0E53-209B-1452EEE4CAB2}"/>
              </a:ext>
            </a:extLst>
          </p:cNvPr>
          <p:cNvSpPr/>
          <p:nvPr/>
        </p:nvSpPr>
        <p:spPr>
          <a:xfrm>
            <a:off x="3668283" y="4000127"/>
            <a:ext cx="1000539" cy="333795"/>
          </a:xfrm>
          <a:prstGeom prst="roundRect">
            <a:avLst>
              <a:gd name="adj" fmla="val 73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회답의뢰접수  </a:t>
            </a:r>
            <a:endParaRPr kumimoji="1" lang="ja-JP" altLang="en-US" sz="8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04" name="カギ線コネクタ 17">
            <a:extLst>
              <a:ext uri="{FF2B5EF4-FFF2-40B4-BE49-F238E27FC236}">
                <a16:creationId xmlns:a16="http://schemas.microsoft.com/office/drawing/2014/main" id="{2120D6D5-1D27-C803-5D8F-EC72E4BABC54}"/>
              </a:ext>
            </a:extLst>
          </p:cNvPr>
          <p:cNvCxnSpPr>
            <a:cxnSpLocks/>
            <a:stCxn id="201" idx="2"/>
            <a:endCxn id="29" idx="0"/>
          </p:cNvCxnSpPr>
          <p:nvPr/>
        </p:nvCxnSpPr>
        <p:spPr>
          <a:xfrm rot="16200000" flipH="1">
            <a:off x="4341922" y="4160552"/>
            <a:ext cx="333669" cy="68040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63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AB47BD-74C2-4F7D-A107-DF55D43C7741}"/>
              </a:ext>
            </a:extLst>
          </p:cNvPr>
          <p:cNvSpPr txBox="1"/>
          <p:nvPr/>
        </p:nvSpPr>
        <p:spPr>
          <a:xfrm>
            <a:off x="993671" y="1100148"/>
            <a:ext cx="5400000" cy="492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1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１</a:t>
            </a:r>
            <a:r>
              <a:rPr lang="ja-JP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．</a:t>
            </a:r>
            <a:r>
              <a:rPr lang="ko-KR" altLang="en-US" sz="11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적요코드별병명집계</a:t>
            </a:r>
            <a:r>
              <a:rPr lang="en-US" altLang="ja-JP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ja-JP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● 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‘</a:t>
            </a:r>
            <a:r>
              <a:rPr lang="ko-KR" altLang="en-US" sz="11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적요코드별병명집계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’(=</a:t>
            </a:r>
            <a:r>
              <a:rPr lang="ko-KR" altLang="en-US" sz="11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마더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DB)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초기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화면입니다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.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 </a:t>
            </a:r>
            <a:endParaRPr lang="en-US" altLang="ja-JP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F91E1DE-E51B-80A9-C07B-72A02D1A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01" y="1678640"/>
            <a:ext cx="5785831" cy="3731270"/>
          </a:xfrm>
          <a:prstGeom prst="rect">
            <a:avLst/>
          </a:prstGeom>
        </p:spPr>
      </p:pic>
      <p:sp>
        <p:nvSpPr>
          <p:cNvPr id="33" name="テキスト ボックス 4">
            <a:extLst>
              <a:ext uri="{FF2B5EF4-FFF2-40B4-BE49-F238E27FC236}">
                <a16:creationId xmlns:a16="http://schemas.microsoft.com/office/drawing/2014/main" id="{9FAB47BD-74C2-4F7D-A107-DF55D43C7741}"/>
              </a:ext>
            </a:extLst>
          </p:cNvPr>
          <p:cNvSpPr txBox="1"/>
          <p:nvPr/>
        </p:nvSpPr>
        <p:spPr>
          <a:xfrm>
            <a:off x="917472" y="5598367"/>
            <a:ext cx="5916460" cy="303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100" b="1" dirty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● </a:t>
            </a:r>
            <a:r>
              <a:rPr lang="ko-KR" altLang="en-US" sz="11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적요코드별병명집계와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의료기관별 </a:t>
            </a:r>
            <a:r>
              <a:rPr lang="ko-KR" altLang="en-US" sz="11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체크데이터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복사 기능이 탭으로 전환됩니다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. </a:t>
            </a:r>
            <a:endParaRPr lang="en-US" altLang="ja-JP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101" y="6051328"/>
            <a:ext cx="5785831" cy="692422"/>
          </a:xfrm>
          <a:prstGeom prst="rect">
            <a:avLst/>
          </a:prstGeom>
        </p:spPr>
      </p:pic>
      <p:sp>
        <p:nvSpPr>
          <p:cNvPr id="34" name="Google Shape;368;p16"/>
          <p:cNvSpPr txBox="1"/>
          <p:nvPr/>
        </p:nvSpPr>
        <p:spPr>
          <a:xfrm>
            <a:off x="993671" y="5770758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 dirty="0"/>
          </a:p>
        </p:txBody>
      </p:sp>
      <p:sp>
        <p:nvSpPr>
          <p:cNvPr id="35" name="Google Shape;371;p16"/>
          <p:cNvSpPr txBox="1"/>
          <p:nvPr/>
        </p:nvSpPr>
        <p:spPr>
          <a:xfrm>
            <a:off x="2575345" y="7257613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 dirty="0"/>
          </a:p>
        </p:txBody>
      </p:sp>
      <p:sp>
        <p:nvSpPr>
          <p:cNvPr id="36" name="Google Shape;365;p16"/>
          <p:cNvSpPr txBox="1"/>
          <p:nvPr/>
        </p:nvSpPr>
        <p:spPr>
          <a:xfrm>
            <a:off x="993671" y="6806253"/>
            <a:ext cx="6093920" cy="51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</a:t>
            </a:r>
            <a:r>
              <a:rPr 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마더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DB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정보는적요코드별로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병명명칭을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집계하고 있습니다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초기 </a:t>
            </a:r>
            <a:r>
              <a:rPr lang="ko-KR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Default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탭으로 설정되어 화면 오픈과 동시에 자</a:t>
            </a:r>
            <a:r>
              <a:rPr 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동 </a:t>
            </a:r>
            <a:r>
              <a:rPr 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조회됩니다. </a:t>
            </a:r>
            <a:endParaRPr dirty="0"/>
          </a:p>
        </p:txBody>
      </p:sp>
      <p:sp>
        <p:nvSpPr>
          <p:cNvPr id="37" name="Google Shape;365;p16"/>
          <p:cNvSpPr txBox="1"/>
          <p:nvPr/>
        </p:nvSpPr>
        <p:spPr>
          <a:xfrm>
            <a:off x="993671" y="9227114"/>
            <a:ext cx="6093920" cy="72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체크데이터비교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작업 화면으로 전환됩니다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  <a:endParaRPr lang="en-US" altLang="ko-KR" sz="1100" dirty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lvl="0">
              <a:lnSpc>
                <a:spcPct val="125000"/>
              </a:lnSpc>
            </a:pP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선택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의료기관에 설정된 체크데이터를 다른 의료기관으로 복사 할 수 있도록 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</a:p>
          <a:p>
            <a:pPr lvl="0">
              <a:lnSpc>
                <a:spcPct val="125000"/>
              </a:lnSpc>
            </a:pP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</a:t>
            </a:r>
            <a:endParaRPr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101" y="7553442"/>
            <a:ext cx="5785831" cy="1506543"/>
          </a:xfrm>
          <a:prstGeom prst="rect">
            <a:avLst/>
          </a:prstGeom>
        </p:spPr>
      </p:pic>
      <p:sp>
        <p:nvSpPr>
          <p:cNvPr id="38" name="Google Shape;381;p17"/>
          <p:cNvSpPr/>
          <p:nvPr/>
        </p:nvSpPr>
        <p:spPr>
          <a:xfrm>
            <a:off x="2267818" y="7562738"/>
            <a:ext cx="1030553" cy="27521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9" name="Google Shape;381;p17"/>
          <p:cNvSpPr/>
          <p:nvPr/>
        </p:nvSpPr>
        <p:spPr>
          <a:xfrm>
            <a:off x="1219343" y="6029377"/>
            <a:ext cx="1030553" cy="27521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71778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528" y="3437154"/>
            <a:ext cx="1857375" cy="3333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AB47BD-74C2-4F7D-A107-DF55D43C7741}"/>
              </a:ext>
            </a:extLst>
          </p:cNvPr>
          <p:cNvSpPr txBox="1"/>
          <p:nvPr/>
        </p:nvSpPr>
        <p:spPr>
          <a:xfrm>
            <a:off x="993671" y="1320281"/>
            <a:ext cx="5400000" cy="303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100" b="1" dirty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● 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‘</a:t>
            </a:r>
            <a:r>
              <a:rPr lang="ko-KR" altLang="en-US" sz="11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마더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DB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관리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‘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탭의 상단 조회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조건 입니다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.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endParaRPr lang="en-US" altLang="ja-JP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F91E1DE-E51B-80A9-C07B-72A02D1A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101" y="1729942"/>
            <a:ext cx="5785831" cy="692422"/>
          </a:xfrm>
          <a:prstGeom prst="rect">
            <a:avLst/>
          </a:prstGeom>
        </p:spPr>
      </p:pic>
      <p:sp>
        <p:nvSpPr>
          <p:cNvPr id="34" name="Google Shape;368;p16"/>
          <p:cNvSpPr txBox="1"/>
          <p:nvPr/>
        </p:nvSpPr>
        <p:spPr>
          <a:xfrm>
            <a:off x="971899" y="1883063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 dirty="0"/>
          </a:p>
        </p:txBody>
      </p:sp>
      <p:sp>
        <p:nvSpPr>
          <p:cNvPr id="35" name="Google Shape;371;p16"/>
          <p:cNvSpPr txBox="1"/>
          <p:nvPr/>
        </p:nvSpPr>
        <p:spPr>
          <a:xfrm>
            <a:off x="6001449" y="1915647"/>
            <a:ext cx="34492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 dirty="0"/>
          </a:p>
        </p:txBody>
      </p:sp>
      <p:sp>
        <p:nvSpPr>
          <p:cNvPr id="36" name="Google Shape;365;p16"/>
          <p:cNvSpPr txBox="1"/>
          <p:nvPr/>
        </p:nvSpPr>
        <p:spPr>
          <a:xfrm>
            <a:off x="946027" y="2614430"/>
            <a:ext cx="6093920" cy="72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</a:t>
            </a:r>
            <a:r>
              <a:rPr 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기준코드는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의약품은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약가기준코드로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진료 행위는 진료행위코드로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집계 구분합니다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  <a:endParaRPr lang="en-US" altLang="ko-KR" sz="1100" dirty="0" smtClean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lvl="0">
              <a:lnSpc>
                <a:spcPct val="125000"/>
              </a:lnSpc>
            </a:pP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텍스트 조회조건으로는 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표준코드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적요코드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적요명칭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(=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의약품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진료행위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),</a:t>
            </a:r>
          </a:p>
          <a:p>
            <a:pPr lvl="0">
              <a:lnSpc>
                <a:spcPct val="125000"/>
              </a:lnSpc>
            </a:pP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병명 코드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병명 명칭의 전방 일치 조건으로 적응 병명 정보를 확인할 수 있습니다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</a:t>
            </a:r>
            <a:endParaRPr dirty="0"/>
          </a:p>
        </p:txBody>
      </p:sp>
      <p:sp>
        <p:nvSpPr>
          <p:cNvPr id="39" name="Google Shape;381;p17"/>
          <p:cNvSpPr/>
          <p:nvPr/>
        </p:nvSpPr>
        <p:spPr>
          <a:xfrm>
            <a:off x="1278528" y="2161361"/>
            <a:ext cx="1083672" cy="270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4" name="Google Shape;280;p11"/>
          <p:cNvSpPr txBox="1"/>
          <p:nvPr/>
        </p:nvSpPr>
        <p:spPr>
          <a:xfrm>
            <a:off x="946027" y="2111621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③</a:t>
            </a:r>
            <a:endParaRPr sz="1800" dirty="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6" name="Google Shape;381;p17"/>
          <p:cNvSpPr/>
          <p:nvPr/>
        </p:nvSpPr>
        <p:spPr>
          <a:xfrm>
            <a:off x="4861872" y="2033634"/>
            <a:ext cx="1234128" cy="16433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9" name="Google Shape;365;p16"/>
          <p:cNvSpPr txBox="1"/>
          <p:nvPr/>
        </p:nvSpPr>
        <p:spPr>
          <a:xfrm>
            <a:off x="971899" y="3451972"/>
            <a:ext cx="6093920" cy="72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</a:t>
            </a:r>
            <a:r>
              <a:rPr 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                        Default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로 의약품이 설정되어 조회됩니다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</a:p>
          <a:p>
            <a:pPr lvl="0">
              <a:lnSpc>
                <a:spcPct val="125000"/>
              </a:lnSpc>
            </a:pP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 ‘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당뇨병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을 기재하고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진료행위가 선택하면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당뇨병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명에 해당되는 진료 행위 정보가 조회됩니다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  <a:endParaRPr dirty="0"/>
          </a:p>
        </p:txBody>
      </p:sp>
      <p:sp>
        <p:nvSpPr>
          <p:cNvPr id="21" name="Google Shape;365;p16"/>
          <p:cNvSpPr txBox="1"/>
          <p:nvPr/>
        </p:nvSpPr>
        <p:spPr>
          <a:xfrm>
            <a:off x="946027" y="6828592"/>
            <a:ext cx="6093920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③</a:t>
            </a:r>
            <a:r>
              <a:rPr lang="en-US" alt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                 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를 체크하면 삭제된 정보를 조회합니다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endParaRPr lang="en-US" altLang="ko-KR" sz="1100" dirty="0" smtClean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lvl="0">
              <a:lnSpc>
                <a:spcPct val="125000"/>
              </a:lnSpc>
            </a:pP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잘못된 학습에 의해서 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마더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DB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정보로 추출된 데이터가 발생할 경우가 있습니다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</a:p>
          <a:p>
            <a:pPr lvl="0">
              <a:lnSpc>
                <a:spcPct val="125000"/>
              </a:lnSpc>
            </a:pP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전문 의료 지식을 가진 서포터가 수시로 확인하고 제거하게 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</a:p>
          <a:p>
            <a:pPr lvl="0">
              <a:lnSpc>
                <a:spcPct val="125000"/>
              </a:lnSpc>
            </a:pP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해당 제거된 정보를 확인할 수 있도록 하고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또 복구 가능할 수 도 있습니다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endParaRPr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909" y="4203148"/>
            <a:ext cx="5680156" cy="2389226"/>
          </a:xfrm>
          <a:prstGeom prst="rect">
            <a:avLst/>
          </a:prstGeom>
        </p:spPr>
      </p:pic>
      <p:cxnSp>
        <p:nvCxnSpPr>
          <p:cNvPr id="23" name="Google Shape;285;p11"/>
          <p:cNvCxnSpPr>
            <a:stCxn id="25" idx="2"/>
          </p:cNvCxnSpPr>
          <p:nvPr/>
        </p:nvCxnSpPr>
        <p:spPr>
          <a:xfrm rot="5400000">
            <a:off x="3713385" y="4034826"/>
            <a:ext cx="1469562" cy="2826965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" name="Google Shape;381;p17"/>
          <p:cNvSpPr/>
          <p:nvPr/>
        </p:nvSpPr>
        <p:spPr>
          <a:xfrm>
            <a:off x="3662890" y="4691755"/>
            <a:ext cx="1227341" cy="23202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25" name="Google Shape;381;p17"/>
          <p:cNvSpPr/>
          <p:nvPr/>
        </p:nvSpPr>
        <p:spPr>
          <a:xfrm>
            <a:off x="5518438" y="4518788"/>
            <a:ext cx="686420" cy="19473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513" y="6863054"/>
            <a:ext cx="1215345" cy="241404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435" y="7750444"/>
            <a:ext cx="5644958" cy="2312184"/>
          </a:xfrm>
          <a:prstGeom prst="rect">
            <a:avLst/>
          </a:prstGeom>
        </p:spPr>
      </p:pic>
      <p:sp>
        <p:nvSpPr>
          <p:cNvPr id="31" name="Google Shape;381;p17"/>
          <p:cNvSpPr/>
          <p:nvPr/>
        </p:nvSpPr>
        <p:spPr>
          <a:xfrm>
            <a:off x="1524000" y="8218714"/>
            <a:ext cx="870858" cy="183656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2" name="Google Shape;356;p15"/>
          <p:cNvSpPr/>
          <p:nvPr/>
        </p:nvSpPr>
        <p:spPr>
          <a:xfrm>
            <a:off x="2163672" y="8479971"/>
            <a:ext cx="699271" cy="209151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40" name="Google Shape;357;p15"/>
          <p:cNvSpPr/>
          <p:nvPr/>
        </p:nvSpPr>
        <p:spPr>
          <a:xfrm>
            <a:off x="3034682" y="8571232"/>
            <a:ext cx="3311688" cy="55099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제거된 정보 조회 시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사용으로 복구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버튼이 활성화됩니다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  <a:endParaRPr sz="1100" dirty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37260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B600439-0C77-9E4D-D268-9CC1586BF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21" name="テキスト ボックス 4">
            <a:extLst>
              <a:ext uri="{FF2B5EF4-FFF2-40B4-BE49-F238E27FC236}">
                <a16:creationId xmlns:a16="http://schemas.microsoft.com/office/drawing/2014/main" id="{9FAB47BD-74C2-4F7D-A107-DF55D43C7741}"/>
              </a:ext>
            </a:extLst>
          </p:cNvPr>
          <p:cNvSpPr txBox="1"/>
          <p:nvPr/>
        </p:nvSpPr>
        <p:spPr>
          <a:xfrm>
            <a:off x="993671" y="1320281"/>
            <a:ext cx="5400000" cy="303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100" b="1" dirty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● 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‘</a:t>
            </a:r>
            <a:r>
              <a:rPr lang="ko-KR" altLang="en-US" sz="11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마더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DB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관리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‘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조회 조건 입니다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. (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계속</a:t>
            </a:r>
            <a:r>
              <a:rPr lang="en-US" altLang="ko-KR" sz="11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) 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endParaRPr lang="en-US" altLang="ja-JP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01" y="1729942"/>
            <a:ext cx="5785831" cy="692422"/>
          </a:xfrm>
          <a:prstGeom prst="rect">
            <a:avLst/>
          </a:prstGeom>
        </p:spPr>
      </p:pic>
      <p:sp>
        <p:nvSpPr>
          <p:cNvPr id="35" name="Google Shape;286;p11"/>
          <p:cNvSpPr txBox="1"/>
          <p:nvPr/>
        </p:nvSpPr>
        <p:spPr>
          <a:xfrm>
            <a:off x="5999945" y="2139366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④</a:t>
            </a:r>
            <a:endParaRPr sz="1800" dirty="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9" name="Google Shape;381;p17"/>
          <p:cNvSpPr/>
          <p:nvPr/>
        </p:nvSpPr>
        <p:spPr>
          <a:xfrm>
            <a:off x="5384062" y="2218665"/>
            <a:ext cx="711938" cy="15524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1" name="Google Shape;365;p16"/>
          <p:cNvSpPr txBox="1"/>
          <p:nvPr/>
        </p:nvSpPr>
        <p:spPr>
          <a:xfrm>
            <a:off x="946027" y="2614430"/>
            <a:ext cx="6093920" cy="51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ko-KR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④</a:t>
            </a:r>
            <a:r>
              <a:rPr 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default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데이터 정렬 순서는 발생빈도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병명 코드 순 입니다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</a:p>
          <a:p>
            <a:pPr lvl="0">
              <a:lnSpc>
                <a:spcPct val="125000"/>
              </a:lnSpc>
            </a:pP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최신 등록된 데이터 순서로 조회하고자 할 경우 선택합니다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  <a:endParaRPr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101" y="3235647"/>
            <a:ext cx="5773015" cy="2432617"/>
          </a:xfrm>
          <a:prstGeom prst="rect">
            <a:avLst/>
          </a:prstGeom>
        </p:spPr>
      </p:pic>
      <p:cxnSp>
        <p:nvCxnSpPr>
          <p:cNvPr id="52" name="Google Shape;285;p11"/>
          <p:cNvCxnSpPr>
            <a:stCxn id="53" idx="2"/>
          </p:cNvCxnSpPr>
          <p:nvPr/>
        </p:nvCxnSpPr>
        <p:spPr>
          <a:xfrm rot="5400000">
            <a:off x="5253778" y="4181849"/>
            <a:ext cx="775176" cy="22284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3" name="Google Shape;381;p17"/>
          <p:cNvSpPr/>
          <p:nvPr/>
        </p:nvSpPr>
        <p:spPr>
          <a:xfrm>
            <a:off x="5409579" y="3710945"/>
            <a:ext cx="686420" cy="19473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4" name="Google Shape;301;p12"/>
          <p:cNvSpPr/>
          <p:nvPr/>
        </p:nvSpPr>
        <p:spPr>
          <a:xfrm>
            <a:off x="2819400" y="5668264"/>
            <a:ext cx="4413399" cy="6408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유저의 학습과정에서 생성된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HIT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병명이 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마더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DB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 대상 병명 생성 조건에 부합하여 생성될 경우 붉은색으로 구분됩니다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</a:t>
            </a:r>
            <a:endParaRPr sz="1100" dirty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487044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301" y="5279649"/>
            <a:ext cx="5452685" cy="3581621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300" y="2565817"/>
            <a:ext cx="5514833" cy="1643309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B600439-0C77-9E4D-D268-9CC1586BF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1" name="テキスト ボックス 4">
            <a:extLst>
              <a:ext uri="{FF2B5EF4-FFF2-40B4-BE49-F238E27FC236}">
                <a16:creationId xmlns:a16="http://schemas.microsoft.com/office/drawing/2014/main" id="{9FAB47BD-74C2-4F7D-A107-DF55D43C7741}"/>
              </a:ext>
            </a:extLst>
          </p:cNvPr>
          <p:cNvSpPr txBox="1"/>
          <p:nvPr/>
        </p:nvSpPr>
        <p:spPr>
          <a:xfrm>
            <a:off x="993671" y="1320281"/>
            <a:ext cx="570346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100" b="1" dirty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●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검색 결과는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ko-KR" altLang="en-US" sz="11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기준코드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＇</a:t>
            </a:r>
            <a:r>
              <a:rPr lang="ko-KR" altLang="en-US" sz="11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대표행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’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표시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default)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와 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‘</a:t>
            </a:r>
            <a:r>
              <a:rPr lang="ko-KR" altLang="en-US" sz="11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전체행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’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표시로 전환됩니다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.</a:t>
            </a:r>
            <a:endParaRPr lang="en-US" altLang="ko-KR" sz="11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25000"/>
              </a:lnSpc>
            </a:pPr>
            <a:r>
              <a:rPr lang="en-US" altLang="ko-KR" sz="11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예를 들어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,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관절염에 많이 사용하는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‘</a:t>
            </a:r>
            <a:r>
              <a:rPr lang="ja-JP" altLang="en-US" sz="11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ロキソプロフェンＮａテー</a:t>
            </a:r>
            <a:r>
              <a:rPr lang="ja-JP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プ</a:t>
            </a:r>
            <a:r>
              <a:rPr lang="en-US" altLang="ja-JP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’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의 약가기준코드는 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‘2649735’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입니다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.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해당 적응 병명인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‘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관절염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‘(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코드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:7169005)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과 같이 검색하면 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건이 조회됩니다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endParaRPr lang="en-US" altLang="ja-JP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9" name="Google Shape;381;p17"/>
          <p:cNvSpPr/>
          <p:nvPr/>
        </p:nvSpPr>
        <p:spPr>
          <a:xfrm>
            <a:off x="1422007" y="2848738"/>
            <a:ext cx="1033326" cy="199584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cxnSp>
        <p:nvCxnSpPr>
          <p:cNvPr id="52" name="Google Shape;285;p11"/>
          <p:cNvCxnSpPr>
            <a:stCxn id="16" idx="2"/>
            <a:endCxn id="5" idx="0"/>
          </p:cNvCxnSpPr>
          <p:nvPr/>
        </p:nvCxnSpPr>
        <p:spPr>
          <a:xfrm rot="16200000" flipH="1">
            <a:off x="1730745" y="4063639"/>
            <a:ext cx="781245" cy="19379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3" name="Google Shape;381;p17"/>
          <p:cNvSpPr/>
          <p:nvPr/>
        </p:nvSpPr>
        <p:spPr>
          <a:xfrm>
            <a:off x="2218268" y="6450069"/>
            <a:ext cx="4343400" cy="222054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4" name="Google Shape;301;p12"/>
          <p:cNvSpPr/>
          <p:nvPr/>
        </p:nvSpPr>
        <p:spPr>
          <a:xfrm>
            <a:off x="3065811" y="4597672"/>
            <a:ext cx="2138268" cy="3412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25000"/>
              </a:lnSpc>
            </a:pPr>
            <a:r>
              <a:rPr lang="ko-KR" altLang="ko-KR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전행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으로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변경합니다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  <a:endParaRPr sz="1100" dirty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13" name="Google Shape;381;p17"/>
          <p:cNvSpPr/>
          <p:nvPr/>
        </p:nvSpPr>
        <p:spPr>
          <a:xfrm>
            <a:off x="2514600" y="3048008"/>
            <a:ext cx="2438399" cy="160867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501" y="4551161"/>
            <a:ext cx="1491530" cy="434299"/>
          </a:xfrm>
          <a:prstGeom prst="rect">
            <a:avLst/>
          </a:prstGeom>
        </p:spPr>
      </p:pic>
      <p:sp>
        <p:nvSpPr>
          <p:cNvPr id="16" name="Google Shape;356;p15"/>
          <p:cNvSpPr/>
          <p:nvPr/>
        </p:nvSpPr>
        <p:spPr>
          <a:xfrm>
            <a:off x="1771402" y="3605842"/>
            <a:ext cx="506131" cy="164074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cxnSp>
        <p:nvCxnSpPr>
          <p:cNvPr id="25" name="Google Shape;285;p11"/>
          <p:cNvCxnSpPr>
            <a:stCxn id="54" idx="2"/>
            <a:endCxn id="53" idx="0"/>
          </p:cNvCxnSpPr>
          <p:nvPr/>
        </p:nvCxnSpPr>
        <p:spPr>
          <a:xfrm rot="16200000" flipH="1">
            <a:off x="3506895" y="5566996"/>
            <a:ext cx="1511122" cy="25502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" name="Google Shape;407;p18"/>
          <p:cNvSpPr txBox="1"/>
          <p:nvPr/>
        </p:nvSpPr>
        <p:spPr>
          <a:xfrm>
            <a:off x="1182300" y="8909478"/>
            <a:ext cx="5905291" cy="51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기준 코드의 적응 병명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(=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관절염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)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에 대한 전체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적응 의약품이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2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4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건이 존재함을 확인 할 수 있습니다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  <a:endParaRPr sz="1100" dirty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33" name="Google Shape;402;p18"/>
          <p:cNvSpPr txBox="1"/>
          <p:nvPr/>
        </p:nvSpPr>
        <p:spPr>
          <a:xfrm>
            <a:off x="1422007" y="3482621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558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01" y="1768090"/>
            <a:ext cx="5864328" cy="631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B600439-0C77-9E4D-D268-9CC1586BF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21" name="テキスト ボックス 4">
            <a:extLst>
              <a:ext uri="{FF2B5EF4-FFF2-40B4-BE49-F238E27FC236}">
                <a16:creationId xmlns:a16="http://schemas.microsoft.com/office/drawing/2014/main" id="{9FAB47BD-74C2-4F7D-A107-DF55D43C7741}"/>
              </a:ext>
            </a:extLst>
          </p:cNvPr>
          <p:cNvSpPr txBox="1"/>
          <p:nvPr/>
        </p:nvSpPr>
        <p:spPr>
          <a:xfrm>
            <a:off x="993671" y="1320281"/>
            <a:ext cx="5400000" cy="303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100" b="1" dirty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● 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‘</a:t>
            </a:r>
            <a:r>
              <a:rPr lang="ko-KR" altLang="en-US" sz="11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마더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DB‘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정보를 추가 또는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삭제 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/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복구 할 수 있습니다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. 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endParaRPr lang="en-US" altLang="ja-JP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1" name="Google Shape;365;p16"/>
          <p:cNvSpPr txBox="1"/>
          <p:nvPr/>
        </p:nvSpPr>
        <p:spPr>
          <a:xfrm>
            <a:off x="1032679" y="2582795"/>
            <a:ext cx="6093920" cy="30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ko-KR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추가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버튼을 클릭하면 새로운 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마더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DB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HIT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병명을 추가할 수 있습니다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 </a:t>
            </a:r>
            <a:endParaRPr dirty="0"/>
          </a:p>
        </p:txBody>
      </p:sp>
      <p:cxnSp>
        <p:nvCxnSpPr>
          <p:cNvPr id="52" name="Google Shape;285;p11"/>
          <p:cNvCxnSpPr>
            <a:stCxn id="4" idx="1"/>
            <a:endCxn id="12" idx="1"/>
          </p:cNvCxnSpPr>
          <p:nvPr/>
        </p:nvCxnSpPr>
        <p:spPr>
          <a:xfrm rot="10800000" flipH="1" flipV="1">
            <a:off x="1048100" y="2083633"/>
            <a:ext cx="245131" cy="2059366"/>
          </a:xfrm>
          <a:prstGeom prst="bentConnector3">
            <a:avLst>
              <a:gd name="adj1" fmla="val -93256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3" name="Google Shape;381;p17"/>
          <p:cNvSpPr/>
          <p:nvPr/>
        </p:nvSpPr>
        <p:spPr>
          <a:xfrm>
            <a:off x="1136605" y="1948364"/>
            <a:ext cx="521714" cy="262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3" name="Google Shape;382;p17"/>
          <p:cNvSpPr txBox="1"/>
          <p:nvPr/>
        </p:nvSpPr>
        <p:spPr>
          <a:xfrm>
            <a:off x="1158377" y="1637163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 dirty="0"/>
          </a:p>
        </p:txBody>
      </p:sp>
      <p:sp>
        <p:nvSpPr>
          <p:cNvPr id="14" name="Google Shape;384;p17"/>
          <p:cNvSpPr txBox="1"/>
          <p:nvPr/>
        </p:nvSpPr>
        <p:spPr>
          <a:xfrm>
            <a:off x="1788758" y="1629173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 dirty="0"/>
          </a:p>
        </p:txBody>
      </p:sp>
      <p:sp>
        <p:nvSpPr>
          <p:cNvPr id="19" name="Google Shape;381;p17"/>
          <p:cNvSpPr/>
          <p:nvPr/>
        </p:nvSpPr>
        <p:spPr>
          <a:xfrm>
            <a:off x="1670006" y="1948362"/>
            <a:ext cx="521714" cy="262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232" y="2886684"/>
            <a:ext cx="3804334" cy="251263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232" y="5450865"/>
            <a:ext cx="3804334" cy="2494936"/>
          </a:xfrm>
          <a:prstGeom prst="rect">
            <a:avLst/>
          </a:prstGeom>
        </p:spPr>
      </p:pic>
      <p:sp>
        <p:nvSpPr>
          <p:cNvPr id="30" name="Google Shape;381;p17"/>
          <p:cNvSpPr/>
          <p:nvPr/>
        </p:nvSpPr>
        <p:spPr>
          <a:xfrm>
            <a:off x="3675864" y="5648155"/>
            <a:ext cx="521714" cy="262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2" name="Google Shape;365;p16"/>
          <p:cNvSpPr txBox="1"/>
          <p:nvPr/>
        </p:nvSpPr>
        <p:spPr>
          <a:xfrm>
            <a:off x="933305" y="8142572"/>
            <a:ext cx="6093920" cy="30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 </a:t>
            </a:r>
            <a:r>
              <a:rPr lang="en-US" altLang="ko-KR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리스트에서 선택 체크하고 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삭제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버튼을 클릭하면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선택된 정보가 제거됩니다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  <a:endParaRPr dirty="0"/>
          </a:p>
        </p:txBody>
      </p:sp>
      <p:cxnSp>
        <p:nvCxnSpPr>
          <p:cNvPr id="17" name="直線矢印コネクタ 19">
            <a:extLst>
              <a:ext uri="{FF2B5EF4-FFF2-40B4-BE49-F238E27FC236}">
                <a16:creationId xmlns:a16="http://schemas.microsoft.com/office/drawing/2014/main" id="{62C800FD-DFC9-5DA8-0A10-F6012EA1C79B}"/>
              </a:ext>
            </a:extLst>
          </p:cNvPr>
          <p:cNvCxnSpPr>
            <a:cxnSpLocks/>
            <a:stCxn id="22" idx="3"/>
            <a:endCxn id="31" idx="1"/>
          </p:cNvCxnSpPr>
          <p:nvPr/>
        </p:nvCxnSpPr>
        <p:spPr>
          <a:xfrm>
            <a:off x="2860682" y="3664504"/>
            <a:ext cx="2360610" cy="91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381;p17"/>
          <p:cNvSpPr/>
          <p:nvPr/>
        </p:nvSpPr>
        <p:spPr>
          <a:xfrm>
            <a:off x="1449778" y="3483739"/>
            <a:ext cx="1410904" cy="36152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28" name="Google Shape;381;p17"/>
          <p:cNvSpPr/>
          <p:nvPr/>
        </p:nvSpPr>
        <p:spPr>
          <a:xfrm>
            <a:off x="2057401" y="4095289"/>
            <a:ext cx="2700866" cy="789977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1" name="Google Shape;212;p7"/>
          <p:cNvSpPr txBox="1"/>
          <p:nvPr/>
        </p:nvSpPr>
        <p:spPr>
          <a:xfrm>
            <a:off x="5221292" y="3204321"/>
            <a:ext cx="1781580" cy="93867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altLang="ko-KR" sz="1100" dirty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- </a:t>
            </a:r>
            <a:r>
              <a:rPr lang="ko-KR" altLang="en-US" sz="1100" dirty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상단 </a:t>
            </a:r>
            <a:r>
              <a:rPr lang="ko-KR" altLang="en-US" sz="1100" dirty="0" err="1">
                <a:solidFill>
                  <a:schemeClr val="dk1"/>
                </a:solidFill>
                <a:ea typeface="Century"/>
                <a:cs typeface="Century"/>
                <a:sym typeface="Century"/>
              </a:rPr>
              <a:t>적요구분에</a:t>
            </a:r>
            <a:r>
              <a:rPr lang="ko-KR" altLang="en-US" sz="1100" dirty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 따라  </a:t>
            </a:r>
            <a:r>
              <a:rPr lang="en-US" altLang="ko-KR" sz="1100" dirty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'</a:t>
            </a:r>
            <a:r>
              <a:rPr lang="ko-KR" altLang="en-US" sz="1100" dirty="0" err="1">
                <a:solidFill>
                  <a:schemeClr val="dk1"/>
                </a:solidFill>
                <a:ea typeface="Century"/>
                <a:cs typeface="Century"/>
                <a:sym typeface="Century"/>
              </a:rPr>
              <a:t>적요코드’를</a:t>
            </a:r>
            <a:r>
              <a:rPr lang="ko-KR" altLang="en-US" sz="1100" dirty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 검색합니다</a:t>
            </a:r>
            <a:r>
              <a:rPr lang="en-US" altLang="ko-KR" sz="1100" dirty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. </a:t>
            </a:r>
          </a:p>
          <a:p>
            <a:pPr lvl="0"/>
            <a:r>
              <a:rPr lang="en-US" altLang="ko-KR" sz="1100" dirty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- </a:t>
            </a:r>
            <a:r>
              <a:rPr lang="ko-KR" altLang="en-US" sz="1100" dirty="0" err="1">
                <a:solidFill>
                  <a:schemeClr val="dk1"/>
                </a:solidFill>
                <a:ea typeface="Century"/>
                <a:cs typeface="Century"/>
                <a:sym typeface="Century"/>
              </a:rPr>
              <a:t>적요코드는를</a:t>
            </a:r>
            <a:r>
              <a:rPr lang="ko-KR" altLang="en-US" sz="1100" dirty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 </a:t>
            </a:r>
            <a:r>
              <a:rPr lang="en-US" altLang="ko-KR" sz="1100" dirty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4</a:t>
            </a:r>
            <a:r>
              <a:rPr lang="ko-KR" altLang="en-US" sz="1100" dirty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자 이상 기재해야만 하단 리스트에 검색됩니다</a:t>
            </a:r>
            <a:r>
              <a:rPr lang="en-US" altLang="ko-KR" sz="1100" dirty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. </a:t>
            </a:r>
            <a:r>
              <a:rPr 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endParaRPr dirty="0"/>
          </a:p>
        </p:txBody>
      </p:sp>
      <p:sp>
        <p:nvSpPr>
          <p:cNvPr id="33" name="Google Shape;212;p7"/>
          <p:cNvSpPr txBox="1"/>
          <p:nvPr/>
        </p:nvSpPr>
        <p:spPr>
          <a:xfrm>
            <a:off x="5221292" y="4190215"/>
            <a:ext cx="1781580" cy="60012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altLang="ko-KR" sz="1100" dirty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- </a:t>
            </a:r>
            <a:r>
              <a:rPr lang="ko-KR" altLang="en-US" sz="1100" dirty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검색된 리스트에서 적응 </a:t>
            </a:r>
            <a:r>
              <a:rPr lang="ko-KR" altLang="en-US" sz="1100" dirty="0" err="1">
                <a:solidFill>
                  <a:schemeClr val="dk1"/>
                </a:solidFill>
                <a:ea typeface="Century"/>
                <a:cs typeface="Century"/>
                <a:sym typeface="Century"/>
              </a:rPr>
              <a:t>진료행위나</a:t>
            </a:r>
            <a:r>
              <a:rPr lang="ko-KR" altLang="en-US" sz="1100" dirty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 의약품을 </a:t>
            </a:r>
            <a:r>
              <a:rPr lang="ko-KR" altLang="en-US" sz="1100" dirty="0" smtClean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선택 클릭 합니다</a:t>
            </a:r>
            <a:r>
              <a:rPr lang="en-US" altLang="ko-KR" sz="1100" dirty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.</a:t>
            </a:r>
            <a:r>
              <a:rPr lang="ko-KR" altLang="en-US" sz="1100" dirty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 </a:t>
            </a:r>
            <a:endParaRPr lang="ko-KR" altLang="en-US" sz="1100" dirty="0">
              <a:solidFill>
                <a:schemeClr val="dk1"/>
              </a:solidFill>
              <a:ea typeface="Century"/>
              <a:cs typeface="Century"/>
              <a:sym typeface="Century"/>
            </a:endParaRPr>
          </a:p>
        </p:txBody>
      </p:sp>
      <p:cxnSp>
        <p:nvCxnSpPr>
          <p:cNvPr id="34" name="直線矢印コネクタ 19">
            <a:extLst>
              <a:ext uri="{FF2B5EF4-FFF2-40B4-BE49-F238E27FC236}">
                <a16:creationId xmlns:a16="http://schemas.microsoft.com/office/drawing/2014/main" id="{62C800FD-DFC9-5DA8-0A10-F6012EA1C79B}"/>
              </a:ext>
            </a:extLst>
          </p:cNvPr>
          <p:cNvCxnSpPr>
            <a:cxnSpLocks/>
            <a:stCxn id="28" idx="3"/>
            <a:endCxn id="33" idx="1"/>
          </p:cNvCxnSpPr>
          <p:nvPr/>
        </p:nvCxnSpPr>
        <p:spPr>
          <a:xfrm flipV="1">
            <a:off x="4758267" y="4490277"/>
            <a:ext cx="463025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212;p7"/>
          <p:cNvSpPr txBox="1"/>
          <p:nvPr/>
        </p:nvSpPr>
        <p:spPr>
          <a:xfrm>
            <a:off x="5290601" y="5718709"/>
            <a:ext cx="1781580" cy="93867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altLang="ko-KR" sz="1100" dirty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- HIT </a:t>
            </a:r>
            <a:r>
              <a:rPr lang="ko-KR" altLang="en-US" sz="1100" dirty="0" err="1">
                <a:solidFill>
                  <a:schemeClr val="dk1"/>
                </a:solidFill>
                <a:ea typeface="Century"/>
                <a:cs typeface="Century"/>
                <a:sym typeface="Century"/>
              </a:rPr>
              <a:t>병명코드</a:t>
            </a:r>
            <a:r>
              <a:rPr lang="ko-KR" altLang="en-US" sz="1100" dirty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 </a:t>
            </a:r>
            <a:r>
              <a:rPr lang="en-US" altLang="ko-KR" sz="1100" dirty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: </a:t>
            </a:r>
            <a:r>
              <a:rPr lang="ko-KR" altLang="en-US" sz="1100" dirty="0" err="1">
                <a:solidFill>
                  <a:schemeClr val="dk1"/>
                </a:solidFill>
                <a:ea typeface="Century"/>
                <a:cs typeface="Century"/>
                <a:sym typeface="Century"/>
              </a:rPr>
              <a:t>적요코드</a:t>
            </a:r>
            <a:r>
              <a:rPr lang="ko-KR" altLang="en-US" sz="1100" dirty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 선택 방식과 동일하게 </a:t>
            </a:r>
            <a:r>
              <a:rPr lang="ko-KR" altLang="en-US" sz="1100" dirty="0" smtClean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병명 코드와 </a:t>
            </a:r>
            <a:r>
              <a:rPr lang="ko-KR" altLang="en-US" sz="1100" dirty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명칭을 검색하여 </a:t>
            </a:r>
            <a:r>
              <a:rPr lang="ko-KR" altLang="en-US" sz="1100" dirty="0" smtClean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선택 클릭 합니다</a:t>
            </a:r>
            <a:r>
              <a:rPr lang="en-US" altLang="ko-KR" sz="1100" dirty="0" smtClean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.</a:t>
            </a:r>
            <a:endParaRPr lang="ko-KR" altLang="en-US" sz="1100" dirty="0">
              <a:solidFill>
                <a:schemeClr val="dk1"/>
              </a:solidFill>
              <a:ea typeface="Century"/>
              <a:cs typeface="Century"/>
              <a:sym typeface="Century"/>
            </a:endParaRPr>
          </a:p>
        </p:txBody>
      </p:sp>
      <p:sp>
        <p:nvSpPr>
          <p:cNvPr id="38" name="Google Shape;381;p17"/>
          <p:cNvSpPr/>
          <p:nvPr/>
        </p:nvSpPr>
        <p:spPr>
          <a:xfrm>
            <a:off x="1486267" y="6457268"/>
            <a:ext cx="3271999" cy="20011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9" name="Google Shape;212;p7"/>
          <p:cNvSpPr txBox="1"/>
          <p:nvPr/>
        </p:nvSpPr>
        <p:spPr>
          <a:xfrm>
            <a:off x="5290601" y="7054939"/>
            <a:ext cx="1781580" cy="769401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altLang="ko-KR" sz="1100" dirty="0" smtClean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-  </a:t>
            </a:r>
            <a:r>
              <a:rPr lang="ko-KR" altLang="en-US" sz="1100" dirty="0" err="1" smtClean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마직막으로</a:t>
            </a:r>
            <a:r>
              <a:rPr lang="ko-KR" altLang="en-US" sz="1100" dirty="0" smtClean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 </a:t>
            </a:r>
            <a:r>
              <a:rPr lang="en-US" altLang="ko-KR" sz="1100" dirty="0" smtClean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‘</a:t>
            </a:r>
            <a:r>
              <a:rPr lang="ko-KR" altLang="en-US" sz="1100" dirty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등록</a:t>
            </a:r>
            <a:r>
              <a:rPr lang="en-US" altLang="ko-KR" sz="1100" dirty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’ </a:t>
            </a:r>
            <a:r>
              <a:rPr lang="ko-KR" altLang="en-US" sz="1100" dirty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버튼을 클릭하면 새로운 </a:t>
            </a:r>
            <a:r>
              <a:rPr lang="en-US" altLang="ko-KR" sz="1100" dirty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HIT</a:t>
            </a:r>
            <a:r>
              <a:rPr lang="ko-KR" altLang="en-US" sz="1100" dirty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적응 병명이 추가됩니다</a:t>
            </a:r>
            <a:r>
              <a:rPr lang="en-US" altLang="ko-KR" sz="1100" dirty="0">
                <a:solidFill>
                  <a:schemeClr val="dk1"/>
                </a:solidFill>
                <a:ea typeface="Century"/>
                <a:cs typeface="Century"/>
                <a:sym typeface="Century"/>
              </a:rPr>
              <a:t>. </a:t>
            </a:r>
            <a:endParaRPr lang="ko-KR" altLang="en-US" sz="1100" dirty="0">
              <a:solidFill>
                <a:schemeClr val="dk1"/>
              </a:solidFill>
              <a:ea typeface="Century"/>
              <a:cs typeface="Century"/>
              <a:sym typeface="Century"/>
            </a:endParaRPr>
          </a:p>
        </p:txBody>
      </p:sp>
      <p:cxnSp>
        <p:nvCxnSpPr>
          <p:cNvPr id="41" name="Google Shape;285;p11"/>
          <p:cNvCxnSpPr>
            <a:stCxn id="30" idx="2"/>
            <a:endCxn id="39" idx="1"/>
          </p:cNvCxnSpPr>
          <p:nvPr/>
        </p:nvCxnSpPr>
        <p:spPr>
          <a:xfrm rot="16200000" flipH="1">
            <a:off x="3849169" y="5998207"/>
            <a:ext cx="1528985" cy="1353880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" name="Google Shape;285;p11"/>
          <p:cNvCxnSpPr>
            <a:stCxn id="38" idx="3"/>
            <a:endCxn id="37" idx="1"/>
          </p:cNvCxnSpPr>
          <p:nvPr/>
        </p:nvCxnSpPr>
        <p:spPr>
          <a:xfrm flipV="1">
            <a:off x="4758266" y="6188048"/>
            <a:ext cx="532335" cy="36928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50" name="그림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233" y="8489850"/>
            <a:ext cx="5165566" cy="1323017"/>
          </a:xfrm>
          <a:prstGeom prst="rect">
            <a:avLst/>
          </a:prstGeom>
        </p:spPr>
      </p:pic>
      <p:sp>
        <p:nvSpPr>
          <p:cNvPr id="55" name="Google Shape;381;p17"/>
          <p:cNvSpPr/>
          <p:nvPr/>
        </p:nvSpPr>
        <p:spPr>
          <a:xfrm>
            <a:off x="1499932" y="8729224"/>
            <a:ext cx="288826" cy="1127032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6" name="Google Shape;365;p16"/>
          <p:cNvSpPr txBox="1"/>
          <p:nvPr/>
        </p:nvSpPr>
        <p:spPr>
          <a:xfrm>
            <a:off x="1293232" y="9909729"/>
            <a:ext cx="5344635" cy="51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참조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: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삭제된 정보는 </a:t>
            </a:r>
            <a:r>
              <a:rPr lang="ko-KR" altLang="en-US" sz="11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상단 조회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조건             을 체크하여 확인 하고 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‘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사용으로 복구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’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할 수 있습니다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. </a:t>
            </a:r>
            <a:endParaRPr dirty="0"/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586" y="9963747"/>
            <a:ext cx="1215345" cy="24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2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1292718" y="5678067"/>
            <a:ext cx="4967745" cy="1527067"/>
            <a:chOff x="1219343" y="5740111"/>
            <a:chExt cx="5071390" cy="1759353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343" y="5740111"/>
              <a:ext cx="5071390" cy="1759353"/>
            </a:xfrm>
            <a:prstGeom prst="rect">
              <a:avLst/>
            </a:prstGeom>
          </p:spPr>
        </p:pic>
        <p:sp>
          <p:nvSpPr>
            <p:cNvPr id="21" name="직사각형 20"/>
            <p:cNvSpPr/>
            <p:nvPr/>
          </p:nvSpPr>
          <p:spPr>
            <a:xfrm>
              <a:off x="2401446" y="6784823"/>
              <a:ext cx="1014522" cy="703374"/>
            </a:xfrm>
            <a:prstGeom prst="rect">
              <a:avLst/>
            </a:prstGeom>
            <a:solidFill>
              <a:schemeClr val="bg1">
                <a:lumMod val="95000"/>
                <a:alpha val="93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957190" y="6792809"/>
              <a:ext cx="1014522" cy="703374"/>
            </a:xfrm>
            <a:prstGeom prst="rect">
              <a:avLst/>
            </a:prstGeom>
            <a:solidFill>
              <a:schemeClr val="bg1">
                <a:lumMod val="95000"/>
                <a:alpha val="93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F91E1DE-E51B-80A9-C07B-72A02D1A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3" name="テキスト ボックス 4">
            <a:extLst>
              <a:ext uri="{FF2B5EF4-FFF2-40B4-BE49-F238E27FC236}">
                <a16:creationId xmlns:a16="http://schemas.microsoft.com/office/drawing/2014/main" id="{9FAB47BD-74C2-4F7D-A107-DF55D43C7741}"/>
              </a:ext>
            </a:extLst>
          </p:cNvPr>
          <p:cNvSpPr txBox="1"/>
          <p:nvPr/>
        </p:nvSpPr>
        <p:spPr>
          <a:xfrm>
            <a:off x="1082401" y="5432260"/>
            <a:ext cx="5916460" cy="303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100" b="1" dirty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● 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대상 의료기관의 체크 데이터 확인 </a:t>
            </a:r>
            <a:endParaRPr lang="en-US" altLang="ja-JP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4" name="Google Shape;368;p16"/>
          <p:cNvSpPr txBox="1"/>
          <p:nvPr/>
        </p:nvSpPr>
        <p:spPr>
          <a:xfrm>
            <a:off x="2381081" y="6671917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 dirty="0"/>
          </a:p>
        </p:txBody>
      </p:sp>
      <p:sp>
        <p:nvSpPr>
          <p:cNvPr id="35" name="Google Shape;371;p16"/>
          <p:cNvSpPr txBox="1"/>
          <p:nvPr/>
        </p:nvSpPr>
        <p:spPr>
          <a:xfrm>
            <a:off x="1748634" y="5950815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 dirty="0"/>
          </a:p>
        </p:txBody>
      </p:sp>
      <p:sp>
        <p:nvSpPr>
          <p:cNvPr id="39" name="Google Shape;381;p17"/>
          <p:cNvSpPr/>
          <p:nvPr/>
        </p:nvSpPr>
        <p:spPr>
          <a:xfrm>
            <a:off x="1357991" y="6761940"/>
            <a:ext cx="2343503" cy="189286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5" name="テキスト ボックス 4">
            <a:extLst>
              <a:ext uri="{FF2B5EF4-FFF2-40B4-BE49-F238E27FC236}">
                <a16:creationId xmlns:a16="http://schemas.microsoft.com/office/drawing/2014/main" id="{9FAB47BD-74C2-4F7D-A107-DF55D43C7741}"/>
              </a:ext>
            </a:extLst>
          </p:cNvPr>
          <p:cNvSpPr txBox="1"/>
          <p:nvPr/>
        </p:nvSpPr>
        <p:spPr>
          <a:xfrm>
            <a:off x="993671" y="1100148"/>
            <a:ext cx="5400000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1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２ </a:t>
            </a:r>
            <a:r>
              <a:rPr lang="ja-JP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．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체크데이터비교</a:t>
            </a:r>
            <a:r>
              <a:rPr lang="en-US" altLang="ja-JP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ja-JP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● </a:t>
            </a:r>
            <a:r>
              <a:rPr lang="en-US" altLang="ja-JP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‘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의료기관별 체크 데이터 비교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’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의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초기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화면입니다</a:t>
            </a:r>
            <a:r>
              <a:rPr lang="en-US" altLang="ko-KR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.</a:t>
            </a:r>
            <a:r>
              <a:rPr lang="ko-KR" altLang="en-US" sz="11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 </a:t>
            </a:r>
            <a:endParaRPr lang="en-US" altLang="ja-JP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292718" y="1624970"/>
            <a:ext cx="5014949" cy="3685218"/>
            <a:chOff x="1292718" y="1624970"/>
            <a:chExt cx="5062520" cy="368521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2718" y="1624970"/>
              <a:ext cx="5062520" cy="3685218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2541477" y="2616200"/>
              <a:ext cx="1014522" cy="2472267"/>
            </a:xfrm>
            <a:prstGeom prst="rect">
              <a:avLst/>
            </a:prstGeom>
            <a:solidFill>
              <a:schemeClr val="bg1">
                <a:lumMod val="95000"/>
                <a:alpha val="93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4838626" y="2643466"/>
              <a:ext cx="1350506" cy="2472267"/>
            </a:xfrm>
            <a:prstGeom prst="rect">
              <a:avLst/>
            </a:prstGeom>
            <a:solidFill>
              <a:schemeClr val="bg1">
                <a:lumMod val="95000"/>
                <a:alpha val="93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25" name="Google Shape;212;p7"/>
          <p:cNvSpPr txBox="1"/>
          <p:nvPr/>
        </p:nvSpPr>
        <p:spPr>
          <a:xfrm>
            <a:off x="4277281" y="6431600"/>
            <a:ext cx="2263985" cy="136187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en-US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복사 대상의 의료기관을 선택합니다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endParaRPr lang="en-US" altLang="ko-KR" sz="1100" dirty="0" smtClean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>
              <a:lnSpc>
                <a:spcPct val="125000"/>
              </a:lnSpc>
            </a:pPr>
            <a:r>
              <a:rPr lang="ko-KR" altLang="en-US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‘</a:t>
            </a:r>
            <a:r>
              <a:rPr lang="ko-KR" altLang="en-US" sz="1100" dirty="0" err="1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선택’버튼을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클릭합니다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(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또는 </a:t>
            </a:r>
            <a:r>
              <a:rPr lang="ko-KR" altLang="en-US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 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행 을 더블클릭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 )</a:t>
            </a:r>
          </a:p>
          <a:p>
            <a:pPr>
              <a:lnSpc>
                <a:spcPct val="125000"/>
              </a:lnSpc>
            </a:pPr>
            <a:r>
              <a:rPr lang="en-US" altLang="ko-KR" sz="1100" dirty="0"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- 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학습된 </a:t>
            </a:r>
            <a:r>
              <a:rPr lang="ko-KR" altLang="en-US" sz="1100" dirty="0" err="1" smtClean="0">
                <a:latin typeface="MS Mincho"/>
                <a:ea typeface="MS Mincho"/>
                <a:cs typeface="MS Mincho"/>
                <a:sym typeface="MS Mincho"/>
              </a:rPr>
              <a:t>체크데이터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 조회 창으로 전환 됩니다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.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 </a:t>
            </a:r>
            <a:endParaRPr lang="ko-KR" altLang="en-US" sz="1100" dirty="0"/>
          </a:p>
        </p:txBody>
      </p:sp>
      <p:cxnSp>
        <p:nvCxnSpPr>
          <p:cNvPr id="26" name="Google Shape;210;p7"/>
          <p:cNvCxnSpPr>
            <a:stCxn id="28" idx="1"/>
            <a:endCxn id="12" idx="1"/>
          </p:cNvCxnSpPr>
          <p:nvPr/>
        </p:nvCxnSpPr>
        <p:spPr>
          <a:xfrm rot="10800000" flipH="1" flipV="1">
            <a:off x="1360135" y="6145255"/>
            <a:ext cx="43023" cy="2799069"/>
          </a:xfrm>
          <a:prstGeom prst="bentConnector3">
            <a:avLst>
              <a:gd name="adj1" fmla="val -531344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8" name="Google Shape;381;p17"/>
          <p:cNvSpPr/>
          <p:nvPr/>
        </p:nvSpPr>
        <p:spPr>
          <a:xfrm>
            <a:off x="1360136" y="6032992"/>
            <a:ext cx="434797" cy="22452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2" name="Google Shape;216;p7"/>
          <p:cNvSpPr txBox="1"/>
          <p:nvPr/>
        </p:nvSpPr>
        <p:spPr>
          <a:xfrm>
            <a:off x="3846585" y="8123625"/>
            <a:ext cx="3152276" cy="9386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ko-KR" altLang="ko-KR" sz="1100" dirty="0">
                <a:solidFill>
                  <a:srgbClr val="FF0000"/>
                </a:solidFill>
                <a:latin typeface="+mn-ea"/>
                <a:cs typeface="MS Mincho"/>
                <a:sym typeface="MS Mincho"/>
              </a:rPr>
              <a:t>③ </a:t>
            </a:r>
            <a:r>
              <a:rPr lang="ko-KR" altLang="en-US" sz="1100" dirty="0" smtClean="0">
                <a:solidFill>
                  <a:schemeClr val="dk1"/>
                </a:solidFill>
                <a:latin typeface="+mn-ea"/>
                <a:cs typeface="Century"/>
                <a:sym typeface="Century"/>
              </a:rPr>
              <a:t>학습된 체크데이터가 조회됩니다</a:t>
            </a:r>
            <a:r>
              <a:rPr lang="en-US" altLang="ko-KR" sz="1100" dirty="0" smtClean="0">
                <a:solidFill>
                  <a:schemeClr val="dk1"/>
                </a:solidFill>
                <a:latin typeface="+mn-ea"/>
                <a:cs typeface="Century"/>
                <a:sym typeface="Century"/>
              </a:rPr>
              <a:t>.</a:t>
            </a:r>
            <a:endParaRPr sz="1100" dirty="0">
              <a:solidFill>
                <a:schemeClr val="dk1"/>
              </a:solidFill>
              <a:latin typeface="+mn-ea"/>
              <a:cs typeface="Century"/>
              <a:sym typeface="Century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"/>
              <a:buChar char="-"/>
            </a:pPr>
            <a:r>
              <a:rPr lang="ko-KR" altLang="en-US" sz="1100" dirty="0" smtClean="0">
                <a:solidFill>
                  <a:schemeClr val="dk1"/>
                </a:solidFill>
                <a:latin typeface="+mn-ea"/>
                <a:cs typeface="Century"/>
                <a:sym typeface="Century"/>
              </a:rPr>
              <a:t>복사 대상 체크 데이터는 체크 선택</a:t>
            </a:r>
            <a:r>
              <a:rPr lang="en-US" altLang="ko-KR" sz="1100" dirty="0" smtClean="0">
                <a:solidFill>
                  <a:schemeClr val="dk1"/>
                </a:solidFill>
                <a:latin typeface="+mn-ea"/>
                <a:cs typeface="Century"/>
                <a:sym typeface="Century"/>
              </a:rPr>
              <a:t>/</a:t>
            </a:r>
            <a:r>
              <a:rPr lang="ko-KR" altLang="en-US" sz="1100" dirty="0" smtClean="0">
                <a:solidFill>
                  <a:schemeClr val="dk1"/>
                </a:solidFill>
                <a:latin typeface="+mn-ea"/>
                <a:cs typeface="Century"/>
                <a:sym typeface="Century"/>
              </a:rPr>
              <a:t>해제 가능합니다</a:t>
            </a:r>
            <a:r>
              <a:rPr lang="en-US" altLang="ko-KR" sz="1100" dirty="0" smtClean="0">
                <a:solidFill>
                  <a:schemeClr val="dk1"/>
                </a:solidFill>
                <a:latin typeface="+mn-ea"/>
                <a:cs typeface="Century"/>
                <a:sym typeface="Century"/>
              </a:rPr>
              <a:t>.</a:t>
            </a:r>
            <a:endParaRPr dirty="0">
              <a:latin typeface="+mn-ea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"/>
              <a:buChar char="-"/>
            </a:pPr>
            <a:r>
              <a:rPr lang="ko-KR" altLang="en-US" sz="1100" dirty="0" smtClean="0">
                <a:solidFill>
                  <a:schemeClr val="dk1"/>
                </a:solidFill>
                <a:latin typeface="+mn-ea"/>
                <a:cs typeface="Century"/>
                <a:sym typeface="Century"/>
              </a:rPr>
              <a:t>제거된 학습데이터는 기본적으로</a:t>
            </a:r>
            <a:r>
              <a:rPr lang="en-US" altLang="ko-KR" sz="1100" dirty="0" smtClean="0">
                <a:solidFill>
                  <a:schemeClr val="dk1"/>
                </a:solidFill>
                <a:latin typeface="+mn-ea"/>
                <a:cs typeface="Century"/>
                <a:sym typeface="Century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+mn-ea"/>
                <a:cs typeface="Century"/>
                <a:sym typeface="Century"/>
              </a:rPr>
              <a:t>선택 해제 되어 제외됩니다</a:t>
            </a:r>
            <a:r>
              <a:rPr lang="en-US" altLang="ko-KR" sz="1100" dirty="0" smtClean="0">
                <a:solidFill>
                  <a:schemeClr val="dk1"/>
                </a:solidFill>
                <a:latin typeface="+mn-ea"/>
                <a:cs typeface="Century"/>
                <a:sym typeface="Century"/>
              </a:rPr>
              <a:t>. </a:t>
            </a:r>
            <a:endParaRPr dirty="0">
              <a:latin typeface="+mn-ea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159" y="7409680"/>
            <a:ext cx="2371342" cy="3069289"/>
          </a:xfrm>
          <a:prstGeom prst="rect">
            <a:avLst/>
          </a:prstGeom>
        </p:spPr>
      </p:pic>
      <p:sp>
        <p:nvSpPr>
          <p:cNvPr id="41" name="Google Shape;216;p7"/>
          <p:cNvSpPr txBox="1"/>
          <p:nvPr/>
        </p:nvSpPr>
        <p:spPr>
          <a:xfrm>
            <a:off x="3874930" y="9332974"/>
            <a:ext cx="3152276" cy="4308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ko-KR" altLang="ko-KR" sz="1100" dirty="0">
                <a:solidFill>
                  <a:srgbClr val="FF0000"/>
                </a:solidFill>
                <a:latin typeface="+mn-ea"/>
                <a:cs typeface="MS Mincho"/>
                <a:sym typeface="MS Mincho"/>
              </a:rPr>
              <a:t>④ </a:t>
            </a:r>
            <a:r>
              <a:rPr lang="ko-KR" altLang="en-US" sz="1100" dirty="0" smtClean="0">
                <a:solidFill>
                  <a:schemeClr val="dk1"/>
                </a:solidFill>
                <a:latin typeface="+mn-ea"/>
                <a:cs typeface="Century"/>
                <a:sym typeface="Century"/>
              </a:rPr>
              <a:t>되돌아가기 버튼을 클릭하면</a:t>
            </a:r>
            <a:r>
              <a:rPr lang="en-US" altLang="ko-KR" sz="1100" dirty="0" smtClean="0">
                <a:solidFill>
                  <a:schemeClr val="dk1"/>
                </a:solidFill>
                <a:latin typeface="+mn-ea"/>
                <a:cs typeface="Century"/>
                <a:sym typeface="Century"/>
              </a:rPr>
              <a:t>,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100" dirty="0" smtClean="0">
                <a:solidFill>
                  <a:schemeClr val="dk1"/>
                </a:solidFill>
                <a:latin typeface="+mn-ea"/>
                <a:cs typeface="Century"/>
                <a:sym typeface="Century"/>
              </a:rPr>
              <a:t>초기 의료기관 선택 화면으로 전환 됩니다</a:t>
            </a:r>
            <a:r>
              <a:rPr lang="en-US" altLang="ko-KR" sz="1100" dirty="0" smtClean="0">
                <a:solidFill>
                  <a:schemeClr val="dk1"/>
                </a:solidFill>
                <a:latin typeface="+mn-ea"/>
                <a:cs typeface="Century"/>
                <a:sym typeface="Century"/>
              </a:rPr>
              <a:t>. </a:t>
            </a:r>
          </a:p>
        </p:txBody>
      </p:sp>
      <p:sp>
        <p:nvSpPr>
          <p:cNvPr id="42" name="Google Shape;235;p8"/>
          <p:cNvSpPr txBox="1"/>
          <p:nvPr/>
        </p:nvSpPr>
        <p:spPr>
          <a:xfrm>
            <a:off x="2446403" y="8315816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③</a:t>
            </a:r>
            <a:endParaRPr sz="1800" dirty="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44" name="Google Shape;381;p17"/>
          <p:cNvSpPr/>
          <p:nvPr/>
        </p:nvSpPr>
        <p:spPr>
          <a:xfrm>
            <a:off x="1479252" y="7892135"/>
            <a:ext cx="434797" cy="22452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45" name="Google Shape;286;p11"/>
          <p:cNvSpPr txBox="1"/>
          <p:nvPr/>
        </p:nvSpPr>
        <p:spPr>
          <a:xfrm>
            <a:off x="1880181" y="7819733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④</a:t>
            </a:r>
            <a:endParaRPr sz="1800" dirty="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46" name="Google Shape;212;p7"/>
          <p:cNvSpPr txBox="1"/>
          <p:nvPr/>
        </p:nvSpPr>
        <p:spPr>
          <a:xfrm>
            <a:off x="1381645" y="8140862"/>
            <a:ext cx="2392855" cy="2323871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428204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F91E1DE-E51B-80A9-C07B-72A02D1A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3" name="テキスト ボックス 4">
            <a:extLst>
              <a:ext uri="{FF2B5EF4-FFF2-40B4-BE49-F238E27FC236}">
                <a16:creationId xmlns:a16="http://schemas.microsoft.com/office/drawing/2014/main" id="{9FAB47BD-74C2-4F7D-A107-DF55D43C7741}"/>
              </a:ext>
            </a:extLst>
          </p:cNvPr>
          <p:cNvSpPr txBox="1"/>
          <p:nvPr/>
        </p:nvSpPr>
        <p:spPr>
          <a:xfrm>
            <a:off x="1123487" y="4789181"/>
            <a:ext cx="5916460" cy="303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100" b="1" dirty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● </a:t>
            </a: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개 의료기관의 체크 데이터 비교 </a:t>
            </a:r>
            <a:endParaRPr lang="en-US" altLang="ja-JP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4" name="Google Shape;368;p16"/>
          <p:cNvSpPr txBox="1"/>
          <p:nvPr/>
        </p:nvSpPr>
        <p:spPr>
          <a:xfrm>
            <a:off x="5339020" y="6313139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 dirty="0"/>
          </a:p>
        </p:txBody>
      </p:sp>
      <p:sp>
        <p:nvSpPr>
          <p:cNvPr id="35" name="Google Shape;371;p16"/>
          <p:cNvSpPr txBox="1"/>
          <p:nvPr/>
        </p:nvSpPr>
        <p:spPr>
          <a:xfrm>
            <a:off x="2506553" y="6313139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 dirty="0"/>
          </a:p>
        </p:txBody>
      </p:sp>
      <p:sp>
        <p:nvSpPr>
          <p:cNvPr id="15" name="テキスト ボックス 4">
            <a:extLst>
              <a:ext uri="{FF2B5EF4-FFF2-40B4-BE49-F238E27FC236}">
                <a16:creationId xmlns:a16="http://schemas.microsoft.com/office/drawing/2014/main" id="{9FAB47BD-74C2-4F7D-A107-DF55D43C7741}"/>
              </a:ext>
            </a:extLst>
          </p:cNvPr>
          <p:cNvSpPr txBox="1"/>
          <p:nvPr/>
        </p:nvSpPr>
        <p:spPr>
          <a:xfrm>
            <a:off x="1137604" y="1303349"/>
            <a:ext cx="5400000" cy="303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● 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붙여 넣기 대상 의료기관 선택</a:t>
            </a:r>
            <a:endParaRPr lang="en-US" altLang="ja-JP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8" name="Google Shape;381;p17"/>
          <p:cNvSpPr/>
          <p:nvPr/>
        </p:nvSpPr>
        <p:spPr>
          <a:xfrm>
            <a:off x="3967152" y="6217011"/>
            <a:ext cx="2580510" cy="827256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255498" y="1689455"/>
            <a:ext cx="5238864" cy="1878499"/>
            <a:chOff x="1255498" y="1689455"/>
            <a:chExt cx="5238864" cy="187849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5498" y="1689455"/>
              <a:ext cx="5238864" cy="1878499"/>
            </a:xfrm>
            <a:prstGeom prst="rect">
              <a:avLst/>
            </a:prstGeom>
          </p:spPr>
        </p:pic>
        <p:sp>
          <p:nvSpPr>
            <p:cNvPr id="27" name="직사각형 26"/>
            <p:cNvSpPr/>
            <p:nvPr/>
          </p:nvSpPr>
          <p:spPr>
            <a:xfrm>
              <a:off x="5075329" y="2718106"/>
              <a:ext cx="1029138" cy="849848"/>
            </a:xfrm>
            <a:prstGeom prst="rect">
              <a:avLst/>
            </a:prstGeom>
            <a:solidFill>
              <a:schemeClr val="bg1">
                <a:lumMod val="95000"/>
                <a:alpha val="93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29" name="Google Shape;368;p16"/>
          <p:cNvSpPr txBox="1"/>
          <p:nvPr/>
        </p:nvSpPr>
        <p:spPr>
          <a:xfrm>
            <a:off x="4940050" y="2612958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 dirty="0"/>
          </a:p>
        </p:txBody>
      </p:sp>
      <p:sp>
        <p:nvSpPr>
          <p:cNvPr id="30" name="Google Shape;371;p16"/>
          <p:cNvSpPr txBox="1"/>
          <p:nvPr/>
        </p:nvSpPr>
        <p:spPr>
          <a:xfrm>
            <a:off x="4307603" y="1993460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 dirty="0"/>
          </a:p>
        </p:txBody>
      </p:sp>
      <p:sp>
        <p:nvSpPr>
          <p:cNvPr id="31" name="Google Shape;381;p17"/>
          <p:cNvSpPr/>
          <p:nvPr/>
        </p:nvSpPr>
        <p:spPr>
          <a:xfrm>
            <a:off x="3916960" y="2702981"/>
            <a:ext cx="2441507" cy="184152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6" name="Google Shape;381;p17"/>
          <p:cNvSpPr/>
          <p:nvPr/>
        </p:nvSpPr>
        <p:spPr>
          <a:xfrm>
            <a:off x="3919105" y="2075637"/>
            <a:ext cx="434797" cy="22452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7" name="Google Shape;279;p11"/>
          <p:cNvSpPr txBox="1"/>
          <p:nvPr/>
        </p:nvSpPr>
        <p:spPr>
          <a:xfrm>
            <a:off x="1137604" y="3661291"/>
            <a:ext cx="5616075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</a:pP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붙여 넣기 대상의 의료기관을 우측에서 선택하도록 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  <a:endParaRPr lang="en-US" altLang="ko-KR" sz="1100" dirty="0" smtClean="0">
              <a:solidFill>
                <a:srgbClr val="FF0000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lvl="0">
              <a:lnSpc>
                <a:spcPct val="125000"/>
              </a:lnSpc>
            </a:pPr>
            <a:r>
              <a:rPr lang="ko-KR" altLang="en-US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붙여 넣기 대상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의료기관을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클릭합니다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(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더블클릭 시</a:t>
            </a:r>
            <a:r>
              <a:rPr lang="ko-KR" altLang="en-US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</a:t>
            </a:r>
            <a:r>
              <a:rPr lang="ko-KR" altLang="en-US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선택과 동일합니다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.)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endParaRPr lang="en-US" altLang="ko-KR" sz="1100" dirty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>
              <a:lnSpc>
                <a:spcPct val="125000"/>
              </a:lnSpc>
            </a:pPr>
            <a:r>
              <a:rPr lang="ko-KR" altLang="en-US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‘</a:t>
            </a:r>
            <a:r>
              <a:rPr lang="ko-KR" altLang="en-US" sz="1100" dirty="0" err="1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선택’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버튼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을 클릭하면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,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해당 의료기관의 학습 </a:t>
            </a:r>
            <a:r>
              <a:rPr lang="ko-KR" altLang="en-US" sz="1100" dirty="0" err="1" smtClean="0">
                <a:latin typeface="MS Mincho"/>
                <a:ea typeface="MS Mincho"/>
                <a:cs typeface="MS Mincho"/>
                <a:sym typeface="MS Mincho"/>
              </a:rPr>
              <a:t>체크데이터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>
                <a:latin typeface="MS Mincho"/>
                <a:ea typeface="MS Mincho"/>
                <a:cs typeface="MS Mincho"/>
                <a:sym typeface="MS Mincho"/>
              </a:rPr>
              <a:t>조회 창으로 전환 됩니다</a:t>
            </a:r>
            <a:r>
              <a:rPr lang="en-US" altLang="ko-KR" sz="1100" dirty="0">
                <a:latin typeface="MS Mincho"/>
                <a:ea typeface="MS Mincho"/>
                <a:cs typeface="MS Mincho"/>
                <a:sym typeface="MS Mincho"/>
              </a:rPr>
              <a:t>.</a:t>
            </a:r>
            <a:r>
              <a:rPr lang="ko-KR" altLang="en-US" sz="1100" dirty="0">
                <a:latin typeface="MS Mincho"/>
                <a:ea typeface="MS Mincho"/>
                <a:cs typeface="MS Mincho"/>
                <a:sym typeface="MS Mincho"/>
              </a:rPr>
              <a:t> </a:t>
            </a:r>
            <a:endParaRPr lang="ko-KR" altLang="en-US" sz="1100" dirty="0"/>
          </a:p>
        </p:txBody>
      </p:sp>
      <p:sp>
        <p:nvSpPr>
          <p:cNvPr id="38" name="Google Shape;381;p17"/>
          <p:cNvSpPr/>
          <p:nvPr/>
        </p:nvSpPr>
        <p:spPr>
          <a:xfrm>
            <a:off x="1210440" y="6217011"/>
            <a:ext cx="2580510" cy="2283522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43" name="Google Shape;216;p7"/>
          <p:cNvSpPr txBox="1"/>
          <p:nvPr/>
        </p:nvSpPr>
        <p:spPr>
          <a:xfrm>
            <a:off x="1252126" y="8757836"/>
            <a:ext cx="5295535" cy="8963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ko-KR" altLang="en-US" sz="1100" dirty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붙여 넣기 대상 의료기관의 기존 </a:t>
            </a:r>
            <a:r>
              <a:rPr lang="ko-KR" altLang="en-US" sz="1100" dirty="0" smtClean="0">
                <a:solidFill>
                  <a:schemeClr val="dk1"/>
                </a:solidFill>
                <a:latin typeface="+mn-ea"/>
                <a:cs typeface="Century"/>
                <a:sym typeface="Century"/>
              </a:rPr>
              <a:t>학습된 </a:t>
            </a:r>
            <a:r>
              <a:rPr lang="ko-KR" altLang="en-US" sz="1100" dirty="0">
                <a:solidFill>
                  <a:schemeClr val="dk1"/>
                </a:solidFill>
                <a:latin typeface="+mn-ea"/>
                <a:cs typeface="Century"/>
                <a:sym typeface="Century"/>
              </a:rPr>
              <a:t>체크데이터가 조회됩니다</a:t>
            </a:r>
            <a:r>
              <a:rPr lang="en-US" altLang="ko-KR" sz="1100" dirty="0" smtClean="0">
                <a:solidFill>
                  <a:schemeClr val="dk1"/>
                </a:solidFill>
                <a:latin typeface="+mn-ea"/>
                <a:cs typeface="Century"/>
                <a:sym typeface="Century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ko-KR" altLang="en-US" sz="1100" dirty="0" smtClean="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복사 대상 의 의료기관의 </a:t>
            </a:r>
            <a:r>
              <a:rPr lang="ko-KR" altLang="en-US" sz="1100" dirty="0" err="1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체크데이터</a:t>
            </a:r>
            <a:r>
              <a:rPr lang="ko-KR" altLang="en-US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입니다</a:t>
            </a:r>
            <a:r>
              <a:rPr lang="en-US" altLang="ko-KR" sz="1100" dirty="0" smtClean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</a:p>
          <a:p>
            <a:pPr>
              <a:lnSpc>
                <a:spcPct val="125000"/>
              </a:lnSpc>
            </a:pP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en-US" altLang="ko-KR" sz="1100" dirty="0">
                <a:latin typeface="MS Mincho"/>
                <a:ea typeface="MS Mincho"/>
                <a:cs typeface="MS Mincho"/>
                <a:sym typeface="MS Mincho"/>
              </a:rPr>
              <a:t>- 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2</a:t>
            </a:r>
            <a:r>
              <a:rPr lang="ko-KR" altLang="en-US" sz="1100" dirty="0" smtClean="0">
                <a:latin typeface="MS Mincho"/>
                <a:ea typeface="MS Mincho"/>
                <a:cs typeface="MS Mincho"/>
                <a:sym typeface="MS Mincho"/>
              </a:rPr>
              <a:t>개의 의료기관의 학습된 체크데이터를 확인합니다</a:t>
            </a:r>
            <a:r>
              <a:rPr lang="en-US" altLang="ko-KR" sz="1100" dirty="0" smtClean="0">
                <a:latin typeface="MS Mincho"/>
                <a:ea typeface="MS Mincho"/>
                <a:cs typeface="MS Mincho"/>
                <a:sym typeface="MS Mincho"/>
              </a:rPr>
              <a:t>. </a:t>
            </a:r>
          </a:p>
          <a:p>
            <a:pPr>
              <a:lnSpc>
                <a:spcPct val="125000"/>
              </a:lnSpc>
            </a:pPr>
            <a:r>
              <a:rPr lang="en-US" altLang="ko-KR" sz="1100" dirty="0">
                <a:latin typeface="MS Mincho"/>
                <a:ea typeface="MS Mincho"/>
                <a:sym typeface="MS Mincho"/>
              </a:rPr>
              <a:t> </a:t>
            </a:r>
            <a:r>
              <a:rPr lang="en-US" altLang="ko-KR" sz="1100" dirty="0" smtClean="0">
                <a:latin typeface="MS Mincho"/>
                <a:ea typeface="MS Mincho"/>
                <a:sym typeface="MS Mincho"/>
              </a:rPr>
              <a:t>- </a:t>
            </a:r>
            <a:r>
              <a:rPr lang="ko-KR" altLang="en-US" sz="1100" dirty="0" smtClean="0">
                <a:latin typeface="MS Mincho"/>
                <a:ea typeface="MS Mincho"/>
                <a:sym typeface="MS Mincho"/>
              </a:rPr>
              <a:t>붙여 넣기 대상의 체크데이터를 확인하여 선택</a:t>
            </a:r>
            <a:r>
              <a:rPr lang="en-US" altLang="ko-KR" sz="1100" dirty="0" smtClean="0">
                <a:latin typeface="MS Mincho"/>
                <a:ea typeface="MS Mincho"/>
                <a:sym typeface="MS Mincho"/>
              </a:rPr>
              <a:t>/</a:t>
            </a:r>
            <a:r>
              <a:rPr lang="ko-KR" altLang="en-US" sz="1100" dirty="0" smtClean="0">
                <a:latin typeface="MS Mincho"/>
                <a:ea typeface="MS Mincho"/>
                <a:sym typeface="MS Mincho"/>
              </a:rPr>
              <a:t>해제 합니다</a:t>
            </a:r>
            <a:endParaRPr lang="ko-KR" altLang="en-US" sz="1100" dirty="0"/>
          </a:p>
        </p:txBody>
      </p:sp>
      <p:grpSp>
        <p:nvGrpSpPr>
          <p:cNvPr id="13" name="그룹 12"/>
          <p:cNvGrpSpPr/>
          <p:nvPr/>
        </p:nvGrpSpPr>
        <p:grpSpPr>
          <a:xfrm>
            <a:off x="1252127" y="5187783"/>
            <a:ext cx="5367524" cy="3497365"/>
            <a:chOff x="1252127" y="5187783"/>
            <a:chExt cx="5367524" cy="3497365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2127" y="5187783"/>
              <a:ext cx="5367524" cy="3497365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7893" y="5720696"/>
              <a:ext cx="1225112" cy="217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2031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Century"/>
        <a:ea typeface="ＭＳ 明朝"/>
        <a:cs typeface=""/>
      </a:majorFont>
      <a:minorFont>
        <a:latin typeface="Century"/>
        <a:ea typeface="ＭＳ 明朝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none" rtlCol="0">
        <a:spAutoFit/>
      </a:bodyPr>
      <a:lstStyle>
        <a:defPPr algn="l">
          <a:defRPr kumimoji="1" sz="11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12376</TotalTime>
  <Words>2674</Words>
  <Application>Microsoft Office PowerPoint</Application>
  <PresentationFormat>사용자 지정</PresentationFormat>
  <Paragraphs>357</Paragraphs>
  <Slides>21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0</vt:i4>
      </vt:variant>
      <vt:variant>
        <vt:lpstr>슬라이드 제목</vt:lpstr>
      </vt:variant>
      <vt:variant>
        <vt:i4>21</vt:i4>
      </vt:variant>
    </vt:vector>
  </HeadingPairs>
  <TitlesOfParts>
    <vt:vector size="33" baseType="lpstr">
      <vt:lpstr>KozGoPro-Medium</vt:lpstr>
      <vt:lpstr>Meiryo</vt:lpstr>
      <vt:lpstr>ＭＳ ゴシック</vt:lpstr>
      <vt:lpstr>MS Mincho</vt:lpstr>
      <vt:lpstr>MS Mincho</vt:lpstr>
      <vt:lpstr>MS UI Gothic</vt:lpstr>
      <vt:lpstr>游ゴシック</vt:lpstr>
      <vt:lpstr>맑은 고딕</vt:lpstr>
      <vt:lpstr>Arial</vt:lpstr>
      <vt:lpstr>Century</vt:lpstr>
      <vt:lpstr>Times New Roman</vt:lpstr>
      <vt:lpstr>Office テーマ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honda</dc:creator>
  <cp:lastModifiedBy>배 상원</cp:lastModifiedBy>
  <cp:revision>660</cp:revision>
  <cp:lastPrinted>2023-06-20T07:12:06Z</cp:lastPrinted>
  <dcterms:created xsi:type="dcterms:W3CDTF">2019-02-22T14:43:31Z</dcterms:created>
  <dcterms:modified xsi:type="dcterms:W3CDTF">2023-09-15T08:18:14Z</dcterms:modified>
</cp:coreProperties>
</file>