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691800" cx="7559675"/>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45">
          <p15:clr>
            <a:srgbClr val="A4A3A4"/>
          </p15:clr>
        </p15:guide>
        <p15:guide id="2" pos="2404">
          <p15:clr>
            <a:srgbClr val="A4A3A4"/>
          </p15:clr>
        </p15:guide>
      </p15:sldGuideLst>
    </p:ext>
    <p:ext uri="GoogleSlidesCustomDataVersion2">
      <go:slidesCustomData xmlns:go="http://customooxmlschemas.google.com/" r:id="rId20" roundtripDataSignature="AMtx7mgoFA53yr+vOndzhHtqHgjOZaD6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45" orient="horz"/>
        <p:guide pos="2404"/>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575" cy="5127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1138" y="0"/>
            <a:ext cx="3076575" cy="51276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721850"/>
            <a:ext cx="3076575" cy="5127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1138" y="9721850"/>
            <a:ext cx="3076575" cy="51276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ko-K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5: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5: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6: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46: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7: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47: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8: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48: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9: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49: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3: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6: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26: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7: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7: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8: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28: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2: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42: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3: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43: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4:notes"/>
          <p:cNvSpPr txBox="1"/>
          <p:nvPr>
            <p:ph idx="1" type="body"/>
          </p:nvPr>
        </p:nvSpPr>
        <p:spPr>
          <a:xfrm>
            <a:off x="709613" y="4926013"/>
            <a:ext cx="5680075" cy="4029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44:notes"/>
          <p:cNvSpPr/>
          <p:nvPr>
            <p:ph idx="2" type="sldImg"/>
          </p:nvPr>
        </p:nvSpPr>
        <p:spPr>
          <a:xfrm>
            <a:off x="2328863" y="1279525"/>
            <a:ext cx="2441575"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566976" y="1749795"/>
            <a:ext cx="6425724" cy="3722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960"/>
              <a:buFont typeface="Centur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944960" y="5615678"/>
            <a:ext cx="5669756" cy="25813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p:txBody>
      </p:sp>
      <p:sp>
        <p:nvSpPr>
          <p:cNvPr id="18" name="Google Shape;18;p3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41"/>
          <p:cNvSpPr txBox="1"/>
          <p:nvPr>
            <p:ph type="title"/>
          </p:nvPr>
        </p:nvSpPr>
        <p:spPr>
          <a:xfrm rot="5400000">
            <a:off x="1694512" y="4284621"/>
            <a:ext cx="9060817" cy="16300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7" name="Google Shape;77;p4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24" name="Google Shape;24;p3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960"/>
              <a:buFont typeface="Centur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sz="1984">
                <a:solidFill>
                  <a:schemeClr val="dk1"/>
                </a:solidFill>
              </a:defRPr>
            </a:lvl1pPr>
            <a:lvl2pPr indent="-228600" lvl="1" marL="914400" algn="l">
              <a:lnSpc>
                <a:spcPct val="90000"/>
              </a:lnSpc>
              <a:spcBef>
                <a:spcPts val="413"/>
              </a:spcBef>
              <a:spcAft>
                <a:spcPts val="0"/>
              </a:spcAft>
              <a:buClr>
                <a:srgbClr val="888888"/>
              </a:buClr>
              <a:buSzPts val="1653"/>
              <a:buNone/>
              <a:defRPr sz="1653">
                <a:solidFill>
                  <a:srgbClr val="888888"/>
                </a:solidFill>
              </a:defRPr>
            </a:lvl2pPr>
            <a:lvl3pPr indent="-228600" lvl="2" marL="1371600" algn="l">
              <a:lnSpc>
                <a:spcPct val="90000"/>
              </a:lnSpc>
              <a:spcBef>
                <a:spcPts val="413"/>
              </a:spcBef>
              <a:spcAft>
                <a:spcPts val="0"/>
              </a:spcAft>
              <a:buClr>
                <a:srgbClr val="888888"/>
              </a:buClr>
              <a:buSzPts val="1488"/>
              <a:buNone/>
              <a:defRPr sz="1488">
                <a:solidFill>
                  <a:srgbClr val="888888"/>
                </a:solidFill>
              </a:defRPr>
            </a:lvl3pPr>
            <a:lvl4pPr indent="-228600" lvl="3" marL="1828800" algn="l">
              <a:lnSpc>
                <a:spcPct val="90000"/>
              </a:lnSpc>
              <a:spcBef>
                <a:spcPts val="413"/>
              </a:spcBef>
              <a:spcAft>
                <a:spcPts val="0"/>
              </a:spcAft>
              <a:buClr>
                <a:srgbClr val="888888"/>
              </a:buClr>
              <a:buSzPts val="1323"/>
              <a:buNone/>
              <a:defRPr sz="1323">
                <a:solidFill>
                  <a:srgbClr val="888888"/>
                </a:solidFill>
              </a:defRPr>
            </a:lvl4pPr>
            <a:lvl5pPr indent="-228600" lvl="4" marL="2286000" algn="l">
              <a:lnSpc>
                <a:spcPct val="90000"/>
              </a:lnSpc>
              <a:spcBef>
                <a:spcPts val="413"/>
              </a:spcBef>
              <a:spcAft>
                <a:spcPts val="0"/>
              </a:spcAft>
              <a:buClr>
                <a:srgbClr val="888888"/>
              </a:buClr>
              <a:buSzPts val="1323"/>
              <a:buNone/>
              <a:defRPr sz="1323">
                <a:solidFill>
                  <a:srgbClr val="888888"/>
                </a:solidFill>
              </a:defRPr>
            </a:lvl5pPr>
            <a:lvl6pPr indent="-228600" lvl="5" marL="2743200" algn="l">
              <a:lnSpc>
                <a:spcPct val="90000"/>
              </a:lnSpc>
              <a:spcBef>
                <a:spcPts val="413"/>
              </a:spcBef>
              <a:spcAft>
                <a:spcPts val="0"/>
              </a:spcAft>
              <a:buClr>
                <a:srgbClr val="888888"/>
              </a:buClr>
              <a:buSzPts val="1323"/>
              <a:buNone/>
              <a:defRPr sz="1323">
                <a:solidFill>
                  <a:srgbClr val="888888"/>
                </a:solidFill>
              </a:defRPr>
            </a:lvl6pPr>
            <a:lvl7pPr indent="-228600" lvl="6" marL="3200400" algn="l">
              <a:lnSpc>
                <a:spcPct val="90000"/>
              </a:lnSpc>
              <a:spcBef>
                <a:spcPts val="413"/>
              </a:spcBef>
              <a:spcAft>
                <a:spcPts val="0"/>
              </a:spcAft>
              <a:buClr>
                <a:srgbClr val="888888"/>
              </a:buClr>
              <a:buSzPts val="1323"/>
              <a:buNone/>
              <a:defRPr sz="1323">
                <a:solidFill>
                  <a:srgbClr val="888888"/>
                </a:solidFill>
              </a:defRPr>
            </a:lvl7pPr>
            <a:lvl8pPr indent="-228600" lvl="7" marL="3657600" algn="l">
              <a:lnSpc>
                <a:spcPct val="90000"/>
              </a:lnSpc>
              <a:spcBef>
                <a:spcPts val="413"/>
              </a:spcBef>
              <a:spcAft>
                <a:spcPts val="0"/>
              </a:spcAft>
              <a:buClr>
                <a:srgbClr val="888888"/>
              </a:buClr>
              <a:buSzPts val="1323"/>
              <a:buNone/>
              <a:defRPr sz="1323">
                <a:solidFill>
                  <a:srgbClr val="888888"/>
                </a:solidFill>
              </a:defRPr>
            </a:lvl8pPr>
            <a:lvl9pPr indent="-228600" lvl="8" marL="4114800" algn="l">
              <a:lnSpc>
                <a:spcPct val="90000"/>
              </a:lnSpc>
              <a:spcBef>
                <a:spcPts val="413"/>
              </a:spcBef>
              <a:spcAft>
                <a:spcPts val="0"/>
              </a:spcAft>
              <a:buClr>
                <a:srgbClr val="888888"/>
              </a:buClr>
              <a:buSzPts val="1323"/>
              <a:buNone/>
              <a:defRPr sz="1323">
                <a:solidFill>
                  <a:srgbClr val="888888"/>
                </a:solidFill>
              </a:defRPr>
            </a:lvl9pPr>
          </a:lstStyle>
          <a:p/>
        </p:txBody>
      </p:sp>
      <p:sp>
        <p:nvSpPr>
          <p:cNvPr id="30" name="Google Shape;30;p3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6" name="Google Shape;36;p34"/>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7" name="Google Shape;37;p34"/>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4"/>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520712"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3" name="Google Shape;43;p35"/>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4" name="Google Shape;44;p35"/>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5" name="Google Shape;45;p35"/>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6" name="Google Shape;46;p35"/>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5"/>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38"/>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entur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indent="-396557" lvl="0" marL="457200" algn="l">
              <a:lnSpc>
                <a:spcPct val="90000"/>
              </a:lnSpc>
              <a:spcBef>
                <a:spcPts val="827"/>
              </a:spcBef>
              <a:spcAft>
                <a:spcPts val="0"/>
              </a:spcAft>
              <a:buClr>
                <a:schemeClr val="dk1"/>
              </a:buClr>
              <a:buSzPts val="2645"/>
              <a:buChar char="•"/>
              <a:defRPr sz="2645"/>
            </a:lvl1pPr>
            <a:lvl2pPr indent="-375602" lvl="1" marL="914400" algn="l">
              <a:lnSpc>
                <a:spcPct val="90000"/>
              </a:lnSpc>
              <a:spcBef>
                <a:spcPts val="413"/>
              </a:spcBef>
              <a:spcAft>
                <a:spcPts val="0"/>
              </a:spcAft>
              <a:buClr>
                <a:schemeClr val="dk1"/>
              </a:buClr>
              <a:buSzPts val="2315"/>
              <a:buChar char="•"/>
              <a:defRPr sz="2315"/>
            </a:lvl2pPr>
            <a:lvl3pPr indent="-354583" lvl="2" marL="1371600" algn="l">
              <a:lnSpc>
                <a:spcPct val="90000"/>
              </a:lnSpc>
              <a:spcBef>
                <a:spcPts val="413"/>
              </a:spcBef>
              <a:spcAft>
                <a:spcPts val="0"/>
              </a:spcAft>
              <a:buClr>
                <a:schemeClr val="dk1"/>
              </a:buClr>
              <a:buSzPts val="1984"/>
              <a:buChar char="•"/>
              <a:defRPr sz="1984"/>
            </a:lvl3pPr>
            <a:lvl4pPr indent="-333565" lvl="3" marL="1828800" algn="l">
              <a:lnSpc>
                <a:spcPct val="90000"/>
              </a:lnSpc>
              <a:spcBef>
                <a:spcPts val="413"/>
              </a:spcBef>
              <a:spcAft>
                <a:spcPts val="0"/>
              </a:spcAft>
              <a:buClr>
                <a:schemeClr val="dk1"/>
              </a:buClr>
              <a:buSzPts val="1653"/>
              <a:buChar char="•"/>
              <a:defRPr sz="1653"/>
            </a:lvl4pPr>
            <a:lvl5pPr indent="-333565" lvl="4" marL="2286000" algn="l">
              <a:lnSpc>
                <a:spcPct val="90000"/>
              </a:lnSpc>
              <a:spcBef>
                <a:spcPts val="413"/>
              </a:spcBef>
              <a:spcAft>
                <a:spcPts val="0"/>
              </a:spcAft>
              <a:buClr>
                <a:schemeClr val="dk1"/>
              </a:buClr>
              <a:buSzPts val="1653"/>
              <a:buChar char="•"/>
              <a:defRPr sz="1653"/>
            </a:lvl5pPr>
            <a:lvl6pPr indent="-333565" lvl="5" marL="2743200" algn="l">
              <a:lnSpc>
                <a:spcPct val="90000"/>
              </a:lnSpc>
              <a:spcBef>
                <a:spcPts val="413"/>
              </a:spcBef>
              <a:spcAft>
                <a:spcPts val="0"/>
              </a:spcAft>
              <a:buClr>
                <a:schemeClr val="dk1"/>
              </a:buClr>
              <a:buSzPts val="1653"/>
              <a:buChar char="•"/>
              <a:defRPr sz="1653"/>
            </a:lvl6pPr>
            <a:lvl7pPr indent="-333565" lvl="6" marL="3200400" algn="l">
              <a:lnSpc>
                <a:spcPct val="90000"/>
              </a:lnSpc>
              <a:spcBef>
                <a:spcPts val="413"/>
              </a:spcBef>
              <a:spcAft>
                <a:spcPts val="0"/>
              </a:spcAft>
              <a:buClr>
                <a:schemeClr val="dk1"/>
              </a:buClr>
              <a:buSzPts val="1653"/>
              <a:buChar char="•"/>
              <a:defRPr sz="1653"/>
            </a:lvl7pPr>
            <a:lvl8pPr indent="-333565" lvl="7" marL="3657600" algn="l">
              <a:lnSpc>
                <a:spcPct val="90000"/>
              </a:lnSpc>
              <a:spcBef>
                <a:spcPts val="413"/>
              </a:spcBef>
              <a:spcAft>
                <a:spcPts val="0"/>
              </a:spcAft>
              <a:buClr>
                <a:schemeClr val="dk1"/>
              </a:buClr>
              <a:buSzPts val="1653"/>
              <a:buChar char="•"/>
              <a:defRPr sz="1653"/>
            </a:lvl8pPr>
            <a:lvl9pPr indent="-333565" lvl="8" marL="4114800" algn="l">
              <a:lnSpc>
                <a:spcPct val="90000"/>
              </a:lnSpc>
              <a:spcBef>
                <a:spcPts val="413"/>
              </a:spcBef>
              <a:spcAft>
                <a:spcPts val="0"/>
              </a:spcAft>
              <a:buClr>
                <a:schemeClr val="dk1"/>
              </a:buClr>
              <a:buSzPts val="1653"/>
              <a:buChar char="•"/>
              <a:defRPr sz="1653"/>
            </a:lvl9pPr>
          </a:lstStyle>
          <a:p/>
        </p:txBody>
      </p:sp>
      <p:sp>
        <p:nvSpPr>
          <p:cNvPr id="57" name="Google Shape;57;p38"/>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58" name="Google Shape;58;p3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39"/>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entur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p:nvPr>
            <p:ph idx="2" type="pic"/>
          </p:nvPr>
        </p:nvSpPr>
        <p:spPr>
          <a:xfrm>
            <a:off x="3213847" y="1539425"/>
            <a:ext cx="3827085" cy="7598117"/>
          </a:xfrm>
          <a:prstGeom prst="rect">
            <a:avLst/>
          </a:prstGeom>
          <a:noFill/>
          <a:ln>
            <a:noFill/>
          </a:ln>
        </p:spPr>
      </p:sp>
      <p:sp>
        <p:nvSpPr>
          <p:cNvPr id="64" name="Google Shape;64;p39"/>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65" name="Google Shape;65;p3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40"/>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 type="body"/>
          </p:nvPr>
        </p:nvSpPr>
        <p:spPr>
          <a:xfrm rot="5400000">
            <a:off x="387910" y="2978019"/>
            <a:ext cx="6783857" cy="65202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1" name="Google Shape;71;p4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37"/>
              <a:buFont typeface="Century"/>
              <a:buNone/>
              <a:defRPr b="0" i="0" sz="3637" u="none" cap="none" strike="noStrike">
                <a:solidFill>
                  <a:schemeClr val="dk1"/>
                </a:solidFill>
                <a:latin typeface="Century"/>
                <a:ea typeface="Century"/>
                <a:cs typeface="Century"/>
                <a:sym typeface="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entury"/>
                <a:ea typeface="Century"/>
                <a:cs typeface="Century"/>
                <a:sym typeface="Century"/>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entury"/>
                <a:ea typeface="Century"/>
                <a:cs typeface="Century"/>
                <a:sym typeface="Century"/>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entury"/>
                <a:ea typeface="Century"/>
                <a:cs typeface="Century"/>
                <a:sym typeface="Century"/>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entury"/>
                <a:ea typeface="Century"/>
                <a:cs typeface="Century"/>
                <a:sym typeface="Century"/>
              </a:defRPr>
            </a:lvl9pPr>
          </a:lstStyle>
          <a:p/>
        </p:txBody>
      </p:sp>
      <p:sp>
        <p:nvSpPr>
          <p:cNvPr id="12" name="Google Shape;12;p3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92" u="none" cap="none" strike="noStrike">
                <a:solidFill>
                  <a:srgbClr val="888888"/>
                </a:solidFill>
                <a:latin typeface="Century"/>
                <a:ea typeface="Century"/>
                <a:cs typeface="Century"/>
                <a:sym typeface="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9pPr>
          </a:lstStyle>
          <a:p/>
        </p:txBody>
      </p:sp>
      <p:sp>
        <p:nvSpPr>
          <p:cNvPr id="13" name="Google Shape;13;p3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92" u="none" cap="none" strike="noStrike">
                <a:solidFill>
                  <a:srgbClr val="888888"/>
                </a:solidFill>
                <a:latin typeface="Century"/>
                <a:ea typeface="Century"/>
                <a:cs typeface="Century"/>
                <a:sym typeface="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a:ea typeface="Century"/>
                <a:cs typeface="Century"/>
                <a:sym typeface="Century"/>
              </a:defRPr>
            </a:lvl9pPr>
          </a:lstStyle>
          <a:p/>
        </p:txBody>
      </p:sp>
      <p:sp>
        <p:nvSpPr>
          <p:cNvPr id="14" name="Google Shape;14;p3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1pPr>
            <a:lvl2pPr indent="0" lvl="1"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2pPr>
            <a:lvl3pPr indent="0" lvl="2"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3pPr>
            <a:lvl4pPr indent="0" lvl="3"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4pPr>
            <a:lvl5pPr indent="0" lvl="4"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5pPr>
            <a:lvl6pPr indent="0" lvl="5"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6pPr>
            <a:lvl7pPr indent="0" lvl="6"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7pPr>
            <a:lvl8pPr indent="0" lvl="7"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8pPr>
            <a:lvl9pPr indent="0" lvl="8" marL="0" marR="0" rtl="0" algn="r">
              <a:lnSpc>
                <a:spcPct val="100000"/>
              </a:lnSpc>
              <a:spcBef>
                <a:spcPts val="0"/>
              </a:spcBef>
              <a:spcAft>
                <a:spcPts val="0"/>
              </a:spcAft>
              <a:buClr>
                <a:srgbClr val="000000"/>
              </a:buClr>
              <a:buSzPts val="992"/>
              <a:buFont typeface="Arial"/>
              <a:buNone/>
              <a:defRPr b="0" i="0" sz="992" u="none" cap="none" strike="noStrike">
                <a:solidFill>
                  <a:srgbClr val="888888"/>
                </a:solidFill>
                <a:latin typeface="Century"/>
                <a:ea typeface="Century"/>
                <a:cs typeface="Century"/>
                <a:sym typeface="Century"/>
              </a:defRPr>
            </a:lvl9pPr>
          </a:lstStyle>
          <a:p>
            <a:pPr indent="0" lvl="0" marL="0" rtl="0" algn="r">
              <a:spcBef>
                <a:spcPts val="0"/>
              </a:spcBef>
              <a:spcAft>
                <a:spcPts val="0"/>
              </a:spcAft>
              <a:buNone/>
            </a:pPr>
            <a:fld id="{00000000-1234-1234-1234-123412341234}" type="slidenum">
              <a:rPr lang="ko-K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2.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jpg"/><Relationship Id="rId5" Type="http://schemas.openxmlformats.org/officeDocument/2006/relationships/image" Target="../media/image20.pn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540380" y="964900"/>
            <a:ext cx="6331067" cy="1287318"/>
          </a:xfrm>
          <a:prstGeom prst="rect">
            <a:avLst/>
          </a:prstGeom>
          <a:noFill/>
          <a:ln>
            <a:noFill/>
          </a:ln>
        </p:spPr>
        <p:txBody>
          <a:bodyPr anchorCtr="0" anchor="b" bIns="45700" lIns="91425" spcFirstLastPara="1" rIns="91425" wrap="square" tIns="45700">
            <a:normAutofit fontScale="97500"/>
          </a:bodyPr>
          <a:lstStyle/>
          <a:p>
            <a:pPr indent="0" lvl="0" marL="0" marR="0" rtl="0" algn="ctr">
              <a:lnSpc>
                <a:spcPct val="125000"/>
              </a:lnSpc>
              <a:spcBef>
                <a:spcPts val="0"/>
              </a:spcBef>
              <a:spcAft>
                <a:spcPts val="0"/>
              </a:spcAft>
              <a:buClr>
                <a:schemeClr val="dk1"/>
              </a:buClr>
              <a:buSzPct val="100000"/>
              <a:buFont typeface="MS Gothic"/>
              <a:buNone/>
            </a:pPr>
            <a:br>
              <a:rPr b="0" i="0" lang="ko-KR" sz="2400" u="none" cap="none" strike="noStrike">
                <a:solidFill>
                  <a:schemeClr val="dk1"/>
                </a:solidFill>
                <a:latin typeface="MS Gothic"/>
                <a:ea typeface="MS Gothic"/>
                <a:cs typeface="MS Gothic"/>
                <a:sym typeface="MS Gothic"/>
              </a:rPr>
            </a:br>
            <a:r>
              <a:rPr b="0" i="0" lang="ko-KR" sz="2400" u="none" cap="none" strike="noStrike">
                <a:solidFill>
                  <a:srgbClr val="0000FF"/>
                </a:solidFill>
                <a:latin typeface="MS Gothic"/>
                <a:ea typeface="MS Gothic"/>
                <a:cs typeface="MS Gothic"/>
                <a:sym typeface="MS Gothic"/>
              </a:rPr>
              <a:t>점검업무 매뉴얼</a:t>
            </a:r>
            <a:endParaRPr b="0" i="0" sz="2200" u="none" cap="none" strike="noStrike">
              <a:solidFill>
                <a:srgbClr val="0000FF"/>
              </a:solidFill>
              <a:latin typeface="MS Gothic"/>
              <a:ea typeface="MS Gothic"/>
              <a:cs typeface="MS Gothic"/>
              <a:sym typeface="MS Gothic"/>
            </a:endParaRPr>
          </a:p>
        </p:txBody>
      </p:sp>
      <p:sp>
        <p:nvSpPr>
          <p:cNvPr id="85" name="Google Shape;85;p1"/>
          <p:cNvSpPr txBox="1"/>
          <p:nvPr/>
        </p:nvSpPr>
        <p:spPr>
          <a:xfrm>
            <a:off x="1483084" y="2529079"/>
            <a:ext cx="3315470" cy="26776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１．전자부전일람</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２．화면점검분담</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３．생활습관병관리료치환시뮬레이션　</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４．</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a:ea typeface="Century"/>
              <a:cs typeface="Century"/>
              <a:sym typeface="Century"/>
            </a:endParaRPr>
          </a:p>
        </p:txBody>
      </p:sp>
      <p:sp>
        <p:nvSpPr>
          <p:cNvPr id="86" name="Google Shape;86;p1"/>
          <p:cNvSpPr txBox="1"/>
          <p:nvPr/>
        </p:nvSpPr>
        <p:spPr>
          <a:xfrm>
            <a:off x="5382387" y="2529079"/>
            <a:ext cx="366694" cy="46162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1</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4087849" y="2529079"/>
            <a:ext cx="1375691" cy="37264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　　</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rPr b="0" i="0" lang="ko-KR" sz="1200" u="none" cap="none" strike="noStrike">
                <a:solidFill>
                  <a:schemeClr val="dk1"/>
                </a:solidFill>
                <a:latin typeface="Century"/>
                <a:ea typeface="Century"/>
                <a:cs typeface="Century"/>
                <a:sym typeface="Century"/>
              </a:rPr>
              <a:t>・・・・・・・</a:t>
            </a:r>
            <a:endParaRPr b="0" i="0" sz="1200" u="none" cap="none" strike="noStrike">
              <a:solidFill>
                <a:schemeClr val="dk1"/>
              </a:solidFill>
              <a:latin typeface="Century"/>
              <a:ea typeface="Century"/>
              <a:cs typeface="Century"/>
              <a:sym typeface="Century"/>
            </a:endParaRPr>
          </a:p>
          <a:p>
            <a:pPr indent="0" lvl="0" marL="0" marR="0" rtl="0" algn="l">
              <a:lnSpc>
                <a:spcPct val="2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a:ea typeface="Century"/>
              <a:cs typeface="Century"/>
              <a:sym typeface="Century"/>
            </a:endParaRPr>
          </a:p>
        </p:txBody>
      </p:sp>
      <p:grpSp>
        <p:nvGrpSpPr>
          <p:cNvPr id="88" name="Google Shape;88;p1"/>
          <p:cNvGrpSpPr/>
          <p:nvPr/>
        </p:nvGrpSpPr>
        <p:grpSpPr>
          <a:xfrm>
            <a:off x="1597528" y="7745484"/>
            <a:ext cx="4437656" cy="1155946"/>
            <a:chOff x="1311425" y="7791204"/>
            <a:chExt cx="4437656" cy="1155946"/>
          </a:xfrm>
        </p:grpSpPr>
        <p:sp>
          <p:nvSpPr>
            <p:cNvPr id="89" name="Google Shape;89;p1"/>
            <p:cNvSpPr/>
            <p:nvPr/>
          </p:nvSpPr>
          <p:spPr>
            <a:xfrm>
              <a:off x="1311425" y="7791204"/>
              <a:ext cx="4437656" cy="1155946"/>
            </a:xfrm>
            <a:prstGeom prst="roundRect">
              <a:avLst>
                <a:gd fmla="val 16667" name="adj"/>
              </a:avLst>
            </a:prstGeom>
            <a:solidFill>
              <a:srgbClr val="FFF2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90" name="Google Shape;90;p1"/>
            <p:cNvSpPr txBox="1"/>
            <p:nvPr/>
          </p:nvSpPr>
          <p:spPr>
            <a:xfrm>
              <a:off x="1379060" y="7961982"/>
              <a:ext cx="4302387" cy="8143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本説明書はチェックアイDXの基本操作について説明したものです。</a:t>
              </a:r>
              <a:endParaRPr b="0" i="0" sz="1100" u="none" cap="none" strike="noStrike">
                <a:solidFill>
                  <a:schemeClr val="dk1"/>
                </a:solidFill>
                <a:latin typeface="MS Mincho"/>
                <a:ea typeface="MS Mincho"/>
                <a:cs typeface="MS Mincho"/>
                <a:sym typeface="MS Mincho"/>
              </a:endParaRPr>
            </a:p>
            <a:p>
              <a:pPr indent="0" lvl="0" marL="0" marR="0" rtl="0" algn="l">
                <a:lnSpc>
                  <a:spcPct val="150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医療機関名、 患者氏名は仮名に変換してあります。</a:t>
              </a:r>
              <a:endParaRPr b="0" i="0" sz="1100" u="none" cap="none" strike="noStrike">
                <a:solidFill>
                  <a:schemeClr val="dk1"/>
                </a:solidFill>
                <a:latin typeface="MS Mincho"/>
                <a:ea typeface="MS Mincho"/>
                <a:cs typeface="MS Mincho"/>
                <a:sym typeface="MS Mincho"/>
              </a:endParaRPr>
            </a:p>
            <a:p>
              <a:pPr indent="0" lvl="0" marL="0" marR="0" rtl="0" algn="l">
                <a:lnSpc>
                  <a:spcPct val="150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詳細はホームページの操作マニュアルを参照してください。</a:t>
              </a:r>
              <a:endParaRPr b="0" i="0" sz="1100" u="none" cap="none" strike="noStrike">
                <a:solidFill>
                  <a:schemeClr val="dk1"/>
                </a:solidFill>
                <a:latin typeface="MS Mincho"/>
                <a:ea typeface="MS Mincho"/>
                <a:cs typeface="MS Mincho"/>
                <a:sym typeface="MS Mincho"/>
              </a:endParaRPr>
            </a:p>
          </p:txBody>
        </p:sp>
      </p:grpSp>
      <p:pic>
        <p:nvPicPr>
          <p:cNvPr id="91" name="Google Shape;91;p1"/>
          <p:cNvPicPr preferRelativeResize="0"/>
          <p:nvPr/>
        </p:nvPicPr>
        <p:blipFill rotWithShape="1">
          <a:blip r:embed="rId4">
            <a:alphaModFix/>
          </a:blip>
          <a:srcRect b="0" l="0" r="0" t="0"/>
          <a:stretch/>
        </p:blipFill>
        <p:spPr>
          <a:xfrm>
            <a:off x="2524813" y="1115254"/>
            <a:ext cx="2362200" cy="533400"/>
          </a:xfrm>
          <a:prstGeom prst="rect">
            <a:avLst/>
          </a:prstGeom>
          <a:noFill/>
          <a:ln>
            <a:noFill/>
          </a:ln>
        </p:spPr>
      </p:pic>
      <p:sp>
        <p:nvSpPr>
          <p:cNvPr id="92" name="Google Shape;92;p1"/>
          <p:cNvSpPr txBox="1"/>
          <p:nvPr/>
        </p:nvSpPr>
        <p:spPr>
          <a:xfrm>
            <a:off x="3822285" y="9347306"/>
            <a:ext cx="2724197" cy="539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050"/>
              <a:buFont typeface="Arial"/>
              <a:buNone/>
            </a:pPr>
            <a:r>
              <a:rPr b="0" i="0" lang="ko-KR" sz="1050" u="none" cap="none" strike="noStrike">
                <a:solidFill>
                  <a:schemeClr val="dk1"/>
                </a:solidFill>
                <a:latin typeface="MS Mincho"/>
                <a:ea typeface="MS Mincho"/>
                <a:cs typeface="MS Mincho"/>
                <a:sym typeface="MS Mincho"/>
              </a:rPr>
              <a:t>開発：</a:t>
            </a:r>
            <a:endParaRPr b="0" i="0" sz="1050" u="none" cap="none" strike="noStrike">
              <a:solidFill>
                <a:schemeClr val="dk1"/>
              </a:solidFill>
              <a:latin typeface="MS Mincho"/>
              <a:ea typeface="MS Mincho"/>
              <a:cs typeface="MS Mincho"/>
              <a:sym typeface="MS Mincho"/>
            </a:endParaRPr>
          </a:p>
          <a:p>
            <a:pPr indent="0" lvl="0" marL="0" marR="0" rtl="0" algn="l">
              <a:lnSpc>
                <a:spcPct val="150000"/>
              </a:lnSpc>
              <a:spcBef>
                <a:spcPts val="0"/>
              </a:spcBef>
              <a:spcAft>
                <a:spcPts val="0"/>
              </a:spcAft>
              <a:buClr>
                <a:srgbClr val="000000"/>
              </a:buClr>
              <a:buSzPts val="1050"/>
              <a:buFont typeface="Arial"/>
              <a:buNone/>
            </a:pPr>
            <a:r>
              <a:rPr b="0" i="0" lang="ko-KR" sz="1050" u="none" cap="none" strike="noStrike">
                <a:solidFill>
                  <a:schemeClr val="dk1"/>
                </a:solidFill>
                <a:latin typeface="MS Mincho"/>
                <a:ea typeface="MS Mincho"/>
                <a:cs typeface="MS Mincho"/>
                <a:sym typeface="MS Mincho"/>
              </a:rPr>
              <a:t>販売：</a:t>
            </a:r>
            <a:endParaRPr b="0" i="0" sz="1050" u="none" cap="none" strike="noStrike">
              <a:solidFill>
                <a:schemeClr val="dk1"/>
              </a:solidFill>
              <a:latin typeface="MS Mincho"/>
              <a:ea typeface="MS Mincho"/>
              <a:cs typeface="MS Mincho"/>
              <a:sym typeface="MS Mincho"/>
            </a:endParaRPr>
          </a:p>
        </p:txBody>
      </p:sp>
      <p:graphicFrame>
        <p:nvGraphicFramePr>
          <p:cNvPr id="93" name="Google Shape;93;p1"/>
          <p:cNvGraphicFramePr/>
          <p:nvPr/>
        </p:nvGraphicFramePr>
        <p:xfrm>
          <a:off x="4363237" y="9434220"/>
          <a:ext cx="2052000" cy="208079"/>
        </p:xfrm>
        <a:graphic>
          <a:graphicData uri="http://schemas.openxmlformats.org/presentationml/2006/ole">
            <mc:AlternateContent>
              <mc:Choice Requires="v">
                <p:oleObj r:id="rId5" imgH="208079" imgW="2052000" progId="" spid="_x0000_s1">
                  <p:embed/>
                </p:oleObj>
              </mc:Choice>
              <mc:Fallback>
                <p:oleObj r:id="rId6" imgH="208079" imgW="2052000" progId="">
                  <p:embed/>
                  <p:pic>
                    <p:nvPicPr>
                      <p:cNvPr id="93" name="Google Shape;93;p1"/>
                      <p:cNvPicPr preferRelativeResize="0"/>
                      <p:nvPr/>
                    </p:nvPicPr>
                    <p:blipFill rotWithShape="1">
                      <a:blip r:embed="rId7">
                        <a:alphaModFix/>
                      </a:blip>
                      <a:srcRect b="0" l="0" r="0" t="0"/>
                      <a:stretch/>
                    </p:blipFill>
                    <p:spPr>
                      <a:xfrm>
                        <a:off x="4363237" y="9434220"/>
                        <a:ext cx="2052000" cy="208079"/>
                      </a:xfrm>
                      <a:prstGeom prst="rect">
                        <a:avLst/>
                      </a:prstGeom>
                      <a:noFill/>
                      <a:ln>
                        <a:noFill/>
                      </a:ln>
                    </p:spPr>
                  </p:pic>
                </p:oleObj>
              </mc:Fallback>
            </mc:AlternateContent>
          </a:graphicData>
        </a:graphic>
      </p:graphicFrame>
      <p:pic>
        <p:nvPicPr>
          <p:cNvPr id="94" name="Google Shape;94;p1"/>
          <p:cNvPicPr preferRelativeResize="0"/>
          <p:nvPr/>
        </p:nvPicPr>
        <p:blipFill rotWithShape="1">
          <a:blip r:embed="rId8">
            <a:alphaModFix/>
          </a:blip>
          <a:srcRect b="0" l="0" r="0" t="0"/>
          <a:stretch/>
        </p:blipFill>
        <p:spPr>
          <a:xfrm>
            <a:off x="4316279" y="9660506"/>
            <a:ext cx="801864" cy="208079"/>
          </a:xfrm>
          <a:prstGeom prst="rect">
            <a:avLst/>
          </a:prstGeom>
          <a:noFill/>
          <a:ln>
            <a:noFill/>
          </a:ln>
        </p:spPr>
      </p:pic>
      <p:pic>
        <p:nvPicPr>
          <p:cNvPr id="95" name="Google Shape;95;p1"/>
          <p:cNvPicPr preferRelativeResize="0"/>
          <p:nvPr/>
        </p:nvPicPr>
        <p:blipFill rotWithShape="1">
          <a:blip r:embed="rId9">
            <a:alphaModFix/>
          </a:blip>
          <a:srcRect b="0" l="0" r="0" t="0"/>
          <a:stretch/>
        </p:blipFill>
        <p:spPr>
          <a:xfrm>
            <a:off x="5171682" y="9654155"/>
            <a:ext cx="1301827" cy="2080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5"/>
          <p:cNvPicPr preferRelativeResize="0"/>
          <p:nvPr/>
        </p:nvPicPr>
        <p:blipFill rotWithShape="1">
          <a:blip r:embed="rId3">
            <a:alphaModFix/>
          </a:blip>
          <a:srcRect b="0" l="0" r="0" t="0"/>
          <a:stretch/>
        </p:blipFill>
        <p:spPr>
          <a:xfrm>
            <a:off x="1190131" y="3845991"/>
            <a:ext cx="1963000" cy="3008923"/>
          </a:xfrm>
          <a:prstGeom prst="rect">
            <a:avLst/>
          </a:prstGeom>
          <a:noFill/>
          <a:ln>
            <a:noFill/>
          </a:ln>
        </p:spPr>
      </p:pic>
      <p:sp>
        <p:nvSpPr>
          <p:cNvPr id="286" name="Google Shape;286;p45"/>
          <p:cNvSpPr/>
          <p:nvPr/>
        </p:nvSpPr>
        <p:spPr>
          <a:xfrm>
            <a:off x="1080000" y="1294999"/>
            <a:ext cx="5400000" cy="252000"/>
          </a:xfrm>
          <a:prstGeom prst="rect">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ko-KR" sz="1400" u="none" cap="none" strike="noStrike">
                <a:solidFill>
                  <a:srgbClr val="000000"/>
                </a:solidFill>
                <a:latin typeface="Arial"/>
                <a:ea typeface="Arial"/>
                <a:cs typeface="Arial"/>
                <a:sym typeface="Arial"/>
              </a:rPr>
              <a:t>生活習慣病管理料置換えシミュレーション</a:t>
            </a:r>
            <a:endParaRPr b="0" i="0" sz="1400" u="none" cap="none" strike="noStrike">
              <a:solidFill>
                <a:srgbClr val="000000"/>
              </a:solidFill>
              <a:latin typeface="Arial"/>
              <a:ea typeface="Arial"/>
              <a:cs typeface="Arial"/>
              <a:sym typeface="Arial"/>
            </a:endParaRPr>
          </a:p>
        </p:txBody>
      </p:sp>
      <p:sp>
        <p:nvSpPr>
          <p:cNvPr id="287" name="Google Shape;287;p45"/>
          <p:cNvSpPr txBox="1"/>
          <p:nvPr/>
        </p:nvSpPr>
        <p:spPr>
          <a:xfrm>
            <a:off x="1080000" y="1621974"/>
            <a:ext cx="5400000" cy="220825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고혈압, 당뇨병, 고지혈증 등과 같이 ‘생활습관병’을 예방하고 관리를 위해 ＇生活習慣病管理料＇라는 진료비 항목이 마련되고 있습니다. ‘생활습관병관리료치환’은 이러한 생활습관병관리료를 청구할 때, 일정한 조건을 만족하는 경우, 별도의 진료비를 청구하지 않아도 되는 제도(2022년)가 있으므로 사전에 치환 시뮬레이션을 할 수 있도록 기능을 제공합니다.</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a:t>
            </a:r>
            <a:endParaRPr/>
          </a:p>
          <a:p>
            <a:pPr indent="0" lvl="0" marL="0" marR="0" rtl="0" algn="l">
              <a:lnSpc>
                <a:spcPct val="125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 체크아이DX 에서는 ‘생활습관병관리료치환시뮬레이션＇을 통해　생활습관병 관리료 산정 대상 병명(=대상 질병)을 가지고 거래 총액으로 청구하는 의료비 청구서의 점수(금액)와, 동일 의료비 청구서를 생활습관병관리료로 산정했을 경우의 점수(금액)의 차액을 시뮬레이션 하도록 합니다. </a:t>
            </a:r>
            <a:endParaRPr b="0" i="0" sz="1100" u="none" cap="none" strike="noStrike">
              <a:solidFill>
                <a:srgbClr val="0070C0"/>
              </a:solidFill>
              <a:latin typeface="MS Mincho"/>
              <a:ea typeface="MS Mincho"/>
              <a:cs typeface="MS Mincho"/>
              <a:sym typeface="MS Mincho"/>
            </a:endParaRPr>
          </a:p>
        </p:txBody>
      </p:sp>
      <p:sp>
        <p:nvSpPr>
          <p:cNvPr id="288" name="Google Shape;288;p4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289" name="Google Shape;289;p45"/>
          <p:cNvSpPr/>
          <p:nvPr/>
        </p:nvSpPr>
        <p:spPr>
          <a:xfrm>
            <a:off x="1468377" y="5902151"/>
            <a:ext cx="1501261" cy="23622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90" name="Google Shape;290;p45"/>
          <p:cNvSpPr/>
          <p:nvPr/>
        </p:nvSpPr>
        <p:spPr>
          <a:xfrm>
            <a:off x="3336623" y="4627086"/>
            <a:ext cx="3501387" cy="1717334"/>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네비게이션 위도우의 ‘점검업무’&gt; ‘생활습관병관리료치환시뮬레이션’을 더블 클릭합니다.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 ‘생활습관병관리료치환시뮬레이션’명칭이 길기 때문에 ‘생활습관병관리료치환＇로 명명합니다. </a:t>
            </a:r>
            <a:endParaRPr b="0" i="0" sz="1100" u="none" cap="none" strike="noStrike">
              <a:solidFill>
                <a:srgbClr val="FF0000"/>
              </a:solidFill>
              <a:latin typeface="MS Mincho"/>
              <a:ea typeface="MS Mincho"/>
              <a:cs typeface="MS Mincho"/>
              <a:sym typeface="MS Mincho"/>
            </a:endParaRPr>
          </a:p>
        </p:txBody>
      </p:sp>
      <p:sp>
        <p:nvSpPr>
          <p:cNvPr id="291" name="Google Shape;291;p45"/>
          <p:cNvSpPr txBox="1"/>
          <p:nvPr/>
        </p:nvSpPr>
        <p:spPr>
          <a:xfrm>
            <a:off x="1080000" y="6830189"/>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초기 화면 입니다. </a:t>
            </a:r>
            <a:endParaRPr b="0" i="0" sz="1100" u="none" cap="none" strike="noStrike">
              <a:solidFill>
                <a:schemeClr val="dk1"/>
              </a:solidFill>
              <a:latin typeface="MS Mincho"/>
              <a:ea typeface="MS Mincho"/>
              <a:cs typeface="MS Mincho"/>
              <a:sym typeface="MS Mincho"/>
            </a:endParaRPr>
          </a:p>
        </p:txBody>
      </p:sp>
      <p:sp>
        <p:nvSpPr>
          <p:cNvPr id="292" name="Google Shape;292;p45"/>
          <p:cNvSpPr/>
          <p:nvPr/>
        </p:nvSpPr>
        <p:spPr>
          <a:xfrm>
            <a:off x="980661" y="8455544"/>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pic>
        <p:nvPicPr>
          <p:cNvPr id="293" name="Google Shape;293;p45"/>
          <p:cNvPicPr preferRelativeResize="0"/>
          <p:nvPr/>
        </p:nvPicPr>
        <p:blipFill rotWithShape="1">
          <a:blip r:embed="rId4">
            <a:alphaModFix/>
          </a:blip>
          <a:srcRect b="0" l="0" r="0" t="0"/>
          <a:stretch/>
        </p:blipFill>
        <p:spPr>
          <a:xfrm>
            <a:off x="1371748" y="7183943"/>
            <a:ext cx="4889203" cy="3010406"/>
          </a:xfrm>
          <a:prstGeom prst="rect">
            <a:avLst/>
          </a:prstGeom>
          <a:noFill/>
          <a:ln>
            <a:noFill/>
          </a:ln>
        </p:spPr>
      </p:pic>
      <p:sp>
        <p:nvSpPr>
          <p:cNvPr id="294" name="Google Shape;294;p45"/>
          <p:cNvSpPr/>
          <p:nvPr/>
        </p:nvSpPr>
        <p:spPr>
          <a:xfrm>
            <a:off x="2548617" y="7692708"/>
            <a:ext cx="3501387" cy="829195"/>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최신 의료비청구서 도입, 자동 점검이 끝나면 대상 진료월 에 대한 시뮬레이션‘실행’을 합니다.</a:t>
            </a:r>
            <a:endParaRPr b="0" i="0" sz="1100" u="none" cap="none" strike="noStrike">
              <a:solidFill>
                <a:schemeClr val="dk1"/>
              </a:solidFill>
              <a:latin typeface="MS Mincho"/>
              <a:ea typeface="MS Mincho"/>
              <a:cs typeface="MS Mincho"/>
              <a:sym typeface="MS Minch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nvSpPr>
        <p:spPr>
          <a:xfrm>
            <a:off x="1072734" y="7563664"/>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상단 버튼 입니다.  </a:t>
            </a:r>
            <a:endParaRPr b="0" i="0" sz="1100" u="none" cap="none" strike="noStrike">
              <a:solidFill>
                <a:schemeClr val="dk1"/>
              </a:solidFill>
              <a:latin typeface="MS Mincho"/>
              <a:ea typeface="MS Mincho"/>
              <a:cs typeface="MS Mincho"/>
              <a:sym typeface="MS Mincho"/>
            </a:endParaRPr>
          </a:p>
        </p:txBody>
      </p:sp>
      <p:pic>
        <p:nvPicPr>
          <p:cNvPr id="300" name="Google Shape;300;p46"/>
          <p:cNvPicPr preferRelativeResize="0"/>
          <p:nvPr/>
        </p:nvPicPr>
        <p:blipFill rotWithShape="1">
          <a:blip r:embed="rId3">
            <a:alphaModFix/>
          </a:blip>
          <a:srcRect b="0" l="0" r="0" t="0"/>
          <a:stretch/>
        </p:blipFill>
        <p:spPr>
          <a:xfrm>
            <a:off x="1219914" y="7857429"/>
            <a:ext cx="5407026" cy="388995"/>
          </a:xfrm>
          <a:prstGeom prst="rect">
            <a:avLst/>
          </a:prstGeom>
          <a:noFill/>
          <a:ln>
            <a:noFill/>
          </a:ln>
        </p:spPr>
      </p:pic>
      <p:pic>
        <p:nvPicPr>
          <p:cNvPr id="301" name="Google Shape;301;p46"/>
          <p:cNvPicPr preferRelativeResize="0"/>
          <p:nvPr/>
        </p:nvPicPr>
        <p:blipFill rotWithShape="1">
          <a:blip r:embed="rId4">
            <a:alphaModFix/>
          </a:blip>
          <a:srcRect b="0" l="0" r="0" t="0"/>
          <a:stretch/>
        </p:blipFill>
        <p:spPr>
          <a:xfrm>
            <a:off x="4055449" y="2624515"/>
            <a:ext cx="1983666" cy="771059"/>
          </a:xfrm>
          <a:prstGeom prst="rect">
            <a:avLst/>
          </a:prstGeom>
          <a:noFill/>
          <a:ln cap="flat" cmpd="sng" w="9525">
            <a:solidFill>
              <a:schemeClr val="dk2"/>
            </a:solidFill>
            <a:prstDash val="solid"/>
            <a:round/>
            <a:headEnd len="sm" w="sm" type="none"/>
            <a:tailEnd len="sm" w="sm" type="none"/>
          </a:ln>
        </p:spPr>
      </p:pic>
      <p:pic>
        <p:nvPicPr>
          <p:cNvPr id="302" name="Google Shape;302;p46"/>
          <p:cNvPicPr preferRelativeResize="0"/>
          <p:nvPr/>
        </p:nvPicPr>
        <p:blipFill rotWithShape="1">
          <a:blip r:embed="rId5">
            <a:alphaModFix/>
          </a:blip>
          <a:srcRect b="0" l="0" r="0" t="0"/>
          <a:stretch/>
        </p:blipFill>
        <p:spPr>
          <a:xfrm>
            <a:off x="1344378" y="3570463"/>
            <a:ext cx="4783936" cy="3160634"/>
          </a:xfrm>
          <a:prstGeom prst="rect">
            <a:avLst/>
          </a:prstGeom>
          <a:noFill/>
          <a:ln cap="flat" cmpd="sng" w="9525">
            <a:solidFill>
              <a:schemeClr val="dk2"/>
            </a:solidFill>
            <a:prstDash val="solid"/>
            <a:round/>
            <a:headEnd len="sm" w="sm" type="none"/>
            <a:tailEnd len="sm" w="sm" type="none"/>
          </a:ln>
        </p:spPr>
      </p:pic>
      <p:pic>
        <p:nvPicPr>
          <p:cNvPr id="303" name="Google Shape;303;p46"/>
          <p:cNvPicPr preferRelativeResize="0"/>
          <p:nvPr/>
        </p:nvPicPr>
        <p:blipFill rotWithShape="1">
          <a:blip r:embed="rId6">
            <a:alphaModFix/>
          </a:blip>
          <a:srcRect b="0" l="0" r="0" t="0"/>
          <a:stretch/>
        </p:blipFill>
        <p:spPr>
          <a:xfrm>
            <a:off x="1089812" y="1572657"/>
            <a:ext cx="4715566" cy="345041"/>
          </a:xfrm>
          <a:prstGeom prst="rect">
            <a:avLst/>
          </a:prstGeom>
          <a:noFill/>
          <a:ln>
            <a:noFill/>
          </a:ln>
        </p:spPr>
      </p:pic>
      <p:sp>
        <p:nvSpPr>
          <p:cNvPr id="304" name="Google Shape;304;p4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305" name="Google Shape;305;p46"/>
          <p:cNvSpPr txBox="1"/>
          <p:nvPr/>
        </p:nvSpPr>
        <p:spPr>
          <a:xfrm>
            <a:off x="1048101" y="1234556"/>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상단 영역입니다.  </a:t>
            </a:r>
            <a:endParaRPr b="0" i="0" sz="1100" u="none" cap="none" strike="noStrike">
              <a:solidFill>
                <a:schemeClr val="dk1"/>
              </a:solidFill>
              <a:latin typeface="MS Mincho"/>
              <a:ea typeface="MS Mincho"/>
              <a:cs typeface="MS Mincho"/>
              <a:sym typeface="MS Mincho"/>
            </a:endParaRPr>
          </a:p>
        </p:txBody>
      </p:sp>
      <p:sp>
        <p:nvSpPr>
          <p:cNvPr id="306" name="Google Shape;306;p46"/>
          <p:cNvSpPr/>
          <p:nvPr/>
        </p:nvSpPr>
        <p:spPr>
          <a:xfrm>
            <a:off x="980661" y="3284370"/>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07" name="Google Shape;307;p46"/>
          <p:cNvSpPr txBox="1"/>
          <p:nvPr/>
        </p:nvSpPr>
        <p:spPr>
          <a:xfrm>
            <a:off x="4055449" y="1365454"/>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308" name="Google Shape;308;p46"/>
          <p:cNvSpPr/>
          <p:nvPr/>
        </p:nvSpPr>
        <p:spPr>
          <a:xfrm flipH="1" rot="10800000">
            <a:off x="5209090" y="1642398"/>
            <a:ext cx="466720" cy="20628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09" name="Google Shape;309;p46"/>
          <p:cNvSpPr txBox="1"/>
          <p:nvPr/>
        </p:nvSpPr>
        <p:spPr>
          <a:xfrm>
            <a:off x="1057913" y="2012334"/>
            <a:ext cx="5616075"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① </a:t>
            </a:r>
            <a:r>
              <a:rPr b="0" i="0" lang="ko-KR" sz="1100" u="none" cap="none" strike="noStrike">
                <a:solidFill>
                  <a:schemeClr val="dk1"/>
                </a:solidFill>
                <a:latin typeface="MS Mincho"/>
                <a:ea typeface="MS Mincho"/>
                <a:cs typeface="MS Mincho"/>
                <a:sym typeface="MS Mincho"/>
              </a:rPr>
              <a:t>‘실행’되지 않은 진료년월의 경우, 해당 정보가 표시되지 않습니다. </a:t>
            </a:r>
            <a:endParaRPr/>
          </a:p>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②　</a:t>
            </a:r>
            <a:r>
              <a:rPr b="0" i="0" lang="ko-KR" sz="1100" u="none" cap="none" strike="noStrike">
                <a:solidFill>
                  <a:schemeClr val="dk1"/>
                </a:solidFill>
                <a:latin typeface="MS Mincho"/>
                <a:ea typeface="MS Mincho"/>
                <a:cs typeface="MS Mincho"/>
                <a:sym typeface="MS Mincho"/>
              </a:rPr>
              <a:t>‘생활습관병관리료치환시뮬레이션’을 실행합니다.</a:t>
            </a:r>
            <a:endParaRPr b="0" i="0" sz="1100" u="none" cap="none" strike="noStrike">
              <a:solidFill>
                <a:schemeClr val="dk1"/>
              </a:solidFill>
              <a:latin typeface="MS Mincho"/>
              <a:ea typeface="MS Mincho"/>
              <a:cs typeface="MS Mincho"/>
              <a:sym typeface="MS Mincho"/>
            </a:endParaRPr>
          </a:p>
        </p:txBody>
      </p:sp>
      <p:sp>
        <p:nvSpPr>
          <p:cNvPr id="310" name="Google Shape;310;p46"/>
          <p:cNvSpPr/>
          <p:nvPr/>
        </p:nvSpPr>
        <p:spPr>
          <a:xfrm>
            <a:off x="4152415" y="3088262"/>
            <a:ext cx="863318" cy="215431"/>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11" name="Google Shape;311;p46"/>
          <p:cNvSpPr txBox="1"/>
          <p:nvPr/>
        </p:nvSpPr>
        <p:spPr>
          <a:xfrm>
            <a:off x="5251775" y="1362270"/>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312" name="Google Shape;312;p46"/>
          <p:cNvSpPr txBox="1"/>
          <p:nvPr/>
        </p:nvSpPr>
        <p:spPr>
          <a:xfrm>
            <a:off x="4057905" y="7639957"/>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③</a:t>
            </a:r>
            <a:endParaRPr b="0" i="0" sz="1800" u="none" cap="none" strike="noStrike">
              <a:solidFill>
                <a:srgbClr val="FF0000"/>
              </a:solidFill>
              <a:latin typeface="Century"/>
              <a:ea typeface="Century"/>
              <a:cs typeface="Century"/>
              <a:sym typeface="Century"/>
            </a:endParaRPr>
          </a:p>
        </p:txBody>
      </p:sp>
      <p:sp>
        <p:nvSpPr>
          <p:cNvPr id="313" name="Google Shape;313;p46"/>
          <p:cNvSpPr txBox="1"/>
          <p:nvPr/>
        </p:nvSpPr>
        <p:spPr>
          <a:xfrm>
            <a:off x="1247411" y="6787790"/>
            <a:ext cx="5616075"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실행 후에는 ‘검색’, ‘그래프표시’, ‘인쇄’ 버튼이 활성화되고</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시뮬레이션 결과가 표시됩니다.  </a:t>
            </a:r>
            <a:endParaRPr b="0" i="0" sz="1100" u="none" cap="none" strike="noStrike">
              <a:solidFill>
                <a:schemeClr val="dk1"/>
              </a:solidFill>
              <a:latin typeface="MS Mincho"/>
              <a:ea typeface="MS Mincho"/>
              <a:cs typeface="MS Mincho"/>
              <a:sym typeface="MS Mincho"/>
            </a:endParaRPr>
          </a:p>
        </p:txBody>
      </p:sp>
      <p:cxnSp>
        <p:nvCxnSpPr>
          <p:cNvPr id="314" name="Google Shape;314;p46"/>
          <p:cNvCxnSpPr>
            <a:stCxn id="308" idx="3"/>
            <a:endCxn id="301" idx="3"/>
          </p:cNvCxnSpPr>
          <p:nvPr/>
        </p:nvCxnSpPr>
        <p:spPr>
          <a:xfrm>
            <a:off x="5675810" y="1745540"/>
            <a:ext cx="363300" cy="1264500"/>
          </a:xfrm>
          <a:prstGeom prst="bentConnector3">
            <a:avLst>
              <a:gd fmla="val 162924" name="adj1"/>
            </a:avLst>
          </a:prstGeom>
          <a:noFill/>
          <a:ln cap="flat" cmpd="sng" w="19050">
            <a:solidFill>
              <a:srgbClr val="FF0000"/>
            </a:solidFill>
            <a:prstDash val="solid"/>
            <a:miter lim="800000"/>
            <a:headEnd len="sm" w="sm" type="none"/>
            <a:tailEnd len="med" w="med" type="triangle"/>
          </a:ln>
        </p:spPr>
      </p:cxnSp>
      <p:cxnSp>
        <p:nvCxnSpPr>
          <p:cNvPr id="315" name="Google Shape;315;p46"/>
          <p:cNvCxnSpPr>
            <a:stCxn id="310" idx="2"/>
            <a:endCxn id="302" idx="0"/>
          </p:cNvCxnSpPr>
          <p:nvPr/>
        </p:nvCxnSpPr>
        <p:spPr>
          <a:xfrm rot="5400000">
            <a:off x="4026824" y="3013143"/>
            <a:ext cx="266700" cy="847800"/>
          </a:xfrm>
          <a:prstGeom prst="bentConnector3">
            <a:avLst>
              <a:gd fmla="val 50013" name="adj1"/>
            </a:avLst>
          </a:prstGeom>
          <a:noFill/>
          <a:ln cap="flat" cmpd="sng" w="19050">
            <a:solidFill>
              <a:srgbClr val="FF0000"/>
            </a:solidFill>
            <a:prstDash val="solid"/>
            <a:miter lim="800000"/>
            <a:headEnd len="sm" w="sm" type="none"/>
            <a:tailEnd len="med" w="med" type="triangle"/>
          </a:ln>
        </p:spPr>
      </p:cxnSp>
      <p:sp>
        <p:nvSpPr>
          <p:cNvPr id="316" name="Google Shape;316;p46"/>
          <p:cNvSpPr/>
          <p:nvPr/>
        </p:nvSpPr>
        <p:spPr>
          <a:xfrm>
            <a:off x="1247411" y="3852771"/>
            <a:ext cx="5068329" cy="293501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17" name="Google Shape;317;p46"/>
          <p:cNvSpPr txBox="1"/>
          <p:nvPr/>
        </p:nvSpPr>
        <p:spPr>
          <a:xfrm>
            <a:off x="4676783" y="7639978"/>
            <a:ext cx="41549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MS Mincho"/>
                <a:ea typeface="MS Mincho"/>
                <a:cs typeface="MS Mincho"/>
                <a:sym typeface="MS Mincho"/>
              </a:rPr>
              <a:t>④</a:t>
            </a:r>
            <a:endParaRPr b="0" i="0" sz="1400" u="none" cap="none" strike="noStrike">
              <a:solidFill>
                <a:srgbClr val="000000"/>
              </a:solidFill>
              <a:latin typeface="Arial"/>
              <a:ea typeface="Arial"/>
              <a:cs typeface="Arial"/>
              <a:sym typeface="Arial"/>
            </a:endParaRPr>
          </a:p>
        </p:txBody>
      </p:sp>
      <p:sp>
        <p:nvSpPr>
          <p:cNvPr id="318" name="Google Shape;318;p46"/>
          <p:cNvSpPr txBox="1"/>
          <p:nvPr/>
        </p:nvSpPr>
        <p:spPr>
          <a:xfrm>
            <a:off x="5211547" y="7639978"/>
            <a:ext cx="41549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MS Mincho"/>
                <a:ea typeface="MS Mincho"/>
                <a:cs typeface="MS Mincho"/>
                <a:sym typeface="MS Mincho"/>
              </a:rPr>
              <a:t>⑤</a:t>
            </a:r>
            <a:endParaRPr b="0" i="0" sz="1400" u="none" cap="none" strike="noStrike">
              <a:solidFill>
                <a:srgbClr val="000000"/>
              </a:solidFill>
              <a:latin typeface="Arial"/>
              <a:ea typeface="Arial"/>
              <a:cs typeface="Arial"/>
              <a:sym typeface="Arial"/>
            </a:endParaRPr>
          </a:p>
        </p:txBody>
      </p:sp>
      <p:sp>
        <p:nvSpPr>
          <p:cNvPr id="319" name="Google Shape;319;p46"/>
          <p:cNvSpPr/>
          <p:nvPr/>
        </p:nvSpPr>
        <p:spPr>
          <a:xfrm>
            <a:off x="3441451" y="1640492"/>
            <a:ext cx="1574282" cy="250963"/>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20" name="Google Shape;320;p46"/>
          <p:cNvSpPr txBox="1"/>
          <p:nvPr/>
        </p:nvSpPr>
        <p:spPr>
          <a:xfrm>
            <a:off x="1219914" y="8346990"/>
            <a:ext cx="5616075" cy="7270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③ </a:t>
            </a:r>
            <a:r>
              <a:rPr b="0" i="0" lang="ko-KR" sz="1100" u="none" cap="none" strike="noStrike">
                <a:solidFill>
                  <a:schemeClr val="dk1"/>
                </a:solidFill>
                <a:latin typeface="MS Mincho"/>
                <a:ea typeface="MS Mincho"/>
                <a:cs typeface="MS Mincho"/>
                <a:sym typeface="MS Mincho"/>
              </a:rPr>
              <a:t>‘검색’: 한번 실행 된 시뮬레이션 데이터가 존재하면 검색 버튼을 클릭하면 검색 됩니다.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대상 진료년월을 변경할 경우도 검색 됩니다. </a:t>
            </a:r>
            <a:endParaRPr b="0" i="0" sz="1100" u="none" cap="none" strike="noStrike">
              <a:solidFill>
                <a:schemeClr val="dk1"/>
              </a:solidFill>
              <a:latin typeface="MS Mincho"/>
              <a:ea typeface="MS Mincho"/>
              <a:cs typeface="MS Mincho"/>
              <a:sym typeface="MS 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nvSpPr>
        <p:spPr>
          <a:xfrm>
            <a:off x="1048101" y="1320281"/>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상단 버튼 입니다.( 계속 )  </a:t>
            </a:r>
            <a:endParaRPr b="0" i="0" sz="1100" u="none" cap="none" strike="noStrike">
              <a:solidFill>
                <a:schemeClr val="dk1"/>
              </a:solidFill>
              <a:latin typeface="MS Mincho"/>
              <a:ea typeface="MS Mincho"/>
              <a:cs typeface="MS Mincho"/>
              <a:sym typeface="MS Mincho"/>
            </a:endParaRPr>
          </a:p>
        </p:txBody>
      </p:sp>
      <p:sp>
        <p:nvSpPr>
          <p:cNvPr id="326" name="Google Shape;326;p47"/>
          <p:cNvSpPr/>
          <p:nvPr/>
        </p:nvSpPr>
        <p:spPr>
          <a:xfrm>
            <a:off x="980661" y="3370095"/>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pic>
        <p:nvPicPr>
          <p:cNvPr id="327" name="Google Shape;327;p47"/>
          <p:cNvPicPr preferRelativeResize="0"/>
          <p:nvPr/>
        </p:nvPicPr>
        <p:blipFill rotWithShape="1">
          <a:blip r:embed="rId3">
            <a:alphaModFix/>
          </a:blip>
          <a:srcRect b="0" l="0" r="0" t="0"/>
          <a:stretch/>
        </p:blipFill>
        <p:spPr>
          <a:xfrm>
            <a:off x="1195281" y="1680721"/>
            <a:ext cx="5407026" cy="388995"/>
          </a:xfrm>
          <a:prstGeom prst="rect">
            <a:avLst/>
          </a:prstGeom>
          <a:noFill/>
          <a:ln>
            <a:noFill/>
          </a:ln>
        </p:spPr>
      </p:pic>
      <p:sp>
        <p:nvSpPr>
          <p:cNvPr id="328" name="Google Shape;328;p47"/>
          <p:cNvSpPr txBox="1"/>
          <p:nvPr/>
        </p:nvSpPr>
        <p:spPr>
          <a:xfrm>
            <a:off x="4642625" y="1439564"/>
            <a:ext cx="41549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MS Mincho"/>
                <a:ea typeface="MS Mincho"/>
                <a:cs typeface="MS Mincho"/>
                <a:sym typeface="MS Mincho"/>
              </a:rPr>
              <a:t>④</a:t>
            </a:r>
            <a:endParaRPr b="0" i="0" sz="1400" u="none" cap="none" strike="noStrike">
              <a:solidFill>
                <a:srgbClr val="000000"/>
              </a:solidFill>
              <a:latin typeface="Arial"/>
              <a:ea typeface="Arial"/>
              <a:cs typeface="Arial"/>
              <a:sym typeface="Arial"/>
            </a:endParaRPr>
          </a:p>
        </p:txBody>
      </p:sp>
      <p:sp>
        <p:nvSpPr>
          <p:cNvPr id="329" name="Google Shape;329;p47"/>
          <p:cNvSpPr txBox="1"/>
          <p:nvPr/>
        </p:nvSpPr>
        <p:spPr>
          <a:xfrm>
            <a:off x="5206968" y="1439563"/>
            <a:ext cx="41549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MS Mincho"/>
                <a:ea typeface="MS Mincho"/>
                <a:cs typeface="MS Mincho"/>
                <a:sym typeface="MS Mincho"/>
              </a:rPr>
              <a:t>⑤</a:t>
            </a:r>
            <a:endParaRPr b="0" i="0" sz="1400" u="none" cap="none" strike="noStrike">
              <a:solidFill>
                <a:srgbClr val="000000"/>
              </a:solidFill>
              <a:latin typeface="Arial"/>
              <a:ea typeface="Arial"/>
              <a:cs typeface="Arial"/>
              <a:sym typeface="Arial"/>
            </a:endParaRPr>
          </a:p>
        </p:txBody>
      </p:sp>
      <p:sp>
        <p:nvSpPr>
          <p:cNvPr id="330" name="Google Shape;330;p47"/>
          <p:cNvSpPr txBox="1"/>
          <p:nvPr/>
        </p:nvSpPr>
        <p:spPr>
          <a:xfrm>
            <a:off x="1195281" y="2095502"/>
            <a:ext cx="5616075" cy="7270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④ </a:t>
            </a:r>
            <a:r>
              <a:rPr b="0" i="0" lang="ko-KR" sz="1100" u="none" cap="none" strike="noStrike">
                <a:solidFill>
                  <a:schemeClr val="dk1"/>
                </a:solidFill>
                <a:latin typeface="MS Mincho"/>
                <a:ea typeface="MS Mincho"/>
                <a:cs typeface="MS Mincho"/>
                <a:sym typeface="MS Mincho"/>
              </a:rPr>
              <a:t>‘그래프표시’: 표시된 시뮬레이션 데이터를 그래프 포맷으로 표시합니다.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X축 청색은 차액이 (+), 적색은 차액이 (-) 입니다.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Y축은 의료비청구서 건수입니다.</a:t>
            </a:r>
            <a:endParaRPr b="0" i="0" sz="1100" u="none" cap="none" strike="noStrike">
              <a:solidFill>
                <a:schemeClr val="dk1"/>
              </a:solidFill>
              <a:latin typeface="MS Mincho"/>
              <a:ea typeface="MS Mincho"/>
              <a:cs typeface="MS Mincho"/>
              <a:sym typeface="MS Mincho"/>
            </a:endParaRPr>
          </a:p>
        </p:txBody>
      </p:sp>
      <p:pic>
        <p:nvPicPr>
          <p:cNvPr id="331" name="Google Shape;331;p47"/>
          <p:cNvPicPr preferRelativeResize="0"/>
          <p:nvPr/>
        </p:nvPicPr>
        <p:blipFill rotWithShape="1">
          <a:blip r:embed="rId4">
            <a:alphaModFix/>
          </a:blip>
          <a:srcRect b="0" l="0" r="0" t="0"/>
          <a:stretch/>
        </p:blipFill>
        <p:spPr>
          <a:xfrm>
            <a:off x="1415487" y="2874972"/>
            <a:ext cx="4801726" cy="3112983"/>
          </a:xfrm>
          <a:prstGeom prst="rect">
            <a:avLst/>
          </a:prstGeom>
          <a:noFill/>
          <a:ln>
            <a:noFill/>
          </a:ln>
        </p:spPr>
      </p:pic>
      <p:sp>
        <p:nvSpPr>
          <p:cNvPr id="332" name="Google Shape;332;p47"/>
          <p:cNvSpPr txBox="1"/>
          <p:nvPr/>
        </p:nvSpPr>
        <p:spPr>
          <a:xfrm>
            <a:off x="1195281" y="6171925"/>
            <a:ext cx="5616075"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⑤ </a:t>
            </a:r>
            <a:r>
              <a:rPr b="0" i="0" lang="ko-KR" sz="1100" u="none" cap="none" strike="noStrike">
                <a:solidFill>
                  <a:schemeClr val="dk1"/>
                </a:solidFill>
                <a:latin typeface="MS Mincho"/>
                <a:ea typeface="MS Mincho"/>
                <a:cs typeface="MS Mincho"/>
                <a:sym typeface="MS Mincho"/>
              </a:rPr>
              <a:t>‘인쇄’: 표시된 시뮬레이션 데이터를 출력 인쇄합니다.</a:t>
            </a:r>
            <a:endParaRPr b="0" i="0" sz="1100" u="none" cap="none" strike="noStrike">
              <a:solidFill>
                <a:schemeClr val="dk1"/>
              </a:solidFill>
              <a:latin typeface="MS Mincho"/>
              <a:ea typeface="MS Mincho"/>
              <a:cs typeface="MS Mincho"/>
              <a:sym typeface="MS Mincho"/>
            </a:endParaRPr>
          </a:p>
        </p:txBody>
      </p:sp>
      <p:pic>
        <p:nvPicPr>
          <p:cNvPr id="333" name="Google Shape;333;p47"/>
          <p:cNvPicPr preferRelativeResize="0"/>
          <p:nvPr/>
        </p:nvPicPr>
        <p:blipFill rotWithShape="1">
          <a:blip r:embed="rId5">
            <a:alphaModFix/>
          </a:blip>
          <a:srcRect b="0" l="0" r="0" t="0"/>
          <a:stretch/>
        </p:blipFill>
        <p:spPr>
          <a:xfrm>
            <a:off x="1697054" y="6535466"/>
            <a:ext cx="3361069" cy="22683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0" l="0" r="0" t="0"/>
          <a:stretch/>
        </p:blipFill>
        <p:spPr>
          <a:xfrm>
            <a:off x="1258995" y="4235539"/>
            <a:ext cx="5282086" cy="2278109"/>
          </a:xfrm>
          <a:prstGeom prst="rect">
            <a:avLst/>
          </a:prstGeom>
          <a:noFill/>
          <a:ln>
            <a:noFill/>
          </a:ln>
        </p:spPr>
      </p:pic>
      <p:sp>
        <p:nvSpPr>
          <p:cNvPr id="339" name="Google Shape;339;p4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340" name="Google Shape;340;p48"/>
          <p:cNvSpPr/>
          <p:nvPr/>
        </p:nvSpPr>
        <p:spPr>
          <a:xfrm>
            <a:off x="978733" y="9092797"/>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41" name="Google Shape;341;p48"/>
          <p:cNvSpPr txBox="1"/>
          <p:nvPr/>
        </p:nvSpPr>
        <p:spPr>
          <a:xfrm>
            <a:off x="1163601" y="3831668"/>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대상 환자 정보의 표시 방법입니다.</a:t>
            </a:r>
            <a:endParaRPr b="0" i="0" sz="1100" u="none" cap="none" strike="noStrike">
              <a:solidFill>
                <a:schemeClr val="dk1"/>
              </a:solidFill>
              <a:latin typeface="MS Mincho"/>
              <a:ea typeface="MS Mincho"/>
              <a:cs typeface="MS Mincho"/>
              <a:sym typeface="MS Mincho"/>
            </a:endParaRPr>
          </a:p>
        </p:txBody>
      </p:sp>
      <p:sp>
        <p:nvSpPr>
          <p:cNvPr id="342" name="Google Shape;342;p48"/>
          <p:cNvSpPr/>
          <p:nvPr/>
        </p:nvSpPr>
        <p:spPr>
          <a:xfrm>
            <a:off x="978733" y="5871945"/>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43" name="Google Shape;343;p48"/>
          <p:cNvSpPr txBox="1"/>
          <p:nvPr/>
        </p:nvSpPr>
        <p:spPr>
          <a:xfrm>
            <a:off x="2536122" y="3955316"/>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344" name="Google Shape;344;p48"/>
          <p:cNvSpPr txBox="1"/>
          <p:nvPr/>
        </p:nvSpPr>
        <p:spPr>
          <a:xfrm>
            <a:off x="1209285" y="6780506"/>
            <a:ext cx="5423504"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②</a:t>
            </a:r>
            <a:r>
              <a:rPr b="0" i="0" lang="ko-KR" sz="1100" u="none" cap="none" strike="noStrike">
                <a:solidFill>
                  <a:schemeClr val="dk1"/>
                </a:solidFill>
                <a:latin typeface="MS Mincho"/>
                <a:ea typeface="MS Mincho"/>
                <a:cs typeface="MS Mincho"/>
                <a:sym typeface="MS Mincho"/>
              </a:rPr>
              <a:t>‘외래 데이터 제출 가산’에 체크를 하면 대상 의료비청구서에 50점이 가산됩니다. 이에 따라 차액, 집계 결과도 변경 됩니다.  </a:t>
            </a:r>
            <a:endParaRPr b="0" i="0" sz="1100" u="none" cap="none" strike="noStrike">
              <a:solidFill>
                <a:schemeClr val="dk1"/>
              </a:solidFill>
              <a:latin typeface="MS Mincho"/>
              <a:ea typeface="MS Mincho"/>
              <a:cs typeface="MS Mincho"/>
              <a:sym typeface="MS Mincho"/>
            </a:endParaRPr>
          </a:p>
        </p:txBody>
      </p:sp>
      <p:sp>
        <p:nvSpPr>
          <p:cNvPr id="345" name="Google Shape;345;p48"/>
          <p:cNvSpPr/>
          <p:nvPr/>
        </p:nvSpPr>
        <p:spPr>
          <a:xfrm>
            <a:off x="1922568" y="4213287"/>
            <a:ext cx="1414130" cy="22657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46" name="Google Shape;346;p48"/>
          <p:cNvSpPr txBox="1"/>
          <p:nvPr/>
        </p:nvSpPr>
        <p:spPr>
          <a:xfrm>
            <a:off x="3730251" y="3958652"/>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347" name="Google Shape;347;p48"/>
          <p:cNvSpPr txBox="1"/>
          <p:nvPr/>
        </p:nvSpPr>
        <p:spPr>
          <a:xfrm>
            <a:off x="4731140" y="3948200"/>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③</a:t>
            </a:r>
            <a:endParaRPr b="0" i="0" sz="1800" u="none" cap="none" strike="noStrike">
              <a:solidFill>
                <a:srgbClr val="FF0000"/>
              </a:solidFill>
              <a:latin typeface="Century"/>
              <a:ea typeface="Century"/>
              <a:cs typeface="Century"/>
              <a:sym typeface="Century"/>
            </a:endParaRPr>
          </a:p>
        </p:txBody>
      </p:sp>
      <p:sp>
        <p:nvSpPr>
          <p:cNvPr id="348" name="Google Shape;348;p48"/>
          <p:cNvSpPr txBox="1"/>
          <p:nvPr/>
        </p:nvSpPr>
        <p:spPr>
          <a:xfrm>
            <a:off x="1245483" y="9384890"/>
            <a:ext cx="5616075" cy="7270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③  </a:t>
            </a:r>
            <a:r>
              <a:rPr b="0" i="0" lang="ko-KR" sz="1100" u="none" cap="none" strike="noStrike">
                <a:solidFill>
                  <a:schemeClr val="dk1"/>
                </a:solidFill>
                <a:latin typeface="MS Mincho"/>
                <a:ea typeface="MS Mincho"/>
                <a:cs typeface="MS Mincho"/>
                <a:sym typeface="MS Mincho"/>
              </a:rPr>
              <a:t>리스트의 정렬 순서는default로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카르텔번호(오름차순)이며, 차액순(내림차순)을 전환 합니다.</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차액이 마이너스인 경우에는 적색 글자로 표시합니다. </a:t>
            </a:r>
            <a:endParaRPr b="0" i="0" sz="1100" u="none" cap="none" strike="noStrike">
              <a:solidFill>
                <a:schemeClr val="dk1"/>
              </a:solidFill>
              <a:latin typeface="MS Mincho"/>
              <a:ea typeface="MS Mincho"/>
              <a:cs typeface="MS Mincho"/>
              <a:sym typeface="MS Mincho"/>
            </a:endParaRPr>
          </a:p>
        </p:txBody>
      </p:sp>
      <p:sp>
        <p:nvSpPr>
          <p:cNvPr id="349" name="Google Shape;349;p48"/>
          <p:cNvSpPr txBox="1"/>
          <p:nvPr/>
        </p:nvSpPr>
        <p:spPr>
          <a:xfrm>
            <a:off x="5787579" y="3955679"/>
            <a:ext cx="44544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④</a:t>
            </a:r>
            <a:endParaRPr b="0" i="0" sz="1800" u="none" cap="none" strike="noStrike">
              <a:solidFill>
                <a:srgbClr val="FF0000"/>
              </a:solidFill>
              <a:latin typeface="Century"/>
              <a:ea typeface="Century"/>
              <a:cs typeface="Century"/>
              <a:sym typeface="Century"/>
            </a:endParaRPr>
          </a:p>
        </p:txBody>
      </p:sp>
      <p:sp>
        <p:nvSpPr>
          <p:cNvPr id="350" name="Google Shape;350;p48"/>
          <p:cNvSpPr txBox="1"/>
          <p:nvPr/>
        </p:nvSpPr>
        <p:spPr>
          <a:xfrm>
            <a:off x="1209283" y="6497816"/>
            <a:ext cx="5616075"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① </a:t>
            </a:r>
            <a:r>
              <a:rPr b="0" i="0" lang="ko-KR" sz="1100" u="none" cap="none" strike="noStrike">
                <a:solidFill>
                  <a:schemeClr val="dk1"/>
                </a:solidFill>
                <a:latin typeface="MS Mincho"/>
                <a:ea typeface="MS Mincho"/>
                <a:cs typeface="MS Mincho"/>
                <a:sym typeface="MS Mincho"/>
              </a:rPr>
              <a:t>치환되는 생활습관병 관리료 대상질환별로 바꿀 수 있습니다.</a:t>
            </a:r>
            <a:endParaRPr b="0" i="0" sz="1100" u="none" cap="none" strike="noStrike">
              <a:solidFill>
                <a:schemeClr val="dk1"/>
              </a:solidFill>
              <a:latin typeface="MS Mincho"/>
              <a:ea typeface="MS Mincho"/>
              <a:cs typeface="MS Mincho"/>
              <a:sym typeface="MS Mincho"/>
            </a:endParaRPr>
          </a:p>
        </p:txBody>
      </p:sp>
      <p:pic>
        <p:nvPicPr>
          <p:cNvPr id="351" name="Google Shape;351;p48"/>
          <p:cNvPicPr preferRelativeResize="0"/>
          <p:nvPr/>
        </p:nvPicPr>
        <p:blipFill rotWithShape="1">
          <a:blip r:embed="rId4">
            <a:alphaModFix/>
          </a:blip>
          <a:srcRect b="0" l="0" r="0" t="0"/>
          <a:stretch/>
        </p:blipFill>
        <p:spPr>
          <a:xfrm>
            <a:off x="1430307" y="7278386"/>
            <a:ext cx="3042626" cy="2033438"/>
          </a:xfrm>
          <a:prstGeom prst="rect">
            <a:avLst/>
          </a:prstGeom>
          <a:noFill/>
          <a:ln>
            <a:noFill/>
          </a:ln>
        </p:spPr>
      </p:pic>
      <p:sp>
        <p:nvSpPr>
          <p:cNvPr id="352" name="Google Shape;352;p48"/>
          <p:cNvSpPr/>
          <p:nvPr/>
        </p:nvSpPr>
        <p:spPr>
          <a:xfrm>
            <a:off x="1831715" y="7442000"/>
            <a:ext cx="357107" cy="1869824"/>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3" name="Google Shape;353;p48"/>
          <p:cNvSpPr/>
          <p:nvPr/>
        </p:nvSpPr>
        <p:spPr>
          <a:xfrm>
            <a:off x="3616960" y="4418442"/>
            <a:ext cx="333292" cy="194536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54" name="Google Shape;354;p48"/>
          <p:cNvSpPr/>
          <p:nvPr/>
        </p:nvSpPr>
        <p:spPr>
          <a:xfrm>
            <a:off x="1785734" y="7274396"/>
            <a:ext cx="679313" cy="167603"/>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55" name="Google Shape;355;p48"/>
          <p:cNvSpPr/>
          <p:nvPr/>
        </p:nvSpPr>
        <p:spPr>
          <a:xfrm>
            <a:off x="3435412" y="7430003"/>
            <a:ext cx="1037521" cy="1869824"/>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48"/>
          <p:cNvSpPr/>
          <p:nvPr/>
        </p:nvSpPr>
        <p:spPr>
          <a:xfrm>
            <a:off x="4292428" y="4236963"/>
            <a:ext cx="1282000" cy="18148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57" name="Google Shape;357;p48"/>
          <p:cNvSpPr/>
          <p:nvPr/>
        </p:nvSpPr>
        <p:spPr>
          <a:xfrm>
            <a:off x="5644158" y="4256482"/>
            <a:ext cx="664059" cy="16196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58" name="Google Shape;358;p48"/>
          <p:cNvSpPr/>
          <p:nvPr/>
        </p:nvSpPr>
        <p:spPr>
          <a:xfrm>
            <a:off x="989801" y="1874226"/>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59" name="Google Shape;359;p48"/>
          <p:cNvSpPr txBox="1"/>
          <p:nvPr/>
        </p:nvSpPr>
        <p:spPr>
          <a:xfrm>
            <a:off x="1083606" y="1147657"/>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시뮬레이션 결과에 대한 요약 정보를 표시합니다.  </a:t>
            </a:r>
            <a:endParaRPr b="0" i="0" sz="1100" u="none" cap="none" strike="noStrike">
              <a:solidFill>
                <a:schemeClr val="dk1"/>
              </a:solidFill>
              <a:latin typeface="MS Mincho"/>
              <a:ea typeface="MS Mincho"/>
              <a:cs typeface="MS Mincho"/>
              <a:sym typeface="MS Mincho"/>
            </a:endParaRPr>
          </a:p>
        </p:txBody>
      </p:sp>
      <p:pic>
        <p:nvPicPr>
          <p:cNvPr id="360" name="Google Shape;360;p48"/>
          <p:cNvPicPr preferRelativeResize="0"/>
          <p:nvPr/>
        </p:nvPicPr>
        <p:blipFill rotWithShape="1">
          <a:blip r:embed="rId5">
            <a:alphaModFix/>
          </a:blip>
          <a:srcRect b="0" l="0" r="0" t="0"/>
          <a:stretch/>
        </p:blipFill>
        <p:spPr>
          <a:xfrm>
            <a:off x="1262616" y="1478873"/>
            <a:ext cx="4939385" cy="1080287"/>
          </a:xfrm>
          <a:prstGeom prst="rect">
            <a:avLst/>
          </a:prstGeom>
          <a:noFill/>
          <a:ln>
            <a:noFill/>
          </a:ln>
        </p:spPr>
      </p:pic>
      <p:sp>
        <p:nvSpPr>
          <p:cNvPr id="361" name="Google Shape;361;p48"/>
          <p:cNvSpPr/>
          <p:nvPr/>
        </p:nvSpPr>
        <p:spPr>
          <a:xfrm>
            <a:off x="1209283" y="2606355"/>
            <a:ext cx="4975584" cy="1139114"/>
          </a:xfrm>
          <a:prstGeom prst="roundRect">
            <a:avLst>
              <a:gd fmla="val 16667" name="adj"/>
            </a:avLst>
          </a:prstGeom>
          <a:solidFill>
            <a:schemeClr val="lt1"/>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참고 : 생활습관병관리료치환 시뮬레이션의 대상 의료비청구서</a:t>
            </a:r>
            <a:endParaRPr b="0" i="0" sz="1100" u="none" cap="none" strike="noStrike">
              <a:solidFill>
                <a:schemeClr val="dk1"/>
              </a:solidFill>
              <a:latin typeface="MS Mincho"/>
              <a:ea typeface="MS Mincho"/>
              <a:cs typeface="MS Mincho"/>
              <a:sym typeface="MS Mincho"/>
            </a:endParaRPr>
          </a:p>
          <a:p>
            <a:pPr indent="-171450" lvl="0" marL="171450" marR="0" rtl="0" algn="l">
              <a:lnSpc>
                <a:spcPct val="125000"/>
              </a:lnSpc>
              <a:spcBef>
                <a:spcPts val="0"/>
              </a:spcBef>
              <a:spcAft>
                <a:spcPts val="0"/>
              </a:spcAft>
              <a:buClr>
                <a:srgbClr val="000000"/>
              </a:buClr>
              <a:buSzPts val="1100"/>
              <a:buFont typeface="Arial"/>
              <a:buChar char="-"/>
            </a:pPr>
            <a:r>
              <a:rPr b="0" i="0" lang="ko-KR" sz="1100" u="none" cap="none" strike="noStrike">
                <a:solidFill>
                  <a:schemeClr val="dk1"/>
                </a:solidFill>
                <a:latin typeface="MS Mincho"/>
                <a:ea typeface="MS Mincho"/>
                <a:cs typeface="MS Mincho"/>
                <a:sym typeface="MS Mincho"/>
              </a:rPr>
              <a:t>지질이상증,고혈압증,당뇨병의병명(확정)의료비청구서 대상</a:t>
            </a:r>
            <a:endParaRPr b="0" i="0" sz="1100" u="none" cap="none" strike="noStrike">
              <a:solidFill>
                <a:schemeClr val="dk1"/>
              </a:solidFill>
              <a:latin typeface="MS Mincho"/>
              <a:ea typeface="MS Mincho"/>
              <a:cs typeface="MS Mincho"/>
              <a:sym typeface="MS Mincho"/>
            </a:endParaRPr>
          </a:p>
          <a:p>
            <a:pPr indent="-171450" lvl="0" marL="171450" marR="0" rtl="0" algn="l">
              <a:lnSpc>
                <a:spcPct val="125000"/>
              </a:lnSpc>
              <a:spcBef>
                <a:spcPts val="0"/>
              </a:spcBef>
              <a:spcAft>
                <a:spcPts val="0"/>
              </a:spcAft>
              <a:buClr>
                <a:srgbClr val="000000"/>
              </a:buClr>
              <a:buSzPts val="1100"/>
              <a:buFont typeface="Arial"/>
              <a:buChar char="-"/>
            </a:pPr>
            <a:r>
              <a:rPr b="0" i="0" lang="ko-KR" sz="1100" u="none" cap="none" strike="noStrike">
                <a:solidFill>
                  <a:schemeClr val="dk1"/>
                </a:solidFill>
                <a:latin typeface="MS Mincho"/>
                <a:ea typeface="MS Mincho"/>
                <a:cs typeface="MS Mincho"/>
                <a:sym typeface="MS Mincho"/>
              </a:rPr>
              <a:t>‘초진’, ‘재택’의 구분이 있는 의료비청구서는 제외.</a:t>
            </a:r>
            <a:endParaRPr/>
          </a:p>
          <a:p>
            <a:pPr indent="-171450" lvl="0" marL="171450" marR="0" rtl="0" algn="l">
              <a:lnSpc>
                <a:spcPct val="125000"/>
              </a:lnSpc>
              <a:spcBef>
                <a:spcPts val="0"/>
              </a:spcBef>
              <a:spcAft>
                <a:spcPts val="0"/>
              </a:spcAft>
              <a:buClr>
                <a:srgbClr val="000000"/>
              </a:buClr>
              <a:buSzPts val="1100"/>
              <a:buFont typeface="Arial"/>
              <a:buChar char="-"/>
            </a:pPr>
            <a:r>
              <a:rPr b="0" i="0" lang="ko-KR" sz="1100" u="none" cap="none" strike="noStrike">
                <a:solidFill>
                  <a:schemeClr val="dk1"/>
                </a:solidFill>
                <a:latin typeface="MS Mincho"/>
                <a:ea typeface="MS Mincho"/>
                <a:cs typeface="MS Mincho"/>
                <a:sym typeface="MS Mincho"/>
              </a:rPr>
              <a:t>생활습관병관리료를 산정하고 있는 의료비청구서는 제외.</a:t>
            </a:r>
            <a:endParaRPr/>
          </a:p>
          <a:p>
            <a:pPr indent="-171450" lvl="0" marL="171450" marR="0" rtl="0" algn="l">
              <a:lnSpc>
                <a:spcPct val="125000"/>
              </a:lnSpc>
              <a:spcBef>
                <a:spcPts val="0"/>
              </a:spcBef>
              <a:spcAft>
                <a:spcPts val="0"/>
              </a:spcAft>
              <a:buClr>
                <a:srgbClr val="000000"/>
              </a:buClr>
              <a:buSzPts val="1100"/>
              <a:buFont typeface="Arial"/>
              <a:buChar char="-"/>
            </a:pPr>
            <a:r>
              <a:rPr b="0" i="0" lang="ko-KR" sz="1100" u="none" cap="none" strike="noStrike">
                <a:solidFill>
                  <a:schemeClr val="dk1"/>
                </a:solidFill>
                <a:latin typeface="MS Mincho"/>
                <a:ea typeface="MS Mincho"/>
                <a:cs typeface="MS Mincho"/>
                <a:sym typeface="MS Mincho"/>
              </a:rPr>
              <a:t>온라인진료를 산정하고 있는 의료비청구서는 제외.</a:t>
            </a:r>
            <a:endParaRPr b="0" i="0" sz="1100" u="none" cap="none" strike="noStrike">
              <a:solidFill>
                <a:schemeClr val="dk1"/>
              </a:solidFill>
              <a:latin typeface="MS Mincho"/>
              <a:ea typeface="MS Mincho"/>
              <a:cs typeface="MS Mincho"/>
              <a:sym typeface="MS Mincho"/>
            </a:endParaRPr>
          </a:p>
        </p:txBody>
      </p:sp>
      <p:sp>
        <p:nvSpPr>
          <p:cNvPr id="362" name="Google Shape;362;p48"/>
          <p:cNvSpPr/>
          <p:nvPr/>
        </p:nvSpPr>
        <p:spPr>
          <a:xfrm>
            <a:off x="4576242" y="7231699"/>
            <a:ext cx="2632996" cy="2311034"/>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b="0" i="0" lang="ko-KR" sz="1100" u="none" cap="none" strike="noStrike">
                <a:solidFill>
                  <a:srgbClr val="0070C0"/>
                </a:solidFill>
                <a:latin typeface="Arial"/>
                <a:ea typeface="Arial"/>
                <a:cs typeface="Arial"/>
                <a:sym typeface="Arial"/>
              </a:rPr>
              <a:t>外来データ提出加算?</a:t>
            </a:r>
            <a:endParaRPr/>
          </a:p>
          <a:p>
            <a:pPr indent="0" lvl="0" marL="0" marR="0" rtl="0" algn="l">
              <a:lnSpc>
                <a:spcPct val="125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・2022年度改定で新設された点数。</a:t>
            </a:r>
            <a:endParaRPr b="0" i="0" sz="1100" u="none" cap="none" strike="noStrike">
              <a:solidFill>
                <a:srgbClr val="0070C0"/>
              </a:solidFill>
              <a:latin typeface="MS Mincho"/>
              <a:ea typeface="MS Mincho"/>
              <a:cs typeface="MS Mincho"/>
              <a:sym typeface="MS Mincho"/>
            </a:endParaRPr>
          </a:p>
          <a:p>
            <a:pPr indent="0" lvl="0" marL="0" marR="0" rtl="0" algn="l">
              <a:lnSpc>
                <a:spcPct val="100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・診療報酬の請求状況を厚生労働省に提出した場合に月１回50点を算定する。</a:t>
            </a:r>
            <a:endParaRPr b="0" i="0" sz="1100" u="none" cap="none" strike="noStrike">
              <a:solidFill>
                <a:srgbClr val="0070C0"/>
              </a:solidFill>
              <a:latin typeface="MS Mincho"/>
              <a:ea typeface="MS Mincho"/>
              <a:cs typeface="MS Mincho"/>
              <a:sym typeface="MS Mincho"/>
            </a:endParaRPr>
          </a:p>
          <a:p>
            <a:pPr indent="0" lvl="0" marL="0" marR="0" rtl="0" algn="l">
              <a:lnSpc>
                <a:spcPct val="100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・提出方法は後日公表される。</a:t>
            </a:r>
            <a:endParaRPr b="0" i="0" sz="1100" u="none" cap="none" strike="noStrike">
              <a:solidFill>
                <a:srgbClr val="0070C0"/>
              </a:solidFill>
              <a:latin typeface="MS Mincho"/>
              <a:ea typeface="MS Mincho"/>
              <a:cs typeface="MS Mincho"/>
              <a:sym typeface="MS Mincho"/>
            </a:endParaRPr>
          </a:p>
          <a:p>
            <a:pPr indent="0" lvl="0" marL="0" marR="0" rtl="0" algn="l">
              <a:lnSpc>
                <a:spcPct val="100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・届出が必要である。</a:t>
            </a:r>
            <a:endParaRPr b="0" i="0" sz="1100" u="none" cap="none" strike="noStrike">
              <a:solidFill>
                <a:srgbClr val="0070C0"/>
              </a:solidFill>
              <a:latin typeface="MS Mincho"/>
              <a:ea typeface="MS Mincho"/>
              <a:cs typeface="MS Mincho"/>
              <a:sym typeface="MS Mincho"/>
            </a:endParaRPr>
          </a:p>
          <a:p>
            <a:pPr indent="0" lvl="0" marL="0" marR="0" rtl="0" algn="l">
              <a:lnSpc>
                <a:spcPct val="100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・届出すれば、生活習慣病管理料を算定している全てのレセプトで月１回50点を算定する。</a:t>
            </a:r>
            <a:endParaRPr b="0" i="0" sz="1100" u="none" cap="none" strike="noStrike">
              <a:solidFill>
                <a:srgbClr val="0070C0"/>
              </a:solidFill>
              <a:latin typeface="MS Mincho"/>
              <a:ea typeface="MS Mincho"/>
              <a:cs typeface="MS Mincho"/>
              <a:sym typeface="MS Mincho"/>
            </a:endParaRPr>
          </a:p>
          <a:p>
            <a:pPr indent="0" lvl="0" marL="0" marR="0" rtl="0" algn="l">
              <a:lnSpc>
                <a:spcPct val="100000"/>
              </a:lnSpc>
              <a:spcBef>
                <a:spcPts val="0"/>
              </a:spcBef>
              <a:spcAft>
                <a:spcPts val="0"/>
              </a:spcAft>
              <a:buNone/>
            </a:pPr>
            <a:r>
              <a:rPr b="0" i="0" lang="ko-KR" sz="1100" u="none" cap="none" strike="noStrike">
                <a:solidFill>
                  <a:srgbClr val="0070C0"/>
                </a:solidFill>
                <a:latin typeface="MS Mincho"/>
                <a:ea typeface="MS Mincho"/>
                <a:cs typeface="MS Mincho"/>
                <a:sym typeface="MS Mincho"/>
              </a:rPr>
              <a:t>・加算なので生活習慣病管理料を算定しないレセプトでは算定できない</a:t>
            </a:r>
            <a:endParaRPr b="0" i="0" sz="1100" u="none" cap="none" strike="noStrike">
              <a:solidFill>
                <a:srgbClr val="0070C0"/>
              </a:solidFill>
              <a:latin typeface="MS Mincho"/>
              <a:ea typeface="MS Mincho"/>
              <a:cs typeface="MS Mincho"/>
              <a:sym typeface="MS Minch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368" name="Google Shape;368;p49"/>
          <p:cNvSpPr/>
          <p:nvPr/>
        </p:nvSpPr>
        <p:spPr>
          <a:xfrm>
            <a:off x="960683" y="2711047"/>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369" name="Google Shape;369;p49"/>
          <p:cNvSpPr txBox="1"/>
          <p:nvPr/>
        </p:nvSpPr>
        <p:spPr>
          <a:xfrm>
            <a:off x="1048101" y="1320281"/>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대상 환자 정보의 표시 방법입니다. ( 계속 )</a:t>
            </a:r>
            <a:endParaRPr b="0" i="0" sz="1100" u="none" cap="none" strike="noStrike">
              <a:solidFill>
                <a:schemeClr val="dk1"/>
              </a:solidFill>
              <a:latin typeface="MS Mincho"/>
              <a:ea typeface="MS Mincho"/>
              <a:cs typeface="MS Mincho"/>
              <a:sym typeface="MS Mincho"/>
            </a:endParaRPr>
          </a:p>
        </p:txBody>
      </p:sp>
      <p:sp>
        <p:nvSpPr>
          <p:cNvPr id="370" name="Google Shape;370;p49"/>
          <p:cNvSpPr txBox="1"/>
          <p:nvPr/>
        </p:nvSpPr>
        <p:spPr>
          <a:xfrm>
            <a:off x="1229361" y="1639761"/>
            <a:ext cx="5616075" cy="93867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④ </a:t>
            </a:r>
            <a:r>
              <a:rPr b="0" i="0" lang="ko-KR" sz="1100" u="none" cap="none" strike="noStrike">
                <a:solidFill>
                  <a:schemeClr val="dk1"/>
                </a:solidFill>
                <a:latin typeface="MS Mincho"/>
                <a:ea typeface="MS Mincho"/>
                <a:cs typeface="MS Mincho"/>
                <a:sym typeface="MS Mincho"/>
              </a:rPr>
              <a:t>‘열람’ 버튼을 클릭하면 해당 환자의‘의료비청구서’가 오픈 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 리스트를 더블 클릭 할 경우와 동일합니다.) </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 ‘종람’ 버튼의 경우는 해당 환자의 취입된 의료비청구서를 모두 확인 가능합니다. </a:t>
            </a:r>
            <a:endParaRPr b="0" i="0" sz="1100" u="none" cap="none" strike="noStrike">
              <a:solidFill>
                <a:schemeClr val="dk1"/>
              </a:solidFill>
              <a:latin typeface="MS Mincho"/>
              <a:ea typeface="MS Mincho"/>
              <a:cs typeface="MS Mincho"/>
              <a:sym typeface="MS Mincho"/>
            </a:endParaRPr>
          </a:p>
        </p:txBody>
      </p:sp>
      <p:pic>
        <p:nvPicPr>
          <p:cNvPr id="371" name="Google Shape;371;p49"/>
          <p:cNvPicPr preferRelativeResize="0"/>
          <p:nvPr/>
        </p:nvPicPr>
        <p:blipFill rotWithShape="1">
          <a:blip r:embed="rId3">
            <a:alphaModFix/>
          </a:blip>
          <a:srcRect b="0" l="0" r="0" t="0"/>
          <a:stretch/>
        </p:blipFill>
        <p:spPr>
          <a:xfrm>
            <a:off x="1384915" y="2574861"/>
            <a:ext cx="4310636" cy="1561333"/>
          </a:xfrm>
          <a:prstGeom prst="rect">
            <a:avLst/>
          </a:prstGeom>
          <a:noFill/>
          <a:ln>
            <a:noFill/>
          </a:ln>
        </p:spPr>
      </p:pic>
      <p:sp>
        <p:nvSpPr>
          <p:cNvPr id="372" name="Google Shape;372;p49"/>
          <p:cNvSpPr/>
          <p:nvPr/>
        </p:nvSpPr>
        <p:spPr>
          <a:xfrm>
            <a:off x="4878029" y="2366843"/>
            <a:ext cx="2122961" cy="992713"/>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[종람 화면]</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해당 의료비청구서는 열람 버튼 이나 더블클릭을 통해 확인 가능합니다.</a:t>
            </a:r>
            <a:endParaRPr b="0" i="0" sz="1100" u="none" cap="none" strike="noStrike">
              <a:solidFill>
                <a:schemeClr val="dk1"/>
              </a:solidFill>
              <a:latin typeface="MS Mincho"/>
              <a:ea typeface="MS Mincho"/>
              <a:cs typeface="MS Mincho"/>
              <a:sym typeface="MS Mincho"/>
            </a:endParaRPr>
          </a:p>
        </p:txBody>
      </p:sp>
      <p:pic>
        <p:nvPicPr>
          <p:cNvPr id="373" name="Google Shape;373;p49"/>
          <p:cNvPicPr preferRelativeResize="0"/>
          <p:nvPr/>
        </p:nvPicPr>
        <p:blipFill rotWithShape="1">
          <a:blip r:embed="rId4">
            <a:alphaModFix/>
          </a:blip>
          <a:srcRect b="0" l="0" r="0" t="0"/>
          <a:stretch/>
        </p:blipFill>
        <p:spPr>
          <a:xfrm>
            <a:off x="1384915" y="4268802"/>
            <a:ext cx="4310636" cy="2806926"/>
          </a:xfrm>
          <a:prstGeom prst="rect">
            <a:avLst/>
          </a:prstGeom>
          <a:noFill/>
          <a:ln>
            <a:noFill/>
          </a:ln>
        </p:spPr>
      </p:pic>
      <p:sp>
        <p:nvSpPr>
          <p:cNvPr id="374" name="Google Shape;374;p49"/>
          <p:cNvSpPr/>
          <p:nvPr/>
        </p:nvSpPr>
        <p:spPr>
          <a:xfrm>
            <a:off x="4348759" y="2985635"/>
            <a:ext cx="375642" cy="16196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cxnSp>
        <p:nvCxnSpPr>
          <p:cNvPr id="375" name="Google Shape;375;p49"/>
          <p:cNvCxnSpPr>
            <a:stCxn id="374" idx="2"/>
            <a:endCxn id="373" idx="0"/>
          </p:cNvCxnSpPr>
          <p:nvPr/>
        </p:nvCxnSpPr>
        <p:spPr>
          <a:xfrm rot="5400000">
            <a:off x="3477880" y="3209995"/>
            <a:ext cx="1121100" cy="996300"/>
          </a:xfrm>
          <a:prstGeom prst="bentConnector3">
            <a:avLst>
              <a:gd fmla="val 50005" name="adj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1145349" y="2974597"/>
            <a:ext cx="2050777" cy="3076166"/>
          </a:xfrm>
          <a:prstGeom prst="rect">
            <a:avLst/>
          </a:prstGeom>
          <a:noFill/>
          <a:ln>
            <a:noFill/>
          </a:ln>
        </p:spPr>
      </p:pic>
      <p:sp>
        <p:nvSpPr>
          <p:cNvPr id="101" name="Google Shape;101;p2"/>
          <p:cNvSpPr/>
          <p:nvPr/>
        </p:nvSpPr>
        <p:spPr>
          <a:xfrm>
            <a:off x="1080000" y="1294999"/>
            <a:ext cx="5400000" cy="252000"/>
          </a:xfrm>
          <a:prstGeom prst="rect">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2060"/>
                </a:solidFill>
                <a:latin typeface="MS Gothic"/>
                <a:ea typeface="MS Gothic"/>
                <a:cs typeface="MS Gothic"/>
                <a:sym typeface="MS Gothic"/>
              </a:rPr>
              <a:t>전자부전일람</a:t>
            </a:r>
            <a:endParaRPr b="0" i="0" sz="1400" u="none" cap="none" strike="noStrike">
              <a:solidFill>
                <a:srgbClr val="002060"/>
              </a:solidFill>
              <a:latin typeface="MS Gothic"/>
              <a:ea typeface="MS Gothic"/>
              <a:cs typeface="MS Gothic"/>
              <a:sym typeface="MS Gothic"/>
            </a:endParaRPr>
          </a:p>
        </p:txBody>
      </p:sp>
      <p:sp>
        <p:nvSpPr>
          <p:cNvPr id="102" name="Google Shape;102;p2"/>
          <p:cNvSpPr txBox="1"/>
          <p:nvPr/>
        </p:nvSpPr>
        <p:spPr>
          <a:xfrm>
            <a:off x="1080000" y="1621974"/>
            <a:ext cx="5400000" cy="1361871"/>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‘전자부전’은 화면점검을 실시할 때, 신경 쓰이는 의료비청구서, 진료기록카드(=카르텔)를 참조할 필요가 있는 의료비청구서, 의료 사무가 점검하고 의사에게 확인 받을 필요가 있는 의료비청구서, 의사가 점검하고 의료사무에 전할 것이 존재하는 의료비청구서 등, 나중에 재검토해야 할 의료비청구서에 표시를 하게 됩니다.  </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그러한 전자부전을 해당 진료년월별로 열람하고 인쇄할 수 있습니다.</a:t>
            </a:r>
            <a:endParaRPr b="0" i="0" sz="1100" u="none" cap="none" strike="noStrike">
              <a:solidFill>
                <a:schemeClr val="dk1"/>
              </a:solidFill>
              <a:latin typeface="MS Mincho"/>
              <a:ea typeface="MS Mincho"/>
              <a:cs typeface="MS Mincho"/>
              <a:sym typeface="MS Mincho"/>
            </a:endParaRPr>
          </a:p>
        </p:txBody>
      </p:sp>
      <p:sp>
        <p:nvSpPr>
          <p:cNvPr id="103" name="Google Shape;103;p2"/>
          <p:cNvSpPr txBox="1"/>
          <p:nvPr/>
        </p:nvSpPr>
        <p:spPr>
          <a:xfrm>
            <a:off x="2407673" y="648000"/>
            <a:ext cx="2744661"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ko-KR" sz="1800" u="none" cap="none" strike="noStrike">
                <a:solidFill>
                  <a:schemeClr val="dk1"/>
                </a:solidFill>
                <a:latin typeface="MS Gothic"/>
                <a:ea typeface="MS Gothic"/>
                <a:cs typeface="MS Gothic"/>
                <a:sym typeface="MS Gothic"/>
              </a:rPr>
              <a:t>第 ? 章　점검업무</a:t>
            </a:r>
            <a:endParaRPr b="1" i="0" sz="1800" u="none" cap="none" strike="noStrike">
              <a:solidFill>
                <a:schemeClr val="dk1"/>
              </a:solidFill>
              <a:latin typeface="MS Gothic"/>
              <a:ea typeface="MS Gothic"/>
              <a:cs typeface="MS Gothic"/>
              <a:sym typeface="MS Gothic"/>
            </a:endParaRPr>
          </a:p>
        </p:txBody>
      </p:sp>
      <p:sp>
        <p:nvSpPr>
          <p:cNvPr id="104" name="Google Shape;104;p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105" name="Google Shape;105;p2"/>
          <p:cNvSpPr/>
          <p:nvPr/>
        </p:nvSpPr>
        <p:spPr>
          <a:xfrm>
            <a:off x="1263204" y="4256521"/>
            <a:ext cx="1501261" cy="23622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06" name="Google Shape;106;p2"/>
          <p:cNvSpPr/>
          <p:nvPr/>
        </p:nvSpPr>
        <p:spPr>
          <a:xfrm>
            <a:off x="3401640" y="3583216"/>
            <a:ext cx="3501387" cy="829195"/>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네비게이션 위도우의 ‘점검업무’&gt; ‘전자부전일람’을 더블 클릭합니다. </a:t>
            </a:r>
            <a:endParaRPr b="0" i="0" sz="1100" u="none" cap="none" strike="noStrike">
              <a:solidFill>
                <a:schemeClr val="dk1"/>
              </a:solidFill>
              <a:latin typeface="MS Mincho"/>
              <a:ea typeface="MS Mincho"/>
              <a:cs typeface="MS Mincho"/>
              <a:sym typeface="MS Mincho"/>
            </a:endParaRPr>
          </a:p>
        </p:txBody>
      </p:sp>
      <p:grpSp>
        <p:nvGrpSpPr>
          <p:cNvPr id="107" name="Google Shape;107;p2"/>
          <p:cNvGrpSpPr/>
          <p:nvPr/>
        </p:nvGrpSpPr>
        <p:grpSpPr>
          <a:xfrm>
            <a:off x="1099051" y="6553911"/>
            <a:ext cx="5380949" cy="759281"/>
            <a:chOff x="973033" y="4826721"/>
            <a:chExt cx="6649033" cy="1038370"/>
          </a:xfrm>
        </p:grpSpPr>
        <p:pic>
          <p:nvPicPr>
            <p:cNvPr id="108" name="Google Shape;108;p2"/>
            <p:cNvPicPr preferRelativeResize="0"/>
            <p:nvPr/>
          </p:nvPicPr>
          <p:blipFill rotWithShape="1">
            <a:blip r:embed="rId4">
              <a:alphaModFix/>
            </a:blip>
            <a:srcRect b="0" l="0" r="0" t="0"/>
            <a:stretch/>
          </p:blipFill>
          <p:spPr>
            <a:xfrm>
              <a:off x="973033" y="4826721"/>
              <a:ext cx="4877481" cy="1038370"/>
            </a:xfrm>
            <a:prstGeom prst="rect">
              <a:avLst/>
            </a:prstGeom>
            <a:noFill/>
            <a:ln>
              <a:noFill/>
            </a:ln>
          </p:spPr>
        </p:pic>
        <p:pic>
          <p:nvPicPr>
            <p:cNvPr id="109" name="Google Shape;109;p2"/>
            <p:cNvPicPr preferRelativeResize="0"/>
            <p:nvPr/>
          </p:nvPicPr>
          <p:blipFill rotWithShape="1">
            <a:blip r:embed="rId5">
              <a:alphaModFix/>
            </a:blip>
            <a:srcRect b="0" l="0" r="0" t="0"/>
            <a:stretch/>
          </p:blipFill>
          <p:spPr>
            <a:xfrm>
              <a:off x="5726326" y="4855300"/>
              <a:ext cx="1895740" cy="981212"/>
            </a:xfrm>
            <a:prstGeom prst="rect">
              <a:avLst/>
            </a:prstGeom>
            <a:noFill/>
            <a:ln>
              <a:noFill/>
            </a:ln>
          </p:spPr>
        </p:pic>
      </p:grpSp>
      <p:sp>
        <p:nvSpPr>
          <p:cNvPr id="110" name="Google Shape;110;p2"/>
          <p:cNvSpPr txBox="1"/>
          <p:nvPr/>
        </p:nvSpPr>
        <p:spPr>
          <a:xfrm>
            <a:off x="1048101" y="6193074"/>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상단 영역 : 의료비청구서의 부전메모를 진료년월 조건으로 조회합니다.</a:t>
            </a:r>
            <a:endParaRPr b="0" i="0" sz="1100" u="none" cap="none" strike="noStrike">
              <a:solidFill>
                <a:schemeClr val="dk1"/>
              </a:solidFill>
              <a:latin typeface="MS Mincho"/>
              <a:ea typeface="MS Mincho"/>
              <a:cs typeface="MS Mincho"/>
              <a:sym typeface="MS Mincho"/>
            </a:endParaRPr>
          </a:p>
        </p:txBody>
      </p:sp>
      <p:sp>
        <p:nvSpPr>
          <p:cNvPr id="111" name="Google Shape;111;p2"/>
          <p:cNvSpPr/>
          <p:nvPr/>
        </p:nvSpPr>
        <p:spPr>
          <a:xfrm>
            <a:off x="980661" y="8455544"/>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12" name="Google Shape;112;p2"/>
          <p:cNvSpPr txBox="1"/>
          <p:nvPr/>
        </p:nvSpPr>
        <p:spPr>
          <a:xfrm>
            <a:off x="3512123" y="6630098"/>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1069319" y="7313192"/>
            <a:ext cx="5616075"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① </a:t>
            </a:r>
            <a:r>
              <a:rPr b="0" i="0" lang="ko-KR" sz="1100" u="none" cap="none" strike="noStrike">
                <a:solidFill>
                  <a:schemeClr val="dk1"/>
                </a:solidFill>
                <a:latin typeface="MS Mincho"/>
                <a:ea typeface="MS Mincho"/>
                <a:cs typeface="MS Mincho"/>
                <a:sym typeface="MS Mincho"/>
              </a:rPr>
              <a:t>진료년월 조건으로 검색합니다.</a:t>
            </a:r>
            <a:r>
              <a:rPr b="0" i="0" lang="ko-KR" sz="1100" u="none" cap="none" strike="noStrike">
                <a:solidFill>
                  <a:srgbClr val="FF0000"/>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(의료비청구서에서 등록한 付箋メモ )</a:t>
            </a:r>
            <a:endParaRPr b="0" i="0" sz="1100" u="none" cap="none" strike="noStrike">
              <a:solidFill>
                <a:srgbClr val="FF0000"/>
              </a:solidFill>
              <a:latin typeface="MS Mincho"/>
              <a:ea typeface="MS Mincho"/>
              <a:cs typeface="MS Mincho"/>
              <a:sym typeface="MS Mincho"/>
            </a:endParaRPr>
          </a:p>
        </p:txBody>
      </p:sp>
      <p:pic>
        <p:nvPicPr>
          <p:cNvPr id="114" name="Google Shape;114;p2"/>
          <p:cNvPicPr preferRelativeResize="0"/>
          <p:nvPr/>
        </p:nvPicPr>
        <p:blipFill rotWithShape="1">
          <a:blip r:embed="rId6">
            <a:alphaModFix/>
          </a:blip>
          <a:srcRect b="0" l="0" r="0" t="0"/>
          <a:stretch/>
        </p:blipFill>
        <p:spPr>
          <a:xfrm>
            <a:off x="1145349" y="7634993"/>
            <a:ext cx="5157053" cy="2447312"/>
          </a:xfrm>
          <a:prstGeom prst="rect">
            <a:avLst/>
          </a:prstGeom>
          <a:noFill/>
          <a:ln>
            <a:noFill/>
          </a:ln>
        </p:spPr>
      </p:pic>
      <p:sp>
        <p:nvSpPr>
          <p:cNvPr id="115" name="Google Shape;115;p2"/>
          <p:cNvSpPr txBox="1"/>
          <p:nvPr/>
        </p:nvSpPr>
        <p:spPr>
          <a:xfrm>
            <a:off x="4835970" y="9115647"/>
            <a:ext cx="1849424" cy="303889"/>
          </a:xfrm>
          <a:prstGeom prst="rect">
            <a:avLst/>
          </a:prstGeom>
          <a:solidFill>
            <a:srgbClr val="FFFFFF"/>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付箋のついたレセプト </a:t>
            </a:r>
            <a:endParaRPr b="0" i="0" sz="1100" u="none" cap="none" strike="noStrike">
              <a:solidFill>
                <a:schemeClr val="dk1"/>
              </a:solidFill>
              <a:latin typeface="MS Mincho"/>
              <a:ea typeface="MS Mincho"/>
              <a:cs typeface="MS Mincho"/>
              <a:sym typeface="MS Minch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nvSpPr>
        <p:spPr>
          <a:xfrm>
            <a:off x="1048101" y="1320281"/>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a:t>
            </a:r>
            <a:r>
              <a:rPr b="0" i="0" lang="ko-KR" sz="1100" u="none" cap="none" strike="noStrike">
                <a:solidFill>
                  <a:schemeClr val="dk1"/>
                </a:solidFill>
                <a:latin typeface="MS Mincho"/>
                <a:ea typeface="MS Mincho"/>
                <a:cs typeface="MS Mincho"/>
                <a:sym typeface="MS Mincho"/>
              </a:rPr>
              <a:t> 전자부전 일람 정보를 인쇄하고, 선택된 전자부전을 제거 가능합니다.   </a:t>
            </a:r>
            <a:endParaRPr b="0" i="0" sz="1100" u="none" cap="none" strike="noStrike">
              <a:solidFill>
                <a:schemeClr val="dk1"/>
              </a:solidFill>
              <a:latin typeface="MS Mincho"/>
              <a:ea typeface="MS Mincho"/>
              <a:cs typeface="MS Mincho"/>
              <a:sym typeface="MS Mincho"/>
            </a:endParaRPr>
          </a:p>
        </p:txBody>
      </p:sp>
      <p:sp>
        <p:nvSpPr>
          <p:cNvPr id="121" name="Google Shape;121;p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122" name="Google Shape;122;p3"/>
          <p:cNvSpPr txBox="1"/>
          <p:nvPr/>
        </p:nvSpPr>
        <p:spPr>
          <a:xfrm>
            <a:off x="1182942" y="2851658"/>
            <a:ext cx="5616075"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② </a:t>
            </a:r>
            <a:r>
              <a:rPr b="0" i="0" lang="ko-KR" sz="1100" u="none" cap="none" strike="noStrike">
                <a:solidFill>
                  <a:schemeClr val="dk1"/>
                </a:solidFill>
                <a:latin typeface="MS Mincho"/>
                <a:ea typeface="MS Mincho"/>
                <a:cs typeface="MS Mincho"/>
                <a:sym typeface="MS Mincho"/>
              </a:rPr>
              <a:t>전자부전 일람 정보를 인쇄합니다. </a:t>
            </a:r>
            <a:endParaRPr b="0" i="0" sz="1100" u="none" cap="none" strike="noStrike">
              <a:solidFill>
                <a:schemeClr val="dk1"/>
              </a:solidFill>
              <a:latin typeface="MS Mincho"/>
              <a:ea typeface="MS Mincho"/>
              <a:cs typeface="MS Mincho"/>
              <a:sym typeface="MS Mincho"/>
            </a:endParaRPr>
          </a:p>
        </p:txBody>
      </p:sp>
      <p:pic>
        <p:nvPicPr>
          <p:cNvPr id="123" name="Google Shape;123;p3"/>
          <p:cNvPicPr preferRelativeResize="0"/>
          <p:nvPr/>
        </p:nvPicPr>
        <p:blipFill rotWithShape="1">
          <a:blip r:embed="rId3">
            <a:alphaModFix/>
          </a:blip>
          <a:srcRect b="0" l="0" r="0" t="0"/>
          <a:stretch/>
        </p:blipFill>
        <p:spPr>
          <a:xfrm>
            <a:off x="1341445" y="3245214"/>
            <a:ext cx="4572638" cy="2715004"/>
          </a:xfrm>
          <a:prstGeom prst="rect">
            <a:avLst/>
          </a:prstGeom>
          <a:noFill/>
          <a:ln cap="flat" cmpd="sng" w="9525">
            <a:solidFill>
              <a:schemeClr val="dk1"/>
            </a:solidFill>
            <a:prstDash val="solid"/>
            <a:round/>
            <a:headEnd len="sm" w="sm" type="none"/>
            <a:tailEnd len="sm" w="sm" type="none"/>
          </a:ln>
        </p:spPr>
      </p:pic>
      <p:sp>
        <p:nvSpPr>
          <p:cNvPr id="124" name="Google Shape;124;p3"/>
          <p:cNvSpPr/>
          <p:nvPr/>
        </p:nvSpPr>
        <p:spPr>
          <a:xfrm>
            <a:off x="980661" y="8431492"/>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25" name="Google Shape;125;p3"/>
          <p:cNvSpPr txBox="1"/>
          <p:nvPr/>
        </p:nvSpPr>
        <p:spPr>
          <a:xfrm>
            <a:off x="1133161" y="6172401"/>
            <a:ext cx="5616075"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③ </a:t>
            </a:r>
            <a:r>
              <a:rPr b="0" i="0" lang="ko-KR" sz="1100" u="none" cap="none" strike="noStrike">
                <a:solidFill>
                  <a:schemeClr val="dk1"/>
                </a:solidFill>
                <a:latin typeface="MS Mincho"/>
                <a:ea typeface="MS Mincho"/>
                <a:cs typeface="MS Mincho"/>
                <a:sym typeface="MS Mincho"/>
              </a:rPr>
              <a:t>전자부전 일람에서 선택한 부전정보를 제거합니다. </a:t>
            </a:r>
            <a:endParaRPr b="0" i="0" sz="1100" u="none" cap="none" strike="noStrike">
              <a:solidFill>
                <a:schemeClr val="dk1"/>
              </a:solidFill>
              <a:latin typeface="MS Mincho"/>
              <a:ea typeface="MS Mincho"/>
              <a:cs typeface="MS Mincho"/>
              <a:sym typeface="MS Mincho"/>
            </a:endParaRPr>
          </a:p>
        </p:txBody>
      </p:sp>
      <p:pic>
        <p:nvPicPr>
          <p:cNvPr id="126" name="Google Shape;126;p3"/>
          <p:cNvPicPr preferRelativeResize="0"/>
          <p:nvPr/>
        </p:nvPicPr>
        <p:blipFill rotWithShape="1">
          <a:blip r:embed="rId4">
            <a:alphaModFix/>
          </a:blip>
          <a:srcRect b="0" l="0" r="0" t="0"/>
          <a:stretch/>
        </p:blipFill>
        <p:spPr>
          <a:xfrm>
            <a:off x="1355920" y="6476290"/>
            <a:ext cx="4524229" cy="2317130"/>
          </a:xfrm>
          <a:prstGeom prst="rect">
            <a:avLst/>
          </a:prstGeom>
          <a:noFill/>
          <a:ln>
            <a:noFill/>
          </a:ln>
        </p:spPr>
      </p:pic>
      <p:sp>
        <p:nvSpPr>
          <p:cNvPr id="127" name="Google Shape;127;p3"/>
          <p:cNvSpPr/>
          <p:nvPr/>
        </p:nvSpPr>
        <p:spPr>
          <a:xfrm>
            <a:off x="1355920" y="6476305"/>
            <a:ext cx="600173" cy="23300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cxnSp>
        <p:nvCxnSpPr>
          <p:cNvPr id="128" name="Google Shape;128;p3"/>
          <p:cNvCxnSpPr>
            <a:stCxn id="127" idx="3"/>
            <a:endCxn id="129" idx="0"/>
          </p:cNvCxnSpPr>
          <p:nvPr/>
        </p:nvCxnSpPr>
        <p:spPr>
          <a:xfrm>
            <a:off x="1956093" y="6592805"/>
            <a:ext cx="2750100" cy="1249200"/>
          </a:xfrm>
          <a:prstGeom prst="bentConnector2">
            <a:avLst/>
          </a:prstGeom>
          <a:noFill/>
          <a:ln cap="flat" cmpd="sng" w="19050">
            <a:solidFill>
              <a:srgbClr val="FF0000"/>
            </a:solidFill>
            <a:prstDash val="solid"/>
            <a:miter lim="800000"/>
            <a:headEnd len="sm" w="sm" type="none"/>
            <a:tailEnd len="med" w="med" type="triangle"/>
          </a:ln>
        </p:spPr>
      </p:cxnSp>
      <p:sp>
        <p:nvSpPr>
          <p:cNvPr id="129" name="Google Shape;129;p3"/>
          <p:cNvSpPr/>
          <p:nvPr/>
        </p:nvSpPr>
        <p:spPr>
          <a:xfrm>
            <a:off x="3617735" y="7842052"/>
            <a:ext cx="2177009" cy="89281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grpSp>
        <p:nvGrpSpPr>
          <p:cNvPr id="130" name="Google Shape;130;p3"/>
          <p:cNvGrpSpPr/>
          <p:nvPr/>
        </p:nvGrpSpPr>
        <p:grpSpPr>
          <a:xfrm>
            <a:off x="1099051" y="1981904"/>
            <a:ext cx="5586344" cy="746525"/>
            <a:chOff x="973033" y="4826721"/>
            <a:chExt cx="6649033" cy="1038370"/>
          </a:xfrm>
        </p:grpSpPr>
        <p:pic>
          <p:nvPicPr>
            <p:cNvPr id="131" name="Google Shape;131;p3"/>
            <p:cNvPicPr preferRelativeResize="0"/>
            <p:nvPr/>
          </p:nvPicPr>
          <p:blipFill rotWithShape="1">
            <a:blip r:embed="rId5">
              <a:alphaModFix/>
            </a:blip>
            <a:srcRect b="0" l="0" r="0" t="0"/>
            <a:stretch/>
          </p:blipFill>
          <p:spPr>
            <a:xfrm>
              <a:off x="973033" y="4826721"/>
              <a:ext cx="4877481" cy="1038370"/>
            </a:xfrm>
            <a:prstGeom prst="rect">
              <a:avLst/>
            </a:prstGeom>
            <a:noFill/>
            <a:ln>
              <a:noFill/>
            </a:ln>
          </p:spPr>
        </p:pic>
        <p:pic>
          <p:nvPicPr>
            <p:cNvPr id="132" name="Google Shape;132;p3"/>
            <p:cNvPicPr preferRelativeResize="0"/>
            <p:nvPr/>
          </p:nvPicPr>
          <p:blipFill rotWithShape="1">
            <a:blip r:embed="rId6">
              <a:alphaModFix/>
            </a:blip>
            <a:srcRect b="0" l="0" r="0" t="0"/>
            <a:stretch/>
          </p:blipFill>
          <p:spPr>
            <a:xfrm>
              <a:off x="5726326" y="4855300"/>
              <a:ext cx="1895740" cy="981212"/>
            </a:xfrm>
            <a:prstGeom prst="rect">
              <a:avLst/>
            </a:prstGeom>
            <a:noFill/>
            <a:ln>
              <a:noFill/>
            </a:ln>
          </p:spPr>
        </p:pic>
      </p:grpSp>
      <p:sp>
        <p:nvSpPr>
          <p:cNvPr id="133" name="Google Shape;133;p3"/>
          <p:cNvSpPr txBox="1"/>
          <p:nvPr/>
        </p:nvSpPr>
        <p:spPr>
          <a:xfrm>
            <a:off x="5302973" y="2027232"/>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1748344" y="2359097"/>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③</a:t>
            </a:r>
            <a:endParaRPr b="0" i="0" sz="1800" u="none" cap="none" strike="noStrike">
              <a:solidFill>
                <a:srgbClr val="FF0000"/>
              </a:solidFill>
              <a:latin typeface="Century"/>
              <a:ea typeface="Century"/>
              <a:cs typeface="Century"/>
              <a:sym typeface="Century"/>
            </a:endParaRPr>
          </a:p>
        </p:txBody>
      </p:sp>
      <p:sp>
        <p:nvSpPr>
          <p:cNvPr id="135" name="Google Shape;135;p3"/>
          <p:cNvSpPr/>
          <p:nvPr/>
        </p:nvSpPr>
        <p:spPr>
          <a:xfrm>
            <a:off x="1222720" y="2460838"/>
            <a:ext cx="616713" cy="23469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36" name="Google Shape;136;p3"/>
          <p:cNvSpPr/>
          <p:nvPr/>
        </p:nvSpPr>
        <p:spPr>
          <a:xfrm>
            <a:off x="5685689" y="2124403"/>
            <a:ext cx="616713" cy="23469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26"/>
          <p:cNvGrpSpPr/>
          <p:nvPr/>
        </p:nvGrpSpPr>
        <p:grpSpPr>
          <a:xfrm>
            <a:off x="1609525" y="6295332"/>
            <a:ext cx="4701572" cy="3398907"/>
            <a:chOff x="1503572" y="2331023"/>
            <a:chExt cx="4320000" cy="3254248"/>
          </a:xfrm>
        </p:grpSpPr>
        <p:pic>
          <p:nvPicPr>
            <p:cNvPr id="142" name="Google Shape;142;p26"/>
            <p:cNvPicPr preferRelativeResize="0"/>
            <p:nvPr/>
          </p:nvPicPr>
          <p:blipFill rotWithShape="1">
            <a:blip r:embed="rId3">
              <a:alphaModFix/>
            </a:blip>
            <a:srcRect b="0" l="0" r="0" t="0"/>
            <a:stretch/>
          </p:blipFill>
          <p:spPr>
            <a:xfrm>
              <a:off x="1503572" y="2331023"/>
              <a:ext cx="4320000" cy="3254248"/>
            </a:xfrm>
            <a:prstGeom prst="rect">
              <a:avLst/>
            </a:prstGeom>
            <a:noFill/>
            <a:ln>
              <a:noFill/>
            </a:ln>
          </p:spPr>
        </p:pic>
        <p:pic>
          <p:nvPicPr>
            <p:cNvPr id="143" name="Google Shape;143;p26"/>
            <p:cNvPicPr preferRelativeResize="0"/>
            <p:nvPr/>
          </p:nvPicPr>
          <p:blipFill rotWithShape="1">
            <a:blip r:embed="rId4">
              <a:alphaModFix/>
            </a:blip>
            <a:srcRect b="0" l="0" r="0" t="0"/>
            <a:stretch/>
          </p:blipFill>
          <p:spPr>
            <a:xfrm>
              <a:off x="1506907" y="2333413"/>
              <a:ext cx="4315237" cy="229921"/>
            </a:xfrm>
            <a:prstGeom prst="rect">
              <a:avLst/>
            </a:prstGeom>
            <a:noFill/>
            <a:ln>
              <a:noFill/>
            </a:ln>
          </p:spPr>
        </p:pic>
      </p:grpSp>
      <p:sp>
        <p:nvSpPr>
          <p:cNvPr id="144" name="Google Shape;144;p2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145" name="Google Shape;145;p26"/>
          <p:cNvSpPr txBox="1"/>
          <p:nvPr/>
        </p:nvSpPr>
        <p:spPr>
          <a:xfrm>
            <a:off x="1249441" y="5457204"/>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의료비청구서의 付箋メモ 입력</a:t>
            </a:r>
            <a:r>
              <a:rPr b="0" i="0" lang="ko-KR" sz="1100" u="none" cap="none" strike="noStrike">
                <a:solidFill>
                  <a:schemeClr val="dk1"/>
                </a:solidFill>
                <a:latin typeface="MS Mincho"/>
                <a:ea typeface="MS Mincho"/>
                <a:cs typeface="MS Mincho"/>
                <a:sym typeface="MS Mincho"/>
              </a:rPr>
              <a:t>   </a:t>
            </a:r>
            <a:endParaRPr b="0" i="0" sz="1100" u="none" cap="none" strike="noStrike">
              <a:solidFill>
                <a:schemeClr val="dk1"/>
              </a:solidFill>
              <a:latin typeface="MS Mincho"/>
              <a:ea typeface="MS Mincho"/>
              <a:cs typeface="MS Mincho"/>
              <a:sym typeface="MS Mincho"/>
            </a:endParaRPr>
          </a:p>
        </p:txBody>
      </p:sp>
      <p:sp>
        <p:nvSpPr>
          <p:cNvPr id="146" name="Google Shape;146;p26"/>
          <p:cNvSpPr txBox="1"/>
          <p:nvPr/>
        </p:nvSpPr>
        <p:spPr>
          <a:xfrm>
            <a:off x="1347799" y="5761350"/>
            <a:ext cx="5400000"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상세 의료비청구서에서 ‘전자부전’에 체크를 하면 </a:t>
            </a:r>
            <a:r>
              <a:rPr b="0" i="0" lang="ko-KR" sz="1100" u="none" cap="none" strike="noStrike">
                <a:solidFill>
                  <a:srgbClr val="FF0000"/>
                </a:solidFill>
                <a:latin typeface="MS Gothic"/>
                <a:ea typeface="MS Gothic"/>
                <a:cs typeface="MS Gothic"/>
                <a:sym typeface="MS Gothic"/>
              </a:rPr>
              <a:t>付箋メモ入力ダイアログ</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화면이 오프 되어 부전메모를 입력할 수 있습니다. </a:t>
            </a:r>
            <a:endParaRPr b="0" i="0" sz="1100" u="none" cap="none" strike="noStrike">
              <a:solidFill>
                <a:schemeClr val="dk1"/>
              </a:solidFill>
              <a:latin typeface="MS Mincho"/>
              <a:ea typeface="MS Mincho"/>
              <a:cs typeface="MS Mincho"/>
              <a:sym typeface="MS Mincho"/>
            </a:endParaRPr>
          </a:p>
        </p:txBody>
      </p:sp>
      <p:cxnSp>
        <p:nvCxnSpPr>
          <p:cNvPr id="147" name="Google Shape;147;p26"/>
          <p:cNvCxnSpPr/>
          <p:nvPr/>
        </p:nvCxnSpPr>
        <p:spPr>
          <a:xfrm flipH="1">
            <a:off x="5426177" y="7881188"/>
            <a:ext cx="281831" cy="41106"/>
          </a:xfrm>
          <a:prstGeom prst="straightConnector1">
            <a:avLst/>
          </a:prstGeom>
          <a:noFill/>
          <a:ln cap="flat" cmpd="sng" w="19050">
            <a:solidFill>
              <a:srgbClr val="FF0000"/>
            </a:solidFill>
            <a:prstDash val="solid"/>
            <a:round/>
            <a:headEnd len="sm" w="sm" type="none"/>
            <a:tailEnd len="med" w="med" type="triangle"/>
          </a:ln>
        </p:spPr>
      </p:cxnSp>
      <p:sp>
        <p:nvSpPr>
          <p:cNvPr id="148" name="Google Shape;148;p26"/>
          <p:cNvSpPr/>
          <p:nvPr/>
        </p:nvSpPr>
        <p:spPr>
          <a:xfrm>
            <a:off x="5747434" y="7814943"/>
            <a:ext cx="494300" cy="135926"/>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49" name="Google Shape;149;p26"/>
          <p:cNvSpPr/>
          <p:nvPr/>
        </p:nvSpPr>
        <p:spPr>
          <a:xfrm>
            <a:off x="3489825" y="7711881"/>
            <a:ext cx="1936352" cy="95579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50" name="Google Shape;150;p26"/>
          <p:cNvSpPr txBox="1"/>
          <p:nvPr/>
        </p:nvSpPr>
        <p:spPr>
          <a:xfrm>
            <a:off x="3689804" y="8711357"/>
            <a:ext cx="1736373"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ko-KR" sz="1100" u="none" cap="none" strike="noStrike">
                <a:solidFill>
                  <a:srgbClr val="FF0000"/>
                </a:solidFill>
                <a:latin typeface="MS Gothic"/>
                <a:ea typeface="MS Gothic"/>
                <a:cs typeface="MS Gothic"/>
                <a:sym typeface="MS Gothic"/>
              </a:rPr>
              <a:t>付箋メモ入力ダイアログ</a:t>
            </a:r>
            <a:endParaRPr/>
          </a:p>
        </p:txBody>
      </p:sp>
      <p:sp>
        <p:nvSpPr>
          <p:cNvPr id="151" name="Google Shape;151;p26"/>
          <p:cNvSpPr txBox="1"/>
          <p:nvPr/>
        </p:nvSpPr>
        <p:spPr>
          <a:xfrm>
            <a:off x="1048101" y="1173955"/>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의료비청구서 점검화면에서의 전자부전 인쇄</a:t>
            </a:r>
            <a:r>
              <a:rPr b="0" i="0" lang="ko-KR" sz="1100" u="none" cap="none" strike="noStrike">
                <a:solidFill>
                  <a:schemeClr val="dk1"/>
                </a:solidFill>
                <a:latin typeface="MS Mincho"/>
                <a:ea typeface="MS Mincho"/>
                <a:cs typeface="MS Mincho"/>
                <a:sym typeface="MS Mincho"/>
              </a:rPr>
              <a:t>   </a:t>
            </a:r>
            <a:endParaRPr b="0" i="0" sz="1100" u="none" cap="none" strike="noStrike">
              <a:solidFill>
                <a:schemeClr val="dk1"/>
              </a:solidFill>
              <a:latin typeface="MS Mincho"/>
              <a:ea typeface="MS Mincho"/>
              <a:cs typeface="MS Mincho"/>
              <a:sym typeface="MS Mincho"/>
            </a:endParaRPr>
          </a:p>
        </p:txBody>
      </p:sp>
      <p:sp>
        <p:nvSpPr>
          <p:cNvPr id="152" name="Google Shape;152;p26"/>
          <p:cNvSpPr txBox="1"/>
          <p:nvPr/>
        </p:nvSpPr>
        <p:spPr>
          <a:xfrm>
            <a:off x="1146459" y="1478101"/>
            <a:ext cx="5400000"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‘점검업무’ &gt;  의료비청구서 검색 리스트에서도 전자부전을 인쇄할 수 있습니다. </a:t>
            </a:r>
            <a:endParaRPr b="0" i="0" sz="1100" u="none" cap="none" strike="noStrike">
              <a:solidFill>
                <a:schemeClr val="dk1"/>
              </a:solidFill>
              <a:latin typeface="MS Mincho"/>
              <a:ea typeface="MS Mincho"/>
              <a:cs typeface="MS Mincho"/>
              <a:sym typeface="MS Mincho"/>
            </a:endParaRPr>
          </a:p>
        </p:txBody>
      </p:sp>
      <p:grpSp>
        <p:nvGrpSpPr>
          <p:cNvPr id="153" name="Google Shape;153;p26"/>
          <p:cNvGrpSpPr/>
          <p:nvPr/>
        </p:nvGrpSpPr>
        <p:grpSpPr>
          <a:xfrm>
            <a:off x="1355920" y="1965168"/>
            <a:ext cx="4320000" cy="3254248"/>
            <a:chOff x="1278362" y="5753148"/>
            <a:chExt cx="4320000" cy="3254248"/>
          </a:xfrm>
        </p:grpSpPr>
        <p:pic>
          <p:nvPicPr>
            <p:cNvPr id="154" name="Google Shape;154;p26"/>
            <p:cNvPicPr preferRelativeResize="0"/>
            <p:nvPr/>
          </p:nvPicPr>
          <p:blipFill rotWithShape="1">
            <a:blip r:embed="rId5">
              <a:alphaModFix/>
            </a:blip>
            <a:srcRect b="0" l="0" r="0" t="0"/>
            <a:stretch/>
          </p:blipFill>
          <p:spPr>
            <a:xfrm>
              <a:off x="1278362" y="5753148"/>
              <a:ext cx="4320000" cy="3254248"/>
            </a:xfrm>
            <a:prstGeom prst="rect">
              <a:avLst/>
            </a:prstGeom>
            <a:noFill/>
            <a:ln>
              <a:noFill/>
            </a:ln>
          </p:spPr>
        </p:pic>
        <p:pic>
          <p:nvPicPr>
            <p:cNvPr id="155" name="Google Shape;155;p26"/>
            <p:cNvPicPr preferRelativeResize="0"/>
            <p:nvPr/>
          </p:nvPicPr>
          <p:blipFill rotWithShape="1">
            <a:blip r:embed="rId6">
              <a:alphaModFix/>
            </a:blip>
            <a:srcRect b="0" l="0" r="0" t="0"/>
            <a:stretch/>
          </p:blipFill>
          <p:spPr>
            <a:xfrm>
              <a:off x="1286267" y="5753148"/>
              <a:ext cx="4304189" cy="454879"/>
            </a:xfrm>
            <a:prstGeom prst="rect">
              <a:avLst/>
            </a:prstGeom>
            <a:noFill/>
            <a:ln>
              <a:noFill/>
            </a:ln>
          </p:spPr>
        </p:pic>
      </p:grpSp>
      <p:sp>
        <p:nvSpPr>
          <p:cNvPr id="156" name="Google Shape;156;p26"/>
          <p:cNvSpPr txBox="1"/>
          <p:nvPr/>
        </p:nvSpPr>
        <p:spPr>
          <a:xfrm>
            <a:off x="3515919" y="2073566"/>
            <a:ext cx="1031051"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ko-KR" sz="1100" u="none" cap="none" strike="noStrike">
                <a:solidFill>
                  <a:srgbClr val="FF0000"/>
                </a:solidFill>
                <a:latin typeface="MS Gothic"/>
                <a:ea typeface="MS Gothic"/>
                <a:cs typeface="MS Gothic"/>
                <a:sym typeface="MS Gothic"/>
              </a:rPr>
              <a:t>電子付箋印刷</a:t>
            </a:r>
            <a:endParaRPr/>
          </a:p>
        </p:txBody>
      </p:sp>
      <p:cxnSp>
        <p:nvCxnSpPr>
          <p:cNvPr id="157" name="Google Shape;157;p26"/>
          <p:cNvCxnSpPr>
            <a:stCxn id="156" idx="2"/>
          </p:cNvCxnSpPr>
          <p:nvPr/>
        </p:nvCxnSpPr>
        <p:spPr>
          <a:xfrm>
            <a:off x="4031445" y="2335176"/>
            <a:ext cx="713700" cy="237300"/>
          </a:xfrm>
          <a:prstGeom prst="straightConnector1">
            <a:avLst/>
          </a:prstGeom>
          <a:noFill/>
          <a:ln cap="flat" cmpd="sng" w="19050">
            <a:solidFill>
              <a:srgbClr val="FF0000"/>
            </a:solidFill>
            <a:prstDash val="solid"/>
            <a:round/>
            <a:headEnd len="sm" w="sm" type="none"/>
            <a:tailEnd len="med" w="med" type="triangle"/>
          </a:ln>
        </p:spPr>
      </p:cxnSp>
      <p:sp>
        <p:nvSpPr>
          <p:cNvPr id="158" name="Google Shape;158;p26"/>
          <p:cNvSpPr txBox="1"/>
          <p:nvPr/>
        </p:nvSpPr>
        <p:spPr>
          <a:xfrm>
            <a:off x="3773377" y="2914160"/>
            <a:ext cx="2674724" cy="1150315"/>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주 : 인쇄 옵션‘후보병명출력’을 체크 해제 해야만 ‘전자부전’을 선택가능하고 인쇄가 가능합니다. ( 인쇄 포맷은‘전자부전일람’의 인쇄와 동일합니다. ) </a:t>
            </a:r>
            <a:endParaRPr b="0" i="0" sz="1100" u="none" cap="none" strike="noStrike">
              <a:solidFill>
                <a:srgbClr val="000000"/>
              </a:solidFill>
              <a:latin typeface="MS Mincho"/>
              <a:ea typeface="MS Mincho"/>
              <a:cs typeface="MS Mincho"/>
              <a:sym typeface="MS Minch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rotWithShape="1">
          <a:blip r:embed="rId3">
            <a:alphaModFix/>
          </a:blip>
          <a:srcRect b="0" l="0" r="0" t="0"/>
          <a:stretch/>
        </p:blipFill>
        <p:spPr>
          <a:xfrm>
            <a:off x="1111574" y="3040793"/>
            <a:ext cx="2141793" cy="3170768"/>
          </a:xfrm>
          <a:prstGeom prst="rect">
            <a:avLst/>
          </a:prstGeom>
          <a:noFill/>
          <a:ln>
            <a:noFill/>
          </a:ln>
        </p:spPr>
      </p:pic>
      <p:sp>
        <p:nvSpPr>
          <p:cNvPr id="164" name="Google Shape;164;p27"/>
          <p:cNvSpPr/>
          <p:nvPr/>
        </p:nvSpPr>
        <p:spPr>
          <a:xfrm>
            <a:off x="1080000" y="1294999"/>
            <a:ext cx="5400000" cy="252000"/>
          </a:xfrm>
          <a:prstGeom prst="rect">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2060"/>
                </a:solidFill>
                <a:latin typeface="MS Gothic"/>
                <a:ea typeface="MS Gothic"/>
                <a:cs typeface="MS Gothic"/>
                <a:sym typeface="MS Gothic"/>
              </a:rPr>
              <a:t>화면점검분담</a:t>
            </a:r>
            <a:endParaRPr b="0" i="0" sz="1400" u="none" cap="none" strike="noStrike">
              <a:solidFill>
                <a:srgbClr val="002060"/>
              </a:solidFill>
              <a:latin typeface="MS Gothic"/>
              <a:ea typeface="MS Gothic"/>
              <a:cs typeface="MS Gothic"/>
              <a:sym typeface="MS Gothic"/>
            </a:endParaRPr>
          </a:p>
        </p:txBody>
      </p:sp>
      <p:sp>
        <p:nvSpPr>
          <p:cNvPr id="165" name="Google Shape;165;p27"/>
          <p:cNvSpPr txBox="1"/>
          <p:nvPr/>
        </p:nvSpPr>
        <p:spPr>
          <a:xfrm>
            <a:off x="1080000" y="1621974"/>
            <a:ext cx="5400000" cy="1361871"/>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의료비청구서를 업로드 및 도입 후에는 자동점검이 실시됩니다.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그리고, 자동점검 결과가 불합격인 의료비청구서를 육안으로 확인 하는 점검 업무를 실시합니다. 그러나 심사해야 하는 의료비청구서의 건수가 많을 수록 상당한 부담일 수 밖에 없습니다.   </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심사 대상의 의료비청구서를 점검 유저별로 분배하여 화면점검을 수행할 수 있다면 심사 업무의 효율이 높아질 것 입니다.    </a:t>
            </a:r>
            <a:endParaRPr b="0" i="0" sz="1100" u="none" cap="none" strike="noStrike">
              <a:solidFill>
                <a:schemeClr val="dk1"/>
              </a:solidFill>
              <a:latin typeface="MS Mincho"/>
              <a:ea typeface="MS Mincho"/>
              <a:cs typeface="MS Mincho"/>
              <a:sym typeface="MS Mincho"/>
            </a:endParaRPr>
          </a:p>
        </p:txBody>
      </p:sp>
      <p:sp>
        <p:nvSpPr>
          <p:cNvPr id="166" name="Google Shape;166;p27"/>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167" name="Google Shape;167;p27"/>
          <p:cNvSpPr/>
          <p:nvPr/>
        </p:nvSpPr>
        <p:spPr>
          <a:xfrm>
            <a:off x="1205462" y="4977562"/>
            <a:ext cx="1501261" cy="23622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68" name="Google Shape;168;p27"/>
          <p:cNvSpPr/>
          <p:nvPr/>
        </p:nvSpPr>
        <p:spPr>
          <a:xfrm>
            <a:off x="3347255" y="4632153"/>
            <a:ext cx="3501387" cy="829195"/>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네비게이션 위도우의 ‘점검업무’&gt; ‘화면점검분담’을 더블 클릭합니다. </a:t>
            </a:r>
            <a:endParaRPr b="0" i="0" sz="1100" u="none" cap="none" strike="noStrike">
              <a:solidFill>
                <a:schemeClr val="dk1"/>
              </a:solidFill>
              <a:latin typeface="MS Mincho"/>
              <a:ea typeface="MS Mincho"/>
              <a:cs typeface="MS Mincho"/>
              <a:sym typeface="MS Mincho"/>
            </a:endParaRPr>
          </a:p>
        </p:txBody>
      </p:sp>
      <p:sp>
        <p:nvSpPr>
          <p:cNvPr id="169" name="Google Shape;169;p27"/>
          <p:cNvSpPr txBox="1"/>
          <p:nvPr/>
        </p:nvSpPr>
        <p:spPr>
          <a:xfrm>
            <a:off x="1048101" y="6558505"/>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초기 화면 입니다. </a:t>
            </a:r>
            <a:endParaRPr b="0" i="0" sz="1100" u="none" cap="none" strike="noStrike">
              <a:solidFill>
                <a:schemeClr val="dk1"/>
              </a:solidFill>
              <a:latin typeface="MS Mincho"/>
              <a:ea typeface="MS Mincho"/>
              <a:cs typeface="MS Mincho"/>
              <a:sym typeface="MS Mincho"/>
            </a:endParaRPr>
          </a:p>
        </p:txBody>
      </p:sp>
      <p:sp>
        <p:nvSpPr>
          <p:cNvPr id="170" name="Google Shape;170;p27"/>
          <p:cNvSpPr/>
          <p:nvPr/>
        </p:nvSpPr>
        <p:spPr>
          <a:xfrm>
            <a:off x="980661" y="8455544"/>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pic>
        <p:nvPicPr>
          <p:cNvPr id="171" name="Google Shape;171;p27"/>
          <p:cNvPicPr preferRelativeResize="0"/>
          <p:nvPr/>
        </p:nvPicPr>
        <p:blipFill rotWithShape="1">
          <a:blip r:embed="rId4">
            <a:alphaModFix/>
          </a:blip>
          <a:srcRect b="0" l="0" r="0" t="0"/>
          <a:stretch/>
        </p:blipFill>
        <p:spPr>
          <a:xfrm>
            <a:off x="1293109" y="6911295"/>
            <a:ext cx="5046482" cy="3303927"/>
          </a:xfrm>
          <a:prstGeom prst="rect">
            <a:avLst/>
          </a:prstGeom>
          <a:noFill/>
          <a:ln>
            <a:noFill/>
          </a:ln>
        </p:spPr>
      </p:pic>
      <p:sp>
        <p:nvSpPr>
          <p:cNvPr id="172" name="Google Shape;172;p27"/>
          <p:cNvSpPr/>
          <p:nvPr/>
        </p:nvSpPr>
        <p:spPr>
          <a:xfrm>
            <a:off x="1366056" y="8546503"/>
            <a:ext cx="1340668" cy="711798"/>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소속 접속 가능한 유저 입니다. </a:t>
            </a:r>
            <a:endParaRPr b="0" i="0" sz="1100" u="none" cap="none" strike="noStrike">
              <a:solidFill>
                <a:schemeClr val="dk1"/>
              </a:solidFill>
              <a:latin typeface="MS Mincho"/>
              <a:ea typeface="MS Mincho"/>
              <a:cs typeface="MS Mincho"/>
              <a:sym typeface="MS Mincho"/>
            </a:endParaRPr>
          </a:p>
        </p:txBody>
      </p:sp>
      <p:sp>
        <p:nvSpPr>
          <p:cNvPr id="173" name="Google Shape;173;p27"/>
          <p:cNvSpPr/>
          <p:nvPr/>
        </p:nvSpPr>
        <p:spPr>
          <a:xfrm>
            <a:off x="3998352" y="8680109"/>
            <a:ext cx="1340668" cy="711798"/>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유저에게 분담된 의료비청구서 정보입니다.</a:t>
            </a:r>
            <a:endParaRPr b="0" i="0" sz="1100" u="none" cap="none" strike="noStrike">
              <a:solidFill>
                <a:schemeClr val="dk1"/>
              </a:solidFill>
              <a:latin typeface="MS Mincho"/>
              <a:ea typeface="MS Mincho"/>
              <a:cs typeface="MS Mincho"/>
              <a:sym typeface="MS Minch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8"/>
          <p:cNvPicPr preferRelativeResize="0"/>
          <p:nvPr/>
        </p:nvPicPr>
        <p:blipFill rotWithShape="1">
          <a:blip r:embed="rId3">
            <a:alphaModFix/>
          </a:blip>
          <a:srcRect b="0" l="0" r="0" t="0"/>
          <a:stretch/>
        </p:blipFill>
        <p:spPr>
          <a:xfrm>
            <a:off x="915788" y="1661954"/>
            <a:ext cx="5801506" cy="524537"/>
          </a:xfrm>
          <a:prstGeom prst="rect">
            <a:avLst/>
          </a:prstGeom>
          <a:noFill/>
          <a:ln>
            <a:noFill/>
          </a:ln>
        </p:spPr>
      </p:pic>
      <p:sp>
        <p:nvSpPr>
          <p:cNvPr id="179" name="Google Shape;179;p2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180" name="Google Shape;180;p28"/>
          <p:cNvSpPr/>
          <p:nvPr/>
        </p:nvSpPr>
        <p:spPr>
          <a:xfrm>
            <a:off x="978733" y="9169148"/>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81" name="Google Shape;181;p28"/>
          <p:cNvSpPr txBox="1"/>
          <p:nvPr/>
        </p:nvSpPr>
        <p:spPr>
          <a:xfrm>
            <a:off x="1048101" y="1320281"/>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상단 영역입니다.  </a:t>
            </a:r>
            <a:endParaRPr b="0" i="0" sz="1100" u="none" cap="none" strike="noStrike">
              <a:solidFill>
                <a:schemeClr val="dk1"/>
              </a:solidFill>
              <a:latin typeface="MS Mincho"/>
              <a:ea typeface="MS Mincho"/>
              <a:cs typeface="MS Mincho"/>
              <a:sym typeface="MS Mincho"/>
            </a:endParaRPr>
          </a:p>
        </p:txBody>
      </p:sp>
      <p:sp>
        <p:nvSpPr>
          <p:cNvPr id="182" name="Google Shape;182;p28"/>
          <p:cNvSpPr/>
          <p:nvPr/>
        </p:nvSpPr>
        <p:spPr>
          <a:xfrm>
            <a:off x="980661" y="3370095"/>
            <a:ext cx="975432" cy="215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83" name="Google Shape;183;p28"/>
          <p:cNvSpPr txBox="1"/>
          <p:nvPr/>
        </p:nvSpPr>
        <p:spPr>
          <a:xfrm>
            <a:off x="3162572" y="1912006"/>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184" name="Google Shape;184;p28"/>
          <p:cNvSpPr txBox="1"/>
          <p:nvPr/>
        </p:nvSpPr>
        <p:spPr>
          <a:xfrm>
            <a:off x="708039" y="1621607"/>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185" name="Google Shape;185;p28"/>
          <p:cNvSpPr/>
          <p:nvPr/>
        </p:nvSpPr>
        <p:spPr>
          <a:xfrm>
            <a:off x="1048101" y="1719057"/>
            <a:ext cx="1641936" cy="220583"/>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86" name="Google Shape;186;p28"/>
          <p:cNvSpPr txBox="1"/>
          <p:nvPr/>
        </p:nvSpPr>
        <p:spPr>
          <a:xfrm>
            <a:off x="1101219" y="2376185"/>
            <a:ext cx="5616075" cy="93867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①</a:t>
            </a:r>
            <a:r>
              <a:rPr b="0" i="0" lang="ko-KR" sz="1100" u="none" cap="none" strike="noStrike">
                <a:solidFill>
                  <a:schemeClr val="dk1"/>
                </a:solidFill>
                <a:latin typeface="MS Mincho"/>
                <a:ea typeface="MS Mincho"/>
                <a:cs typeface="MS Mincho"/>
                <a:sym typeface="MS Mincho"/>
              </a:rPr>
              <a:t> 진료년월에 해당되는 의료비청구서 대상으로 점검 대상 건수를 분담하게 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의료비청구서가 업로드 되어 정상 취입된 최근 진료년월이 default로  설정됩니다.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버튼은 분담된 내역을 조회합니다. </a:t>
            </a:r>
            <a:endParaRPr b="0" i="0" sz="1100" u="none" cap="none" strike="noStrike">
              <a:solidFill>
                <a:schemeClr val="dk1"/>
              </a:solidFill>
              <a:latin typeface="MS Mincho"/>
              <a:ea typeface="MS Mincho"/>
              <a:cs typeface="MS Mincho"/>
              <a:sym typeface="MS Mincho"/>
            </a:endParaRPr>
          </a:p>
        </p:txBody>
      </p:sp>
      <p:pic>
        <p:nvPicPr>
          <p:cNvPr id="187" name="Google Shape;187;p28"/>
          <p:cNvPicPr preferRelativeResize="0"/>
          <p:nvPr/>
        </p:nvPicPr>
        <p:blipFill rotWithShape="1">
          <a:blip r:embed="rId4">
            <a:alphaModFix/>
          </a:blip>
          <a:srcRect b="0" l="0" r="0" t="0"/>
          <a:stretch/>
        </p:blipFill>
        <p:spPr>
          <a:xfrm>
            <a:off x="1383440" y="3057139"/>
            <a:ext cx="244939" cy="197016"/>
          </a:xfrm>
          <a:prstGeom prst="rect">
            <a:avLst/>
          </a:prstGeom>
          <a:noFill/>
          <a:ln>
            <a:noFill/>
          </a:ln>
        </p:spPr>
      </p:pic>
      <p:sp>
        <p:nvSpPr>
          <p:cNvPr id="188" name="Google Shape;188;p28"/>
          <p:cNvSpPr txBox="1"/>
          <p:nvPr/>
        </p:nvSpPr>
        <p:spPr>
          <a:xfrm>
            <a:off x="1123537" y="3314863"/>
            <a:ext cx="5801506" cy="178506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②　</a:t>
            </a:r>
            <a:r>
              <a:rPr b="0" i="0" lang="ko-KR" sz="1100" u="none" cap="none" strike="noStrike">
                <a:solidFill>
                  <a:schemeClr val="dk1"/>
                </a:solidFill>
                <a:latin typeface="MS Mincho"/>
                <a:ea typeface="MS Mincho"/>
                <a:cs typeface="MS Mincho"/>
                <a:sym typeface="MS Mincho"/>
              </a:rPr>
              <a:t>화면점검 수행을 위해서 ‘분배 조건’을 설정할 수 있습니다.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default 로‘점수표구분’과‘카르텔번호’순으로 자동 분배 됩니다.  </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 조건은                와, 2조건               안에서 변경가능 합니다.</a:t>
            </a:r>
            <a:endParaRPr/>
          </a:p>
          <a:p>
            <a:pPr indent="0" lvl="0" marL="0" marR="0" rtl="0" algn="l">
              <a:lnSpc>
                <a:spcPct val="125000"/>
              </a:lnSpc>
              <a:spcBef>
                <a:spcPts val="0"/>
              </a:spcBef>
              <a:spcAft>
                <a:spcPts val="0"/>
              </a:spcAft>
              <a:buClr>
                <a:srgbClr val="000000"/>
              </a:buClr>
              <a:buSzPts val="1100"/>
              <a:buFont typeface="Arial"/>
              <a:buNone/>
            </a:pPr>
            <a:r>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t/>
            </a:r>
            <a:endParaRPr b="0" i="0" sz="1100" u="none" cap="none" strike="noStrike">
              <a:solidFill>
                <a:schemeClr val="dk1"/>
              </a:solidFill>
              <a:latin typeface="MS Mincho"/>
              <a:ea typeface="MS Mincho"/>
              <a:cs typeface="MS Mincho"/>
              <a:sym typeface="MS Mincho"/>
            </a:endParaRPr>
          </a:p>
        </p:txBody>
      </p:sp>
      <p:pic>
        <p:nvPicPr>
          <p:cNvPr id="189" name="Google Shape;189;p28"/>
          <p:cNvPicPr preferRelativeResize="0"/>
          <p:nvPr/>
        </p:nvPicPr>
        <p:blipFill rotWithShape="1">
          <a:blip r:embed="rId5">
            <a:alphaModFix/>
          </a:blip>
          <a:srcRect b="0" l="0" r="0" t="0"/>
          <a:stretch/>
        </p:blipFill>
        <p:spPr>
          <a:xfrm>
            <a:off x="2052613" y="3778583"/>
            <a:ext cx="988320" cy="892112"/>
          </a:xfrm>
          <a:prstGeom prst="rect">
            <a:avLst/>
          </a:prstGeom>
          <a:noFill/>
          <a:ln cap="flat" cmpd="sng" w="9525">
            <a:solidFill>
              <a:schemeClr val="dk1"/>
            </a:solidFill>
            <a:prstDash val="solid"/>
            <a:round/>
            <a:headEnd len="sm" w="sm" type="none"/>
            <a:tailEnd len="sm" w="sm" type="none"/>
          </a:ln>
        </p:spPr>
      </p:pic>
      <p:pic>
        <p:nvPicPr>
          <p:cNvPr id="190" name="Google Shape;190;p28"/>
          <p:cNvPicPr preferRelativeResize="0"/>
          <p:nvPr/>
        </p:nvPicPr>
        <p:blipFill rotWithShape="1">
          <a:blip r:embed="rId6">
            <a:alphaModFix/>
          </a:blip>
          <a:srcRect b="0" l="0" r="0" t="0"/>
          <a:stretch/>
        </p:blipFill>
        <p:spPr>
          <a:xfrm>
            <a:off x="3748101" y="3778583"/>
            <a:ext cx="970827" cy="1058289"/>
          </a:xfrm>
          <a:prstGeom prst="rect">
            <a:avLst/>
          </a:prstGeom>
          <a:noFill/>
          <a:ln cap="flat" cmpd="sng" w="9525">
            <a:solidFill>
              <a:schemeClr val="dk1"/>
            </a:solidFill>
            <a:prstDash val="solid"/>
            <a:round/>
            <a:headEnd len="sm" w="sm" type="none"/>
            <a:tailEnd len="sm" w="sm" type="none"/>
          </a:ln>
        </p:spPr>
      </p:pic>
      <p:sp>
        <p:nvSpPr>
          <p:cNvPr id="191" name="Google Shape;191;p28"/>
          <p:cNvSpPr txBox="1"/>
          <p:nvPr/>
        </p:nvSpPr>
        <p:spPr>
          <a:xfrm>
            <a:off x="1038576" y="5015981"/>
            <a:ext cx="5400000"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좌측 리스트에는 화면 점검 유저(=소속 유저)를 표시합니다.</a:t>
            </a:r>
            <a:endParaRPr/>
          </a:p>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점검자에 해당되는 점검대상 분야를 체크합니다.</a:t>
            </a:r>
            <a:r>
              <a:rPr b="0" i="0" lang="ko-KR" sz="1100" u="none" cap="none" strike="noStrike">
                <a:solidFill>
                  <a:schemeClr val="dk1"/>
                </a:solidFill>
                <a:latin typeface="MS Mincho"/>
                <a:ea typeface="MS Mincho"/>
                <a:cs typeface="MS Mincho"/>
                <a:sym typeface="MS Mincho"/>
              </a:rPr>
              <a:t>  </a:t>
            </a:r>
            <a:endParaRPr b="0" i="0" sz="1100" u="none" cap="none" strike="noStrike">
              <a:solidFill>
                <a:schemeClr val="dk1"/>
              </a:solidFill>
              <a:latin typeface="MS Mincho"/>
              <a:ea typeface="MS Mincho"/>
              <a:cs typeface="MS Mincho"/>
              <a:sym typeface="MS Mincho"/>
            </a:endParaRPr>
          </a:p>
        </p:txBody>
      </p:sp>
      <p:pic>
        <p:nvPicPr>
          <p:cNvPr id="192" name="Google Shape;192;p28"/>
          <p:cNvPicPr preferRelativeResize="0"/>
          <p:nvPr/>
        </p:nvPicPr>
        <p:blipFill rotWithShape="1">
          <a:blip r:embed="rId7">
            <a:alphaModFix/>
          </a:blip>
          <a:srcRect b="0" l="0" r="0" t="0"/>
          <a:stretch/>
        </p:blipFill>
        <p:spPr>
          <a:xfrm>
            <a:off x="1330557" y="5817119"/>
            <a:ext cx="2886457" cy="1358333"/>
          </a:xfrm>
          <a:prstGeom prst="rect">
            <a:avLst/>
          </a:prstGeom>
          <a:noFill/>
          <a:ln cap="flat" cmpd="sng" w="9525">
            <a:solidFill>
              <a:schemeClr val="dk1"/>
            </a:solidFill>
            <a:prstDash val="solid"/>
            <a:round/>
            <a:headEnd len="sm" w="sm" type="none"/>
            <a:tailEnd len="sm" w="sm" type="none"/>
          </a:ln>
        </p:spPr>
      </p:pic>
      <p:sp>
        <p:nvSpPr>
          <p:cNvPr id="193" name="Google Shape;193;p28"/>
          <p:cNvSpPr/>
          <p:nvPr/>
        </p:nvSpPr>
        <p:spPr>
          <a:xfrm>
            <a:off x="1335030" y="6089715"/>
            <a:ext cx="863318" cy="215431"/>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94" name="Google Shape;194;p28"/>
          <p:cNvSpPr/>
          <p:nvPr/>
        </p:nvSpPr>
        <p:spPr>
          <a:xfrm>
            <a:off x="2219613" y="6098265"/>
            <a:ext cx="1282573" cy="206881"/>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95" name="Google Shape;195;p28"/>
          <p:cNvSpPr txBox="1"/>
          <p:nvPr/>
        </p:nvSpPr>
        <p:spPr>
          <a:xfrm>
            <a:off x="2975332" y="6776204"/>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196" name="Google Shape;196;p28"/>
          <p:cNvSpPr txBox="1"/>
          <p:nvPr/>
        </p:nvSpPr>
        <p:spPr>
          <a:xfrm>
            <a:off x="978733" y="6008191"/>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197" name="Google Shape;197;p28"/>
          <p:cNvSpPr txBox="1"/>
          <p:nvPr/>
        </p:nvSpPr>
        <p:spPr>
          <a:xfrm>
            <a:off x="3480841" y="6019660"/>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③</a:t>
            </a:r>
            <a:endParaRPr b="0" i="0" sz="1800" u="none" cap="none" strike="noStrike">
              <a:solidFill>
                <a:srgbClr val="FF0000"/>
              </a:solidFill>
              <a:latin typeface="Century"/>
              <a:ea typeface="Century"/>
              <a:cs typeface="Century"/>
              <a:sym typeface="Century"/>
            </a:endParaRPr>
          </a:p>
        </p:txBody>
      </p:sp>
      <p:sp>
        <p:nvSpPr>
          <p:cNvPr id="198" name="Google Shape;198;p28"/>
          <p:cNvSpPr/>
          <p:nvPr/>
        </p:nvSpPr>
        <p:spPr>
          <a:xfrm>
            <a:off x="2293570" y="6361839"/>
            <a:ext cx="745436" cy="81361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199" name="Google Shape;199;p28"/>
          <p:cNvSpPr txBox="1"/>
          <p:nvPr/>
        </p:nvSpPr>
        <p:spPr>
          <a:xfrm>
            <a:off x="4524099" y="5690877"/>
            <a:ext cx="2375590" cy="51548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① </a:t>
            </a:r>
            <a:r>
              <a:rPr b="0" i="0" lang="ko-KR" sz="1100" u="none" cap="none" strike="noStrike">
                <a:solidFill>
                  <a:schemeClr val="dk1"/>
                </a:solidFill>
                <a:latin typeface="MS Mincho"/>
                <a:ea typeface="MS Mincho"/>
                <a:cs typeface="MS Mincho"/>
                <a:sym typeface="MS Mincho"/>
              </a:rPr>
              <a:t>점검자별로 우선순위를 설정할 수 있습니다.</a:t>
            </a:r>
            <a:endParaRPr b="0" i="0" sz="1100" u="none" cap="none" strike="noStrike">
              <a:solidFill>
                <a:schemeClr val="dk1"/>
              </a:solidFill>
              <a:latin typeface="MS Mincho"/>
              <a:ea typeface="MS Mincho"/>
              <a:cs typeface="MS Mincho"/>
              <a:sym typeface="MS Mincho"/>
            </a:endParaRPr>
          </a:p>
        </p:txBody>
      </p:sp>
      <p:sp>
        <p:nvSpPr>
          <p:cNvPr id="200" name="Google Shape;200;p28"/>
          <p:cNvSpPr txBox="1"/>
          <p:nvPr/>
        </p:nvSpPr>
        <p:spPr>
          <a:xfrm>
            <a:off x="1216252" y="8325212"/>
            <a:ext cx="5616075" cy="7270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②</a:t>
            </a:r>
            <a:r>
              <a:rPr b="0" i="0" lang="ko-KR" sz="1100" u="none" cap="none" strike="noStrike">
                <a:solidFill>
                  <a:schemeClr val="dk1"/>
                </a:solidFill>
                <a:latin typeface="MS Mincho"/>
                <a:ea typeface="MS Mincho"/>
                <a:cs typeface="MS Mincho"/>
                <a:sym typeface="MS Mincho"/>
              </a:rPr>
              <a:t> 점검자별로 우선순위를 설정할 수 있습니다.</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진료년월 의료비청구서의 점수표와 입원.외래 분담 적용 여부를 체크합니다.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체크 해제의 경우는 해당 유형의 의료비청구서가 분담 대상 에서 제외됩니다.</a:t>
            </a:r>
            <a:endParaRPr b="0" i="0" sz="1100" u="none" cap="none" strike="noStrike">
              <a:solidFill>
                <a:schemeClr val="dk1"/>
              </a:solidFill>
              <a:latin typeface="MS Mincho"/>
              <a:ea typeface="MS Mincho"/>
              <a:cs typeface="MS Mincho"/>
              <a:sym typeface="MS Mincho"/>
            </a:endParaRPr>
          </a:p>
        </p:txBody>
      </p:sp>
      <p:sp>
        <p:nvSpPr>
          <p:cNvPr id="201" name="Google Shape;201;p28"/>
          <p:cNvSpPr txBox="1"/>
          <p:nvPr/>
        </p:nvSpPr>
        <p:spPr>
          <a:xfrm>
            <a:off x="1286795" y="9091245"/>
            <a:ext cx="5616075" cy="7270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rgbClr val="FF0000"/>
                </a:solidFill>
                <a:latin typeface="MS Mincho"/>
                <a:ea typeface="MS Mincho"/>
                <a:cs typeface="MS Mincho"/>
                <a:sym typeface="MS Mincho"/>
              </a:rPr>
              <a:t>③</a:t>
            </a:r>
            <a:r>
              <a:rPr b="0" i="0" lang="ko-KR" sz="1100" u="none" cap="none" strike="noStrike">
                <a:solidFill>
                  <a:schemeClr val="dk1"/>
                </a:solidFill>
                <a:latin typeface="MS Mincho"/>
                <a:ea typeface="MS Mincho"/>
                <a:cs typeface="MS Mincho"/>
                <a:sym typeface="MS Mincho"/>
              </a:rPr>
              <a:t> 적용 : 버튼을 누르면 분담 대상 설정(체크)한 조건을 최종 저장 합니다. </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취소 : 버튼을 누르면 화면 체크를 모두 해제합니다.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‘적용’ 처리 전의 ‘분담 대상 체크’이전으로 되돌립니다. </a:t>
            </a:r>
            <a:endParaRPr b="0" i="0" sz="1100" u="none" cap="none" strike="noStrike">
              <a:solidFill>
                <a:schemeClr val="dk1"/>
              </a:solidFill>
              <a:latin typeface="MS Mincho"/>
              <a:ea typeface="MS Mincho"/>
              <a:cs typeface="MS Mincho"/>
              <a:sym typeface="MS Mincho"/>
            </a:endParaRPr>
          </a:p>
        </p:txBody>
      </p:sp>
      <p:pic>
        <p:nvPicPr>
          <p:cNvPr id="202" name="Google Shape;202;p28"/>
          <p:cNvPicPr preferRelativeResize="0"/>
          <p:nvPr/>
        </p:nvPicPr>
        <p:blipFill rotWithShape="1">
          <a:blip r:embed="rId8">
            <a:alphaModFix/>
          </a:blip>
          <a:srcRect b="0" l="0" r="0" t="0"/>
          <a:stretch/>
        </p:blipFill>
        <p:spPr>
          <a:xfrm>
            <a:off x="4898776" y="6195183"/>
            <a:ext cx="988320" cy="1181525"/>
          </a:xfrm>
          <a:prstGeom prst="rect">
            <a:avLst/>
          </a:prstGeom>
          <a:noFill/>
          <a:ln>
            <a:noFill/>
          </a:ln>
        </p:spPr>
      </p:pic>
      <p:sp>
        <p:nvSpPr>
          <p:cNvPr id="203" name="Google Shape;203;p28"/>
          <p:cNvSpPr/>
          <p:nvPr/>
        </p:nvSpPr>
        <p:spPr>
          <a:xfrm>
            <a:off x="4867316" y="6960816"/>
            <a:ext cx="1019779" cy="195924"/>
          </a:xfrm>
          <a:prstGeom prst="roundRect">
            <a:avLst>
              <a:gd fmla="val 16667" name="adj"/>
            </a:avLst>
          </a:prstGeom>
          <a:no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cxnSp>
        <p:nvCxnSpPr>
          <p:cNvPr id="204" name="Google Shape;204;p28"/>
          <p:cNvCxnSpPr>
            <a:stCxn id="205" idx="1"/>
            <a:endCxn id="203" idx="1"/>
          </p:cNvCxnSpPr>
          <p:nvPr/>
        </p:nvCxnSpPr>
        <p:spPr>
          <a:xfrm flipH="1">
            <a:off x="4867259" y="6367764"/>
            <a:ext cx="47400" cy="690900"/>
          </a:xfrm>
          <a:prstGeom prst="bentConnector3">
            <a:avLst>
              <a:gd fmla="val 582156" name="adj1"/>
            </a:avLst>
          </a:prstGeom>
          <a:noFill/>
          <a:ln cap="flat" cmpd="sng" w="19050">
            <a:solidFill>
              <a:srgbClr val="0070C0"/>
            </a:solidFill>
            <a:prstDash val="solid"/>
            <a:miter lim="800000"/>
            <a:headEnd len="sm" w="sm" type="none"/>
            <a:tailEnd len="med" w="med" type="triangle"/>
          </a:ln>
        </p:spPr>
      </p:cxnSp>
      <p:sp>
        <p:nvSpPr>
          <p:cNvPr id="205" name="Google Shape;205;p28"/>
          <p:cNvSpPr/>
          <p:nvPr/>
        </p:nvSpPr>
        <p:spPr>
          <a:xfrm>
            <a:off x="4914659" y="6249865"/>
            <a:ext cx="414791" cy="235799"/>
          </a:xfrm>
          <a:prstGeom prst="roundRect">
            <a:avLst>
              <a:gd fmla="val 16667" name="adj"/>
            </a:avLst>
          </a:prstGeom>
          <a:no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06" name="Google Shape;206;p28"/>
          <p:cNvSpPr/>
          <p:nvPr/>
        </p:nvSpPr>
        <p:spPr>
          <a:xfrm>
            <a:off x="1344378" y="7246115"/>
            <a:ext cx="2752903" cy="468102"/>
          </a:xfrm>
          <a:prstGeom prst="roundRect">
            <a:avLst>
              <a:gd fmla="val 16667" name="adj"/>
            </a:avLst>
          </a:prstGeom>
          <a:solidFill>
            <a:schemeClr val="lt1"/>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2 인의 소속 유저가 등록되어 있는 경우입니다.</a:t>
            </a:r>
            <a:endParaRPr b="0" i="0" sz="1100" u="none" cap="none" strike="noStrike">
              <a:solidFill>
                <a:schemeClr val="dk1"/>
              </a:solidFill>
              <a:latin typeface="MS Mincho"/>
              <a:ea typeface="MS Mincho"/>
              <a:cs typeface="MS Mincho"/>
              <a:sym typeface="MS Mincho"/>
            </a:endParaRPr>
          </a:p>
        </p:txBody>
      </p:sp>
      <p:sp>
        <p:nvSpPr>
          <p:cNvPr id="207" name="Google Shape;207;p28"/>
          <p:cNvSpPr/>
          <p:nvPr/>
        </p:nvSpPr>
        <p:spPr>
          <a:xfrm>
            <a:off x="4335442" y="7321089"/>
            <a:ext cx="2752903" cy="95037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점검자를 선택하고 "위로" 버튼을 누르면 선택된 점검자가 위로 이동하고, "아래로" 버튼을 누르면 선택된 점검자가 아래로 이동합니다.</a:t>
            </a:r>
            <a:endParaRPr b="0" i="0" sz="1100" u="none" cap="none" strike="noStrike">
              <a:solidFill>
                <a:schemeClr val="dk1"/>
              </a:solidFill>
              <a:latin typeface="MS Mincho"/>
              <a:ea typeface="MS Mincho"/>
              <a:cs typeface="MS Mincho"/>
              <a:sym typeface="MS Minch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2"/>
          <p:cNvSpPr txBox="1"/>
          <p:nvPr/>
        </p:nvSpPr>
        <p:spPr>
          <a:xfrm>
            <a:off x="1048101" y="6784421"/>
            <a:ext cx="3701072"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          을 클릭하여 자동 분담 처리합니다. </a:t>
            </a:r>
            <a:endParaRPr b="0" i="0" sz="1100" u="none" cap="none" strike="noStrike">
              <a:solidFill>
                <a:srgbClr val="FF0000"/>
              </a:solidFill>
              <a:latin typeface="MS Mincho"/>
              <a:ea typeface="MS Mincho"/>
              <a:cs typeface="MS Mincho"/>
              <a:sym typeface="MS Mincho"/>
            </a:endParaRPr>
          </a:p>
        </p:txBody>
      </p:sp>
      <p:pic>
        <p:nvPicPr>
          <p:cNvPr id="213" name="Google Shape;213;p42"/>
          <p:cNvPicPr preferRelativeResize="0"/>
          <p:nvPr/>
        </p:nvPicPr>
        <p:blipFill rotWithShape="1">
          <a:blip r:embed="rId3">
            <a:alphaModFix/>
          </a:blip>
          <a:srcRect b="0" l="0" r="0" t="0"/>
          <a:stretch/>
        </p:blipFill>
        <p:spPr>
          <a:xfrm>
            <a:off x="1101048" y="7074459"/>
            <a:ext cx="3297628" cy="2134274"/>
          </a:xfrm>
          <a:prstGeom prst="rect">
            <a:avLst/>
          </a:prstGeom>
          <a:noFill/>
          <a:ln>
            <a:noFill/>
          </a:ln>
        </p:spPr>
      </p:pic>
      <p:pic>
        <p:nvPicPr>
          <p:cNvPr id="214" name="Google Shape;214;p42"/>
          <p:cNvPicPr preferRelativeResize="0"/>
          <p:nvPr/>
        </p:nvPicPr>
        <p:blipFill rotWithShape="1">
          <a:blip r:embed="rId4">
            <a:alphaModFix/>
          </a:blip>
          <a:srcRect b="0" l="0" r="0" t="0"/>
          <a:stretch/>
        </p:blipFill>
        <p:spPr>
          <a:xfrm>
            <a:off x="1206606" y="2282062"/>
            <a:ext cx="3504938" cy="2130295"/>
          </a:xfrm>
          <a:prstGeom prst="rect">
            <a:avLst/>
          </a:prstGeom>
          <a:noFill/>
          <a:ln>
            <a:noFill/>
          </a:ln>
        </p:spPr>
      </p:pic>
      <p:sp>
        <p:nvSpPr>
          <p:cNvPr id="215" name="Google Shape;215;p4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sp>
        <p:nvSpPr>
          <p:cNvPr id="216" name="Google Shape;216;p42"/>
          <p:cNvSpPr txBox="1"/>
          <p:nvPr/>
        </p:nvSpPr>
        <p:spPr>
          <a:xfrm>
            <a:off x="1048101" y="1320281"/>
            <a:ext cx="5400000" cy="93867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rgbClr val="000000"/>
              </a:buClr>
              <a:buSzPts val="1100"/>
              <a:buFont typeface="Arial"/>
              <a:buNone/>
            </a:pPr>
            <a:r>
              <a:rPr b="1" i="0" lang="ko-KR" sz="1100" u="none" cap="none" strike="noStrike">
                <a:solidFill>
                  <a:srgbClr val="7F7F7F"/>
                </a:solidFill>
                <a:latin typeface="MS Mincho"/>
                <a:ea typeface="MS Mincho"/>
                <a:cs typeface="MS Mincho"/>
                <a:sym typeface="MS Mincho"/>
              </a:rPr>
              <a:t>● </a:t>
            </a:r>
            <a:r>
              <a:rPr b="0" i="0" lang="ko-KR" sz="1100" u="none" cap="none" strike="noStrike">
                <a:solidFill>
                  <a:schemeClr val="dk1"/>
                </a:solidFill>
                <a:latin typeface="MS Mincho"/>
                <a:ea typeface="MS Mincho"/>
                <a:cs typeface="MS Mincho"/>
                <a:sym typeface="MS Mincho"/>
              </a:rPr>
              <a:t>의료비청구서 분배 정보를 확인</a:t>
            </a:r>
            <a:endParaRPr b="0" i="0" sz="1100" u="none" cap="none" strike="noStrike">
              <a:solidFill>
                <a:schemeClr val="dk1"/>
              </a:solidFill>
              <a:latin typeface="MS Mincho"/>
              <a:ea typeface="MS Mincho"/>
              <a:cs typeface="MS Mincho"/>
              <a:sym typeface="MS Mincho"/>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자동 점검의 결과를 육안으로 확인하는 작업이 화면 점검입니다.</a:t>
            </a:r>
            <a:endParaRPr/>
          </a:p>
          <a:p>
            <a:pPr indent="0" lvl="0" marL="0" marR="0" rtl="0" algn="l">
              <a:lnSpc>
                <a:spcPct val="125000"/>
              </a:lnSpc>
              <a:spcBef>
                <a:spcPts val="0"/>
              </a:spcBef>
              <a:spcAft>
                <a:spcPts val="0"/>
              </a:spcAft>
              <a:buClr>
                <a:srgbClr val="000000"/>
              </a:buClr>
              <a:buSzPts val="1100"/>
              <a:buFont typeface="Arial"/>
              <a:buNone/>
            </a:pPr>
            <a:r>
              <a:rPr b="0" i="0" lang="ko-KR" sz="1100" u="none" cap="none" strike="noStrike">
                <a:solidFill>
                  <a:schemeClr val="dk1"/>
                </a:solidFill>
                <a:latin typeface="MS Mincho"/>
                <a:ea typeface="MS Mincho"/>
                <a:cs typeface="MS Mincho"/>
                <a:sym typeface="MS Mincho"/>
              </a:rPr>
              <a:t>- 해당 화면을 통해 점검 작업 시 유저 별로 확인 가능한 의료비청구서 건수를 변경합니다.</a:t>
            </a:r>
            <a:endParaRPr b="0" i="0" sz="1100" u="none" cap="none" strike="noStrike">
              <a:solidFill>
                <a:schemeClr val="dk1"/>
              </a:solidFill>
              <a:latin typeface="MS Mincho"/>
              <a:ea typeface="MS Mincho"/>
              <a:cs typeface="MS Mincho"/>
              <a:sym typeface="MS Mincho"/>
            </a:endParaRPr>
          </a:p>
        </p:txBody>
      </p:sp>
      <p:sp>
        <p:nvSpPr>
          <p:cNvPr id="217" name="Google Shape;217;p42"/>
          <p:cNvSpPr/>
          <p:nvPr/>
        </p:nvSpPr>
        <p:spPr>
          <a:xfrm>
            <a:off x="1466727" y="3422499"/>
            <a:ext cx="2818193" cy="232423"/>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42"/>
          <p:cNvSpPr txBox="1"/>
          <p:nvPr/>
        </p:nvSpPr>
        <p:spPr>
          <a:xfrm>
            <a:off x="4459409" y="2842429"/>
            <a:ext cx="2385666" cy="51552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진료년월에 해당되는 의료비청구서 전체 건수입니다. </a:t>
            </a:r>
            <a:endParaRPr b="0" i="0" sz="1100" u="none" cap="none" strike="noStrike">
              <a:solidFill>
                <a:srgbClr val="000000"/>
              </a:solidFill>
              <a:latin typeface="MS Mincho"/>
              <a:ea typeface="MS Mincho"/>
              <a:cs typeface="MS Mincho"/>
              <a:sym typeface="MS Mincho"/>
            </a:endParaRPr>
          </a:p>
        </p:txBody>
      </p:sp>
      <p:cxnSp>
        <p:nvCxnSpPr>
          <p:cNvPr id="219" name="Google Shape;219;p42"/>
          <p:cNvCxnSpPr>
            <a:stCxn id="217" idx="3"/>
            <a:endCxn id="218" idx="1"/>
          </p:cNvCxnSpPr>
          <p:nvPr/>
        </p:nvCxnSpPr>
        <p:spPr>
          <a:xfrm flipH="1" rot="10800000">
            <a:off x="4284920" y="3100111"/>
            <a:ext cx="174600" cy="438600"/>
          </a:xfrm>
          <a:prstGeom prst="straightConnector1">
            <a:avLst/>
          </a:prstGeom>
          <a:noFill/>
          <a:ln cap="flat" cmpd="sng" w="19050">
            <a:solidFill>
              <a:srgbClr val="FF0000"/>
            </a:solidFill>
            <a:prstDash val="solid"/>
            <a:round/>
            <a:headEnd len="sm" w="sm" type="none"/>
            <a:tailEnd len="sm" w="sm" type="none"/>
          </a:ln>
        </p:spPr>
      </p:cxnSp>
      <p:sp>
        <p:nvSpPr>
          <p:cNvPr id="220" name="Google Shape;220;p42"/>
          <p:cNvSpPr/>
          <p:nvPr/>
        </p:nvSpPr>
        <p:spPr>
          <a:xfrm>
            <a:off x="1456092" y="3946935"/>
            <a:ext cx="2818193" cy="444156"/>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42"/>
          <p:cNvSpPr txBox="1"/>
          <p:nvPr/>
        </p:nvSpPr>
        <p:spPr>
          <a:xfrm>
            <a:off x="4478783" y="3971280"/>
            <a:ext cx="2419315" cy="51552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육안으로 점검 확인 해야 할 유저 별 분담 건수입니다.</a:t>
            </a:r>
            <a:endParaRPr b="0" i="0" sz="1100" u="none" cap="none" strike="noStrike">
              <a:solidFill>
                <a:srgbClr val="000000"/>
              </a:solidFill>
              <a:latin typeface="MS Mincho"/>
              <a:ea typeface="MS Mincho"/>
              <a:cs typeface="MS Mincho"/>
              <a:sym typeface="MS Mincho"/>
            </a:endParaRPr>
          </a:p>
        </p:txBody>
      </p:sp>
      <p:cxnSp>
        <p:nvCxnSpPr>
          <p:cNvPr id="222" name="Google Shape;222;p42"/>
          <p:cNvCxnSpPr>
            <a:stCxn id="220" idx="3"/>
            <a:endCxn id="221" idx="1"/>
          </p:cNvCxnSpPr>
          <p:nvPr/>
        </p:nvCxnSpPr>
        <p:spPr>
          <a:xfrm>
            <a:off x="4274285" y="4169013"/>
            <a:ext cx="204600" cy="60000"/>
          </a:xfrm>
          <a:prstGeom prst="straightConnector1">
            <a:avLst/>
          </a:prstGeom>
          <a:noFill/>
          <a:ln cap="flat" cmpd="sng" w="19050">
            <a:solidFill>
              <a:srgbClr val="FF0000"/>
            </a:solidFill>
            <a:prstDash val="solid"/>
            <a:round/>
            <a:headEnd len="sm" w="sm" type="none"/>
            <a:tailEnd len="sm" w="sm" type="none"/>
          </a:ln>
        </p:spPr>
      </p:cxnSp>
      <p:sp>
        <p:nvSpPr>
          <p:cNvPr id="223" name="Google Shape;223;p42"/>
          <p:cNvSpPr txBox="1"/>
          <p:nvPr/>
        </p:nvSpPr>
        <p:spPr>
          <a:xfrm>
            <a:off x="4486985" y="3402796"/>
            <a:ext cx="2411113" cy="51552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분담 되지 않은 의료비청구서 건수입니다. </a:t>
            </a:r>
            <a:endParaRPr b="0" i="0" sz="1100" u="none" cap="none" strike="noStrike">
              <a:solidFill>
                <a:srgbClr val="000000"/>
              </a:solidFill>
              <a:latin typeface="MS Mincho"/>
              <a:ea typeface="MS Mincho"/>
              <a:cs typeface="MS Mincho"/>
              <a:sym typeface="MS Mincho"/>
            </a:endParaRPr>
          </a:p>
        </p:txBody>
      </p:sp>
      <p:sp>
        <p:nvSpPr>
          <p:cNvPr id="224" name="Google Shape;224;p42"/>
          <p:cNvSpPr/>
          <p:nvPr/>
        </p:nvSpPr>
        <p:spPr>
          <a:xfrm>
            <a:off x="1470273" y="3701398"/>
            <a:ext cx="2818193" cy="192085"/>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25" name="Google Shape;225;p42"/>
          <p:cNvCxnSpPr>
            <a:stCxn id="224" idx="3"/>
            <a:endCxn id="223" idx="1"/>
          </p:cNvCxnSpPr>
          <p:nvPr/>
        </p:nvCxnSpPr>
        <p:spPr>
          <a:xfrm flipH="1" rot="10800000">
            <a:off x="4288466" y="3660641"/>
            <a:ext cx="198600" cy="136800"/>
          </a:xfrm>
          <a:prstGeom prst="straightConnector1">
            <a:avLst/>
          </a:prstGeom>
          <a:noFill/>
          <a:ln cap="flat" cmpd="sng" w="19050">
            <a:solidFill>
              <a:srgbClr val="FF0000"/>
            </a:solidFill>
            <a:prstDash val="solid"/>
            <a:round/>
            <a:headEnd len="sm" w="sm" type="none"/>
            <a:tailEnd len="sm" w="sm" type="none"/>
          </a:ln>
        </p:spPr>
      </p:cxnSp>
      <p:sp>
        <p:nvSpPr>
          <p:cNvPr id="226" name="Google Shape;226;p42"/>
          <p:cNvSpPr txBox="1"/>
          <p:nvPr/>
        </p:nvSpPr>
        <p:spPr>
          <a:xfrm>
            <a:off x="1048101" y="4598923"/>
            <a:ext cx="5400000" cy="72712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①</a:t>
            </a:r>
            <a:r>
              <a:rPr b="0" i="0" lang="ko-KR" sz="1100" u="none" cap="none" strike="noStrike">
                <a:solidFill>
                  <a:schemeClr val="dk1"/>
                </a:solidFill>
                <a:latin typeface="MS Mincho"/>
                <a:ea typeface="MS Mincho"/>
                <a:cs typeface="MS Mincho"/>
                <a:sym typeface="MS Mincho"/>
              </a:rPr>
              <a:t> 자동 분배조건에 따라 분담 의료비청구서를 유저 별로 분배하게 합니다.</a:t>
            </a:r>
            <a:endParaRPr/>
          </a:p>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   * 주 : 죄측 ‘점검자설정’영역의 유저에 대한 입원.외래 분담 적용 여부 체크가 설정되어야 합니다.  </a:t>
            </a:r>
            <a:endParaRPr b="0" i="0" sz="1100" u="none" cap="none" strike="noStrike">
              <a:solidFill>
                <a:srgbClr val="FF0000"/>
              </a:solidFill>
              <a:latin typeface="MS Mincho"/>
              <a:ea typeface="MS Mincho"/>
              <a:cs typeface="MS Mincho"/>
              <a:sym typeface="MS Mincho"/>
            </a:endParaRPr>
          </a:p>
        </p:txBody>
      </p:sp>
      <p:sp>
        <p:nvSpPr>
          <p:cNvPr id="227" name="Google Shape;227;p42"/>
          <p:cNvSpPr/>
          <p:nvPr/>
        </p:nvSpPr>
        <p:spPr>
          <a:xfrm>
            <a:off x="1214783" y="2287867"/>
            <a:ext cx="3264000" cy="231206"/>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28" name="Google Shape;228;p42"/>
          <p:cNvSpPr txBox="1"/>
          <p:nvPr/>
        </p:nvSpPr>
        <p:spPr>
          <a:xfrm>
            <a:off x="2791797" y="7316467"/>
            <a:ext cx="4154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②</a:t>
            </a:r>
            <a:endParaRPr b="0" i="0" sz="1400" u="none" cap="none" strike="noStrike">
              <a:solidFill>
                <a:srgbClr val="000000"/>
              </a:solidFill>
              <a:latin typeface="Arial"/>
              <a:ea typeface="Arial"/>
              <a:cs typeface="Arial"/>
              <a:sym typeface="Arial"/>
            </a:endParaRPr>
          </a:p>
        </p:txBody>
      </p:sp>
      <p:sp>
        <p:nvSpPr>
          <p:cNvPr id="229" name="Google Shape;229;p42"/>
          <p:cNvSpPr txBox="1"/>
          <p:nvPr/>
        </p:nvSpPr>
        <p:spPr>
          <a:xfrm>
            <a:off x="799285" y="2476156"/>
            <a:ext cx="415498" cy="2774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ko-KR" sz="1800" u="none" cap="none" strike="noStrike">
                <a:solidFill>
                  <a:srgbClr val="FF0000"/>
                </a:solidFill>
                <a:latin typeface="Century"/>
                <a:ea typeface="Century"/>
                <a:cs typeface="Century"/>
                <a:sym typeface="Century"/>
              </a:rPr>
              <a:t>①</a:t>
            </a:r>
            <a:endParaRPr b="0" i="0" sz="1400" u="none" cap="none" strike="noStrike">
              <a:solidFill>
                <a:srgbClr val="000000"/>
              </a:solidFill>
              <a:latin typeface="Arial"/>
              <a:ea typeface="Arial"/>
              <a:cs typeface="Arial"/>
              <a:sym typeface="Arial"/>
            </a:endParaRPr>
          </a:p>
        </p:txBody>
      </p:sp>
      <p:sp>
        <p:nvSpPr>
          <p:cNvPr id="230" name="Google Shape;230;p42"/>
          <p:cNvSpPr/>
          <p:nvPr/>
        </p:nvSpPr>
        <p:spPr>
          <a:xfrm>
            <a:off x="2111765" y="7391220"/>
            <a:ext cx="742972" cy="215217"/>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31" name="Google Shape;231;p42"/>
          <p:cNvSpPr/>
          <p:nvPr/>
        </p:nvSpPr>
        <p:spPr>
          <a:xfrm>
            <a:off x="1269546" y="2793995"/>
            <a:ext cx="741519" cy="209386"/>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cxnSp>
        <p:nvCxnSpPr>
          <p:cNvPr id="232" name="Google Shape;232;p42"/>
          <p:cNvCxnSpPr>
            <a:stCxn id="227" idx="1"/>
            <a:endCxn id="229" idx="0"/>
          </p:cNvCxnSpPr>
          <p:nvPr/>
        </p:nvCxnSpPr>
        <p:spPr>
          <a:xfrm flipH="1">
            <a:off x="1007183" y="2403470"/>
            <a:ext cx="207600" cy="72600"/>
          </a:xfrm>
          <a:prstGeom prst="bentConnector2">
            <a:avLst/>
          </a:prstGeom>
          <a:noFill/>
          <a:ln cap="flat" cmpd="sng" w="12700">
            <a:solidFill>
              <a:srgbClr val="FF0000"/>
            </a:solidFill>
            <a:prstDash val="solid"/>
            <a:round/>
            <a:headEnd len="sm" w="sm" type="none"/>
            <a:tailEnd len="sm" w="sm" type="none"/>
          </a:ln>
        </p:spPr>
      </p:cxnSp>
      <p:cxnSp>
        <p:nvCxnSpPr>
          <p:cNvPr id="233" name="Google Shape;233;p42"/>
          <p:cNvCxnSpPr>
            <a:stCxn id="231" idx="1"/>
            <a:endCxn id="229" idx="2"/>
          </p:cNvCxnSpPr>
          <p:nvPr/>
        </p:nvCxnSpPr>
        <p:spPr>
          <a:xfrm rot="10800000">
            <a:off x="1007046" y="2753788"/>
            <a:ext cx="262500" cy="144900"/>
          </a:xfrm>
          <a:prstGeom prst="bentConnector2">
            <a:avLst/>
          </a:prstGeom>
          <a:noFill/>
          <a:ln cap="flat" cmpd="sng" w="12700">
            <a:solidFill>
              <a:srgbClr val="FF0000"/>
            </a:solidFill>
            <a:prstDash val="solid"/>
            <a:round/>
            <a:headEnd len="sm" w="sm" type="none"/>
            <a:tailEnd len="sm" w="sm" type="none"/>
          </a:ln>
        </p:spPr>
      </p:cxnSp>
      <p:pic>
        <p:nvPicPr>
          <p:cNvPr id="234" name="Google Shape;234;p42"/>
          <p:cNvPicPr preferRelativeResize="0"/>
          <p:nvPr/>
        </p:nvPicPr>
        <p:blipFill rotWithShape="1">
          <a:blip r:embed="rId5">
            <a:alphaModFix/>
          </a:blip>
          <a:srcRect b="0" l="0" r="0" t="0"/>
          <a:stretch/>
        </p:blipFill>
        <p:spPr>
          <a:xfrm>
            <a:off x="3074140" y="5355156"/>
            <a:ext cx="2740701" cy="1289742"/>
          </a:xfrm>
          <a:prstGeom prst="rect">
            <a:avLst/>
          </a:prstGeom>
          <a:noFill/>
          <a:ln cap="flat" cmpd="sng" w="9525">
            <a:solidFill>
              <a:schemeClr val="dk1"/>
            </a:solidFill>
            <a:prstDash val="solid"/>
            <a:round/>
            <a:headEnd len="sm" w="sm" type="none"/>
            <a:tailEnd len="sm" w="sm" type="none"/>
          </a:ln>
        </p:spPr>
      </p:pic>
      <p:sp>
        <p:nvSpPr>
          <p:cNvPr id="235" name="Google Shape;235;p42"/>
          <p:cNvSpPr/>
          <p:nvPr/>
        </p:nvSpPr>
        <p:spPr>
          <a:xfrm>
            <a:off x="4003737" y="5831284"/>
            <a:ext cx="745436" cy="81361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36" name="Google Shape;236;p42"/>
          <p:cNvSpPr txBox="1"/>
          <p:nvPr/>
        </p:nvSpPr>
        <p:spPr>
          <a:xfrm>
            <a:off x="5203696" y="5646199"/>
            <a:ext cx="1952015" cy="938719"/>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‘유저2’는 의과(외래) 의료비청구서만 분담 체크 설정하고, ‘적용＇버튼을 클릭합니다.  </a:t>
            </a:r>
            <a:endParaRPr b="0" i="0" sz="1100" u="none" cap="none" strike="noStrike">
              <a:solidFill>
                <a:schemeClr val="dk1"/>
              </a:solidFill>
              <a:latin typeface="MS Mincho"/>
              <a:ea typeface="MS Mincho"/>
              <a:cs typeface="MS Mincho"/>
              <a:sym typeface="MS Mincho"/>
            </a:endParaRPr>
          </a:p>
        </p:txBody>
      </p:sp>
      <p:cxnSp>
        <p:nvCxnSpPr>
          <p:cNvPr id="237" name="Google Shape;237;p42"/>
          <p:cNvCxnSpPr>
            <a:endCxn id="234" idx="1"/>
          </p:cNvCxnSpPr>
          <p:nvPr/>
        </p:nvCxnSpPr>
        <p:spPr>
          <a:xfrm>
            <a:off x="2360440" y="5298027"/>
            <a:ext cx="713700" cy="702000"/>
          </a:xfrm>
          <a:prstGeom prst="straightConnector1">
            <a:avLst/>
          </a:prstGeom>
          <a:noFill/>
          <a:ln cap="flat" cmpd="sng" w="19050">
            <a:solidFill>
              <a:srgbClr val="FF0000"/>
            </a:solidFill>
            <a:prstDash val="solid"/>
            <a:round/>
            <a:headEnd len="sm" w="sm" type="none"/>
            <a:tailEnd len="med" w="med" type="triangle"/>
          </a:ln>
        </p:spPr>
      </p:cxnSp>
      <p:pic>
        <p:nvPicPr>
          <p:cNvPr id="238" name="Google Shape;238;p42"/>
          <p:cNvPicPr preferRelativeResize="0"/>
          <p:nvPr/>
        </p:nvPicPr>
        <p:blipFill rotWithShape="1">
          <a:blip r:embed="rId6">
            <a:alphaModFix/>
          </a:blip>
          <a:srcRect b="0" l="0" r="0" t="0"/>
          <a:stretch/>
        </p:blipFill>
        <p:spPr>
          <a:xfrm>
            <a:off x="1323564" y="6784421"/>
            <a:ext cx="625529" cy="244109"/>
          </a:xfrm>
          <a:prstGeom prst="rect">
            <a:avLst/>
          </a:prstGeom>
          <a:noFill/>
          <a:ln>
            <a:noFill/>
          </a:ln>
        </p:spPr>
      </p:pic>
      <p:sp>
        <p:nvSpPr>
          <p:cNvPr id="239" name="Google Shape;239;p42"/>
          <p:cNvSpPr/>
          <p:nvPr/>
        </p:nvSpPr>
        <p:spPr>
          <a:xfrm>
            <a:off x="1456093" y="8670975"/>
            <a:ext cx="2942584" cy="45855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0" name="Google Shape;240;p42"/>
          <p:cNvSpPr txBox="1"/>
          <p:nvPr/>
        </p:nvSpPr>
        <p:spPr>
          <a:xfrm>
            <a:off x="4512432" y="8427556"/>
            <a:ext cx="2754375" cy="727122"/>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-‘미분담’건수는 0 이 되었습니다.</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유저별로 의료비청구서가 분담 되었습니다.</a:t>
            </a:r>
            <a:endParaRPr b="0" i="0" sz="1100" u="none" cap="none" strike="noStrike">
              <a:solidFill>
                <a:schemeClr val="dk1"/>
              </a:solidFill>
              <a:latin typeface="MS Mincho"/>
              <a:ea typeface="MS Mincho"/>
              <a:cs typeface="MS Mincho"/>
              <a:sym typeface="MS Mincho"/>
            </a:endParaRPr>
          </a:p>
        </p:txBody>
      </p:sp>
      <p:sp>
        <p:nvSpPr>
          <p:cNvPr id="241" name="Google Shape;241;p42"/>
          <p:cNvSpPr/>
          <p:nvPr/>
        </p:nvSpPr>
        <p:spPr>
          <a:xfrm>
            <a:off x="1456092" y="8427556"/>
            <a:ext cx="2942584" cy="164211"/>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42"/>
          <p:cNvSpPr txBox="1"/>
          <p:nvPr/>
        </p:nvSpPr>
        <p:spPr>
          <a:xfrm>
            <a:off x="4496086" y="7273205"/>
            <a:ext cx="2659625" cy="727122"/>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 주 : </a:t>
            </a:r>
            <a:r>
              <a:rPr b="0" i="0" lang="ko-KR" sz="1100" u="none" cap="none" strike="noStrike">
                <a:solidFill>
                  <a:schemeClr val="dk1"/>
                </a:solidFill>
                <a:latin typeface="MS Mincho"/>
                <a:ea typeface="MS Mincho"/>
                <a:cs typeface="MS Mincho"/>
                <a:sym typeface="MS Mincho"/>
              </a:rPr>
              <a:t>분담된 건수 정보는 ‘분담확정’버튼을 클릭해야만 최종 확정 저장 됩니다.</a:t>
            </a:r>
            <a:endParaRPr b="0" i="0" sz="1100" u="none" cap="none" strike="noStrike">
              <a:solidFill>
                <a:schemeClr val="dk1"/>
              </a:solidFill>
              <a:latin typeface="MS Mincho"/>
              <a:ea typeface="MS Mincho"/>
              <a:cs typeface="MS Mincho"/>
              <a:sym typeface="MS Mincho"/>
            </a:endParaRPr>
          </a:p>
        </p:txBody>
      </p:sp>
      <p:cxnSp>
        <p:nvCxnSpPr>
          <p:cNvPr id="243" name="Google Shape;243;p42"/>
          <p:cNvCxnSpPr>
            <a:stCxn id="228" idx="3"/>
            <a:endCxn id="242" idx="1"/>
          </p:cNvCxnSpPr>
          <p:nvPr/>
        </p:nvCxnSpPr>
        <p:spPr>
          <a:xfrm>
            <a:off x="3207295" y="7501133"/>
            <a:ext cx="1288800" cy="135600"/>
          </a:xfrm>
          <a:prstGeom prst="straightConnector1">
            <a:avLst/>
          </a:prstGeom>
          <a:noFill/>
          <a:ln cap="flat" cmpd="sng" w="19050">
            <a:solidFill>
              <a:srgbClr val="FF0000"/>
            </a:solidFill>
            <a:prstDash val="solid"/>
            <a:round/>
            <a:headEnd len="sm" w="sm" type="none"/>
            <a:tailEnd len="med" w="med" type="triangle"/>
          </a:ln>
        </p:spPr>
      </p:cxnSp>
      <p:sp>
        <p:nvSpPr>
          <p:cNvPr id="244" name="Google Shape;244;p42"/>
          <p:cNvSpPr txBox="1"/>
          <p:nvPr/>
        </p:nvSpPr>
        <p:spPr>
          <a:xfrm>
            <a:off x="1116350" y="9333524"/>
            <a:ext cx="5400000" cy="72712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② </a:t>
            </a:r>
            <a:r>
              <a:rPr b="0" i="0" lang="ko-KR" sz="1100" u="none" cap="none" strike="noStrike">
                <a:solidFill>
                  <a:schemeClr val="dk1"/>
                </a:solidFill>
                <a:latin typeface="MS Mincho"/>
                <a:ea typeface="MS Mincho"/>
                <a:cs typeface="MS Mincho"/>
                <a:sym typeface="MS Mincho"/>
              </a:rPr>
              <a:t>‘자동분배’ 버튼을 누르면 설정한 점검자 유저에게 건수별로 배분합니다.</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배분된 건수를 편집할 수 있습니다.</a:t>
            </a:r>
            <a:endParaRPr/>
          </a:p>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    배분된 건수를 확인하고 ‘분배’버튼을 눌러 배분을 확정합니다.</a:t>
            </a:r>
            <a:endParaRPr b="0" i="0" sz="1100" u="none" cap="none" strike="noStrike">
              <a:solidFill>
                <a:srgbClr val="FF0000"/>
              </a:solidFill>
              <a:latin typeface="MS Mincho"/>
              <a:ea typeface="MS Mincho"/>
              <a:cs typeface="MS Mincho"/>
              <a:sym typeface="MS Minch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3"/>
          <p:cNvPicPr preferRelativeResize="0"/>
          <p:nvPr/>
        </p:nvPicPr>
        <p:blipFill rotWithShape="1">
          <a:blip r:embed="rId3">
            <a:alphaModFix/>
          </a:blip>
          <a:srcRect b="0" l="0" r="0" t="0"/>
          <a:stretch/>
        </p:blipFill>
        <p:spPr>
          <a:xfrm>
            <a:off x="1360617" y="5915582"/>
            <a:ext cx="4971074" cy="3277689"/>
          </a:xfrm>
          <a:prstGeom prst="rect">
            <a:avLst/>
          </a:prstGeom>
          <a:noFill/>
          <a:ln>
            <a:noFill/>
          </a:ln>
        </p:spPr>
      </p:pic>
      <p:sp>
        <p:nvSpPr>
          <p:cNvPr id="250" name="Google Shape;250;p4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cxnSp>
        <p:nvCxnSpPr>
          <p:cNvPr id="251" name="Google Shape;251;p43"/>
          <p:cNvCxnSpPr/>
          <p:nvPr/>
        </p:nvCxnSpPr>
        <p:spPr>
          <a:xfrm flipH="1" rot="10800000">
            <a:off x="3317968" y="9158779"/>
            <a:ext cx="4715" cy="171655"/>
          </a:xfrm>
          <a:prstGeom prst="straightConnector1">
            <a:avLst/>
          </a:prstGeom>
          <a:noFill/>
          <a:ln cap="flat" cmpd="sng" w="19050">
            <a:solidFill>
              <a:srgbClr val="FF0000"/>
            </a:solidFill>
            <a:prstDash val="solid"/>
            <a:round/>
            <a:headEnd len="sm" w="sm" type="none"/>
            <a:tailEnd len="med" w="med" type="triangle"/>
          </a:ln>
        </p:spPr>
      </p:cxnSp>
      <p:sp>
        <p:nvSpPr>
          <p:cNvPr id="252" name="Google Shape;252;p43"/>
          <p:cNvSpPr/>
          <p:nvPr/>
        </p:nvSpPr>
        <p:spPr>
          <a:xfrm rot="10800000">
            <a:off x="2985199" y="9052451"/>
            <a:ext cx="542261" cy="11786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53" name="Google Shape;253;p43"/>
          <p:cNvSpPr/>
          <p:nvPr/>
        </p:nvSpPr>
        <p:spPr>
          <a:xfrm>
            <a:off x="1423638" y="7397079"/>
            <a:ext cx="1443123" cy="221771"/>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54" name="Google Shape;254;p43"/>
          <p:cNvSpPr txBox="1"/>
          <p:nvPr/>
        </p:nvSpPr>
        <p:spPr>
          <a:xfrm>
            <a:off x="3256329" y="7354254"/>
            <a:ext cx="2562255"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ko-KR" sz="1100" u="none" cap="none" strike="noStrike">
                <a:solidFill>
                  <a:srgbClr val="FF0000"/>
                </a:solidFill>
                <a:latin typeface="MS Gothic"/>
                <a:ea typeface="MS Gothic"/>
                <a:cs typeface="MS Gothic"/>
                <a:sym typeface="MS Gothic"/>
              </a:rPr>
              <a:t>‘유저 1’에 분담된 의료비청구서가 검색됩니다. </a:t>
            </a:r>
            <a:endParaRPr b="0" i="0" sz="1100" u="none" cap="none" strike="noStrike">
              <a:solidFill>
                <a:srgbClr val="FF0000"/>
              </a:solidFill>
              <a:latin typeface="MS Gothic"/>
              <a:ea typeface="MS Gothic"/>
              <a:cs typeface="MS Gothic"/>
              <a:sym typeface="MS Gothic"/>
            </a:endParaRPr>
          </a:p>
        </p:txBody>
      </p:sp>
      <p:sp>
        <p:nvSpPr>
          <p:cNvPr id="255" name="Google Shape;255;p43"/>
          <p:cNvSpPr txBox="1"/>
          <p:nvPr/>
        </p:nvSpPr>
        <p:spPr>
          <a:xfrm>
            <a:off x="1048101" y="1183480"/>
            <a:ext cx="5400000" cy="30388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ko-KR" sz="1100" u="none" cap="none" strike="noStrike">
                <a:solidFill>
                  <a:srgbClr val="7F7F7F"/>
                </a:solidFill>
                <a:latin typeface="MS Mincho"/>
                <a:ea typeface="MS Mincho"/>
                <a:cs typeface="MS Mincho"/>
                <a:sym typeface="MS Mincho"/>
              </a:rPr>
              <a:t>● 의료비청구서 점검화면 </a:t>
            </a:r>
            <a:r>
              <a:rPr b="0" i="0" lang="ko-KR" sz="1100" u="none" cap="none" strike="noStrike">
                <a:solidFill>
                  <a:schemeClr val="dk1"/>
                </a:solidFill>
                <a:latin typeface="MS Mincho"/>
                <a:ea typeface="MS Mincho"/>
                <a:cs typeface="MS Mincho"/>
                <a:sym typeface="MS Mincho"/>
              </a:rPr>
              <a:t>   </a:t>
            </a:r>
            <a:endParaRPr b="0" i="0" sz="1100" u="none" cap="none" strike="noStrike">
              <a:solidFill>
                <a:schemeClr val="dk1"/>
              </a:solidFill>
              <a:latin typeface="MS Mincho"/>
              <a:ea typeface="MS Mincho"/>
              <a:cs typeface="MS Mincho"/>
              <a:sym typeface="MS Mincho"/>
            </a:endParaRPr>
          </a:p>
        </p:txBody>
      </p:sp>
      <p:sp>
        <p:nvSpPr>
          <p:cNvPr id="256" name="Google Shape;256;p43"/>
          <p:cNvSpPr txBox="1"/>
          <p:nvPr/>
        </p:nvSpPr>
        <p:spPr>
          <a:xfrm>
            <a:off x="1146459" y="1478101"/>
            <a:ext cx="5400000" cy="3231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chemeClr val="dk1"/>
                </a:solidFill>
                <a:latin typeface="MS Mincho"/>
                <a:ea typeface="MS Mincho"/>
                <a:cs typeface="MS Mincho"/>
                <a:sym typeface="MS Mincho"/>
              </a:rPr>
              <a:t>‘점검업무’ &gt; ‘레세점검화면’의 </a:t>
            </a:r>
            <a:r>
              <a:rPr b="0" i="0" lang="ko-KR" sz="1200" u="none" cap="none" strike="noStrike">
                <a:solidFill>
                  <a:srgbClr val="000000"/>
                </a:solidFill>
                <a:latin typeface="MS Mincho"/>
                <a:ea typeface="MS Mincho"/>
                <a:cs typeface="MS Mincho"/>
                <a:sym typeface="MS Mincho"/>
              </a:rPr>
              <a:t>「</a:t>
            </a:r>
            <a:r>
              <a:rPr b="0" i="0" lang="ko-KR" sz="1100" u="none" cap="none" strike="noStrike">
                <a:solidFill>
                  <a:srgbClr val="000000"/>
                </a:solidFill>
                <a:latin typeface="MS Mincho"/>
                <a:ea typeface="MS Mincho"/>
                <a:cs typeface="MS Mincho"/>
                <a:sym typeface="MS Mincho"/>
              </a:rPr>
              <a:t>点検タブ」을 클릭합니다.</a:t>
            </a:r>
            <a:endParaRPr b="0" i="0" sz="1100" u="none" cap="none" strike="noStrike">
              <a:solidFill>
                <a:schemeClr val="dk1"/>
              </a:solidFill>
              <a:latin typeface="MS Mincho"/>
              <a:ea typeface="MS Mincho"/>
              <a:cs typeface="MS Mincho"/>
              <a:sym typeface="MS Mincho"/>
            </a:endParaRPr>
          </a:p>
        </p:txBody>
      </p:sp>
      <p:sp>
        <p:nvSpPr>
          <p:cNvPr id="257" name="Google Shape;257;p43"/>
          <p:cNvSpPr txBox="1"/>
          <p:nvPr/>
        </p:nvSpPr>
        <p:spPr>
          <a:xfrm>
            <a:off x="1536071" y="9266638"/>
            <a:ext cx="4795620" cy="727122"/>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분담 설정 화면에서 분담 처리된‘유저1’에 할당 건수는 132 건 이였습니다. </a:t>
            </a:r>
            <a:endParaRPr/>
          </a:p>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해당 의료비청구서만 육안으로 점검 확인할 수 있습니다. </a:t>
            </a:r>
            <a:endParaRPr b="0" i="0" sz="1100" u="none" cap="none" strike="noStrike">
              <a:solidFill>
                <a:srgbClr val="000000"/>
              </a:solidFill>
              <a:latin typeface="MS Mincho"/>
              <a:ea typeface="MS Mincho"/>
              <a:cs typeface="MS Mincho"/>
              <a:sym typeface="MS Mincho"/>
            </a:endParaRPr>
          </a:p>
        </p:txBody>
      </p:sp>
      <p:pic>
        <p:nvPicPr>
          <p:cNvPr id="258" name="Google Shape;258;p43"/>
          <p:cNvPicPr preferRelativeResize="0"/>
          <p:nvPr/>
        </p:nvPicPr>
        <p:blipFill rotWithShape="1">
          <a:blip r:embed="rId4">
            <a:alphaModFix/>
          </a:blip>
          <a:srcRect b="0" l="0" r="0" t="0"/>
          <a:stretch/>
        </p:blipFill>
        <p:spPr>
          <a:xfrm>
            <a:off x="1428953" y="1831957"/>
            <a:ext cx="1495607" cy="3060776"/>
          </a:xfrm>
          <a:prstGeom prst="rect">
            <a:avLst/>
          </a:prstGeom>
          <a:noFill/>
          <a:ln>
            <a:noFill/>
          </a:ln>
        </p:spPr>
      </p:pic>
      <p:sp>
        <p:nvSpPr>
          <p:cNvPr id="259" name="Google Shape;259;p43"/>
          <p:cNvSpPr/>
          <p:nvPr/>
        </p:nvSpPr>
        <p:spPr>
          <a:xfrm>
            <a:off x="1428952" y="4703949"/>
            <a:ext cx="1443123" cy="175864"/>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43"/>
          <p:cNvSpPr txBox="1"/>
          <p:nvPr/>
        </p:nvSpPr>
        <p:spPr>
          <a:xfrm>
            <a:off x="1146459" y="4525640"/>
            <a:ext cx="2141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ko-KR" sz="1400" u="none" cap="none" strike="noStrike">
                <a:solidFill>
                  <a:srgbClr val="FF0000"/>
                </a:solidFill>
                <a:latin typeface="Arial"/>
                <a:ea typeface="Arial"/>
                <a:cs typeface="Arial"/>
                <a:sym typeface="Arial"/>
              </a:rPr>
              <a:t>①</a:t>
            </a:r>
            <a:endParaRPr/>
          </a:p>
        </p:txBody>
      </p:sp>
      <p:pic>
        <p:nvPicPr>
          <p:cNvPr id="261" name="Google Shape;261;p43"/>
          <p:cNvPicPr preferRelativeResize="0"/>
          <p:nvPr/>
        </p:nvPicPr>
        <p:blipFill rotWithShape="1">
          <a:blip r:embed="rId5">
            <a:alphaModFix/>
          </a:blip>
          <a:srcRect b="0" l="0" r="0" t="0"/>
          <a:stretch/>
        </p:blipFill>
        <p:spPr>
          <a:xfrm>
            <a:off x="4357419" y="2817632"/>
            <a:ext cx="1820098" cy="3037475"/>
          </a:xfrm>
          <a:prstGeom prst="rect">
            <a:avLst/>
          </a:prstGeom>
          <a:noFill/>
          <a:ln>
            <a:noFill/>
          </a:ln>
        </p:spPr>
      </p:pic>
      <p:cxnSp>
        <p:nvCxnSpPr>
          <p:cNvPr id="262" name="Google Shape;262;p43"/>
          <p:cNvCxnSpPr>
            <a:stCxn id="263" idx="1"/>
            <a:endCxn id="259" idx="3"/>
          </p:cNvCxnSpPr>
          <p:nvPr/>
        </p:nvCxnSpPr>
        <p:spPr>
          <a:xfrm flipH="1">
            <a:off x="2871952" y="2182508"/>
            <a:ext cx="237000" cy="2609400"/>
          </a:xfrm>
          <a:prstGeom prst="bentConnector3">
            <a:avLst>
              <a:gd fmla="val 49974" name="adj1"/>
            </a:avLst>
          </a:prstGeom>
          <a:noFill/>
          <a:ln cap="flat" cmpd="sng" w="19050">
            <a:solidFill>
              <a:srgbClr val="FF0000"/>
            </a:solidFill>
            <a:prstDash val="solid"/>
            <a:miter lim="800000"/>
            <a:headEnd len="sm" w="sm" type="none"/>
            <a:tailEnd len="med" w="med" type="triangle"/>
          </a:ln>
        </p:spPr>
      </p:cxnSp>
      <p:sp>
        <p:nvSpPr>
          <p:cNvPr id="264" name="Google Shape;264;p43"/>
          <p:cNvSpPr/>
          <p:nvPr/>
        </p:nvSpPr>
        <p:spPr>
          <a:xfrm>
            <a:off x="4942395" y="4665066"/>
            <a:ext cx="926777" cy="378885"/>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43"/>
          <p:cNvSpPr txBox="1"/>
          <p:nvPr/>
        </p:nvSpPr>
        <p:spPr>
          <a:xfrm>
            <a:off x="3108952" y="1915127"/>
            <a:ext cx="3760874" cy="53476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200" u="none" cap="none" strike="noStrike">
                <a:solidFill>
                  <a:srgbClr val="FF0000"/>
                </a:solidFill>
                <a:latin typeface="MS Mincho"/>
                <a:ea typeface="MS Mincho"/>
                <a:cs typeface="MS Mincho"/>
                <a:sym typeface="MS Mincho"/>
              </a:rPr>
              <a:t>①</a:t>
            </a:r>
            <a:r>
              <a:rPr b="0" i="0" lang="ko-KR" sz="1200" u="none" cap="none" strike="noStrike">
                <a:solidFill>
                  <a:srgbClr val="000000"/>
                </a:solidFill>
                <a:latin typeface="MS Mincho"/>
                <a:ea typeface="MS Mincho"/>
                <a:cs typeface="MS Mincho"/>
                <a:sym typeface="MS Mincho"/>
              </a:rPr>
              <a:t>「</a:t>
            </a:r>
            <a:r>
              <a:rPr b="0" i="0" lang="ko-KR" sz="1100" u="none" cap="none" strike="noStrike">
                <a:solidFill>
                  <a:srgbClr val="000000"/>
                </a:solidFill>
                <a:latin typeface="MS Mincho"/>
                <a:ea typeface="MS Mincho"/>
                <a:cs typeface="MS Mincho"/>
                <a:sym typeface="MS Mincho"/>
              </a:rPr>
              <a:t>点検タブ」을 클릭하여</a:t>
            </a:r>
            <a:endParaRPr b="0" i="0" sz="1100" u="none" cap="none" strike="noStrike">
              <a:solidFill>
                <a:srgbClr val="000000"/>
              </a:solidFill>
              <a:latin typeface="MS Mincho"/>
              <a:ea typeface="MS Mincho"/>
              <a:cs typeface="MS Mincho"/>
              <a:sym typeface="MS Mincho"/>
            </a:endParaRPr>
          </a:p>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  点検タブ 영억 으로 전환합니다. </a:t>
            </a:r>
            <a:endParaRPr b="0" i="0" sz="1100" u="none" cap="none" strike="noStrike">
              <a:solidFill>
                <a:srgbClr val="000000"/>
              </a:solidFill>
              <a:latin typeface="MS Mincho"/>
              <a:ea typeface="MS Mincho"/>
              <a:cs typeface="MS Mincho"/>
              <a:sym typeface="MS Mincho"/>
            </a:endParaRPr>
          </a:p>
        </p:txBody>
      </p:sp>
      <p:sp>
        <p:nvSpPr>
          <p:cNvPr id="265" name="Google Shape;265;p43"/>
          <p:cNvSpPr txBox="1"/>
          <p:nvPr/>
        </p:nvSpPr>
        <p:spPr>
          <a:xfrm>
            <a:off x="3108952" y="2501437"/>
            <a:ext cx="3760874" cy="32316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200" u="none" cap="none" strike="noStrike">
                <a:solidFill>
                  <a:srgbClr val="FF0000"/>
                </a:solidFill>
                <a:latin typeface="MS Mincho"/>
                <a:ea typeface="MS Mincho"/>
                <a:cs typeface="MS Mincho"/>
                <a:sym typeface="MS Mincho"/>
              </a:rPr>
              <a:t>②</a:t>
            </a:r>
            <a:r>
              <a:rPr b="0" i="0" lang="ko-KR" sz="1100" u="none" cap="none" strike="noStrike">
                <a:solidFill>
                  <a:srgbClr val="FF0000"/>
                </a:solidFill>
                <a:latin typeface="MS Mincho"/>
                <a:ea typeface="MS Mincho"/>
                <a:cs typeface="MS Mincho"/>
                <a:sym typeface="MS Mincho"/>
              </a:rPr>
              <a:t>　</a:t>
            </a:r>
            <a:r>
              <a:rPr b="0" i="0" lang="ko-KR" sz="1100" u="none" cap="none" strike="noStrike">
                <a:solidFill>
                  <a:srgbClr val="000000"/>
                </a:solidFill>
                <a:latin typeface="MS Mincho"/>
                <a:ea typeface="MS Mincho"/>
                <a:cs typeface="MS Mincho"/>
                <a:sym typeface="MS Mincho"/>
              </a:rPr>
              <a:t>점검자분담에서 점검자 유저를 선택합니다.</a:t>
            </a:r>
            <a:endParaRPr b="0" i="0" sz="1100" u="none" cap="none" strike="noStrike">
              <a:solidFill>
                <a:srgbClr val="000000"/>
              </a:solidFill>
              <a:latin typeface="MS Mincho"/>
              <a:ea typeface="MS Mincho"/>
              <a:cs typeface="MS Mincho"/>
              <a:sym typeface="MS Mincho"/>
            </a:endParaRPr>
          </a:p>
        </p:txBody>
      </p:sp>
      <p:cxnSp>
        <p:nvCxnSpPr>
          <p:cNvPr id="266" name="Google Shape;266;p43"/>
          <p:cNvCxnSpPr>
            <a:endCxn id="264" idx="1"/>
          </p:cNvCxnSpPr>
          <p:nvPr/>
        </p:nvCxnSpPr>
        <p:spPr>
          <a:xfrm flipH="1" rot="-5400000">
            <a:off x="3295245" y="3207359"/>
            <a:ext cx="1841700" cy="1452600"/>
          </a:xfrm>
          <a:prstGeom prst="bentConnector2">
            <a:avLst/>
          </a:prstGeom>
          <a:noFill/>
          <a:ln cap="flat" cmpd="sng" w="19050">
            <a:solidFill>
              <a:srgbClr val="FF0000"/>
            </a:solidFill>
            <a:prstDash val="solid"/>
            <a:miter lim="800000"/>
            <a:headEnd len="sm" w="sm" type="none"/>
            <a:tailEnd len="med" w="med" type="triangle"/>
          </a:ln>
        </p:spPr>
      </p:cxnSp>
      <p:sp>
        <p:nvSpPr>
          <p:cNvPr id="267" name="Google Shape;267;p43"/>
          <p:cNvSpPr txBox="1"/>
          <p:nvPr/>
        </p:nvSpPr>
        <p:spPr>
          <a:xfrm>
            <a:off x="1048101" y="913868"/>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FF"/>
                </a:solidFill>
                <a:latin typeface="MS Mincho"/>
                <a:ea typeface="MS Mincho"/>
                <a:cs typeface="MS Mincho"/>
                <a:sym typeface="MS Mincho"/>
              </a:rPr>
              <a:t>분담 처리 후‘점검업무’&gt; ‘의료비청구서화면점검’에서 확인 가능합니다.</a:t>
            </a:r>
            <a:endParaRPr b="0" i="0" sz="1100" u="none" cap="none" strike="noStrike">
              <a:solidFill>
                <a:srgbClr val="0000FF"/>
              </a:solidFill>
              <a:latin typeface="MS Mincho"/>
              <a:ea typeface="MS Mincho"/>
              <a:cs typeface="MS Mincho"/>
              <a:sym typeface="MS Minch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4"/>
          <p:cNvPicPr preferRelativeResize="0"/>
          <p:nvPr/>
        </p:nvPicPr>
        <p:blipFill rotWithShape="1">
          <a:blip r:embed="rId3">
            <a:alphaModFix/>
          </a:blip>
          <a:srcRect b="0" l="0" r="0" t="0"/>
          <a:stretch/>
        </p:blipFill>
        <p:spPr>
          <a:xfrm>
            <a:off x="1298647" y="3290079"/>
            <a:ext cx="4987932" cy="3250738"/>
          </a:xfrm>
          <a:prstGeom prst="rect">
            <a:avLst/>
          </a:prstGeom>
          <a:noFill/>
          <a:ln>
            <a:noFill/>
          </a:ln>
        </p:spPr>
      </p:pic>
      <p:pic>
        <p:nvPicPr>
          <p:cNvPr id="273" name="Google Shape;273;p44"/>
          <p:cNvPicPr preferRelativeResize="0"/>
          <p:nvPr/>
        </p:nvPicPr>
        <p:blipFill rotWithShape="1">
          <a:blip r:embed="rId4">
            <a:alphaModFix/>
          </a:blip>
          <a:srcRect b="0" l="0" r="0" t="0"/>
          <a:stretch/>
        </p:blipFill>
        <p:spPr>
          <a:xfrm>
            <a:off x="1146459" y="1419273"/>
            <a:ext cx="2410172" cy="689868"/>
          </a:xfrm>
          <a:prstGeom prst="rect">
            <a:avLst/>
          </a:prstGeom>
          <a:noFill/>
          <a:ln>
            <a:noFill/>
          </a:ln>
        </p:spPr>
      </p:pic>
      <p:sp>
        <p:nvSpPr>
          <p:cNvPr id="274" name="Google Shape;274;p4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ko-KR"/>
              <a:t>‹#›</a:t>
            </a:fld>
            <a:endParaRPr/>
          </a:p>
        </p:txBody>
      </p:sp>
      <p:cxnSp>
        <p:nvCxnSpPr>
          <p:cNvPr id="275" name="Google Shape;275;p44"/>
          <p:cNvCxnSpPr/>
          <p:nvPr/>
        </p:nvCxnSpPr>
        <p:spPr>
          <a:xfrm flipH="1" rot="10800000">
            <a:off x="3123153" y="6580043"/>
            <a:ext cx="4715" cy="171655"/>
          </a:xfrm>
          <a:prstGeom prst="straightConnector1">
            <a:avLst/>
          </a:prstGeom>
          <a:noFill/>
          <a:ln cap="flat" cmpd="sng" w="19050">
            <a:solidFill>
              <a:srgbClr val="FF0000"/>
            </a:solidFill>
            <a:prstDash val="solid"/>
            <a:round/>
            <a:headEnd len="sm" w="sm" type="none"/>
            <a:tailEnd len="med" w="med" type="triangle"/>
          </a:ln>
        </p:spPr>
      </p:cxnSp>
      <p:sp>
        <p:nvSpPr>
          <p:cNvPr id="276" name="Google Shape;276;p44"/>
          <p:cNvSpPr/>
          <p:nvPr/>
        </p:nvSpPr>
        <p:spPr>
          <a:xfrm rot="10800000">
            <a:off x="2866761" y="6412495"/>
            <a:ext cx="542261" cy="11786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a:ea typeface="Century"/>
              <a:cs typeface="Century"/>
              <a:sym typeface="Century"/>
            </a:endParaRPr>
          </a:p>
        </p:txBody>
      </p:sp>
      <p:sp>
        <p:nvSpPr>
          <p:cNvPr id="277" name="Google Shape;277;p44"/>
          <p:cNvSpPr txBox="1"/>
          <p:nvPr/>
        </p:nvSpPr>
        <p:spPr>
          <a:xfrm>
            <a:off x="1393863" y="6751698"/>
            <a:ext cx="4795620" cy="303929"/>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000000"/>
                </a:solidFill>
                <a:latin typeface="MS Mincho"/>
                <a:ea typeface="MS Mincho"/>
                <a:cs typeface="MS Mincho"/>
                <a:sym typeface="MS Mincho"/>
              </a:rPr>
              <a:t>‘유저1’의 분담 건수 132 건 중 불합격 의료비청구서만 검색됩니다.</a:t>
            </a:r>
            <a:endParaRPr b="0" i="0" sz="1100" u="none" cap="none" strike="noStrike">
              <a:solidFill>
                <a:srgbClr val="000000"/>
              </a:solidFill>
              <a:latin typeface="MS Mincho"/>
              <a:ea typeface="MS Mincho"/>
              <a:cs typeface="MS Mincho"/>
              <a:sym typeface="MS Mincho"/>
            </a:endParaRPr>
          </a:p>
        </p:txBody>
      </p:sp>
      <p:sp>
        <p:nvSpPr>
          <p:cNvPr id="278" name="Google Shape;278;p44"/>
          <p:cNvSpPr/>
          <p:nvPr/>
        </p:nvSpPr>
        <p:spPr>
          <a:xfrm>
            <a:off x="1681811" y="1481947"/>
            <a:ext cx="572292" cy="273632"/>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9" name="Google Shape;279;p44"/>
          <p:cNvSpPr txBox="1"/>
          <p:nvPr/>
        </p:nvSpPr>
        <p:spPr>
          <a:xfrm>
            <a:off x="1253537" y="2158517"/>
            <a:ext cx="507815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200" u="none" cap="none" strike="noStrike">
                <a:solidFill>
                  <a:srgbClr val="000000"/>
                </a:solidFill>
                <a:latin typeface="MS Mincho"/>
                <a:ea typeface="MS Mincho"/>
                <a:cs typeface="MS Mincho"/>
                <a:sym typeface="MS Mincho"/>
              </a:rPr>
              <a:t>Default 초기 화면 조건은 ‘판정’이 불합격입니다. </a:t>
            </a:r>
            <a:endParaRPr/>
          </a:p>
          <a:p>
            <a:pPr indent="0" lvl="0" marL="0" marR="0" rtl="0" algn="l">
              <a:lnSpc>
                <a:spcPct val="125000"/>
              </a:lnSpc>
              <a:spcBef>
                <a:spcPts val="0"/>
              </a:spcBef>
              <a:spcAft>
                <a:spcPts val="0"/>
              </a:spcAft>
              <a:buNone/>
            </a:pPr>
            <a:r>
              <a:rPr b="0" i="0" lang="ko-KR" sz="1200" u="none" cap="none" strike="noStrike">
                <a:solidFill>
                  <a:srgbClr val="000000"/>
                </a:solidFill>
                <a:latin typeface="MS Mincho"/>
                <a:ea typeface="MS Mincho"/>
                <a:cs typeface="MS Mincho"/>
                <a:sym typeface="MS Mincho"/>
              </a:rPr>
              <a:t>물론 육안 점검대상은 불합격대상이지만, 분담된 건수를 정확히 파악하고자 할 경우에는 조건 값을 ‘전체’로 변경해 확인 가능합니다. 예를 들어, 초기 오픈 후 유저1’으로만 변경할 경우,</a:t>
            </a:r>
            <a:endParaRPr b="0" i="0" sz="1100" u="none" cap="none" strike="noStrike">
              <a:solidFill>
                <a:srgbClr val="000000"/>
              </a:solidFill>
              <a:latin typeface="MS Mincho"/>
              <a:ea typeface="MS Mincho"/>
              <a:cs typeface="MS Mincho"/>
              <a:sym typeface="MS Mincho"/>
            </a:endParaRPr>
          </a:p>
        </p:txBody>
      </p:sp>
      <p:sp>
        <p:nvSpPr>
          <p:cNvPr id="280" name="Google Shape;280;p44"/>
          <p:cNvSpPr txBox="1"/>
          <p:nvPr/>
        </p:nvSpPr>
        <p:spPr>
          <a:xfrm>
            <a:off x="1048101" y="1090165"/>
            <a:ext cx="5400000" cy="3039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ko-KR" sz="1100" u="none" cap="none" strike="noStrike">
                <a:solidFill>
                  <a:srgbClr val="FF0000"/>
                </a:solidFill>
                <a:latin typeface="MS Mincho"/>
                <a:ea typeface="MS Mincho"/>
                <a:cs typeface="MS Mincho"/>
                <a:sym typeface="MS Mincho"/>
              </a:rPr>
              <a:t>* 주 : 할당된 분담 결과 확인 시 주의해야 할 점</a:t>
            </a:r>
            <a:endParaRPr b="0" i="0" sz="1100" u="none" cap="none" strike="noStrike">
              <a:solidFill>
                <a:srgbClr val="FF0000"/>
              </a:solidFill>
              <a:latin typeface="MS Mincho"/>
              <a:ea typeface="MS Mincho"/>
              <a:cs typeface="MS Mincho"/>
              <a:sym typeface="MS Minch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2019-02-22T14:43:31Z</dcterms:created>
  <dc:creator>honda</dc:creator>
</cp:coreProperties>
</file>