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22"/>
  </p:notesMasterIdLst>
  <p:sldIdLst>
    <p:sldId id="256" r:id="rId2"/>
    <p:sldId id="297" r:id="rId3"/>
    <p:sldId id="300" r:id="rId4"/>
    <p:sldId id="301" r:id="rId5"/>
    <p:sldId id="302" r:id="rId6"/>
    <p:sldId id="304" r:id="rId7"/>
    <p:sldId id="305" r:id="rId8"/>
    <p:sldId id="303" r:id="rId9"/>
    <p:sldId id="306" r:id="rId10"/>
    <p:sldId id="307" r:id="rId11"/>
    <p:sldId id="312" r:id="rId12"/>
    <p:sldId id="310" r:id="rId13"/>
    <p:sldId id="311" r:id="rId14"/>
    <p:sldId id="298" r:id="rId15"/>
    <p:sldId id="313" r:id="rId16"/>
    <p:sldId id="314" r:id="rId17"/>
    <p:sldId id="257" r:id="rId18"/>
    <p:sldId id="296" r:id="rId19"/>
    <p:sldId id="258" r:id="rId20"/>
    <p:sldId id="299" r:id="rId21"/>
  </p:sldIdLst>
  <p:sldSz cx="7559675" cy="106918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3345">
          <p15:clr>
            <a:srgbClr val="A4A3A4"/>
          </p15:clr>
        </p15:guide>
        <p15:guide id="2" pos="2426"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JPX9ssHmRdjhs502XMLWjBuuE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5" autoAdjust="0"/>
    <p:restoredTop sz="94660"/>
  </p:normalViewPr>
  <p:slideViewPr>
    <p:cSldViewPr snapToGrid="0">
      <p:cViewPr>
        <p:scale>
          <a:sx n="82" d="100"/>
          <a:sy n="82" d="100"/>
        </p:scale>
        <p:origin x="-3300" y="66"/>
      </p:cViewPr>
      <p:guideLst>
        <p:guide orient="horz" pos="3345"/>
        <p:guide pos="2426"/>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8" y="0"/>
            <a:ext cx="3076575"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926013"/>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6575"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1277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1557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40194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1629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8301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4169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8048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9556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757783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8594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64426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856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1694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8952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5162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9747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6766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3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35"/>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35"/>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38"/>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3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3213847" y="1539425"/>
            <a:ext cx="3827085" cy="7598117"/>
          </a:xfrm>
          <a:prstGeom prst="rect">
            <a:avLst/>
          </a:prstGeom>
          <a:noFill/>
          <a:ln>
            <a:noFill/>
          </a:ln>
        </p:spPr>
      </p:sp>
      <p:sp>
        <p:nvSpPr>
          <p:cNvPr id="68" name="Google Shape;68;p39"/>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entury"/>
              <a:buNone/>
              <a:defRPr sz="3637" b="0" i="0" u="none" strike="noStrike" cap="none">
                <a:solidFill>
                  <a:schemeClr val="dk1"/>
                </a:solidFill>
                <a:latin typeface="Century"/>
                <a:ea typeface="Century"/>
                <a:cs typeface="Century"/>
                <a:sym typeface="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entury"/>
                <a:ea typeface="Century"/>
                <a:cs typeface="Century"/>
                <a:sym typeface="Century"/>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entury"/>
                <a:ea typeface="Century"/>
                <a:cs typeface="Century"/>
                <a:sym typeface="Century"/>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entury"/>
                <a:ea typeface="Century"/>
                <a:cs typeface="Century"/>
                <a:sym typeface="Century"/>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9pPr>
          </a:lstStyle>
          <a:p>
            <a:endParaRPr/>
          </a:p>
        </p:txBody>
      </p:sp>
      <p:sp>
        <p:nvSpPr>
          <p:cNvPr id="12" name="Google Shape;12;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3" name="Google Shape;13;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4" name="Google Shape;14;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entury"/>
                <a:ea typeface="Century"/>
                <a:cs typeface="Century"/>
                <a:sym typeface="Century"/>
              </a:defRPr>
            </a:lvl1pPr>
            <a:lvl2pPr marL="0" marR="0" lvl="1" indent="0" algn="r" rtl="0">
              <a:spcBef>
                <a:spcPts val="0"/>
              </a:spcBef>
              <a:buNone/>
              <a:defRPr sz="992" b="0" i="0" u="none" strike="noStrike" cap="none">
                <a:solidFill>
                  <a:srgbClr val="888888"/>
                </a:solidFill>
                <a:latin typeface="Century"/>
                <a:ea typeface="Century"/>
                <a:cs typeface="Century"/>
                <a:sym typeface="Century"/>
              </a:defRPr>
            </a:lvl2pPr>
            <a:lvl3pPr marL="0" marR="0" lvl="2" indent="0" algn="r" rtl="0">
              <a:spcBef>
                <a:spcPts val="0"/>
              </a:spcBef>
              <a:buNone/>
              <a:defRPr sz="992" b="0" i="0" u="none" strike="noStrike" cap="none">
                <a:solidFill>
                  <a:srgbClr val="888888"/>
                </a:solidFill>
                <a:latin typeface="Century"/>
                <a:ea typeface="Century"/>
                <a:cs typeface="Century"/>
                <a:sym typeface="Century"/>
              </a:defRPr>
            </a:lvl3pPr>
            <a:lvl4pPr marL="0" marR="0" lvl="3" indent="0" algn="r" rtl="0">
              <a:spcBef>
                <a:spcPts val="0"/>
              </a:spcBef>
              <a:buNone/>
              <a:defRPr sz="992" b="0" i="0" u="none" strike="noStrike" cap="none">
                <a:solidFill>
                  <a:srgbClr val="888888"/>
                </a:solidFill>
                <a:latin typeface="Century"/>
                <a:ea typeface="Century"/>
                <a:cs typeface="Century"/>
                <a:sym typeface="Century"/>
              </a:defRPr>
            </a:lvl4pPr>
            <a:lvl5pPr marL="0" marR="0" lvl="4" indent="0" algn="r" rtl="0">
              <a:spcBef>
                <a:spcPts val="0"/>
              </a:spcBef>
              <a:buNone/>
              <a:defRPr sz="992" b="0" i="0" u="none" strike="noStrike" cap="none">
                <a:solidFill>
                  <a:srgbClr val="888888"/>
                </a:solidFill>
                <a:latin typeface="Century"/>
                <a:ea typeface="Century"/>
                <a:cs typeface="Century"/>
                <a:sym typeface="Century"/>
              </a:defRPr>
            </a:lvl5pPr>
            <a:lvl6pPr marL="0" marR="0" lvl="5" indent="0" algn="r" rtl="0">
              <a:spcBef>
                <a:spcPts val="0"/>
              </a:spcBef>
              <a:buNone/>
              <a:defRPr sz="992" b="0" i="0" u="none" strike="noStrike" cap="none">
                <a:solidFill>
                  <a:srgbClr val="888888"/>
                </a:solidFill>
                <a:latin typeface="Century"/>
                <a:ea typeface="Century"/>
                <a:cs typeface="Century"/>
                <a:sym typeface="Century"/>
              </a:defRPr>
            </a:lvl6pPr>
            <a:lvl7pPr marL="0" marR="0" lvl="6" indent="0" algn="r" rtl="0">
              <a:spcBef>
                <a:spcPts val="0"/>
              </a:spcBef>
              <a:buNone/>
              <a:defRPr sz="992" b="0" i="0" u="none" strike="noStrike" cap="none">
                <a:solidFill>
                  <a:srgbClr val="888888"/>
                </a:solidFill>
                <a:latin typeface="Century"/>
                <a:ea typeface="Century"/>
                <a:cs typeface="Century"/>
                <a:sym typeface="Century"/>
              </a:defRPr>
            </a:lvl7pPr>
            <a:lvl8pPr marL="0" marR="0" lvl="7" indent="0" algn="r" rtl="0">
              <a:spcBef>
                <a:spcPts val="0"/>
              </a:spcBef>
              <a:buNone/>
              <a:defRPr sz="992" b="0" i="0" u="none" strike="noStrike" cap="none">
                <a:solidFill>
                  <a:srgbClr val="888888"/>
                </a:solidFill>
                <a:latin typeface="Century"/>
                <a:ea typeface="Century"/>
                <a:cs typeface="Century"/>
                <a:sym typeface="Century"/>
              </a:defRPr>
            </a:lvl8pPr>
            <a:lvl9pPr marL="0" marR="0" lvl="8" indent="0" algn="r" rtl="0">
              <a:spcBef>
                <a:spcPts val="0"/>
              </a:spcBef>
              <a:buNone/>
              <a:defRPr sz="992" b="0" i="0" u="none" strike="noStrike" cap="none">
                <a:solidFill>
                  <a:srgbClr val="888888"/>
                </a:solidFill>
                <a:latin typeface="Century"/>
                <a:ea typeface="Century"/>
                <a:cs typeface="Century"/>
                <a:sym typeface="Century"/>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40380" y="964900"/>
            <a:ext cx="6331067" cy="1287318"/>
          </a:xfrm>
          <a:prstGeom prst="rect">
            <a:avLst/>
          </a:prstGeom>
          <a:noFill/>
          <a:ln>
            <a:noFill/>
          </a:ln>
        </p:spPr>
        <p:txBody>
          <a:bodyPr spcFirstLastPara="1" wrap="square" lIns="91425" tIns="45700" rIns="91425" bIns="45700" anchor="b" anchorCtr="0">
            <a:normAutofit fontScale="97500"/>
          </a:bodyPr>
          <a:lstStyle/>
          <a:p>
            <a:pPr lvl="0" algn="ctr">
              <a:lnSpc>
                <a:spcPct val="125000"/>
              </a:lnSpc>
              <a:buClr>
                <a:schemeClr val="dk1"/>
              </a:buClr>
              <a:buSzPct val="100000"/>
            </a:pPr>
            <a:r>
              <a:rPr lang="ko-KR" sz="2400" b="0" i="0" u="none" strike="noStrike" cap="none" dirty="0">
                <a:solidFill>
                  <a:schemeClr val="dk1"/>
                </a:solidFill>
                <a:latin typeface="MS Mincho" pitchFamily="49" charset="-128"/>
                <a:ea typeface="MS Gothic"/>
                <a:cs typeface="MS Gothic"/>
                <a:sym typeface="MS Gothic"/>
              </a:rPr>
              <a:t/>
            </a:r>
            <a:br>
              <a:rPr lang="ko-KR" sz="2400" b="0" i="0" u="none" strike="noStrike" cap="none" dirty="0">
                <a:solidFill>
                  <a:schemeClr val="dk1"/>
                </a:solidFill>
                <a:latin typeface="MS Mincho" pitchFamily="49" charset="-128"/>
                <a:ea typeface="MS Gothic"/>
                <a:cs typeface="MS Gothic"/>
                <a:sym typeface="MS Gothic"/>
              </a:rPr>
            </a:br>
            <a:r>
              <a:rPr lang="ja-JP" altLang="en-US" sz="2400" b="0" i="0" u="none" strike="noStrike" cap="none" dirty="0" smtClean="0">
                <a:solidFill>
                  <a:schemeClr val="dk1"/>
                </a:solidFill>
                <a:latin typeface="MS Mincho" pitchFamily="49" charset="-128"/>
                <a:ea typeface="MS Mincho" pitchFamily="49" charset="-128"/>
                <a:cs typeface="MS Gothic"/>
                <a:sym typeface="MS Gothic"/>
              </a:rPr>
              <a:t>点検</a:t>
            </a:r>
            <a:r>
              <a:rPr lang="ja-JP" altLang="ko-KR" sz="2400" dirty="0" smtClean="0">
                <a:latin typeface="MS Mincho" pitchFamily="49" charset="-128"/>
                <a:ea typeface="MS Mincho" pitchFamily="49" charset="-128"/>
              </a:rPr>
              <a:t>ルール管理マニュアル</a:t>
            </a:r>
            <a:endParaRPr sz="2200" b="0" i="0" u="none" strike="noStrike" cap="none" dirty="0">
              <a:solidFill>
                <a:srgbClr val="0000FF"/>
              </a:solidFill>
              <a:latin typeface="MS Mincho" pitchFamily="49" charset="-128"/>
              <a:ea typeface="MS Mincho" pitchFamily="49" charset="-128"/>
              <a:cs typeface="MS Gothic"/>
              <a:sym typeface="MS Gothic"/>
            </a:endParaRPr>
          </a:p>
        </p:txBody>
      </p:sp>
      <p:sp>
        <p:nvSpPr>
          <p:cNvPr id="89" name="Google Shape;89;p1"/>
          <p:cNvSpPr txBox="1"/>
          <p:nvPr/>
        </p:nvSpPr>
        <p:spPr>
          <a:xfrm>
            <a:off x="1483084" y="2529079"/>
            <a:ext cx="3315470" cy="2739171"/>
          </a:xfrm>
          <a:prstGeom prst="rect">
            <a:avLst/>
          </a:prstGeom>
          <a:solidFill>
            <a:schemeClr val="lt1"/>
          </a:solidFill>
          <a:ln>
            <a:noFill/>
          </a:ln>
        </p:spPr>
        <p:txBody>
          <a:bodyPr spcFirstLastPara="1" wrap="square" lIns="91425" tIns="45700" rIns="91425" bIns="45700" anchor="t" anchorCtr="0">
            <a:spAutoFit/>
          </a:bodyPr>
          <a:lstStyle/>
          <a:p>
            <a:pPr lvl="0">
              <a:lnSpc>
                <a:spcPct val="200000"/>
              </a:lnSpc>
            </a:pPr>
            <a:r>
              <a:rPr lang="ko-KR" sz="1200" b="0" i="0" u="none" strike="noStrike" cap="none" dirty="0">
                <a:solidFill>
                  <a:schemeClr val="dk1"/>
                </a:solidFill>
                <a:latin typeface="Century"/>
                <a:ea typeface="Century"/>
                <a:cs typeface="Century"/>
                <a:sym typeface="Century"/>
              </a:rPr>
              <a:t>１</a:t>
            </a:r>
            <a:r>
              <a:rPr lang="ko-KR" sz="1200" b="0" i="0" u="none" strike="noStrike" cap="none" dirty="0" smtClean="0">
                <a:solidFill>
                  <a:schemeClr val="dk1"/>
                </a:solidFill>
                <a:latin typeface="Century"/>
                <a:ea typeface="Century"/>
                <a:cs typeface="Century"/>
                <a:sym typeface="Century"/>
              </a:rPr>
              <a:t>．</a:t>
            </a:r>
            <a:r>
              <a:rPr lang="ko-KR" altLang="en-US" dirty="0"/>
              <a:t>点検</a:t>
            </a:r>
            <a:r>
              <a:rPr lang="ja-JP" altLang="en-US" dirty="0"/>
              <a:t>ルール</a:t>
            </a:r>
            <a:endParaRPr sz="1200" b="0" i="0" u="none" strike="noStrike" cap="none" dirty="0">
              <a:solidFill>
                <a:schemeClr val="dk1"/>
              </a:solidFill>
              <a:latin typeface="Century"/>
              <a:ea typeface="Century"/>
              <a:cs typeface="Century"/>
              <a:sym typeface="Century"/>
            </a:endParaRPr>
          </a:p>
          <a:p>
            <a:pPr lvl="0">
              <a:lnSpc>
                <a:spcPct val="200000"/>
              </a:lnSpc>
            </a:pPr>
            <a:r>
              <a:rPr lang="ko-KR" sz="1200" b="0" i="0" u="none" strike="noStrike" cap="none" dirty="0">
                <a:solidFill>
                  <a:schemeClr val="dk1"/>
                </a:solidFill>
                <a:latin typeface="Century"/>
                <a:ea typeface="Century"/>
                <a:cs typeface="Century"/>
                <a:sym typeface="Century"/>
              </a:rPr>
              <a:t>２</a:t>
            </a:r>
            <a:r>
              <a:rPr lang="ko-KR" sz="1200" b="0" i="0" u="none" strike="noStrike" cap="none" dirty="0" smtClean="0">
                <a:solidFill>
                  <a:schemeClr val="dk1"/>
                </a:solidFill>
                <a:latin typeface="Century"/>
                <a:ea typeface="Century"/>
                <a:cs typeface="Century"/>
                <a:sym typeface="Century"/>
              </a:rPr>
              <a:t>．</a:t>
            </a:r>
            <a:r>
              <a:rPr lang="zh-CN" altLang="en-US" sz="1200" dirty="0">
                <a:solidFill>
                  <a:schemeClr val="dk1"/>
                </a:solidFill>
                <a:latin typeface="Century"/>
                <a:ea typeface="Century"/>
                <a:cs typeface="Century"/>
                <a:sym typeface="Century"/>
              </a:rPr>
              <a:t>投与日数制限医薬品</a:t>
            </a:r>
            <a:endParaRPr sz="1200" b="0" i="0" u="none" strike="noStrike" cap="none" dirty="0">
              <a:solidFill>
                <a:schemeClr val="dk1"/>
              </a:solidFill>
              <a:latin typeface="Century"/>
              <a:ea typeface="Century"/>
              <a:cs typeface="Century"/>
              <a:sym typeface="Century"/>
            </a:endParaRPr>
          </a:p>
          <a:p>
            <a:pPr lvl="0">
              <a:lnSpc>
                <a:spcPct val="200000"/>
              </a:lnSpc>
            </a:pPr>
            <a:r>
              <a:rPr lang="ko-KR" sz="1200" b="0" i="0" u="none" strike="noStrike" cap="none" dirty="0">
                <a:solidFill>
                  <a:schemeClr val="dk1"/>
                </a:solidFill>
                <a:latin typeface="Century"/>
                <a:ea typeface="Century"/>
                <a:cs typeface="Century"/>
                <a:sym typeface="Century"/>
              </a:rPr>
              <a:t>３</a:t>
            </a:r>
            <a:r>
              <a:rPr lang="ko-KR" sz="1200" b="0" i="0" u="none" strike="noStrike" cap="none" dirty="0" smtClean="0">
                <a:solidFill>
                  <a:schemeClr val="dk1"/>
                </a:solidFill>
                <a:latin typeface="Century"/>
                <a:ea typeface="Century"/>
                <a:cs typeface="Century"/>
                <a:sym typeface="Century"/>
              </a:rPr>
              <a:t>．</a:t>
            </a:r>
            <a:r>
              <a:rPr lang="ja-JP" altLang="en-US" sz="1200" dirty="0">
                <a:solidFill>
                  <a:schemeClr val="dk1"/>
                </a:solidFill>
                <a:latin typeface="Century"/>
                <a:ea typeface="Century"/>
                <a:cs typeface="Century"/>
                <a:sym typeface="Century"/>
              </a:rPr>
              <a:t>点検ルールの誤</a:t>
            </a:r>
            <a:r>
              <a:rPr lang="ja-JP" altLang="en-US" sz="1200" dirty="0" smtClean="0">
                <a:solidFill>
                  <a:schemeClr val="dk1"/>
                </a:solidFill>
                <a:latin typeface="Century"/>
                <a:ea typeface="Century"/>
                <a:cs typeface="Century"/>
                <a:sym typeface="Century"/>
              </a:rPr>
              <a:t>り</a:t>
            </a:r>
            <a:r>
              <a:rPr lang="ko-KR" sz="1200" b="0" i="0" u="none" strike="noStrike" cap="none" dirty="0">
                <a:solidFill>
                  <a:schemeClr val="dk1"/>
                </a:solidFill>
                <a:latin typeface="Century"/>
                <a:ea typeface="Century"/>
                <a:cs typeface="Century"/>
                <a:sym typeface="Century"/>
              </a:rPr>
              <a:t>　</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４．</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p:txBody>
      </p:sp>
      <p:sp>
        <p:nvSpPr>
          <p:cNvPr id="90" name="Google Shape;90;p1"/>
          <p:cNvSpPr txBox="1"/>
          <p:nvPr/>
        </p:nvSpPr>
        <p:spPr>
          <a:xfrm>
            <a:off x="5382387" y="2529079"/>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1</a:t>
            </a:r>
            <a:endParaRPr dirty="0"/>
          </a:p>
        </p:txBody>
      </p:sp>
      <p:sp>
        <p:nvSpPr>
          <p:cNvPr id="91" name="Google Shape;91;p1"/>
          <p:cNvSpPr txBox="1"/>
          <p:nvPr/>
        </p:nvSpPr>
        <p:spPr>
          <a:xfrm>
            <a:off x="4087849" y="2529079"/>
            <a:ext cx="1375691" cy="372646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　　</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p:txBody>
      </p:sp>
      <p:pic>
        <p:nvPicPr>
          <p:cNvPr id="97" name="Google Shape;97;p1"/>
          <p:cNvPicPr preferRelativeResize="0"/>
          <p:nvPr/>
        </p:nvPicPr>
        <p:blipFill rotWithShape="1">
          <a:blip r:embed="rId4">
            <a:alphaModFix/>
          </a:blip>
          <a:srcRect/>
          <a:stretch/>
        </p:blipFill>
        <p:spPr>
          <a:xfrm>
            <a:off x="2524813" y="1115254"/>
            <a:ext cx="2362200" cy="533400"/>
          </a:xfrm>
          <a:prstGeom prst="rect">
            <a:avLst/>
          </a:prstGeom>
          <a:noFill/>
          <a:ln>
            <a:noFill/>
          </a:ln>
        </p:spPr>
      </p:pic>
      <p:sp>
        <p:nvSpPr>
          <p:cNvPr id="98" name="Google Shape;98;p1"/>
          <p:cNvSpPr txBox="1"/>
          <p:nvPr/>
        </p:nvSpPr>
        <p:spPr>
          <a:xfrm>
            <a:off x="3822285" y="9347306"/>
            <a:ext cx="2724197" cy="539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開発：</a:t>
            </a:r>
            <a:endParaRPr sz="105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販売：</a:t>
            </a:r>
            <a:endParaRPr sz="1050" b="0" i="0" u="none" strike="noStrike" cap="none">
              <a:solidFill>
                <a:schemeClr val="dk1"/>
              </a:solidFill>
              <a:latin typeface="MS Mincho"/>
              <a:ea typeface="MS Mincho"/>
              <a:cs typeface="MS Mincho"/>
              <a:sym typeface="MS Mincho"/>
            </a:endParaRPr>
          </a:p>
        </p:txBody>
      </p:sp>
      <p:graphicFrame>
        <p:nvGraphicFramePr>
          <p:cNvPr id="99" name="Google Shape;99;p1"/>
          <p:cNvGraphicFramePr>
            <a:graphicFrameLocks noChangeAspect="1"/>
          </p:cNvGraphicFramePr>
          <p:nvPr/>
        </p:nvGraphicFramePr>
        <p:xfrm>
          <a:off x="4363237" y="9434220"/>
          <a:ext cx="2052000" cy="208079"/>
        </p:xfrm>
        <a:graphic>
          <a:graphicData uri="http://schemas.openxmlformats.org/presentationml/2006/ole">
            <p:oleObj spid="_x0000_s1052" r:id="rId5" imgW="2052000" imgH="208079" progId="">
              <p:embed/>
            </p:oleObj>
          </a:graphicData>
        </a:graphic>
      </p:graphicFrame>
      <p:pic>
        <p:nvPicPr>
          <p:cNvPr id="100" name="Google Shape;100;p1"/>
          <p:cNvPicPr preferRelativeResize="0"/>
          <p:nvPr/>
        </p:nvPicPr>
        <p:blipFill rotWithShape="1">
          <a:blip r:embed="rId6">
            <a:alphaModFix/>
          </a:blip>
          <a:srcRect/>
          <a:stretch/>
        </p:blipFill>
        <p:spPr>
          <a:xfrm>
            <a:off x="4316279" y="9660506"/>
            <a:ext cx="801864" cy="208079"/>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5171682" y="9654155"/>
            <a:ext cx="1301827" cy="208079"/>
          </a:xfrm>
          <a:prstGeom prst="rect">
            <a:avLst/>
          </a:prstGeom>
          <a:noFill/>
          <a:ln>
            <a:noFill/>
          </a:ln>
        </p:spPr>
      </p:pic>
      <p:grpSp>
        <p:nvGrpSpPr>
          <p:cNvPr id="15" name="Google Shape;92;p1"/>
          <p:cNvGrpSpPr/>
          <p:nvPr/>
        </p:nvGrpSpPr>
        <p:grpSpPr>
          <a:xfrm>
            <a:off x="1597528" y="7745484"/>
            <a:ext cx="4437656" cy="1155946"/>
            <a:chOff x="1311425" y="7791204"/>
            <a:chExt cx="4437656" cy="1155946"/>
          </a:xfrm>
        </p:grpSpPr>
        <p:sp>
          <p:nvSpPr>
            <p:cNvPr id="16" name="Google Shape;93;p1"/>
            <p:cNvSpPr/>
            <p:nvPr/>
          </p:nvSpPr>
          <p:spPr>
            <a:xfrm>
              <a:off x="1311425" y="7791204"/>
              <a:ext cx="4437656" cy="1155946"/>
            </a:xfrm>
            <a:prstGeom prst="roundRect">
              <a:avLst>
                <a:gd name="adj" fmla="val 16667"/>
              </a:avLst>
            </a:prstGeom>
            <a:solidFill>
              <a:srgbClr val="FFF2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S Mincho" pitchFamily="49" charset="-128"/>
                <a:ea typeface="MS Mincho" pitchFamily="49" charset="-128"/>
                <a:cs typeface="Century"/>
                <a:sym typeface="Century"/>
              </a:endParaRPr>
            </a:p>
          </p:txBody>
        </p:sp>
        <p:sp>
          <p:nvSpPr>
            <p:cNvPr id="17" name="Google Shape;94;p1"/>
            <p:cNvSpPr txBox="1"/>
            <p:nvPr/>
          </p:nvSpPr>
          <p:spPr>
            <a:xfrm>
              <a:off x="1379060" y="7961982"/>
              <a:ext cx="4302387"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100" b="0" i="0" u="none" strike="noStrike" cap="none" dirty="0" err="1">
                  <a:solidFill>
                    <a:schemeClr val="dk1"/>
                  </a:solidFill>
                  <a:latin typeface="MS Mincho" pitchFamily="49" charset="-128"/>
                  <a:ea typeface="MS Mincho"/>
                  <a:cs typeface="MS Mincho"/>
                  <a:sym typeface="MS Mincho"/>
                </a:rPr>
                <a:t>本説明書</a:t>
              </a:r>
              <a:r>
                <a:rPr lang="ko-KR" sz="1100" b="0" i="0" u="none" strike="noStrike" cap="none" dirty="0">
                  <a:solidFill>
                    <a:schemeClr val="dk1"/>
                  </a:solidFill>
                  <a:latin typeface="MS Mincho" pitchFamily="49" charset="-128"/>
                  <a:ea typeface="MS Mincho"/>
                  <a:cs typeface="MS Mincho"/>
                  <a:sym typeface="MS Mincho"/>
                </a:rPr>
                <a:t>はチェックアイDXの基本操作について説明したものです。</a:t>
              </a:r>
              <a:endParaRPr sz="1100" b="0" i="0" u="none" strike="noStrike" cap="none" dirty="0">
                <a:solidFill>
                  <a:schemeClr val="dk1"/>
                </a:solidFill>
                <a:latin typeface="MS Mincho" pitchFamily="49" charset="-128"/>
                <a:ea typeface="MS Mincho" pitchFamily="49" charset="-128"/>
                <a:cs typeface="MS Mincho"/>
                <a:sym typeface="MS Mincho"/>
              </a:endParaRPr>
            </a:p>
            <a:p>
              <a:pPr marL="0" marR="0" lvl="0" indent="0" algn="l" rtl="0">
                <a:lnSpc>
                  <a:spcPct val="150000"/>
                </a:lnSpc>
                <a:spcBef>
                  <a:spcPts val="0"/>
                </a:spcBef>
                <a:spcAft>
                  <a:spcPts val="0"/>
                </a:spcAft>
                <a:buNone/>
              </a:pPr>
              <a:r>
                <a:rPr lang="ko-KR" sz="1100" b="0" i="0" u="none" strike="noStrike" cap="none" dirty="0" err="1">
                  <a:solidFill>
                    <a:schemeClr val="dk1"/>
                  </a:solidFill>
                  <a:latin typeface="MS Mincho" pitchFamily="49" charset="-128"/>
                  <a:ea typeface="MS Mincho"/>
                  <a:cs typeface="MS Mincho"/>
                  <a:sym typeface="MS Mincho"/>
                </a:rPr>
                <a:t>医療機関名</a:t>
              </a:r>
              <a:r>
                <a:rPr lang="ko-KR" sz="1100" b="0" i="0" u="none" strike="noStrike" cap="none" dirty="0">
                  <a:solidFill>
                    <a:schemeClr val="dk1"/>
                  </a:solidFill>
                  <a:latin typeface="MS Mincho" pitchFamily="49" charset="-128"/>
                  <a:ea typeface="MS Mincho"/>
                  <a:cs typeface="MS Mincho"/>
                  <a:sym typeface="MS Mincho"/>
                </a:rPr>
                <a:t>、 </a:t>
              </a:r>
              <a:r>
                <a:rPr lang="ko-KR" sz="1100" b="0" i="0" u="none" strike="noStrike" cap="none" dirty="0" err="1">
                  <a:solidFill>
                    <a:schemeClr val="dk1"/>
                  </a:solidFill>
                  <a:latin typeface="MS Mincho" pitchFamily="49" charset="-128"/>
                  <a:ea typeface="MS Mincho"/>
                  <a:cs typeface="MS Mincho"/>
                  <a:sym typeface="MS Mincho"/>
                </a:rPr>
                <a:t>患者氏名</a:t>
              </a:r>
              <a:r>
                <a:rPr lang="ko-KR" sz="1100" b="0" i="0" u="none" strike="noStrike" cap="none" dirty="0">
                  <a:solidFill>
                    <a:schemeClr val="dk1"/>
                  </a:solidFill>
                  <a:latin typeface="MS Mincho" pitchFamily="49" charset="-128"/>
                  <a:ea typeface="MS Mincho"/>
                  <a:cs typeface="MS Mincho"/>
                  <a:sym typeface="MS Mincho"/>
                </a:rPr>
                <a:t>は仮名に変換してあります。</a:t>
              </a:r>
              <a:endParaRPr sz="1100" b="0" i="0" u="none" strike="noStrike" cap="none" dirty="0">
                <a:solidFill>
                  <a:schemeClr val="dk1"/>
                </a:solidFill>
                <a:latin typeface="MS Mincho" pitchFamily="49" charset="-128"/>
                <a:ea typeface="MS Mincho" pitchFamily="49" charset="-128"/>
                <a:cs typeface="MS Mincho"/>
                <a:sym typeface="MS Mincho"/>
              </a:endParaRPr>
            </a:p>
            <a:p>
              <a:pPr marL="0" marR="0" lvl="0" indent="0" algn="l" rtl="0">
                <a:lnSpc>
                  <a:spcPct val="150000"/>
                </a:lnSpc>
                <a:spcBef>
                  <a:spcPts val="0"/>
                </a:spcBef>
                <a:spcAft>
                  <a:spcPts val="0"/>
                </a:spcAft>
                <a:buNone/>
              </a:pPr>
              <a:r>
                <a:rPr lang="ko-KR" sz="1100" b="0" i="0" u="none" strike="noStrike" cap="none" dirty="0">
                  <a:solidFill>
                    <a:schemeClr val="dk1"/>
                  </a:solidFill>
                  <a:latin typeface="MS Mincho" pitchFamily="49" charset="-128"/>
                  <a:ea typeface="MS Mincho"/>
                  <a:cs typeface="MS Mincho"/>
                  <a:sym typeface="MS Mincho"/>
                </a:rPr>
                <a:t>詳細はホームページの操作マニュアルを参照してください。</a:t>
              </a:r>
              <a:endParaRPr sz="1100" b="0" i="0" u="none" strike="noStrike" cap="none" dirty="0">
                <a:solidFill>
                  <a:schemeClr val="dk1"/>
                </a:solidFill>
                <a:latin typeface="MS Mincho" pitchFamily="49" charset="-128"/>
                <a:ea typeface="MS Mincho" pitchFamily="49" charset="-128"/>
                <a:cs typeface="MS Mincho"/>
                <a:sym typeface="MS Minch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1281076" y="1859909"/>
            <a:ext cx="4918181" cy="3637377"/>
          </a:xfrm>
          <a:prstGeom prst="rect">
            <a:avLst/>
          </a:prstGeom>
          <a:noFill/>
          <a:ln w="9525" algn="ctr">
            <a:noFill/>
            <a:miter lim="800000"/>
            <a:headEnd/>
            <a:tailEnd/>
          </a:ln>
        </p:spPr>
      </p:pic>
      <p:sp>
        <p:nvSpPr>
          <p:cNvPr id="122" name="Google Shape;122;p3"/>
          <p:cNvSpPr txBox="1"/>
          <p:nvPr/>
        </p:nvSpPr>
        <p:spPr>
          <a:xfrm>
            <a:off x="1048101" y="1277749"/>
            <a:ext cx="5400000" cy="534721"/>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smtClean="0">
                <a:solidFill>
                  <a:srgbClr val="7F7F7F"/>
                </a:solidFill>
                <a:latin typeface="MS Mincho" pitchFamily="49" charset="-128"/>
                <a:ea typeface="MS Mincho" pitchFamily="49" charset="-128"/>
                <a:cs typeface="MS Mincho"/>
                <a:sym typeface="MS Mincho"/>
              </a:rPr>
              <a:t>3.</a:t>
            </a:r>
            <a:r>
              <a:rPr lang="ja-JP" altLang="ko-KR" sz="1200" dirty="0" smtClean="0">
                <a:latin typeface="MS Mincho" pitchFamily="49" charset="-128"/>
                <a:ea typeface="MS Mincho" pitchFamily="49" charset="-128"/>
              </a:rPr>
              <a:t>コーディング方式の</a:t>
            </a:r>
            <a:r>
              <a:rPr lang="ja-JP" altLang="en-US" sz="1200" dirty="0" smtClean="0">
                <a:latin typeface="MS Mincho" pitchFamily="49" charset="-128"/>
                <a:ea typeface="MS Mincho" pitchFamily="49" charset="-128"/>
              </a:rPr>
              <a:t>点検</a:t>
            </a:r>
            <a:r>
              <a:rPr lang="ja-JP" altLang="ko-KR" sz="1200" dirty="0" smtClean="0">
                <a:latin typeface="MS Mincho" pitchFamily="49" charset="-128"/>
                <a:ea typeface="MS Mincho" pitchFamily="49" charset="-128"/>
              </a:rPr>
              <a:t>ルール</a:t>
            </a:r>
            <a:endParaRPr lang="en-US" altLang="ko-KR" sz="1200" b="1" dirty="0" smtClean="0">
              <a:solidFill>
                <a:srgbClr val="7F7F7F"/>
              </a:solidFill>
              <a:latin typeface="MS Mincho" pitchFamily="49" charset="-128"/>
              <a:ea typeface="MS Mincho" pitchFamily="49" charset="-128"/>
              <a:cs typeface="MS Mincho"/>
              <a:sym typeface="MS Mincho"/>
            </a:endParaRPr>
          </a:p>
          <a:p>
            <a:pPr lvl="0">
              <a:lnSpc>
                <a:spcPct val="125000"/>
              </a:lnSpc>
            </a:pPr>
            <a:r>
              <a:rPr lang="ko-KR" sz="1100" b="1" dirty="0" smtClean="0">
                <a:solidFill>
                  <a:srgbClr val="7F7F7F"/>
                </a:solidFill>
                <a:latin typeface="MS Mincho" pitchFamily="49" charset="-128"/>
                <a:ea typeface="MS Mincho"/>
                <a:cs typeface="MS Mincho"/>
                <a:sym typeface="MS Mincho"/>
              </a:rPr>
              <a:t>●</a:t>
            </a:r>
            <a:r>
              <a:rPr lang="en-US" altLang="ko-KR" sz="1100" dirty="0" smtClean="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コーディング方式 ルールの対</a:t>
            </a:r>
            <a:r>
              <a:rPr lang="ja-JP" altLang="en-US" sz="1100" dirty="0" smtClean="0">
                <a:solidFill>
                  <a:schemeClr val="dk1"/>
                </a:solidFill>
                <a:latin typeface="MS Mincho" pitchFamily="49" charset="-128"/>
                <a:ea typeface="MS Mincho" pitchFamily="49" charset="-128"/>
                <a:cs typeface="MS Mincho"/>
                <a:sym typeface="MS Mincho"/>
              </a:rPr>
              <a:t>象及び参照と傷</a:t>
            </a:r>
            <a:r>
              <a:rPr lang="ja-JP" altLang="en-US" sz="1100" dirty="0">
                <a:solidFill>
                  <a:schemeClr val="dk1"/>
                </a:solidFill>
                <a:latin typeface="MS Mincho" pitchFamily="49" charset="-128"/>
                <a:ea typeface="MS Mincho" pitchFamily="49" charset="-128"/>
                <a:cs typeface="MS Mincho"/>
                <a:sym typeface="MS Mincho"/>
              </a:rPr>
              <a:t>病の作</a:t>
            </a:r>
            <a:r>
              <a:rPr lang="ja-JP" altLang="en-US" sz="1100" dirty="0" smtClean="0">
                <a:solidFill>
                  <a:schemeClr val="dk1"/>
                </a:solidFill>
                <a:latin typeface="MS Mincho" pitchFamily="49" charset="-128"/>
                <a:ea typeface="MS Mincho" pitchFamily="49" charset="-128"/>
                <a:cs typeface="MS Mincho"/>
                <a:sym typeface="MS Mincho"/>
              </a:rPr>
              <a:t>成</a:t>
            </a:r>
            <a:endParaRPr lang="en-US" altLang="ja-JP" sz="1100" dirty="0" smtClean="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77486" y="77828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9" name="テキスト ボックス 2">
            <a:extLst>
              <a:ext uri="{FF2B5EF4-FFF2-40B4-BE49-F238E27FC236}">
                <a16:creationId xmlns="" xmlns:a16="http://schemas.microsoft.com/office/drawing/2014/main" id="{2E8BDE35-6B75-43EE-966F-09A38183B47E}"/>
              </a:ext>
            </a:extLst>
          </p:cNvPr>
          <p:cNvSpPr txBox="1"/>
          <p:nvPr/>
        </p:nvSpPr>
        <p:spPr>
          <a:xfrm>
            <a:off x="1382661" y="4945738"/>
            <a:ext cx="5238058" cy="727122"/>
          </a:xfrm>
          <a:prstGeom prst="rect">
            <a:avLst/>
          </a:prstGeom>
          <a:solidFill>
            <a:schemeClr val="bg1"/>
          </a:solidFill>
          <a:ln>
            <a:noFill/>
          </a:ln>
        </p:spPr>
        <p:txBody>
          <a:bodyPr wrap="square">
            <a:spAutoFit/>
          </a:bodyPr>
          <a:lstStyle/>
          <a:p>
            <a:pPr>
              <a:lnSpc>
                <a:spcPct val="125000"/>
              </a:lnSpc>
            </a:pPr>
            <a:r>
              <a:rPr lang="ko-KR" altLang="en-US" sz="1100" dirty="0" smtClean="0">
                <a:solidFill>
                  <a:srgbClr val="FF0000"/>
                </a:solidFill>
                <a:latin typeface="MS Mincho" pitchFamily="49" charset="-128"/>
                <a:ea typeface="ＭＳ 明朝" panose="02020609040205080304" pitchFamily="17" charset="-128"/>
                <a:cs typeface="KozGoPro-Medium"/>
              </a:rPr>
              <a:t>①</a:t>
            </a:r>
            <a:r>
              <a:rPr lang="ko-KR" altLang="en-US" sz="1100" dirty="0" smtClean="0">
                <a:solidFill>
                  <a:schemeClr val="tx1"/>
                </a:solidFill>
                <a:latin typeface="MS Mincho" pitchFamily="49" charset="-128"/>
                <a:ea typeface="ＭＳ 明朝" panose="02020609040205080304" pitchFamily="17" charset="-128"/>
                <a:cs typeface="KozGoPro-Medium"/>
              </a:rPr>
              <a:t> </a:t>
            </a:r>
            <a:r>
              <a:rPr lang="ja-JP" altLang="ko-KR" sz="1100" dirty="0" smtClean="0">
                <a:latin typeface="MS Mincho" pitchFamily="49" charset="-128"/>
                <a:ea typeface="MS Mincho" pitchFamily="49" charset="-128"/>
              </a:rPr>
              <a:t>[追加]ボタンをクリックして各種マスターのコードを登録できます。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加</a:t>
            </a:r>
            <a:r>
              <a:rPr lang="ja-JP" altLang="ko-KR" sz="1100" dirty="0" smtClean="0">
                <a:latin typeface="MS Mincho" pitchFamily="49" charset="-128"/>
                <a:ea typeface="MS Mincho" pitchFamily="49" charset="-128"/>
              </a:rPr>
              <a:t>算コード</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修飾語</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その他のオプションなどは、グリッドの項目を</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ク</a:t>
            </a:r>
            <a:r>
              <a:rPr lang="ja-JP" altLang="ko-KR" sz="1100" dirty="0" smtClean="0">
                <a:latin typeface="MS Mincho" pitchFamily="49" charset="-128"/>
                <a:ea typeface="MS Mincho" pitchFamily="49" charset="-128"/>
              </a:rPr>
              <a:t>リックして登録できます。</a:t>
            </a:r>
            <a:endParaRPr lang="en-US" altLang="ko-KR" sz="1100" dirty="0">
              <a:solidFill>
                <a:schemeClr val="tx1"/>
              </a:solidFill>
              <a:latin typeface="MS Mincho" pitchFamily="49" charset="-128"/>
              <a:ea typeface="MS Mincho" pitchFamily="49" charset="-128"/>
              <a:cs typeface="KozGoPro-Medium"/>
            </a:endParaRPr>
          </a:p>
        </p:txBody>
      </p:sp>
      <p:sp>
        <p:nvSpPr>
          <p:cNvPr id="14" name="직사각형 14"/>
          <p:cNvSpPr>
            <a:spLocks noChangeArrowheads="1"/>
          </p:cNvSpPr>
          <p:nvPr/>
        </p:nvSpPr>
        <p:spPr bwMode="auto">
          <a:xfrm flipH="1">
            <a:off x="5138057" y="1793234"/>
            <a:ext cx="835669" cy="307777"/>
          </a:xfrm>
          <a:prstGeom prst="rect">
            <a:avLst/>
          </a:prstGeom>
          <a:noFill/>
          <a:ln w="9525">
            <a:noFill/>
            <a:miter lim="800000"/>
            <a:headEnd/>
            <a:tailEnd/>
          </a:ln>
        </p:spPr>
        <p:txBody>
          <a:bodyPr wrap="square">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5" name="직사각형 16"/>
          <p:cNvSpPr>
            <a:spLocks noChangeArrowheads="1"/>
          </p:cNvSpPr>
          <p:nvPr/>
        </p:nvSpPr>
        <p:spPr bwMode="auto">
          <a:xfrm>
            <a:off x="5138057" y="3029706"/>
            <a:ext cx="276219" cy="307777"/>
          </a:xfrm>
          <a:prstGeom prst="rect">
            <a:avLst/>
          </a:prstGeom>
          <a:noFill/>
          <a:ln w="9525">
            <a:noFill/>
            <a:miter lim="800000"/>
            <a:headEnd/>
            <a:tailEnd/>
          </a:ln>
        </p:spPr>
        <p:txBody>
          <a:bodyPr wrap="square">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6" name="직사각형 17"/>
          <p:cNvSpPr>
            <a:spLocks noChangeArrowheads="1"/>
          </p:cNvSpPr>
          <p:nvPr/>
        </p:nvSpPr>
        <p:spPr bwMode="auto">
          <a:xfrm>
            <a:off x="5200910" y="4351283"/>
            <a:ext cx="276219" cy="307777"/>
          </a:xfrm>
          <a:prstGeom prst="rect">
            <a:avLst/>
          </a:prstGeom>
          <a:noFill/>
          <a:ln w="9525">
            <a:noFill/>
            <a:miter lim="800000"/>
            <a:headEnd/>
            <a:tailEnd/>
          </a:ln>
        </p:spPr>
        <p:txBody>
          <a:bodyPr wrap="square">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7" name="Google Shape;122;p3"/>
          <p:cNvSpPr txBox="1"/>
          <p:nvPr/>
        </p:nvSpPr>
        <p:spPr>
          <a:xfrm>
            <a:off x="1048101" y="5838372"/>
            <a:ext cx="5400000" cy="534721"/>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a:solidFill>
                  <a:srgbClr val="7F7F7F"/>
                </a:solidFill>
                <a:latin typeface="MS Mincho" pitchFamily="49" charset="-128"/>
                <a:ea typeface="MS Mincho" pitchFamily="49" charset="-128"/>
                <a:cs typeface="MS Mincho"/>
                <a:sym typeface="MS Mincho"/>
              </a:rPr>
              <a:t>4</a:t>
            </a:r>
            <a:r>
              <a:rPr lang="en-US" altLang="ko-KR" sz="1200" b="1" dirty="0" smtClean="0">
                <a:solidFill>
                  <a:srgbClr val="7F7F7F"/>
                </a:solidFill>
                <a:latin typeface="MS Mincho" pitchFamily="49" charset="-128"/>
                <a:ea typeface="MS Mincho" pitchFamily="49" charset="-128"/>
                <a:cs typeface="MS Mincho"/>
                <a:sym typeface="MS Mincho"/>
              </a:rPr>
              <a:t>.</a:t>
            </a:r>
            <a:r>
              <a:rPr lang="ja-JP" altLang="ko-KR" sz="1200" dirty="0" smtClean="0">
                <a:latin typeface="MS Mincho" pitchFamily="49" charset="-128"/>
                <a:ea typeface="MS Mincho" pitchFamily="49" charset="-128"/>
              </a:rPr>
              <a:t>メッセージの作成</a:t>
            </a:r>
            <a:endParaRPr lang="en-US" altLang="ko-KR" sz="1200" b="1" dirty="0" smtClean="0">
              <a:solidFill>
                <a:srgbClr val="7F7F7F"/>
              </a:solidFill>
              <a:latin typeface="MS Mincho" pitchFamily="49" charset="-128"/>
              <a:ea typeface="MS Mincho" pitchFamily="49" charset="-128"/>
              <a:cs typeface="MS Mincho"/>
              <a:sym typeface="MS Mincho"/>
            </a:endParaRPr>
          </a:p>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メッセージを作成する方法です。</a:t>
            </a:r>
            <a:endParaRPr lang="en-US" altLang="ja-JP" sz="1100" dirty="0" smtClean="0">
              <a:solidFill>
                <a:schemeClr val="dk1"/>
              </a:solidFill>
              <a:latin typeface="MS Mincho" pitchFamily="49" charset="-128"/>
              <a:ea typeface="MS Mincho" pitchFamily="49" charset="-128"/>
              <a:cs typeface="MS Mincho"/>
              <a:sym typeface="MS Mincho"/>
            </a:endParaRPr>
          </a:p>
        </p:txBody>
      </p:sp>
      <p:pic>
        <p:nvPicPr>
          <p:cNvPr id="18" name="Picture 3"/>
          <p:cNvPicPr>
            <a:picLocks noChangeAspect="1" noChangeArrowheads="1"/>
          </p:cNvPicPr>
          <p:nvPr/>
        </p:nvPicPr>
        <p:blipFill>
          <a:blip r:embed="rId4" cstate="print"/>
          <a:srcRect/>
          <a:stretch>
            <a:fillRect/>
          </a:stretch>
        </p:blipFill>
        <p:spPr bwMode="auto">
          <a:xfrm>
            <a:off x="1405895" y="7081619"/>
            <a:ext cx="3853806" cy="1050173"/>
          </a:xfrm>
          <a:prstGeom prst="rect">
            <a:avLst/>
          </a:prstGeom>
          <a:noFill/>
          <a:ln w="9525" algn="ctr">
            <a:noFill/>
            <a:miter lim="800000"/>
            <a:headEnd/>
            <a:tailEnd/>
          </a:ln>
        </p:spPr>
      </p:pic>
      <p:pic>
        <p:nvPicPr>
          <p:cNvPr id="26" name="Picture 2"/>
          <p:cNvPicPr>
            <a:picLocks noChangeAspect="1" noChangeArrowheads="1"/>
          </p:cNvPicPr>
          <p:nvPr/>
        </p:nvPicPr>
        <p:blipFill>
          <a:blip r:embed="rId5" cstate="print"/>
          <a:srcRect/>
          <a:stretch>
            <a:fillRect/>
          </a:stretch>
        </p:blipFill>
        <p:spPr bwMode="auto">
          <a:xfrm>
            <a:off x="1405895" y="6406244"/>
            <a:ext cx="3933125" cy="609164"/>
          </a:xfrm>
          <a:prstGeom prst="rect">
            <a:avLst/>
          </a:prstGeom>
          <a:noFill/>
          <a:ln w="9525" algn="ctr">
            <a:noFill/>
            <a:miter lim="800000"/>
            <a:headEnd/>
            <a:tailEnd/>
          </a:ln>
        </p:spPr>
      </p:pic>
      <p:sp>
        <p:nvSpPr>
          <p:cNvPr id="27" name="직사각형 14"/>
          <p:cNvSpPr>
            <a:spLocks noChangeArrowheads="1"/>
          </p:cNvSpPr>
          <p:nvPr/>
        </p:nvSpPr>
        <p:spPr bwMode="auto">
          <a:xfrm>
            <a:off x="4457750" y="6277581"/>
            <a:ext cx="242185" cy="307777"/>
          </a:xfrm>
          <a:prstGeom prst="rect">
            <a:avLst/>
          </a:prstGeom>
          <a:noFill/>
          <a:ln w="9525">
            <a:noFill/>
            <a:miter lim="800000"/>
            <a:headEnd/>
            <a:tailEnd/>
          </a:ln>
        </p:spPr>
        <p:txBody>
          <a:bodyPr wrap="square">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8" name="직사각형 16"/>
          <p:cNvSpPr>
            <a:spLocks noChangeArrowheads="1"/>
          </p:cNvSpPr>
          <p:nvPr/>
        </p:nvSpPr>
        <p:spPr bwMode="auto">
          <a:xfrm>
            <a:off x="4336657" y="7101102"/>
            <a:ext cx="242185" cy="307777"/>
          </a:xfrm>
          <a:prstGeom prst="rect">
            <a:avLst/>
          </a:prstGeom>
          <a:noFill/>
          <a:ln w="9525">
            <a:noFill/>
            <a:miter lim="800000"/>
            <a:headEnd/>
            <a:tailEnd/>
          </a:ln>
        </p:spPr>
        <p:txBody>
          <a:bodyPr wrap="square">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9" name="직사각형 17"/>
          <p:cNvSpPr>
            <a:spLocks noChangeArrowheads="1"/>
          </p:cNvSpPr>
          <p:nvPr/>
        </p:nvSpPr>
        <p:spPr bwMode="auto">
          <a:xfrm>
            <a:off x="1624743" y="7452816"/>
            <a:ext cx="242185" cy="307777"/>
          </a:xfrm>
          <a:prstGeom prst="rect">
            <a:avLst/>
          </a:prstGeom>
          <a:noFill/>
          <a:ln w="9525">
            <a:noFill/>
            <a:miter lim="800000"/>
            <a:headEnd/>
            <a:tailEnd/>
          </a:ln>
        </p:spPr>
        <p:txBody>
          <a:bodyPr wrap="square">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32" name="テキスト ボックス 2">
            <a:extLst>
              <a:ext uri="{FF2B5EF4-FFF2-40B4-BE49-F238E27FC236}">
                <a16:creationId xmlns="" xmlns:a16="http://schemas.microsoft.com/office/drawing/2014/main" id="{2E8BDE35-6B75-43EE-966F-09A38183B47E}"/>
              </a:ext>
            </a:extLst>
          </p:cNvPr>
          <p:cNvSpPr txBox="1"/>
          <p:nvPr/>
        </p:nvSpPr>
        <p:spPr>
          <a:xfrm>
            <a:off x="1405895" y="8164516"/>
            <a:ext cx="4730880" cy="727122"/>
          </a:xfrm>
          <a:prstGeom prst="rect">
            <a:avLst/>
          </a:prstGeom>
          <a:solidFill>
            <a:schemeClr val="bg1"/>
          </a:solidFill>
          <a:ln>
            <a:noFill/>
          </a:ln>
        </p:spPr>
        <p:txBody>
          <a:bodyPr wrap="square">
            <a:spAutoFit/>
          </a:bodyPr>
          <a:lstStyle/>
          <a:p>
            <a:pPr lvl="0">
              <a:lnSpc>
                <a:spcPct val="125000"/>
              </a:lnSpc>
            </a:pPr>
            <a:r>
              <a:rPr lang="ko-KR" altLang="en-US" sz="1100" dirty="0" smtClean="0">
                <a:solidFill>
                  <a:srgbClr val="FF0000"/>
                </a:solidFill>
                <a:latin typeface="MS Mincho" pitchFamily="49" charset="-128"/>
                <a:cs typeface="MS Mincho"/>
                <a:sym typeface="MS Mincho"/>
              </a:rPr>
              <a:t>①</a:t>
            </a:r>
            <a:r>
              <a:rPr lang="ko-KR" altLang="en-US" sz="1100" dirty="0" smtClean="0">
                <a:solidFill>
                  <a:schemeClr val="tx1"/>
                </a:solidFill>
                <a:latin typeface="MS Mincho" pitchFamily="49" charset="-128"/>
                <a:cs typeface="MS Mincho"/>
                <a:sym typeface="MS Mincho"/>
              </a:rPr>
              <a:t> </a:t>
            </a:r>
            <a:r>
              <a:rPr lang="ja-JP" altLang="ko-KR" sz="1100" dirty="0" smtClean="0">
                <a:latin typeface="MS Mincho" pitchFamily="49" charset="-128"/>
                <a:ea typeface="MS Mincho" pitchFamily="49" charset="-128"/>
              </a:rPr>
              <a:t>[追加]ボタンをクリックしてメッセージを登録できます。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rgbClr val="FF0000"/>
                </a:solidFill>
                <a:latin typeface="MS Mincho" pitchFamily="49" charset="-128"/>
                <a:ea typeface="MS Mincho" pitchFamily="49" charset="-128"/>
                <a:cs typeface="MS Mincho"/>
                <a:sym typeface="MS Mincho"/>
              </a:rPr>
              <a:t>② </a:t>
            </a:r>
            <a:r>
              <a:rPr lang="ja-JP" altLang="ko-KR" sz="1100" dirty="0" smtClean="0">
                <a:latin typeface="MS Mincho" pitchFamily="49" charset="-128"/>
                <a:ea typeface="MS Mincho" pitchFamily="49" charset="-128"/>
              </a:rPr>
              <a:t>グ</a:t>
            </a:r>
            <a:r>
              <a:rPr lang="ja-JP" altLang="ko-KR" sz="1100" dirty="0" smtClean="0">
                <a:latin typeface="MS Mincho" pitchFamily="49" charset="-128"/>
                <a:ea typeface="MS Mincho" pitchFamily="49" charset="-128"/>
              </a:rPr>
              <a:t>リッドの項目をクリックして登録できます。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③</a:t>
            </a:r>
            <a:r>
              <a:rPr lang="ko-KR" altLang="en-US" sz="1100" dirty="0">
                <a:solidFill>
                  <a:schemeClr val="tx1"/>
                </a:solidFill>
                <a:latin typeface="MS Mincho" pitchFamily="49" charset="-128"/>
                <a:cs typeface="MS Mincho"/>
                <a:sym typeface="MS Mincho"/>
              </a:rPr>
              <a:t> </a:t>
            </a:r>
            <a:r>
              <a:rPr lang="ja-JP" altLang="ko-KR" sz="1100" dirty="0" smtClean="0">
                <a:latin typeface="MS Mincho" pitchFamily="49" charset="-128"/>
                <a:ea typeface="MS Mincho" pitchFamily="49" charset="-128"/>
              </a:rPr>
              <a:t>[適用]ボタンをクリックしてメッセージ登録を完了します</a:t>
            </a:r>
            <a:r>
              <a:rPr lang="en-US" altLang="ko-KR" sz="1100" dirty="0" smtClean="0">
                <a:solidFill>
                  <a:schemeClr val="tx1"/>
                </a:solidFill>
                <a:latin typeface="MS Mincho" pitchFamily="49" charset="-128"/>
                <a:ea typeface="MS Mincho" pitchFamily="49" charset="-128"/>
                <a:cs typeface="MS Mincho"/>
                <a:sym typeface="MS Mincho"/>
              </a:rPr>
              <a:t>.</a:t>
            </a:r>
            <a:endParaRPr lang="en-US" altLang="ko-KR" sz="1100" dirty="0">
              <a:solidFill>
                <a:schemeClr val="tx1"/>
              </a:solidFill>
              <a:latin typeface="MS Mincho" pitchFamily="49" charset="-128"/>
              <a:ea typeface="MS Mincho" pitchFamily="49" charset="-128"/>
              <a:cs typeface="KozGoPro-Medium"/>
            </a:endParaRPr>
          </a:p>
        </p:txBody>
      </p:sp>
    </p:spTree>
    <p:extLst>
      <p:ext uri="{BB962C8B-B14F-4D97-AF65-F5344CB8AC3E}">
        <p14:creationId xmlns="" xmlns:p14="http://schemas.microsoft.com/office/powerpoint/2010/main" val="84245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41" name="Picture 3"/>
          <p:cNvPicPr>
            <a:picLocks noChangeAspect="1" noChangeArrowheads="1"/>
          </p:cNvPicPr>
          <p:nvPr/>
        </p:nvPicPr>
        <p:blipFill>
          <a:blip r:embed="rId3" cstate="print"/>
          <a:srcRect/>
          <a:stretch>
            <a:fillRect/>
          </a:stretch>
        </p:blipFill>
        <p:spPr bwMode="auto">
          <a:xfrm>
            <a:off x="1300896" y="8080784"/>
            <a:ext cx="4473075" cy="960946"/>
          </a:xfrm>
          <a:prstGeom prst="rect">
            <a:avLst/>
          </a:prstGeom>
          <a:noFill/>
          <a:ln w="9525">
            <a:noFill/>
            <a:miter lim="800000"/>
            <a:headEnd/>
            <a:tailEnd/>
          </a:ln>
          <a:effectLst/>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77486" y="655280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テキスト ボックス 3">
            <a:extLst>
              <a:ext uri="{FF2B5EF4-FFF2-40B4-BE49-F238E27FC236}">
                <a16:creationId xmlns="" xmlns:a16="http://schemas.microsoft.com/office/drawing/2014/main" id="{2A10F69F-F7C3-428B-BA93-7B3132089368}"/>
              </a:ext>
            </a:extLst>
          </p:cNvPr>
          <p:cNvSpPr txBox="1"/>
          <p:nvPr/>
        </p:nvSpPr>
        <p:spPr>
          <a:xfrm>
            <a:off x="977486" y="1352938"/>
            <a:ext cx="5400000" cy="515526"/>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１．</a:t>
            </a:r>
            <a:r>
              <a:rPr lang="zh-TW" altLang="en-US" sz="1100" dirty="0">
                <a:latin typeface="ＭＳ 明朝" panose="02020609040205080304" pitchFamily="17" charset="-128"/>
                <a:ea typeface="ＭＳ 明朝" panose="02020609040205080304" pitchFamily="17" charset="-128"/>
              </a:rPr>
              <a:t>診療行為点検</a:t>
            </a:r>
            <a:endParaRPr lang="ja-JP" altLang="en-US" sz="1100" dirty="0">
              <a:latin typeface="ＭＳ 明朝" panose="02020609040205080304" pitchFamily="17" charset="-128"/>
              <a:ea typeface="ＭＳ 明朝" panose="02020609040205080304" pitchFamily="17" charset="-128"/>
            </a:endParaRPr>
          </a:p>
          <a:p>
            <a:pPr marL="252000">
              <a:lnSpc>
                <a:spcPct val="125000"/>
              </a:lnSpc>
            </a:pPr>
            <a:r>
              <a:rPr lang="en-US" altLang="ja-JP" sz="1100" dirty="0" err="1">
                <a:latin typeface="ＭＳ 明朝" panose="02020609040205080304" pitchFamily="17" charset="-128"/>
                <a:ea typeface="ＭＳ 明朝" panose="02020609040205080304" pitchFamily="17" charset="-128"/>
              </a:rPr>
              <a:t>PLD014M081</a:t>
            </a:r>
            <a:r>
              <a:rPr lang="en-US" altLang="ja-JP" sz="1100" dirty="0">
                <a:latin typeface="ＭＳ 明朝" panose="02020609040205080304" pitchFamily="17" charset="-128"/>
                <a:ea typeface="ＭＳ 明朝" panose="02020609040205080304" pitchFamily="17" charset="-128"/>
              </a:rPr>
              <a:t> : </a:t>
            </a:r>
            <a:r>
              <a:rPr lang="ja-JP" altLang="en-US" sz="1100" dirty="0">
                <a:latin typeface="ＭＳ 明朝" panose="02020609040205080304" pitchFamily="17" charset="-128"/>
                <a:ea typeface="ＭＳ 明朝" panose="02020609040205080304" pitchFamily="17" charset="-128"/>
              </a:rPr>
              <a:t>３月の連月での「ＭＭＰ－３」の算定は過剰ではないでしょうか</a:t>
            </a:r>
            <a:endParaRPr lang="en-US" altLang="ja-JP" sz="1100" dirty="0">
              <a:latin typeface="ＭＳ 明朝" panose="02020609040205080304" pitchFamily="17" charset="-128"/>
              <a:ea typeface="ＭＳ 明朝" panose="02020609040205080304" pitchFamily="17" charset="-128"/>
            </a:endParaRPr>
          </a:p>
        </p:txBody>
      </p:sp>
      <p:pic>
        <p:nvPicPr>
          <p:cNvPr id="23" name="Picture 2"/>
          <p:cNvPicPr>
            <a:picLocks noChangeAspect="1" noChangeArrowheads="1"/>
          </p:cNvPicPr>
          <p:nvPr/>
        </p:nvPicPr>
        <p:blipFill>
          <a:blip r:embed="rId4" cstate="print"/>
          <a:srcRect/>
          <a:stretch>
            <a:fillRect/>
          </a:stretch>
        </p:blipFill>
        <p:spPr bwMode="auto">
          <a:xfrm>
            <a:off x="1286712" y="1893392"/>
            <a:ext cx="5090774" cy="3853399"/>
          </a:xfrm>
          <a:prstGeom prst="rect">
            <a:avLst/>
          </a:prstGeom>
          <a:noFill/>
          <a:ln w="9525">
            <a:noFill/>
            <a:miter lim="800000"/>
            <a:headEnd/>
            <a:tailEnd/>
          </a:ln>
          <a:effectLst/>
        </p:spPr>
      </p:pic>
      <p:sp>
        <p:nvSpPr>
          <p:cNvPr id="25" name="四角形: 角を丸くする 10">
            <a:extLst>
              <a:ext uri="{FF2B5EF4-FFF2-40B4-BE49-F238E27FC236}">
                <a16:creationId xmlns="" xmlns:a16="http://schemas.microsoft.com/office/drawing/2014/main" id="{AACABB3B-415C-4353-9645-4AFD0F9D2142}"/>
              </a:ext>
            </a:extLst>
          </p:cNvPr>
          <p:cNvSpPr/>
          <p:nvPr/>
        </p:nvSpPr>
        <p:spPr>
          <a:xfrm>
            <a:off x="3988308" y="2488348"/>
            <a:ext cx="3326892" cy="1341606"/>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ja-JP" sz="1100" dirty="0">
                <a:solidFill>
                  <a:schemeClr val="tx1"/>
                </a:solidFill>
                <a:latin typeface="MS Mincho" pitchFamily="49" charset="-128"/>
                <a:ea typeface="MS Mincho" pitchFamily="49" charset="-128"/>
              </a:rPr>
              <a:t>0</a:t>
            </a:r>
            <a:r>
              <a:rPr lang="en-US" altLang="ja-JP" sz="1100" dirty="0" smtClean="0">
                <a:solidFill>
                  <a:schemeClr val="tx1"/>
                </a:solidFill>
                <a:latin typeface="MS Mincho" pitchFamily="49" charset="-128"/>
                <a:ea typeface="MS Mincho" pitchFamily="49" charset="-128"/>
              </a:rPr>
              <a:t>)</a:t>
            </a:r>
            <a:r>
              <a:rPr lang="ja-JP" altLang="en-US" sz="1100" dirty="0" smtClean="0">
                <a:solidFill>
                  <a:schemeClr val="tx1"/>
                </a:solidFill>
                <a:latin typeface="MS Mincho" pitchFamily="49" charset="-128"/>
                <a:ea typeface="MS Mincho" pitchFamily="49" charset="-128"/>
              </a:rPr>
              <a:t>　レセプト</a:t>
            </a:r>
            <a:r>
              <a:rPr lang="ja-JP" altLang="ko-KR" sz="1100" dirty="0" smtClean="0">
                <a:solidFill>
                  <a:schemeClr val="tx1"/>
                </a:solidFill>
                <a:latin typeface="MS Mincho" pitchFamily="49" charset="-128"/>
                <a:ea typeface="MS Mincho" pitchFamily="49" charset="-128"/>
              </a:rPr>
              <a:t>にG1の算定があります。</a:t>
            </a:r>
            <a:endParaRPr lang="ja-JP" altLang="en-US" sz="1100" dirty="0">
              <a:solidFill>
                <a:schemeClr val="tx1"/>
              </a:solidFill>
              <a:latin typeface="MS Mincho" pitchFamily="49" charset="-128"/>
              <a:ea typeface="MS Mincho" pitchFamily="49" charset="-128"/>
            </a:endParaRPr>
          </a:p>
          <a:p>
            <a:pPr marL="228600" indent="-228600">
              <a:lnSpc>
                <a:spcPct val="125000"/>
              </a:lnSpc>
              <a:buAutoNum type="arabicParenR"/>
            </a:pPr>
            <a:r>
              <a:rPr lang="ja-JP" altLang="ko-KR" sz="1100" dirty="0" smtClean="0">
                <a:solidFill>
                  <a:schemeClr val="tx1"/>
                </a:solidFill>
                <a:latin typeface="MS Mincho" pitchFamily="49" charset="-128"/>
                <a:ea typeface="MS Mincho" pitchFamily="49" charset="-128"/>
              </a:rPr>
              <a:t>0段階</a:t>
            </a:r>
            <a:r>
              <a:rPr lang="ja-JP" altLang="en-US" sz="1100" dirty="0" smtClean="0">
                <a:solidFill>
                  <a:schemeClr val="tx1"/>
                </a:solidFill>
                <a:latin typeface="MS Mincho" pitchFamily="49" charset="-128"/>
                <a:ea typeface="MS Mincho" pitchFamily="49" charset="-128"/>
              </a:rPr>
              <a:t>レセプト</a:t>
            </a:r>
            <a:r>
              <a:rPr lang="ja-JP" altLang="ko-KR" sz="1100" dirty="0" smtClean="0">
                <a:solidFill>
                  <a:schemeClr val="tx1"/>
                </a:solidFill>
                <a:latin typeface="MS Mincho" pitchFamily="49" charset="-128"/>
                <a:ea typeface="MS Mincho" pitchFamily="49" charset="-128"/>
              </a:rPr>
              <a:t>前月の</a:t>
            </a:r>
            <a:r>
              <a:rPr lang="ja-JP" altLang="en-US" sz="1100" dirty="0" smtClean="0">
                <a:solidFill>
                  <a:schemeClr val="tx1"/>
                </a:solidFill>
                <a:latin typeface="MS Mincho" pitchFamily="49" charset="-128"/>
                <a:ea typeface="MS Mincho" pitchFamily="49" charset="-128"/>
              </a:rPr>
              <a:t>レセプト</a:t>
            </a:r>
            <a:r>
              <a:rPr lang="ja-JP" altLang="ko-KR" sz="1100" dirty="0" smtClean="0">
                <a:solidFill>
                  <a:schemeClr val="tx1"/>
                </a:solidFill>
                <a:latin typeface="MS Mincho" pitchFamily="49" charset="-128"/>
                <a:ea typeface="MS Mincho" pitchFamily="49" charset="-128"/>
              </a:rPr>
              <a:t>にG1の算定</a:t>
            </a:r>
            <a:endParaRPr lang="en-US" altLang="ja-JP" sz="1100" dirty="0" smtClean="0">
              <a:solidFill>
                <a:schemeClr val="tx1"/>
              </a:solidFill>
              <a:latin typeface="MS Mincho" pitchFamily="49" charset="-128"/>
              <a:ea typeface="MS Mincho" pitchFamily="49" charset="-128"/>
            </a:endParaRPr>
          </a:p>
          <a:p>
            <a:pPr marL="228600" indent="-228600">
              <a:lnSpc>
                <a:spcPct val="125000"/>
              </a:lnSpc>
            </a:pPr>
            <a:r>
              <a:rPr lang="ja-JP" altLang="en-US"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があります。</a:t>
            </a:r>
            <a:endParaRPr lang="ja-JP" altLang="en-US" sz="1100" dirty="0">
              <a:solidFill>
                <a:schemeClr val="tx1"/>
              </a:solidFill>
              <a:latin typeface="MS Mincho" pitchFamily="49" charset="-128"/>
              <a:ea typeface="MS Mincho" pitchFamily="49" charset="-128"/>
            </a:endParaRPr>
          </a:p>
          <a:p>
            <a:pPr marL="228600" indent="-228600">
              <a:lnSpc>
                <a:spcPct val="125000"/>
              </a:lnSpc>
            </a:pPr>
            <a:r>
              <a:rPr lang="en-US" altLang="ja-JP" sz="1100" dirty="0">
                <a:solidFill>
                  <a:schemeClr val="tx1"/>
                </a:solidFill>
                <a:latin typeface="MS Mincho" pitchFamily="49" charset="-128"/>
                <a:ea typeface="MS Mincho" pitchFamily="49" charset="-128"/>
              </a:rPr>
              <a:t>2) </a:t>
            </a:r>
            <a:r>
              <a:rPr lang="ja-JP" altLang="en-US" sz="1100" dirty="0" smtClean="0">
                <a:solidFill>
                  <a:schemeClr val="tx1"/>
                </a:solidFill>
                <a:latin typeface="MS Mincho" pitchFamily="49" charset="-128"/>
                <a:ea typeface="MS Mincho" pitchFamily="49" charset="-128"/>
              </a:rPr>
              <a:t>１</a:t>
            </a:r>
            <a:r>
              <a:rPr lang="ja-JP" altLang="ko-KR" sz="1100" dirty="0" smtClean="0">
                <a:solidFill>
                  <a:schemeClr val="tx1"/>
                </a:solidFill>
                <a:latin typeface="MS Mincho" pitchFamily="49" charset="-128"/>
                <a:ea typeface="MS Mincho" pitchFamily="49" charset="-128"/>
              </a:rPr>
              <a:t>0段階</a:t>
            </a:r>
            <a:r>
              <a:rPr lang="ja-JP" altLang="en-US" sz="1100" dirty="0" smtClean="0">
                <a:solidFill>
                  <a:schemeClr val="tx1"/>
                </a:solidFill>
                <a:latin typeface="MS Mincho" pitchFamily="49" charset="-128"/>
                <a:ea typeface="MS Mincho" pitchFamily="49" charset="-128"/>
              </a:rPr>
              <a:t>レセプト</a:t>
            </a:r>
            <a:r>
              <a:rPr lang="ja-JP" altLang="ko-KR" sz="1100" dirty="0" smtClean="0">
                <a:solidFill>
                  <a:schemeClr val="tx1"/>
                </a:solidFill>
                <a:latin typeface="MS Mincho" pitchFamily="49" charset="-128"/>
                <a:ea typeface="MS Mincho" pitchFamily="49" charset="-128"/>
              </a:rPr>
              <a:t>前月の</a:t>
            </a:r>
            <a:r>
              <a:rPr lang="ja-JP" altLang="en-US" sz="1100" dirty="0" smtClean="0">
                <a:solidFill>
                  <a:schemeClr val="tx1"/>
                </a:solidFill>
                <a:latin typeface="MS Mincho" pitchFamily="49" charset="-128"/>
                <a:ea typeface="MS Mincho" pitchFamily="49" charset="-128"/>
              </a:rPr>
              <a:t>レセプト</a:t>
            </a:r>
            <a:r>
              <a:rPr lang="ja-JP" altLang="ko-KR" sz="1100" dirty="0" smtClean="0">
                <a:solidFill>
                  <a:schemeClr val="tx1"/>
                </a:solidFill>
                <a:latin typeface="MS Mincho" pitchFamily="49" charset="-128"/>
                <a:ea typeface="MS Mincho" pitchFamily="49" charset="-128"/>
              </a:rPr>
              <a:t>にG1の算定</a:t>
            </a:r>
            <a:endParaRPr lang="en-US" altLang="ja-JP" sz="1100" dirty="0" smtClean="0">
              <a:solidFill>
                <a:schemeClr val="tx1"/>
              </a:solidFill>
              <a:latin typeface="MS Mincho" pitchFamily="49" charset="-128"/>
              <a:ea typeface="MS Mincho" pitchFamily="49" charset="-128"/>
            </a:endParaRPr>
          </a:p>
          <a:p>
            <a:pPr marL="228600" indent="-228600">
              <a:lnSpc>
                <a:spcPct val="125000"/>
              </a:lnSpc>
            </a:pPr>
            <a:r>
              <a:rPr lang="ja-JP" altLang="en-US"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があります。</a:t>
            </a:r>
            <a:endParaRPr lang="ja-JP" altLang="en-US" sz="1100" dirty="0" smtClean="0">
              <a:solidFill>
                <a:schemeClr val="tx1"/>
              </a:solidFill>
              <a:latin typeface="MS Mincho" pitchFamily="49" charset="-128"/>
              <a:ea typeface="MS Mincho" pitchFamily="49" charset="-128"/>
            </a:endParaRPr>
          </a:p>
          <a:p>
            <a:pPr>
              <a:lnSpc>
                <a:spcPct val="125000"/>
              </a:lnSpc>
            </a:pPr>
            <a:endParaRPr kumimoji="1" lang="ja-JP" altLang="en-US" sz="1100" dirty="0">
              <a:latin typeface="MS Mincho" pitchFamily="49" charset="-128"/>
              <a:ea typeface="MS Mincho" pitchFamily="49" charset="-128"/>
            </a:endParaRPr>
          </a:p>
        </p:txBody>
      </p:sp>
      <p:sp>
        <p:nvSpPr>
          <p:cNvPr id="31" name="四角形: 角を丸くする 19">
            <a:extLst>
              <a:ext uri="{FF2B5EF4-FFF2-40B4-BE49-F238E27FC236}">
                <a16:creationId xmlns="" xmlns:a16="http://schemas.microsoft.com/office/drawing/2014/main" id="{332434CE-4206-4046-7CF0-E0DBF02E71F7}"/>
              </a:ext>
            </a:extLst>
          </p:cNvPr>
          <p:cNvSpPr/>
          <p:nvPr/>
        </p:nvSpPr>
        <p:spPr>
          <a:xfrm>
            <a:off x="4080908" y="2064990"/>
            <a:ext cx="394688" cy="132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19">
            <a:extLst>
              <a:ext uri="{FF2B5EF4-FFF2-40B4-BE49-F238E27FC236}">
                <a16:creationId xmlns="" xmlns:a16="http://schemas.microsoft.com/office/drawing/2014/main" id="{332434CE-4206-4046-7CF0-E0DBF02E71F7}"/>
              </a:ext>
            </a:extLst>
          </p:cNvPr>
          <p:cNvSpPr/>
          <p:nvPr/>
        </p:nvSpPr>
        <p:spPr>
          <a:xfrm>
            <a:off x="1606747" y="2197281"/>
            <a:ext cx="394688" cy="132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9">
            <a:extLst>
              <a:ext uri="{FF2B5EF4-FFF2-40B4-BE49-F238E27FC236}">
                <a16:creationId xmlns="" xmlns:a16="http://schemas.microsoft.com/office/drawing/2014/main" id="{332434CE-4206-4046-7CF0-E0DBF02E71F7}"/>
              </a:ext>
            </a:extLst>
          </p:cNvPr>
          <p:cNvSpPr/>
          <p:nvPr/>
        </p:nvSpPr>
        <p:spPr>
          <a:xfrm>
            <a:off x="1633344" y="2488348"/>
            <a:ext cx="394688" cy="132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직선 화살표 연결선 35"/>
          <p:cNvCxnSpPr>
            <a:stCxn id="31" idx="1"/>
            <a:endCxn id="33" idx="3"/>
          </p:cNvCxnSpPr>
          <p:nvPr/>
        </p:nvCxnSpPr>
        <p:spPr>
          <a:xfrm flipH="1">
            <a:off x="2001435" y="2131136"/>
            <a:ext cx="2079473" cy="1322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a:endCxn id="34" idx="3"/>
          </p:cNvCxnSpPr>
          <p:nvPr/>
        </p:nvCxnSpPr>
        <p:spPr>
          <a:xfrm flipH="1">
            <a:off x="2028032" y="2156115"/>
            <a:ext cx="2052876" cy="39837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5" cstate="print"/>
          <a:srcRect/>
          <a:stretch>
            <a:fillRect/>
          </a:stretch>
        </p:blipFill>
        <p:spPr bwMode="auto">
          <a:xfrm>
            <a:off x="1300897" y="5911532"/>
            <a:ext cx="4473074" cy="947541"/>
          </a:xfrm>
          <a:prstGeom prst="rect">
            <a:avLst/>
          </a:prstGeom>
          <a:noFill/>
          <a:ln w="9525">
            <a:noFill/>
            <a:miter lim="800000"/>
            <a:headEnd/>
            <a:tailEnd/>
          </a:ln>
          <a:effectLst/>
        </p:spPr>
      </p:pic>
      <p:sp>
        <p:nvSpPr>
          <p:cNvPr id="39" name="TextBox 38"/>
          <p:cNvSpPr txBox="1"/>
          <p:nvPr/>
        </p:nvSpPr>
        <p:spPr>
          <a:xfrm>
            <a:off x="5030599" y="6376125"/>
            <a:ext cx="410935" cy="307777"/>
          </a:xfrm>
          <a:prstGeom prst="rect">
            <a:avLst/>
          </a:prstGeom>
          <a:noFill/>
        </p:spPr>
        <p:txBody>
          <a:bodyPr wrap="squar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40" name="テキスト ボックス 2">
            <a:extLst>
              <a:ext uri="{FF2B5EF4-FFF2-40B4-BE49-F238E27FC236}">
                <a16:creationId xmlns="" xmlns:a16="http://schemas.microsoft.com/office/drawing/2014/main" id="{2E8BDE35-6B75-43EE-966F-09A38183B47E}"/>
              </a:ext>
            </a:extLst>
          </p:cNvPr>
          <p:cNvSpPr txBox="1"/>
          <p:nvPr/>
        </p:nvSpPr>
        <p:spPr>
          <a:xfrm>
            <a:off x="1300897" y="6838479"/>
            <a:ext cx="5863832" cy="938719"/>
          </a:xfrm>
          <a:prstGeom prst="rect">
            <a:avLst/>
          </a:prstGeom>
          <a:noFill/>
        </p:spPr>
        <p:txBody>
          <a:bodyPr wrap="square">
            <a:spAutoFit/>
          </a:bodyPr>
          <a:lstStyle/>
          <a:p>
            <a:pPr>
              <a:lnSpc>
                <a:spcPct val="125000"/>
              </a:lnSpc>
            </a:pPr>
            <a:r>
              <a:rPr lang="ko-KR" altLang="en-US" sz="1100" dirty="0" smtClean="0">
                <a:solidFill>
                  <a:srgbClr val="FF0000"/>
                </a:solidFill>
                <a:latin typeface="MS Mincho" pitchFamily="49" charset="-128"/>
                <a:ea typeface="ＭＳ 明朝" panose="02020609040205080304" pitchFamily="17" charset="-128"/>
                <a:cs typeface="KozGoPro-Medium"/>
              </a:rPr>
              <a:t>①</a:t>
            </a:r>
            <a:r>
              <a:rPr lang="ja-JP" altLang="en-US" sz="1100" dirty="0" smtClean="0">
                <a:solidFill>
                  <a:schemeClr val="tx1"/>
                </a:solidFill>
                <a:latin typeface="MS Mincho" pitchFamily="49" charset="-128"/>
                <a:ea typeface="MS Mincho" pitchFamily="49" charset="-128"/>
                <a:cs typeface="KozGoPro-Medium"/>
              </a:rPr>
              <a:t>現</a:t>
            </a:r>
            <a:r>
              <a:rPr lang="ja-JP" altLang="ko-KR" sz="1100" dirty="0" smtClean="0">
                <a:solidFill>
                  <a:schemeClr val="tx1"/>
                </a:solidFill>
                <a:latin typeface="MS Mincho" pitchFamily="49" charset="-128"/>
                <a:ea typeface="MS Mincho" pitchFamily="49" charset="-128"/>
              </a:rPr>
              <a:t>段階</a:t>
            </a:r>
            <a:r>
              <a:rPr lang="ja-JP" altLang="ko-KR" sz="1100" dirty="0" smtClean="0">
                <a:latin typeface="MS Mincho" pitchFamily="49" charset="-128"/>
                <a:ea typeface="MS Mincho" pitchFamily="49" charset="-128"/>
              </a:rPr>
              <a:t>に含まれるグループ（ＭＭＰ－３）のコードを検索する範囲を０００</a:t>
            </a:r>
            <a:endParaRPr lang="en-US" altLang="ja-JP" sz="1100" dirty="0" smtClean="0">
              <a:latin typeface="MS Mincho" pitchFamily="49" charset="-128"/>
              <a:ea typeface="MS Mincho" pitchFamily="49" charset="-128"/>
            </a:endParaRPr>
          </a:p>
          <a:p>
            <a:pPr>
              <a:lnSpc>
                <a:spcPct val="125000"/>
              </a:lnSpc>
            </a:pPr>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段</a:t>
            </a:r>
            <a:r>
              <a:rPr lang="ja-JP" altLang="ko-KR" sz="1100" dirty="0" smtClean="0">
                <a:solidFill>
                  <a:schemeClr val="tx1"/>
                </a:solidFill>
                <a:latin typeface="MS Mincho" pitchFamily="49" charset="-128"/>
                <a:ea typeface="MS Mincho" pitchFamily="49" charset="-128"/>
              </a:rPr>
              <a:t>階</a:t>
            </a:r>
            <a:r>
              <a:rPr lang="ja-JP" altLang="ko-KR" sz="1100" dirty="0" smtClean="0">
                <a:latin typeface="MS Mincho" pitchFamily="49" charset="-128"/>
                <a:ea typeface="MS Mincho" pitchFamily="49" charset="-128"/>
              </a:rPr>
              <a:t>に含まれるグループのコード（対象－ＭＭＰ－３）を基準に設定します。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点検対象</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の診療年月1ヶ月前の</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で検索します。）</a:t>
            </a:r>
            <a:endParaRPr lang="en-US" altLang="ja-JP" sz="1100" dirty="0" smtClean="0">
              <a:latin typeface="MS Mincho" pitchFamily="49" charset="-128"/>
              <a:ea typeface="MS Mincho" pitchFamily="49" charset="-128"/>
            </a:endParaRPr>
          </a:p>
          <a:p>
            <a:pPr>
              <a:lnSpc>
                <a:spcPct val="125000"/>
              </a:lnSpc>
            </a:pPr>
            <a:r>
              <a:rPr lang="en-US" altLang="ja-JP" sz="1100" dirty="0" smtClean="0">
                <a:solidFill>
                  <a:srgbClr val="FF0000"/>
                </a:solidFill>
                <a:latin typeface="MS Mincho" pitchFamily="49" charset="-128"/>
                <a:ea typeface="MS Mincho" pitchFamily="49" charset="-128"/>
                <a:cs typeface="Meiryo" pitchFamily="34" charset="-128"/>
                <a:sym typeface="Wingdings" panose="05000000000000000000" pitchFamily="2" charset="2"/>
              </a:rPr>
              <a:t> -</a:t>
            </a:r>
            <a:r>
              <a:rPr lang="ja-JP" altLang="ko-KR" sz="1100" dirty="0" smtClean="0">
                <a:solidFill>
                  <a:srgbClr val="FF0000"/>
                </a:solidFill>
                <a:latin typeface="MS Mincho" pitchFamily="49" charset="-128"/>
                <a:ea typeface="MS Mincho" pitchFamily="49" charset="-128"/>
              </a:rPr>
              <a:t>点検</a:t>
            </a:r>
            <a:r>
              <a:rPr lang="ja-JP" altLang="en-US" sz="1100" dirty="0" smtClean="0">
                <a:solidFill>
                  <a:srgbClr val="FF0000"/>
                </a:solidFill>
                <a:latin typeface="MS Mincho" pitchFamily="49" charset="-128"/>
                <a:ea typeface="MS Mincho" pitchFamily="49" charset="-128"/>
              </a:rPr>
              <a:t>レセプト</a:t>
            </a:r>
            <a:r>
              <a:rPr lang="ja-JP" altLang="ko-KR" sz="1100" dirty="0" smtClean="0">
                <a:solidFill>
                  <a:srgbClr val="FF0000"/>
                </a:solidFill>
                <a:latin typeface="MS Mincho" pitchFamily="49" charset="-128"/>
                <a:ea typeface="MS Mincho" pitchFamily="49" charset="-128"/>
              </a:rPr>
              <a:t>の前月</a:t>
            </a:r>
            <a:r>
              <a:rPr lang="ja-JP" altLang="en-US" sz="1100" dirty="0" smtClean="0">
                <a:solidFill>
                  <a:srgbClr val="FF0000"/>
                </a:solidFill>
                <a:latin typeface="MS Mincho" pitchFamily="49" charset="-128"/>
                <a:ea typeface="MS Mincho" pitchFamily="49" charset="-128"/>
              </a:rPr>
              <a:t>レセプト</a:t>
            </a:r>
            <a:r>
              <a:rPr lang="ja-JP" altLang="ko-KR" sz="1100" dirty="0" smtClean="0">
                <a:solidFill>
                  <a:srgbClr val="FF0000"/>
                </a:solidFill>
                <a:latin typeface="MS Mincho" pitchFamily="49" charset="-128"/>
                <a:ea typeface="MS Mincho" pitchFamily="49" charset="-128"/>
              </a:rPr>
              <a:t>にＭＭＰ－３があれば、００１段階の条件を満たします。</a:t>
            </a:r>
            <a:endParaRPr lang="ja-JP" altLang="en-US" sz="1100" dirty="0">
              <a:solidFill>
                <a:srgbClr val="FF0000"/>
              </a:solidFill>
              <a:latin typeface="MS Mincho" pitchFamily="49" charset="-128"/>
              <a:ea typeface="MS Mincho" pitchFamily="49" charset="-128"/>
              <a:cs typeface="KozGoPro-Medium"/>
            </a:endParaRPr>
          </a:p>
        </p:txBody>
      </p:sp>
      <p:sp>
        <p:nvSpPr>
          <p:cNvPr id="42" name="テキスト ボックス 2">
            <a:extLst>
              <a:ext uri="{FF2B5EF4-FFF2-40B4-BE49-F238E27FC236}">
                <a16:creationId xmlns="" xmlns:a16="http://schemas.microsoft.com/office/drawing/2014/main" id="{2E8BDE35-6B75-43EE-966F-09A38183B47E}"/>
              </a:ext>
            </a:extLst>
          </p:cNvPr>
          <p:cNvSpPr txBox="1"/>
          <p:nvPr/>
        </p:nvSpPr>
        <p:spPr>
          <a:xfrm>
            <a:off x="1190448" y="9049394"/>
            <a:ext cx="5985856" cy="938719"/>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cs typeface="KozGoPro-Medium"/>
              </a:rPr>
              <a:t>②</a:t>
            </a:r>
            <a:r>
              <a:rPr lang="ja-JP" altLang="en-US" sz="1100" dirty="0" smtClean="0">
                <a:solidFill>
                  <a:schemeClr val="tx1"/>
                </a:solidFill>
                <a:latin typeface="MS Mincho" pitchFamily="49" charset="-128"/>
                <a:ea typeface="MS Mincho" pitchFamily="49" charset="-128"/>
                <a:cs typeface="KozGoPro-Medium"/>
              </a:rPr>
              <a:t>現</a:t>
            </a:r>
            <a:r>
              <a:rPr lang="ja-JP" altLang="ko-KR" sz="1100" dirty="0" smtClean="0">
                <a:solidFill>
                  <a:schemeClr val="tx1"/>
                </a:solidFill>
                <a:latin typeface="MS Mincho" pitchFamily="49" charset="-128"/>
                <a:ea typeface="MS Mincho" pitchFamily="49" charset="-128"/>
              </a:rPr>
              <a:t>段階</a:t>
            </a:r>
            <a:r>
              <a:rPr lang="ja-JP" altLang="ko-KR" sz="1100" dirty="0" smtClean="0">
                <a:latin typeface="MS Mincho" pitchFamily="49" charset="-128"/>
                <a:ea typeface="MS Mincho" pitchFamily="49" charset="-128"/>
              </a:rPr>
              <a:t>に含まれるグループ（ＭＭＰ－３）のコードを検索する範囲を０００</a:t>
            </a:r>
            <a:endParaRPr lang="en-US" altLang="ja-JP" sz="1100" dirty="0" smtClean="0">
              <a:latin typeface="MS Mincho" pitchFamily="49" charset="-128"/>
              <a:ea typeface="MS Mincho" pitchFamily="49" charset="-128"/>
            </a:endParaRPr>
          </a:p>
          <a:p>
            <a:pPr>
              <a:lnSpc>
                <a:spcPct val="125000"/>
              </a:lnSpc>
            </a:pPr>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段</a:t>
            </a:r>
            <a:r>
              <a:rPr lang="ja-JP" altLang="ko-KR" sz="1100" dirty="0" smtClean="0">
                <a:solidFill>
                  <a:schemeClr val="tx1"/>
                </a:solidFill>
                <a:latin typeface="MS Mincho" pitchFamily="49" charset="-128"/>
                <a:ea typeface="MS Mincho" pitchFamily="49" charset="-128"/>
              </a:rPr>
              <a:t>階</a:t>
            </a:r>
            <a:r>
              <a:rPr lang="ja-JP" altLang="ko-KR" sz="1100" dirty="0" smtClean="0">
                <a:latin typeface="MS Mincho" pitchFamily="49" charset="-128"/>
                <a:ea typeface="MS Mincho" pitchFamily="49" charset="-128"/>
              </a:rPr>
              <a:t>に含まれるグループのコード（対象－ＭＭＰ－３）を基準に設定します。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点検対象</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の診療年月</a:t>
            </a:r>
            <a:r>
              <a:rPr lang="en-US" altLang="ja-JP" sz="1100" dirty="0" smtClean="0">
                <a:latin typeface="MS Mincho" pitchFamily="49" charset="-128"/>
                <a:ea typeface="MS Mincho" pitchFamily="49" charset="-128"/>
              </a:rPr>
              <a:t>2</a:t>
            </a:r>
            <a:r>
              <a:rPr lang="ja-JP" altLang="ko-KR" sz="1100" dirty="0" smtClean="0">
                <a:latin typeface="MS Mincho" pitchFamily="49" charset="-128"/>
                <a:ea typeface="MS Mincho" pitchFamily="49" charset="-128"/>
              </a:rPr>
              <a:t>ヶ月前の</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で検索します。）</a:t>
            </a:r>
            <a:endParaRPr lang="en-US" altLang="ja-JP" sz="1100" dirty="0" smtClean="0">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cs typeface="KozGoPro-Medium"/>
              </a:rPr>
              <a:t>　</a:t>
            </a:r>
            <a:r>
              <a:rPr lang="en-US" altLang="ja-JP" sz="1100" dirty="0" smtClean="0">
                <a:solidFill>
                  <a:srgbClr val="FF0000"/>
                </a:solidFill>
                <a:latin typeface="MS Mincho" pitchFamily="49" charset="-128"/>
                <a:ea typeface="MS Mincho" pitchFamily="49" charset="-128"/>
                <a:cs typeface="KozGoPro-Medium"/>
              </a:rPr>
              <a:t>-</a:t>
            </a:r>
            <a:r>
              <a:rPr lang="en-US" altLang="ja-JP" sz="1100" dirty="0" smtClean="0">
                <a:solidFill>
                  <a:srgbClr val="FF0000"/>
                </a:solidFill>
                <a:latin typeface="MS Mincho" pitchFamily="49" charset="-128"/>
                <a:ea typeface="MS Mincho" pitchFamily="49" charset="-128"/>
                <a:cs typeface="KozGoPro-Medium"/>
                <a:sym typeface="Wingdings" panose="05000000000000000000" pitchFamily="2" charset="2"/>
              </a:rPr>
              <a:t></a:t>
            </a:r>
            <a:r>
              <a:rPr lang="ja-JP" altLang="ko-KR" sz="1100" dirty="0" smtClean="0">
                <a:solidFill>
                  <a:srgbClr val="FF0000"/>
                </a:solidFill>
                <a:latin typeface="MS Mincho" pitchFamily="49" charset="-128"/>
                <a:ea typeface="MS Mincho" pitchFamily="49" charset="-128"/>
              </a:rPr>
              <a:t>点検</a:t>
            </a:r>
            <a:r>
              <a:rPr lang="ja-JP" altLang="en-US" sz="1100" dirty="0" smtClean="0">
                <a:solidFill>
                  <a:srgbClr val="FF0000"/>
                </a:solidFill>
                <a:latin typeface="MS Mincho" pitchFamily="49" charset="-128"/>
                <a:ea typeface="MS Mincho" pitchFamily="49" charset="-128"/>
              </a:rPr>
              <a:t>レセプト</a:t>
            </a:r>
            <a:r>
              <a:rPr lang="ja-JP" altLang="ko-KR" sz="1100" dirty="0" smtClean="0">
                <a:solidFill>
                  <a:srgbClr val="FF0000"/>
                </a:solidFill>
                <a:latin typeface="MS Mincho" pitchFamily="49" charset="-128"/>
                <a:ea typeface="MS Mincho" pitchFamily="49" charset="-128"/>
              </a:rPr>
              <a:t>の2ヶ月前の</a:t>
            </a:r>
            <a:r>
              <a:rPr lang="ja-JP" altLang="en-US" sz="1100" dirty="0" smtClean="0">
                <a:solidFill>
                  <a:srgbClr val="FF0000"/>
                </a:solidFill>
                <a:latin typeface="MS Mincho" pitchFamily="49" charset="-128"/>
                <a:ea typeface="MS Mincho" pitchFamily="49" charset="-128"/>
              </a:rPr>
              <a:t>レセプト</a:t>
            </a:r>
            <a:r>
              <a:rPr lang="ja-JP" altLang="ko-KR" sz="1100" dirty="0" smtClean="0">
                <a:solidFill>
                  <a:srgbClr val="FF0000"/>
                </a:solidFill>
                <a:latin typeface="MS Mincho" pitchFamily="49" charset="-128"/>
                <a:ea typeface="MS Mincho" pitchFamily="49" charset="-128"/>
              </a:rPr>
              <a:t>にＭＭＰ－３があれば、002段階の条件を満たします</a:t>
            </a:r>
            <a:r>
              <a:rPr lang="en-US" altLang="ko-KR" sz="1100" dirty="0" smtClean="0">
                <a:solidFill>
                  <a:srgbClr val="FF0000"/>
                </a:solidFill>
                <a:latin typeface="MS Mincho" pitchFamily="49" charset="-128"/>
                <a:ea typeface="MS Mincho" pitchFamily="49" charset="-128"/>
                <a:cs typeface="KozGoPro-Medium"/>
              </a:rPr>
              <a:t>. </a:t>
            </a:r>
            <a:endParaRPr lang="ja-JP" altLang="en-US" sz="1100" dirty="0">
              <a:solidFill>
                <a:srgbClr val="FF0000"/>
              </a:solidFill>
              <a:latin typeface="MS Mincho" pitchFamily="49" charset="-128"/>
              <a:ea typeface="MS Mincho" pitchFamily="49" charset="-128"/>
              <a:cs typeface="KozGoPro-Medium"/>
            </a:endParaRPr>
          </a:p>
        </p:txBody>
      </p:sp>
      <p:sp>
        <p:nvSpPr>
          <p:cNvPr id="22" name="テキスト ボックス 20">
            <a:extLst>
              <a:ext uri="{FF2B5EF4-FFF2-40B4-BE49-F238E27FC236}">
                <a16:creationId xmlns="" xmlns:a16="http://schemas.microsoft.com/office/drawing/2014/main" id="{0B9B7908-2E9A-4CA9-BA42-B86763A0A219}"/>
              </a:ext>
            </a:extLst>
          </p:cNvPr>
          <p:cNvSpPr txBox="1"/>
          <p:nvPr/>
        </p:nvSpPr>
        <p:spPr>
          <a:xfrm>
            <a:off x="5131271" y="8546409"/>
            <a:ext cx="415498" cy="369332"/>
          </a:xfrm>
          <a:prstGeom prst="rect">
            <a:avLst/>
          </a:prstGeom>
          <a:noFill/>
        </p:spPr>
        <p:txBody>
          <a:bodyPr wrap="none" rtlCol="0">
            <a:spAutoFit/>
          </a:bodyPr>
          <a:lstStyle/>
          <a:p>
            <a:pPr algn="l"/>
            <a:r>
              <a:rPr kumimoji="1" lang="ja-JP" altLang="en-US" dirty="0">
                <a:solidFill>
                  <a:srgbClr val="FF0000"/>
                </a:solidFill>
              </a:rPr>
              <a:t>②</a:t>
            </a:r>
          </a:p>
        </p:txBody>
      </p:sp>
      <p:sp>
        <p:nvSpPr>
          <p:cNvPr id="18" name="正方形/長方形 11">
            <a:extLst>
              <a:ext uri="{FF2B5EF4-FFF2-40B4-BE49-F238E27FC236}">
                <a16:creationId xmlns="" xmlns:a16="http://schemas.microsoft.com/office/drawing/2014/main" id="{9C672CCF-F4F8-4940-B2D1-1B7B638DA7AC}"/>
              </a:ext>
            </a:extLst>
          </p:cNvPr>
          <p:cNvSpPr/>
          <p:nvPr/>
        </p:nvSpPr>
        <p:spPr>
          <a:xfrm>
            <a:off x="1080000" y="1056281"/>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S Mincho" pitchFamily="49" charset="-128"/>
                <a:ea typeface="MS Mincho" pitchFamily="49" charset="-128"/>
              </a:rPr>
              <a:t>点検</a:t>
            </a:r>
            <a:r>
              <a:rPr lang="ja-JP" altLang="ko-KR" dirty="0" smtClean="0">
                <a:solidFill>
                  <a:schemeClr val="tx1"/>
                </a:solidFill>
                <a:latin typeface="MS Mincho" pitchFamily="49" charset="-128"/>
                <a:ea typeface="MS Mincho" pitchFamily="49" charset="-128"/>
              </a:rPr>
              <a:t>ルール作成事例</a:t>
            </a:r>
            <a:endParaRPr kumimoji="1" lang="ja-JP" altLang="en-US" sz="1400" dirty="0">
              <a:solidFill>
                <a:schemeClr val="tx1"/>
              </a:solidFill>
              <a:latin typeface="MS Mincho" pitchFamily="49" charset="-128"/>
              <a:ea typeface="MS Mincho" pitchFamily="49" charset="-128"/>
            </a:endParaRPr>
          </a:p>
        </p:txBody>
      </p:sp>
    </p:spTree>
    <p:extLst>
      <p:ext uri="{BB962C8B-B14F-4D97-AF65-F5344CB8AC3E}">
        <p14:creationId xmlns="" xmlns:p14="http://schemas.microsoft.com/office/powerpoint/2010/main" val="2006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35" name="テキスト ボックス 3">
            <a:extLst>
              <a:ext uri="{FF2B5EF4-FFF2-40B4-BE49-F238E27FC236}">
                <a16:creationId xmlns="" xmlns:a16="http://schemas.microsoft.com/office/drawing/2014/main" id="{2A10F69F-F7C3-428B-BA93-7B3132089368}"/>
              </a:ext>
            </a:extLst>
          </p:cNvPr>
          <p:cNvSpPr txBox="1"/>
          <p:nvPr/>
        </p:nvSpPr>
        <p:spPr>
          <a:xfrm>
            <a:off x="1071713" y="5900420"/>
            <a:ext cx="5400000" cy="274819"/>
          </a:xfrm>
          <a:prstGeom prst="rect">
            <a:avLst/>
          </a:prstGeom>
          <a:noFill/>
        </p:spPr>
        <p:txBody>
          <a:bodyPr wrap="square">
            <a:spAutoFit/>
          </a:bodyPr>
          <a:lstStyle/>
          <a:p>
            <a:pPr marL="252000" lvl="0">
              <a:lnSpc>
                <a:spcPct val="125000"/>
              </a:lnSpc>
            </a:pPr>
            <a:r>
              <a:rPr lang="ko-KR" alt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説明</a:t>
            </a:r>
            <a:endParaRPr lang="en-US" altLang="ja-JP" sz="1100" dirty="0">
              <a:latin typeface="MS Mincho" pitchFamily="49" charset="-128"/>
              <a:ea typeface="MS Mincho" pitchFamily="49" charset="-128"/>
            </a:endParaRPr>
          </a:p>
        </p:txBody>
      </p:sp>
      <p:pic>
        <p:nvPicPr>
          <p:cNvPr id="3" name="그림 2"/>
          <p:cNvPicPr>
            <a:picLocks noChangeAspect="1"/>
          </p:cNvPicPr>
          <p:nvPr/>
        </p:nvPicPr>
        <p:blipFill>
          <a:blip r:embed="rId3"/>
          <a:stretch>
            <a:fillRect/>
          </a:stretch>
        </p:blipFill>
        <p:spPr>
          <a:xfrm>
            <a:off x="1386839" y="2062087"/>
            <a:ext cx="5373190" cy="3753735"/>
          </a:xfrm>
          <a:prstGeom prst="rect">
            <a:avLst/>
          </a:prstGeom>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77486" y="77828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テキスト ボックス 2">
            <a:extLst>
              <a:ext uri="{FF2B5EF4-FFF2-40B4-BE49-F238E27FC236}">
                <a16:creationId xmlns="" xmlns:a16="http://schemas.microsoft.com/office/drawing/2014/main" id="{00E78306-AB84-4E82-B33C-BC81F14B67E2}"/>
              </a:ext>
            </a:extLst>
          </p:cNvPr>
          <p:cNvSpPr txBox="1"/>
          <p:nvPr/>
        </p:nvSpPr>
        <p:spPr>
          <a:xfrm>
            <a:off x="1080000" y="1439081"/>
            <a:ext cx="6213429" cy="515526"/>
          </a:xfrm>
          <a:prstGeom prst="rect">
            <a:avLst/>
          </a:prstGeom>
          <a:noFill/>
        </p:spPr>
        <p:txBody>
          <a:bodyPr wrap="square">
            <a:spAutoFit/>
          </a:bodyPr>
          <a:lstStyle/>
          <a:p>
            <a:pPr>
              <a:lnSpc>
                <a:spcPct val="125000"/>
              </a:lnSpc>
            </a:pPr>
            <a:r>
              <a:rPr lang="ja-JP" altLang="en-US" sz="1100" dirty="0" smtClean="0">
                <a:latin typeface="ＭＳ 明朝" panose="02020609040205080304" pitchFamily="17" charset="-128"/>
                <a:ea typeface="ＭＳ 明朝" panose="02020609040205080304" pitchFamily="17" charset="-128"/>
              </a:rPr>
              <a:t>２．</a:t>
            </a:r>
            <a:r>
              <a:rPr lang="zh-CN" altLang="en-US" sz="1100" dirty="0">
                <a:latin typeface="ＭＳ 明朝" panose="02020609040205080304" pitchFamily="17" charset="-128"/>
                <a:ea typeface="ＭＳ 明朝" panose="02020609040205080304" pitchFamily="17" charset="-128"/>
              </a:rPr>
              <a:t>医薬品、特定器材点</a:t>
            </a:r>
            <a:r>
              <a:rPr lang="zh-CN" altLang="en-US" sz="1100" dirty="0" smtClean="0">
                <a:latin typeface="ＭＳ 明朝" panose="02020609040205080304" pitchFamily="17" charset="-128"/>
                <a:ea typeface="ＭＳ 明朝" panose="02020609040205080304" pitchFamily="17" charset="-128"/>
              </a:rPr>
              <a:t>検</a:t>
            </a:r>
            <a:endParaRPr lang="en-US" altLang="zh-CN" sz="1100" dirty="0" smtClean="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en-US" altLang="ja-JP" sz="1100" dirty="0" smtClean="0">
                <a:latin typeface="ＭＳ 明朝" panose="02020609040205080304" pitchFamily="17" charset="-128"/>
                <a:ea typeface="ＭＳ 明朝" panose="02020609040205080304" pitchFamily="17" charset="-128"/>
              </a:rPr>
              <a:t>  </a:t>
            </a:r>
            <a:r>
              <a:rPr lang="en-US" altLang="ja-JP" sz="1100" dirty="0" err="1" smtClean="0">
                <a:latin typeface="ＭＳ 明朝" panose="02020609040205080304" pitchFamily="17" charset="-128"/>
                <a:ea typeface="ＭＳ 明朝" panose="02020609040205080304" pitchFamily="17" charset="-128"/>
              </a:rPr>
              <a:t>PLY422M012</a:t>
            </a:r>
            <a:r>
              <a:rPr lang="en-US" altLang="ja-JP" sz="1100" dirty="0" smtClean="0">
                <a:latin typeface="ＭＳ 明朝" panose="02020609040205080304" pitchFamily="17" charset="-128"/>
                <a:ea typeface="ＭＳ 明朝" panose="02020609040205080304" pitchFamily="17" charset="-128"/>
              </a:rPr>
              <a:t> </a:t>
            </a: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「メソトレキセート錠２．５ｍｇ」の１日用量は過剰ではないでしょうか。</a:t>
            </a:r>
            <a:endParaRPr lang="en-US" altLang="ja-JP" sz="1100" dirty="0">
              <a:latin typeface="ＭＳ 明朝" panose="02020609040205080304" pitchFamily="17" charset="-128"/>
              <a:ea typeface="ＭＳ 明朝" panose="02020609040205080304" pitchFamily="17" charset="-128"/>
            </a:endParaRPr>
          </a:p>
        </p:txBody>
      </p:sp>
      <p:sp>
        <p:nvSpPr>
          <p:cNvPr id="25" name="四角形: 角を丸くする 10">
            <a:extLst>
              <a:ext uri="{FF2B5EF4-FFF2-40B4-BE49-F238E27FC236}">
                <a16:creationId xmlns="" xmlns:a16="http://schemas.microsoft.com/office/drawing/2014/main" id="{AACABB3B-415C-4353-9645-4AFD0F9D2142}"/>
              </a:ext>
            </a:extLst>
          </p:cNvPr>
          <p:cNvSpPr/>
          <p:nvPr/>
        </p:nvSpPr>
        <p:spPr>
          <a:xfrm>
            <a:off x="4269740" y="2765737"/>
            <a:ext cx="2941287" cy="823882"/>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ja-JP" sz="1100" dirty="0">
                <a:solidFill>
                  <a:schemeClr val="tx1"/>
                </a:solidFill>
                <a:latin typeface="MS Mincho" pitchFamily="49" charset="-128"/>
                <a:ea typeface="MS Mincho" pitchFamily="49" charset="-128"/>
              </a:rPr>
              <a:t>0</a:t>
            </a:r>
            <a:r>
              <a:rPr lang="en-US" altLang="ja-JP" sz="1100" dirty="0" smtClean="0">
                <a:solidFill>
                  <a:schemeClr val="tx1"/>
                </a:solidFill>
                <a:latin typeface="MS Mincho" pitchFamily="49" charset="-128"/>
                <a:ea typeface="MS Mincho" pitchFamily="49" charset="-128"/>
              </a:rPr>
              <a:t>)</a:t>
            </a:r>
            <a:r>
              <a:rPr lang="ja-JP" altLang="en-US" sz="1100" dirty="0" smtClean="0">
                <a:solidFill>
                  <a:schemeClr val="tx1"/>
                </a:solidFill>
                <a:latin typeface="MS Mincho" pitchFamily="49" charset="-128"/>
                <a:ea typeface="MS Mincho" pitchFamily="49" charset="-128"/>
              </a:rPr>
              <a:t>レセプト</a:t>
            </a:r>
            <a:r>
              <a:rPr lang="ja-JP" altLang="ko-KR" sz="1100" dirty="0" smtClean="0">
                <a:solidFill>
                  <a:schemeClr val="tx1"/>
                </a:solidFill>
                <a:latin typeface="MS Mincho" pitchFamily="49" charset="-128"/>
                <a:ea typeface="MS Mincho" pitchFamily="49" charset="-128"/>
              </a:rPr>
              <a:t>にG1（＝該当医薬品が1日10mg</a:t>
            </a:r>
            <a:endParaRPr lang="en-US" altLang="ja-JP" sz="1100" dirty="0" smtClean="0">
              <a:solidFill>
                <a:schemeClr val="tx1"/>
              </a:solidFill>
              <a:latin typeface="MS Mincho" pitchFamily="49" charset="-128"/>
              <a:ea typeface="MS Mincho" pitchFamily="49" charset="-128"/>
            </a:endParaRPr>
          </a:p>
          <a:p>
            <a:pPr>
              <a:lnSpc>
                <a:spcPct val="125000"/>
              </a:lnSpc>
            </a:pPr>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以</a:t>
            </a:r>
            <a:r>
              <a:rPr lang="ja-JP" altLang="ko-KR" sz="1100" dirty="0" smtClean="0">
                <a:solidFill>
                  <a:schemeClr val="tx1"/>
                </a:solidFill>
                <a:latin typeface="MS Mincho" pitchFamily="49" charset="-128"/>
                <a:ea typeface="MS Mincho" pitchFamily="49" charset="-128"/>
              </a:rPr>
              <a:t>上投与）があります。</a:t>
            </a:r>
            <a:endParaRPr kumimoji="1" lang="ja-JP" altLang="en-US" sz="1100" dirty="0">
              <a:solidFill>
                <a:schemeClr val="tx1"/>
              </a:solidFill>
              <a:latin typeface="MS Mincho" pitchFamily="49" charset="-128"/>
              <a:ea typeface="MS Mincho" pitchFamily="49" charset="-128"/>
            </a:endParaRPr>
          </a:p>
        </p:txBody>
      </p:sp>
      <p:sp>
        <p:nvSpPr>
          <p:cNvPr id="26" name="テキスト ボックス 2">
            <a:extLst>
              <a:ext uri="{FF2B5EF4-FFF2-40B4-BE49-F238E27FC236}">
                <a16:creationId xmlns="" xmlns:a16="http://schemas.microsoft.com/office/drawing/2014/main" id="{2E8BDE35-6B75-43EE-966F-09A38183B47E}"/>
              </a:ext>
            </a:extLst>
          </p:cNvPr>
          <p:cNvSpPr txBox="1"/>
          <p:nvPr/>
        </p:nvSpPr>
        <p:spPr>
          <a:xfrm>
            <a:off x="1292610" y="6160677"/>
            <a:ext cx="5929993" cy="515526"/>
          </a:xfrm>
          <a:prstGeom prst="rect">
            <a:avLst/>
          </a:prstGeom>
          <a:noFill/>
        </p:spPr>
        <p:txBody>
          <a:bodyPr wrap="square">
            <a:spAutoFit/>
          </a:bodyPr>
          <a:lstStyle/>
          <a:p>
            <a:pPr>
              <a:lnSpc>
                <a:spcPct val="125000"/>
              </a:lnSpc>
            </a:pPr>
            <a:r>
              <a:rPr lang="ko-KR" altLang="en-US" sz="1100" dirty="0" smtClean="0">
                <a:solidFill>
                  <a:srgbClr val="FF0000"/>
                </a:solidFill>
                <a:latin typeface="MS Mincho" pitchFamily="49" charset="-128"/>
                <a:ea typeface="ＭＳ 明朝" panose="02020609040205080304" pitchFamily="17" charset="-128"/>
                <a:cs typeface="KozGoPro-Medium"/>
              </a:rPr>
              <a:t>①</a:t>
            </a:r>
            <a:r>
              <a:rPr lang="ja-JP" altLang="ko-KR" sz="1100" dirty="0" smtClean="0">
                <a:latin typeface="MS Mincho" pitchFamily="49" charset="-128"/>
                <a:ea typeface="MS Mincho" pitchFamily="49" charset="-128"/>
              </a:rPr>
              <a:t>医科</a:t>
            </a:r>
            <a:r>
              <a:rPr lang="ja-JP" altLang="en-US" sz="1100" dirty="0" smtClean="0">
                <a:solidFill>
                  <a:schemeClr val="tx1"/>
                </a:solidFill>
                <a:latin typeface="MS Mincho" pitchFamily="49" charset="-128"/>
                <a:ea typeface="MS Mincho" pitchFamily="49" charset="-128"/>
              </a:rPr>
              <a:t>レセプト及び</a:t>
            </a:r>
            <a:r>
              <a:rPr lang="ja-JP" altLang="ko-KR" sz="1100" dirty="0" smtClean="0">
                <a:latin typeface="MS Mincho" pitchFamily="49" charset="-128"/>
                <a:ea typeface="MS Mincho" pitchFamily="49" charset="-128"/>
              </a:rPr>
              <a:t>DPC</a:t>
            </a:r>
            <a:r>
              <a:rPr lang="ja-JP" altLang="en-US" sz="1100" dirty="0" smtClean="0">
                <a:solidFill>
                  <a:schemeClr val="tx1"/>
                </a:solidFill>
                <a:latin typeface="MS Mincho" pitchFamily="49" charset="-128"/>
                <a:ea typeface="MS Mincho" pitchFamily="49" charset="-128"/>
              </a:rPr>
              <a:t>レセプトと</a:t>
            </a:r>
            <a:r>
              <a:rPr lang="ja-JP" altLang="ko-KR" sz="1100" dirty="0" smtClean="0">
                <a:latin typeface="MS Mincho" pitchFamily="49" charset="-128"/>
                <a:ea typeface="MS Mincho" pitchFamily="49" charset="-128"/>
              </a:rPr>
              <a:t>歯科</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の医薬品を検索します。</a:t>
            </a:r>
            <a:endParaRPr lang="en-US" altLang="ko-KR" sz="1100" dirty="0" smtClean="0">
              <a:solidFill>
                <a:schemeClr val="tx1"/>
              </a:solidFill>
              <a:latin typeface="MS Mincho" pitchFamily="49" charset="-128"/>
              <a:ea typeface="MS Mincho" pitchFamily="49" charset="-128"/>
              <a:cs typeface="KozGoPro-Medium"/>
            </a:endParaRPr>
          </a:p>
          <a:p>
            <a:pPr>
              <a:lnSpc>
                <a:spcPct val="125000"/>
              </a:lnSpc>
            </a:pPr>
            <a:r>
              <a:rPr lang="en-US" altLang="ko-KR" sz="1100" dirty="0" smtClean="0">
                <a:solidFill>
                  <a:srgbClr val="FF0000"/>
                </a:solidFill>
                <a:latin typeface="MS Mincho" pitchFamily="49" charset="-128"/>
                <a:ea typeface="MS Mincho" pitchFamily="49" charset="-128"/>
              </a:rPr>
              <a:t>②</a:t>
            </a:r>
            <a:r>
              <a:rPr lang="ja-JP" altLang="ko-KR" sz="1100" dirty="0" smtClean="0">
                <a:latin typeface="MS Mincho" pitchFamily="49" charset="-128"/>
                <a:ea typeface="MS Mincho" pitchFamily="49" charset="-128"/>
              </a:rPr>
              <a:t>検索する「診療識別」を設定します。 </a:t>
            </a:r>
            <a:r>
              <a:rPr lang="en-US" altLang="ko-KR" sz="1100" dirty="0" smtClean="0">
                <a:solidFill>
                  <a:schemeClr val="tx1"/>
                </a:solidFill>
                <a:latin typeface="MS Mincho" pitchFamily="49" charset="-128"/>
                <a:ea typeface="MS Mincho" pitchFamily="49" charset="-128"/>
                <a:sym typeface="Wingdings" panose="05000000000000000000" pitchFamily="2" charset="2"/>
              </a:rPr>
              <a:t></a:t>
            </a:r>
            <a:r>
              <a:rPr lang="ja-JP" altLang="ko-KR" sz="1100" dirty="0" smtClean="0">
                <a:latin typeface="MS Mincho" pitchFamily="49" charset="-128"/>
                <a:ea typeface="MS Mincho" pitchFamily="49" charset="-128"/>
              </a:rPr>
              <a:t>下</a:t>
            </a:r>
            <a:r>
              <a:rPr lang="ja-JP" altLang="en-US" sz="1100" dirty="0" smtClean="0">
                <a:latin typeface="MS Mincho" pitchFamily="49" charset="-128"/>
                <a:ea typeface="MS Mincho" pitchFamily="49" charset="-128"/>
              </a:rPr>
              <a:t>服部診療</a:t>
            </a:r>
            <a:r>
              <a:rPr lang="ja-JP" altLang="ko-KR" sz="1100" dirty="0" smtClean="0">
                <a:latin typeface="MS Mincho" pitchFamily="49" charset="-128"/>
                <a:ea typeface="MS Mincho" pitchFamily="49" charset="-128"/>
              </a:rPr>
              <a:t>の識別で医薬品を検索します。</a:t>
            </a:r>
            <a:endParaRPr lang="ja-JP" altLang="en-US" sz="1100" dirty="0">
              <a:solidFill>
                <a:schemeClr val="tx1"/>
              </a:solidFill>
              <a:latin typeface="MS Mincho" pitchFamily="49" charset="-128"/>
              <a:ea typeface="MS Mincho" pitchFamily="49" charset="-128"/>
              <a:cs typeface="KozGoPro-Medium"/>
            </a:endParaRPr>
          </a:p>
        </p:txBody>
      </p:sp>
      <p:sp>
        <p:nvSpPr>
          <p:cNvPr id="28" name="TextBox 14"/>
          <p:cNvSpPr txBox="1"/>
          <p:nvPr/>
        </p:nvSpPr>
        <p:spPr>
          <a:xfrm>
            <a:off x="2646189" y="2765737"/>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32" name="TextBox 15"/>
          <p:cNvSpPr txBox="1"/>
          <p:nvPr/>
        </p:nvSpPr>
        <p:spPr>
          <a:xfrm>
            <a:off x="4862148" y="4320822"/>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38" name="四角形: 角を丸くする 10">
            <a:extLst>
              <a:ext uri="{FF2B5EF4-FFF2-40B4-BE49-F238E27FC236}">
                <a16:creationId xmlns="" xmlns:a16="http://schemas.microsoft.com/office/drawing/2014/main" id="{7DF68438-42C4-B5BD-7C37-3184E79DE272}"/>
              </a:ext>
            </a:extLst>
          </p:cNvPr>
          <p:cNvSpPr/>
          <p:nvPr/>
        </p:nvSpPr>
        <p:spPr>
          <a:xfrm>
            <a:off x="1386839" y="3018236"/>
            <a:ext cx="2662647" cy="4651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4"/>
          <p:cNvPicPr>
            <a:picLocks noChangeAspect="1" noChangeArrowheads="1"/>
          </p:cNvPicPr>
          <p:nvPr/>
        </p:nvPicPr>
        <p:blipFill>
          <a:blip r:embed="rId4" cstate="print"/>
          <a:srcRect/>
          <a:stretch>
            <a:fillRect/>
          </a:stretch>
        </p:blipFill>
        <p:spPr bwMode="auto">
          <a:xfrm>
            <a:off x="1386839" y="7140757"/>
            <a:ext cx="4132218" cy="977853"/>
          </a:xfrm>
          <a:prstGeom prst="rect">
            <a:avLst/>
          </a:prstGeom>
          <a:noFill/>
          <a:ln w="9525">
            <a:noFill/>
            <a:miter lim="800000"/>
            <a:headEnd/>
            <a:tailEnd/>
          </a:ln>
          <a:effectLst/>
        </p:spPr>
      </p:pic>
      <p:sp>
        <p:nvSpPr>
          <p:cNvPr id="40" name="TextBox 23"/>
          <p:cNvSpPr txBox="1"/>
          <p:nvPr/>
        </p:nvSpPr>
        <p:spPr>
          <a:xfrm>
            <a:off x="3912658" y="7051876"/>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41" name="TextBox 23"/>
          <p:cNvSpPr txBox="1"/>
          <p:nvPr/>
        </p:nvSpPr>
        <p:spPr>
          <a:xfrm>
            <a:off x="2649395" y="7287255"/>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④</a:t>
            </a:r>
            <a:endParaRPr lang="ko-KR" altLang="en-US" dirty="0">
              <a:solidFill>
                <a:srgbClr val="FF0000"/>
              </a:solidFill>
            </a:endParaRPr>
          </a:p>
        </p:txBody>
      </p:sp>
      <p:sp>
        <p:nvSpPr>
          <p:cNvPr id="42" name="テキスト ボックス 2">
            <a:extLst>
              <a:ext uri="{FF2B5EF4-FFF2-40B4-BE49-F238E27FC236}">
                <a16:creationId xmlns="" xmlns:a16="http://schemas.microsoft.com/office/drawing/2014/main" id="{2E8BDE35-6B75-43EE-966F-09A38183B47E}"/>
              </a:ext>
            </a:extLst>
          </p:cNvPr>
          <p:cNvSpPr txBox="1"/>
          <p:nvPr/>
        </p:nvSpPr>
        <p:spPr>
          <a:xfrm>
            <a:off x="933784" y="8212053"/>
            <a:ext cx="6080464" cy="938719"/>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cs typeface="KozGoPro-Medium"/>
              </a:rPr>
              <a:t>③</a:t>
            </a:r>
            <a:r>
              <a:rPr lang="ja-JP" altLang="ko-KR" sz="1100" dirty="0" smtClean="0">
                <a:latin typeface="MS Mincho" pitchFamily="49" charset="-128"/>
                <a:ea typeface="MS Mincho" pitchFamily="49" charset="-128"/>
              </a:rPr>
              <a:t>集計項目に従って集計します。 </a:t>
            </a:r>
            <a:r>
              <a:rPr lang="en-US" altLang="ja-JP" sz="1100" dirty="0" smtClean="0">
                <a:solidFill>
                  <a:schemeClr val="tx1"/>
                </a:solidFill>
                <a:latin typeface="MS Mincho" pitchFamily="49" charset="-128"/>
                <a:ea typeface="MS Mincho" pitchFamily="49" charset="-128"/>
                <a:cs typeface="KozGoPro-Medium"/>
                <a:sym typeface="Wingdings" panose="05000000000000000000" pitchFamily="2" charset="2"/>
              </a:rPr>
              <a:t></a:t>
            </a:r>
            <a:r>
              <a:rPr lang="ja-JP" altLang="ko-KR" sz="1100" dirty="0" smtClean="0">
                <a:latin typeface="MS Mincho" pitchFamily="49" charset="-128"/>
                <a:ea typeface="MS Mincho" pitchFamily="49" charset="-128"/>
              </a:rPr>
              <a:t>使用量で集計します。</a:t>
            </a:r>
            <a:endParaRPr lang="ja-JP" altLang="en-US" sz="1100" dirty="0">
              <a:solidFill>
                <a:schemeClr val="tx1"/>
              </a:solidFill>
              <a:latin typeface="MS Mincho" pitchFamily="49" charset="-128"/>
              <a:ea typeface="MS Mincho" pitchFamily="49" charset="-128"/>
              <a:cs typeface="KozGoPro-Medium"/>
            </a:endParaRPr>
          </a:p>
          <a:p>
            <a:pPr>
              <a:lnSpc>
                <a:spcPct val="125000"/>
              </a:lnSpc>
            </a:pPr>
            <a:r>
              <a:rPr lang="ja-JP" altLang="en-US" sz="1100" dirty="0" smtClean="0">
                <a:solidFill>
                  <a:srgbClr val="FF0000"/>
                </a:solidFill>
                <a:latin typeface="MS Mincho" pitchFamily="49" charset="-128"/>
                <a:ea typeface="MS Mincho" pitchFamily="49" charset="-128"/>
                <a:cs typeface="KozGoPro-Medium"/>
              </a:rPr>
              <a:t>④</a:t>
            </a:r>
            <a:r>
              <a:rPr lang="ja-JP" altLang="ko-KR" sz="1100" dirty="0" smtClean="0">
                <a:latin typeface="MS Mincho" pitchFamily="49" charset="-128"/>
                <a:ea typeface="MS Mincho" pitchFamily="49" charset="-128"/>
              </a:rPr>
              <a:t>集計範囲に基づいて集計します。 </a:t>
            </a:r>
            <a:r>
              <a:rPr lang="en-US" altLang="ja-JP" sz="1100" dirty="0" smtClean="0">
                <a:solidFill>
                  <a:schemeClr val="tx1"/>
                </a:solidFill>
                <a:latin typeface="MS Mincho" pitchFamily="49" charset="-128"/>
                <a:ea typeface="MS Mincho" pitchFamily="49" charset="-128"/>
                <a:cs typeface="KozGoPro-Medium"/>
                <a:sym typeface="Wingdings" panose="05000000000000000000" pitchFamily="2" charset="2"/>
              </a:rPr>
              <a:t> </a:t>
            </a:r>
            <a:r>
              <a:rPr lang="ja-JP" altLang="ko-KR" sz="1100" dirty="0" smtClean="0">
                <a:latin typeface="MS Mincho" pitchFamily="49" charset="-128"/>
                <a:ea typeface="MS Mincho" pitchFamily="49" charset="-128"/>
              </a:rPr>
              <a:t>「同</a:t>
            </a:r>
            <a:r>
              <a:rPr lang="ja-JP" altLang="en-US" sz="1100" dirty="0" smtClean="0">
                <a:latin typeface="MS Mincho" pitchFamily="49" charset="-128"/>
                <a:ea typeface="MS Mincho" pitchFamily="49" charset="-128"/>
              </a:rPr>
              <a:t>一算定日</a:t>
            </a:r>
            <a:r>
              <a:rPr lang="ja-JP" altLang="ko-KR" sz="1100" dirty="0" smtClean="0">
                <a:latin typeface="MS Mincho" pitchFamily="49" charset="-128"/>
                <a:ea typeface="MS Mincho" pitchFamily="49" charset="-128"/>
              </a:rPr>
              <a:t>内」で集計します。</a:t>
            </a:r>
            <a:endParaRPr lang="ja-JP" altLang="en-US" sz="1100" dirty="0">
              <a:solidFill>
                <a:schemeClr val="tx1"/>
              </a:solidFill>
              <a:latin typeface="MS Mincho" pitchFamily="49" charset="-128"/>
              <a:ea typeface="MS Mincho" pitchFamily="49" charset="-128"/>
              <a:cs typeface="KozGoPro-Medium"/>
            </a:endParaRPr>
          </a:p>
          <a:p>
            <a:pPr>
              <a:lnSpc>
                <a:spcPct val="125000"/>
              </a:lnSpc>
            </a:pPr>
            <a:endParaRPr lang="ja-JP" altLang="en-US" sz="1100" dirty="0">
              <a:solidFill>
                <a:srgbClr val="FF0000"/>
              </a:solidFill>
              <a:latin typeface="MS Mincho" pitchFamily="49" charset="-128"/>
              <a:ea typeface="MS Mincho" pitchFamily="49" charset="-128"/>
              <a:cs typeface="KozGoPro-Medium"/>
            </a:endParaRPr>
          </a:p>
          <a:p>
            <a:pPr>
              <a:lnSpc>
                <a:spcPct val="125000"/>
              </a:lnSpc>
            </a:pPr>
            <a:r>
              <a:rPr lang="ja-JP" altLang="ko-KR" sz="1100" dirty="0" smtClean="0">
                <a:solidFill>
                  <a:srgbClr val="FF0000"/>
                </a:solidFill>
                <a:latin typeface="MS Mincho" pitchFamily="49" charset="-128"/>
                <a:ea typeface="MS Mincho" pitchFamily="49" charset="-128"/>
              </a:rPr>
              <a:t>算定日ごとに下</a:t>
            </a:r>
            <a:r>
              <a:rPr lang="ja-JP" altLang="en-US" sz="1100" dirty="0" smtClean="0">
                <a:solidFill>
                  <a:srgbClr val="FF0000"/>
                </a:solidFill>
                <a:latin typeface="MS Mincho" pitchFamily="49" charset="-128"/>
                <a:ea typeface="MS Mincho" pitchFamily="49" charset="-128"/>
              </a:rPr>
              <a:t>服部</a:t>
            </a:r>
            <a:r>
              <a:rPr lang="ja-JP" altLang="ko-KR" sz="1100" dirty="0" smtClean="0">
                <a:solidFill>
                  <a:srgbClr val="FF0000"/>
                </a:solidFill>
                <a:latin typeface="MS Mincho" pitchFamily="49" charset="-128"/>
                <a:ea typeface="MS Mincho" pitchFamily="49" charset="-128"/>
              </a:rPr>
              <a:t>でコード別使用量の合計が4を超える医薬品があれば条件を満たします。</a:t>
            </a:r>
            <a:endParaRPr lang="ja-JP" altLang="en-US" sz="1100" dirty="0">
              <a:solidFill>
                <a:srgbClr val="FF0000"/>
              </a:solidFill>
              <a:latin typeface="MS Mincho" pitchFamily="49" charset="-128"/>
              <a:ea typeface="MS Mincho" pitchFamily="49" charset="-128"/>
              <a:cs typeface="KozGoPro-Medium"/>
            </a:endParaRPr>
          </a:p>
        </p:txBody>
      </p:sp>
      <p:sp>
        <p:nvSpPr>
          <p:cNvPr id="16" name="正方形/長方形 11">
            <a:extLst>
              <a:ext uri="{FF2B5EF4-FFF2-40B4-BE49-F238E27FC236}">
                <a16:creationId xmlns="" xmlns:a16="http://schemas.microsoft.com/office/drawing/2014/main" id="{9C672CCF-F4F8-4940-B2D1-1B7B638DA7AC}"/>
              </a:ext>
            </a:extLst>
          </p:cNvPr>
          <p:cNvSpPr/>
          <p:nvPr/>
        </p:nvSpPr>
        <p:spPr>
          <a:xfrm>
            <a:off x="1080000" y="1056281"/>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S Mincho" pitchFamily="49" charset="-128"/>
                <a:ea typeface="MS Mincho" pitchFamily="49" charset="-128"/>
              </a:rPr>
              <a:t>点検</a:t>
            </a:r>
            <a:r>
              <a:rPr lang="ja-JP" altLang="ko-KR" dirty="0" smtClean="0">
                <a:solidFill>
                  <a:schemeClr val="tx1"/>
                </a:solidFill>
                <a:latin typeface="MS Mincho" pitchFamily="49" charset="-128"/>
                <a:ea typeface="MS Mincho" pitchFamily="49" charset="-128"/>
              </a:rPr>
              <a:t>ルール作成事例</a:t>
            </a:r>
            <a:endParaRPr kumimoji="1" lang="ja-JP" altLang="en-US" dirty="0">
              <a:solidFill>
                <a:schemeClr val="tx1"/>
              </a:solidFill>
              <a:latin typeface="MS Mincho" pitchFamily="49" charset="-128"/>
              <a:ea typeface="MS Mincho" pitchFamily="49" charset="-128"/>
            </a:endParaRPr>
          </a:p>
        </p:txBody>
      </p:sp>
    </p:spTree>
    <p:extLst>
      <p:ext uri="{BB962C8B-B14F-4D97-AF65-F5344CB8AC3E}">
        <p14:creationId xmlns="" xmlns:p14="http://schemas.microsoft.com/office/powerpoint/2010/main" val="33285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1080000" y="2149839"/>
            <a:ext cx="5809699" cy="4380902"/>
          </a:xfrm>
          <a:prstGeom prst="rect">
            <a:avLst/>
          </a:prstGeom>
          <a:noFill/>
          <a:ln w="9525">
            <a:noFill/>
            <a:miter lim="800000"/>
            <a:headEnd/>
            <a:tailEnd/>
          </a:ln>
          <a:effectLst/>
        </p:spPr>
      </p:pic>
      <p:sp>
        <p:nvSpPr>
          <p:cNvPr id="35" name="テキスト ボックス 3">
            <a:extLst>
              <a:ext uri="{FF2B5EF4-FFF2-40B4-BE49-F238E27FC236}">
                <a16:creationId xmlns="" xmlns:a16="http://schemas.microsoft.com/office/drawing/2014/main" id="{2A10F69F-F7C3-428B-BA93-7B3132089368}"/>
              </a:ext>
            </a:extLst>
          </p:cNvPr>
          <p:cNvSpPr txBox="1"/>
          <p:nvPr/>
        </p:nvSpPr>
        <p:spPr>
          <a:xfrm>
            <a:off x="1071713" y="5900420"/>
            <a:ext cx="5400000" cy="280590"/>
          </a:xfrm>
          <a:prstGeom prst="rect">
            <a:avLst/>
          </a:prstGeom>
          <a:noFill/>
        </p:spPr>
        <p:txBody>
          <a:bodyPr wrap="square">
            <a:spAutoFit/>
          </a:bodyPr>
          <a:lstStyle/>
          <a:p>
            <a:pPr marL="252000" lvl="0">
              <a:lnSpc>
                <a:spcPct val="125000"/>
              </a:lnSpc>
            </a:pPr>
            <a:r>
              <a:rPr lang="ko-KR" altLang="ko-KR" sz="1100" b="1" dirty="0" smtClean="0">
                <a:solidFill>
                  <a:srgbClr val="7F7F7F"/>
                </a:solidFill>
                <a:latin typeface="MS Mincho"/>
                <a:ea typeface="MS Mincho"/>
                <a:cs typeface="MS Mincho"/>
                <a:sym typeface="MS Mincho"/>
              </a:rPr>
              <a:t>●</a:t>
            </a:r>
            <a:r>
              <a:rPr lang="en-US" altLang="ko-KR" sz="1100" dirty="0" smtClean="0">
                <a:solidFill>
                  <a:schemeClr val="dk1"/>
                </a:solidFill>
                <a:latin typeface="MS Mincho"/>
                <a:ea typeface="MS Mincho"/>
                <a:cs typeface="MS Mincho"/>
                <a:sym typeface="MS Mincho"/>
              </a:rPr>
              <a:t> </a:t>
            </a:r>
            <a:r>
              <a:rPr lang="ko-KR" altLang="en-US" sz="1100" dirty="0" smtClean="0">
                <a:solidFill>
                  <a:schemeClr val="dk1"/>
                </a:solidFill>
                <a:latin typeface="MS Mincho"/>
                <a:ea typeface="MS Mincho"/>
                <a:cs typeface="MS Mincho"/>
                <a:sym typeface="MS Mincho"/>
              </a:rPr>
              <a:t>설명</a:t>
            </a:r>
            <a:endParaRPr lang="en-US" altLang="ja-JP" sz="1100" dirty="0">
              <a:latin typeface="ＭＳ 明朝" panose="02020609040205080304" pitchFamily="17" charset="-128"/>
              <a:ea typeface="ＭＳ 明朝" panose="02020609040205080304" pitchFamily="17" charset="-128"/>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77486" y="77828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テキスト ボックス 2">
            <a:extLst>
              <a:ext uri="{FF2B5EF4-FFF2-40B4-BE49-F238E27FC236}">
                <a16:creationId xmlns="" xmlns:a16="http://schemas.microsoft.com/office/drawing/2014/main" id="{00E78306-AB84-4E82-B33C-BC81F14B67E2}"/>
              </a:ext>
            </a:extLst>
          </p:cNvPr>
          <p:cNvSpPr txBox="1"/>
          <p:nvPr/>
        </p:nvSpPr>
        <p:spPr>
          <a:xfrm>
            <a:off x="1080000" y="1439081"/>
            <a:ext cx="6213429" cy="727122"/>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３．傷病名点検</a:t>
            </a:r>
          </a:p>
          <a:p>
            <a:pPr>
              <a:lnSpc>
                <a:spcPct val="125000"/>
              </a:lnSpc>
            </a:pPr>
            <a:r>
              <a:rPr lang="en-US" altLang="ja-JP" sz="1100" dirty="0" smtClean="0">
                <a:latin typeface="ＭＳ 明朝" panose="02020609040205080304" pitchFamily="17" charset="-128"/>
                <a:ea typeface="ＭＳ 明朝" panose="02020609040205080304" pitchFamily="17" charset="-128"/>
              </a:rPr>
              <a:t> </a:t>
            </a:r>
            <a:r>
              <a:rPr lang="en-US" altLang="ja-JP"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PLB001M117</a:t>
            </a:r>
            <a:r>
              <a:rPr lang="en-US" altLang="ja-JP" sz="1100" dirty="0">
                <a:latin typeface="ＭＳ 明朝" panose="02020609040205080304" pitchFamily="17" charset="-128"/>
                <a:ea typeface="ＭＳ 明朝" panose="02020609040205080304" pitchFamily="17" charset="-128"/>
              </a:rPr>
              <a:t> : </a:t>
            </a:r>
            <a:r>
              <a:rPr lang="ja-JP" altLang="en-US" sz="1100" dirty="0">
                <a:latin typeface="ＭＳ 明朝" panose="02020609040205080304" pitchFamily="17" charset="-128"/>
                <a:ea typeface="ＭＳ 明朝" panose="02020609040205080304" pitchFamily="17" charset="-128"/>
              </a:rPr>
              <a:t>蕁麻疹の傷病からみて「小児科外来診療料」の算定はいかがでしょうか。縦覧情報より一連といえるのではないでしょうか。</a:t>
            </a:r>
            <a:endParaRPr lang="ja-JP" altLang="en-US" sz="1100" dirty="0" smtClean="0">
              <a:latin typeface="ＭＳ 明朝" panose="02020609040205080304" pitchFamily="17" charset="-128"/>
              <a:ea typeface="ＭＳ 明朝" panose="02020609040205080304" pitchFamily="17" charset="-128"/>
            </a:endParaRPr>
          </a:p>
        </p:txBody>
      </p:sp>
      <p:sp>
        <p:nvSpPr>
          <p:cNvPr id="25" name="四角形: 角を丸くする 10">
            <a:extLst>
              <a:ext uri="{FF2B5EF4-FFF2-40B4-BE49-F238E27FC236}">
                <a16:creationId xmlns="" xmlns:a16="http://schemas.microsoft.com/office/drawing/2014/main" id="{AACABB3B-415C-4353-9645-4AFD0F9D2142}"/>
              </a:ext>
            </a:extLst>
          </p:cNvPr>
          <p:cNvSpPr/>
          <p:nvPr/>
        </p:nvSpPr>
        <p:spPr>
          <a:xfrm>
            <a:off x="3553429" y="4931229"/>
            <a:ext cx="3831220" cy="116526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ja-JP" sz="1100" dirty="0">
                <a:solidFill>
                  <a:schemeClr val="tx1"/>
                </a:solidFill>
                <a:latin typeface="ＭＳ 明朝" panose="02020609040205080304" pitchFamily="17" charset="-128"/>
                <a:ea typeface="ＭＳ 明朝" panose="02020609040205080304" pitchFamily="17" charset="-128"/>
              </a:rPr>
              <a:t>0</a:t>
            </a:r>
            <a:r>
              <a:rPr lang="en-US" altLang="ja-JP" sz="1100" dirty="0" smtClean="0">
                <a:solidFill>
                  <a:schemeClr val="tx1"/>
                </a:solidFill>
                <a:latin typeface="ＭＳ 明朝" panose="02020609040205080304" pitchFamily="17" charset="-128"/>
                <a:ea typeface="ＭＳ 明朝" panose="02020609040205080304" pitchFamily="17" charset="-128"/>
              </a:rPr>
              <a:t>) </a:t>
            </a:r>
            <a:r>
              <a:rPr lang="ja-JP" altLang="en-US" sz="1100" dirty="0" smtClean="0">
                <a:solidFill>
                  <a:schemeClr val="tx1"/>
                </a:solidFill>
                <a:latin typeface="ＭＳ 明朝" panose="02020609040205080304" pitchFamily="17" charset="-128"/>
                <a:ea typeface="ＭＳ 明朝" panose="02020609040205080304" pitchFamily="17" charset="-128"/>
              </a:rPr>
              <a:t>レセプト</a:t>
            </a:r>
            <a:r>
              <a:rPr lang="ja-JP" altLang="ko-KR" sz="1100" dirty="0" smtClean="0">
                <a:solidFill>
                  <a:schemeClr val="tx1"/>
                </a:solidFill>
              </a:rPr>
              <a:t>にG1の算定が存在します。</a:t>
            </a:r>
            <a:endParaRPr lang="ja-JP" altLang="en-US" sz="1100" dirty="0">
              <a:solidFill>
                <a:schemeClr val="tx1"/>
              </a:solidFill>
              <a:latin typeface="ＭＳ 明朝" panose="02020609040205080304" pitchFamily="17" charset="-128"/>
              <a:ea typeface="ＭＳ 明朝" panose="02020609040205080304" pitchFamily="17" charset="-128"/>
            </a:endParaRPr>
          </a:p>
          <a:p>
            <a:pPr>
              <a:lnSpc>
                <a:spcPct val="125000"/>
              </a:lnSpc>
            </a:pPr>
            <a:r>
              <a:rPr lang="en-US" altLang="ja-JP" sz="1100" dirty="0">
                <a:solidFill>
                  <a:schemeClr val="tx1"/>
                </a:solidFill>
                <a:latin typeface="ＭＳ 明朝" panose="02020609040205080304" pitchFamily="17" charset="-128"/>
                <a:ea typeface="ＭＳ 明朝" panose="02020609040205080304" pitchFamily="17" charset="-128"/>
              </a:rPr>
              <a:t>1</a:t>
            </a:r>
            <a:r>
              <a:rPr lang="en-US" altLang="ja-JP" sz="1100" dirty="0" smtClean="0">
                <a:solidFill>
                  <a:schemeClr val="tx1"/>
                </a:solidFill>
                <a:latin typeface="ＭＳ 明朝" panose="02020609040205080304" pitchFamily="17" charset="-128"/>
                <a:ea typeface="ＭＳ 明朝" panose="02020609040205080304" pitchFamily="17" charset="-128"/>
              </a:rPr>
              <a:t>) </a:t>
            </a:r>
            <a:r>
              <a:rPr lang="ja-JP" altLang="en-US" sz="1100" dirty="0" smtClean="0">
                <a:solidFill>
                  <a:schemeClr val="tx1"/>
                </a:solidFill>
                <a:latin typeface="ＭＳ 明朝" panose="02020609040205080304" pitchFamily="17" charset="-128"/>
                <a:ea typeface="ＭＳ 明朝" panose="02020609040205080304" pitchFamily="17" charset="-128"/>
              </a:rPr>
              <a:t>段階</a:t>
            </a:r>
            <a:r>
              <a:rPr lang="ja-JP" altLang="ko-KR" sz="1100" dirty="0" smtClean="0">
                <a:solidFill>
                  <a:schemeClr val="tx1"/>
                </a:solidFill>
              </a:rPr>
              <a:t>0 G2確定病名が存在します。</a:t>
            </a:r>
            <a:endParaRPr lang="ja-JP" altLang="en-US" sz="1100" dirty="0">
              <a:solidFill>
                <a:schemeClr val="tx1"/>
              </a:solidFill>
              <a:latin typeface="ＭＳ 明朝" panose="02020609040205080304" pitchFamily="17" charset="-128"/>
              <a:ea typeface="ＭＳ 明朝" panose="02020609040205080304" pitchFamily="17" charset="-128"/>
            </a:endParaRPr>
          </a:p>
          <a:p>
            <a:pPr>
              <a:lnSpc>
                <a:spcPct val="125000"/>
              </a:lnSpc>
            </a:pPr>
            <a:r>
              <a:rPr lang="en-US" altLang="ja-JP" sz="1100" dirty="0" smtClean="0">
                <a:solidFill>
                  <a:schemeClr val="tx1"/>
                </a:solidFill>
                <a:latin typeface="ＭＳ 明朝" panose="02020609040205080304" pitchFamily="17" charset="-128"/>
                <a:ea typeface="ＭＳ 明朝" panose="02020609040205080304" pitchFamily="17" charset="-128"/>
              </a:rPr>
              <a:t>2) </a:t>
            </a:r>
            <a:r>
              <a:rPr lang="ja-JP" altLang="ko-KR" sz="1100" dirty="0" smtClean="0">
                <a:solidFill>
                  <a:schemeClr val="tx1"/>
                </a:solidFill>
              </a:rPr>
              <a:t>0段</a:t>
            </a:r>
            <a:r>
              <a:rPr lang="ja-JP" altLang="en-US" sz="1100" dirty="0" smtClean="0">
                <a:solidFill>
                  <a:schemeClr val="tx1"/>
                </a:solidFill>
                <a:latin typeface="ＭＳ 明朝" panose="02020609040205080304" pitchFamily="17" charset="-128"/>
                <a:ea typeface="ＭＳ 明朝" panose="02020609040205080304" pitchFamily="17" charset="-128"/>
              </a:rPr>
              <a:t>レセプト</a:t>
            </a:r>
            <a:r>
              <a:rPr lang="ja-JP" altLang="ko-KR" sz="1100" dirty="0" smtClean="0">
                <a:solidFill>
                  <a:schemeClr val="tx1"/>
                </a:solidFill>
              </a:rPr>
              <a:t>の前月にG2の確定病名が存在します。</a:t>
            </a:r>
            <a:endParaRPr kumimoji="1"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26" name="テキスト ボックス 2">
            <a:extLst>
              <a:ext uri="{FF2B5EF4-FFF2-40B4-BE49-F238E27FC236}">
                <a16:creationId xmlns="" xmlns:a16="http://schemas.microsoft.com/office/drawing/2014/main" id="{2E8BDE35-6B75-43EE-966F-09A38183B47E}"/>
              </a:ext>
            </a:extLst>
          </p:cNvPr>
          <p:cNvSpPr txBox="1"/>
          <p:nvPr/>
        </p:nvSpPr>
        <p:spPr>
          <a:xfrm>
            <a:off x="740779" y="7782892"/>
            <a:ext cx="6818895" cy="1150315"/>
          </a:xfrm>
          <a:prstGeom prst="rect">
            <a:avLst/>
          </a:prstGeom>
          <a:noFill/>
        </p:spPr>
        <p:txBody>
          <a:bodyPr wrap="square">
            <a:spAutoFit/>
          </a:bodyPr>
          <a:lstStyle/>
          <a:p>
            <a:pPr>
              <a:lnSpc>
                <a:spcPct val="125000"/>
              </a:lnSpc>
            </a:pPr>
            <a:r>
              <a:rPr lang="ja-JP" altLang="en-US" sz="1100" dirty="0" smtClean="0">
                <a:solidFill>
                  <a:srgbClr val="FF0000"/>
                </a:solidFill>
                <a:latin typeface="MS Mincho" pitchFamily="49" charset="-128"/>
                <a:ea typeface="MS Mincho" pitchFamily="49" charset="-128"/>
                <a:cs typeface="KozGoPro-Medium"/>
              </a:rPr>
              <a:t>①</a:t>
            </a:r>
            <a:r>
              <a:rPr lang="ja-JP" altLang="en-US" sz="1100" dirty="0" smtClean="0">
                <a:solidFill>
                  <a:schemeClr val="tx1"/>
                </a:solidFill>
                <a:latin typeface="MS Mincho" pitchFamily="49" charset="-128"/>
                <a:ea typeface="MS Mincho" pitchFamily="49" charset="-128"/>
                <a:cs typeface="KozGoPro-Medium"/>
              </a:rPr>
              <a:t>現段階</a:t>
            </a:r>
            <a:r>
              <a:rPr lang="ja-JP" altLang="ko-KR" sz="1100" dirty="0" smtClean="0">
                <a:solidFill>
                  <a:schemeClr val="tx1"/>
                </a:solidFill>
                <a:latin typeface="MS Mincho" pitchFamily="49" charset="-128"/>
                <a:ea typeface="MS Mincho" pitchFamily="49" charset="-128"/>
              </a:rPr>
              <a:t>に含まれているグループのコードを</a:t>
            </a:r>
            <a:r>
              <a:rPr lang="ja-JP" altLang="en-US" sz="1100" dirty="0" smtClean="0">
                <a:solidFill>
                  <a:schemeClr val="tx1"/>
                </a:solidFill>
                <a:latin typeface="MS Mincho" pitchFamily="49" charset="-128"/>
                <a:ea typeface="MS Mincho" pitchFamily="49" charset="-128"/>
                <a:cs typeface="KozGoPro-Medium"/>
              </a:rPr>
              <a:t>現段階</a:t>
            </a:r>
            <a:r>
              <a:rPr lang="ja-JP" altLang="ko-KR" sz="1100" dirty="0" smtClean="0">
                <a:solidFill>
                  <a:schemeClr val="tx1"/>
                </a:solidFill>
                <a:latin typeface="MS Mincho" pitchFamily="49" charset="-128"/>
                <a:ea typeface="MS Mincho" pitchFamily="49" charset="-128"/>
              </a:rPr>
              <a:t>0に含まれるグループのコードに</a:t>
            </a:r>
            <a:endParaRPr lang="en-US" altLang="ja-JP" sz="1100" dirty="0" smtClean="0">
              <a:solidFill>
                <a:schemeClr val="tx1"/>
              </a:solidFill>
              <a:latin typeface="MS Mincho" pitchFamily="49" charset="-128"/>
              <a:ea typeface="MS Mincho" pitchFamily="49" charset="-128"/>
            </a:endParaRPr>
          </a:p>
          <a:p>
            <a:pPr>
              <a:lnSpc>
                <a:spcPct val="125000"/>
              </a:lnSpc>
            </a:pPr>
            <a:r>
              <a:rPr lang="en-US" altLang="ja-JP" sz="1100" dirty="0" smtClean="0">
                <a:solidFill>
                  <a:schemeClr val="tx1"/>
                </a:solidFill>
                <a:latin typeface="MS Mincho" pitchFamily="49" charset="-128"/>
                <a:ea typeface="MS Mincho" pitchFamily="49" charset="-128"/>
              </a:rPr>
              <a:t>  </a:t>
            </a:r>
            <a:r>
              <a:rPr lang="ja-JP" altLang="ko-KR" sz="1100" dirty="0" smtClean="0">
                <a:solidFill>
                  <a:schemeClr val="tx1"/>
                </a:solidFill>
                <a:latin typeface="MS Mincho" pitchFamily="49" charset="-128"/>
                <a:ea typeface="MS Mincho" pitchFamily="49" charset="-128"/>
              </a:rPr>
              <a:t>基</a:t>
            </a:r>
            <a:r>
              <a:rPr lang="ja-JP" altLang="ko-KR" sz="1100" dirty="0" smtClean="0">
                <a:solidFill>
                  <a:schemeClr val="tx1"/>
                </a:solidFill>
                <a:latin typeface="MS Mincho" pitchFamily="49" charset="-128"/>
                <a:ea typeface="MS Mincho" pitchFamily="49" charset="-128"/>
              </a:rPr>
              <a:t>づいてどの</a:t>
            </a:r>
            <a:r>
              <a:rPr lang="ja-JP" altLang="en-US" sz="1100" dirty="0" smtClean="0">
                <a:solidFill>
                  <a:schemeClr val="tx1"/>
                </a:solidFill>
                <a:latin typeface="MS Mincho" pitchFamily="49" charset="-128"/>
                <a:ea typeface="MS Mincho" pitchFamily="49" charset="-128"/>
              </a:rPr>
              <a:t>ような</a:t>
            </a:r>
            <a:r>
              <a:rPr lang="ja-JP" altLang="ko-KR" sz="1100" dirty="0" smtClean="0">
                <a:solidFill>
                  <a:schemeClr val="tx1"/>
                </a:solidFill>
                <a:latin typeface="MS Mincho" pitchFamily="49" charset="-128"/>
                <a:ea typeface="MS Mincho" pitchFamily="49" charset="-128"/>
              </a:rPr>
              <a:t>範囲で検索するかを設定します。</a:t>
            </a:r>
            <a:endParaRPr lang="en-US" altLang="ko-KR" sz="1100" dirty="0" smtClean="0">
              <a:solidFill>
                <a:schemeClr val="tx1"/>
              </a:solidFill>
              <a:latin typeface="MS Mincho" pitchFamily="49" charset="-128"/>
              <a:ea typeface="MS Mincho" pitchFamily="49" charset="-128"/>
              <a:cs typeface="KozGoPro-Medium"/>
            </a:endParaRPr>
          </a:p>
          <a:p>
            <a:pPr>
              <a:lnSpc>
                <a:spcPct val="125000"/>
              </a:lnSpc>
            </a:pPr>
            <a:r>
              <a:rPr lang="en-US" altLang="ko-KR" sz="1100" dirty="0">
                <a:solidFill>
                  <a:schemeClr val="tx1"/>
                </a:solidFill>
                <a:latin typeface="MS Mincho" pitchFamily="49" charset="-128"/>
                <a:ea typeface="MS Mincho" pitchFamily="49" charset="-128"/>
                <a:cs typeface="KozGoPro-Medium"/>
                <a:sym typeface="Wingdings" panose="05000000000000000000" pitchFamily="2" charset="2"/>
              </a:rPr>
              <a:t> </a:t>
            </a:r>
            <a:r>
              <a:rPr lang="en-US" altLang="ko-KR" sz="1100" dirty="0" smtClean="0">
                <a:solidFill>
                  <a:schemeClr val="tx1"/>
                </a:solidFill>
                <a:latin typeface="MS Mincho" pitchFamily="49" charset="-128"/>
                <a:ea typeface="MS Mincho" pitchFamily="49" charset="-128"/>
                <a:cs typeface="KozGoPro-Medium"/>
                <a:sym typeface="Wingdings" panose="05000000000000000000" pitchFamily="2" charset="2"/>
              </a:rPr>
              <a:t> -</a:t>
            </a:r>
            <a:r>
              <a:rPr lang="ja-JP" altLang="ko-KR" sz="1100" dirty="0" smtClean="0">
                <a:latin typeface="MS Mincho" pitchFamily="49" charset="-128"/>
                <a:ea typeface="MS Mincho" pitchFamily="49" charset="-128"/>
              </a:rPr>
              <a:t>小児科外来診療料が算定された</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（点検）の診療年月1ヶ月前</a:t>
            </a:r>
            <a:r>
              <a:rPr lang="ja-JP" altLang="en-US" sz="1100" dirty="0" smtClean="0">
                <a:solidFill>
                  <a:schemeClr val="tx1"/>
                </a:solidFill>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で検索します。</a:t>
            </a:r>
            <a:endParaRPr lang="en-US" altLang="ja-JP" sz="1100" dirty="0" smtClean="0">
              <a:solidFill>
                <a:srgbClr val="FF0000"/>
              </a:solidFill>
              <a:latin typeface="MS Mincho" pitchFamily="49" charset="-128"/>
              <a:ea typeface="MS Mincho" pitchFamily="49" charset="-128"/>
              <a:cs typeface="KozGoPro-Medium"/>
            </a:endParaRPr>
          </a:p>
          <a:p>
            <a:pPr>
              <a:lnSpc>
                <a:spcPct val="125000"/>
              </a:lnSpc>
            </a:pPr>
            <a:r>
              <a:rPr lang="ja-JP" altLang="en-US" sz="1100" dirty="0" smtClean="0">
                <a:solidFill>
                  <a:srgbClr val="FF0000"/>
                </a:solidFill>
                <a:latin typeface="MS Mincho" pitchFamily="49" charset="-128"/>
                <a:ea typeface="MS Mincho" pitchFamily="49" charset="-128"/>
                <a:cs typeface="KozGoPro-Medium"/>
              </a:rPr>
              <a:t>②</a:t>
            </a:r>
            <a:r>
              <a:rPr lang="ja-JP" altLang="ko-KR" sz="1100" dirty="0" smtClean="0">
                <a:latin typeface="MS Mincho" pitchFamily="49" charset="-128"/>
                <a:ea typeface="MS Mincho" pitchFamily="49" charset="-128"/>
              </a:rPr>
              <a:t>ルール</a:t>
            </a:r>
            <a:r>
              <a:rPr lang="ja-JP" altLang="en-US" sz="1100" dirty="0" smtClean="0">
                <a:solidFill>
                  <a:schemeClr val="tx1"/>
                </a:solidFill>
                <a:latin typeface="MS Mincho" pitchFamily="49" charset="-128"/>
                <a:ea typeface="MS Mincho" pitchFamily="49" charset="-128"/>
                <a:cs typeface="KozGoPro-Medium"/>
              </a:rPr>
              <a:t>段階</a:t>
            </a:r>
            <a:r>
              <a:rPr lang="ja-JP" altLang="ko-KR" sz="1100" dirty="0" smtClean="0">
                <a:latin typeface="MS Mincho" pitchFamily="49" charset="-128"/>
                <a:ea typeface="MS Mincho" pitchFamily="49" charset="-128"/>
              </a:rPr>
              <a:t>に含まれるグループコードが「参照範囲」にあるのが条件なのか、</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ないのが</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条</a:t>
            </a:r>
            <a:r>
              <a:rPr lang="ja-JP" altLang="ko-KR" sz="1100" dirty="0" smtClean="0">
                <a:latin typeface="MS Mincho" pitchFamily="49" charset="-128"/>
                <a:ea typeface="MS Mincho" pitchFamily="49" charset="-128"/>
              </a:rPr>
              <a:t>件なのかを設定します。 </a:t>
            </a:r>
            <a:r>
              <a:rPr lang="en-US" altLang="ko-KR" sz="1100" dirty="0" smtClean="0">
                <a:solidFill>
                  <a:schemeClr val="tx1"/>
                </a:solidFill>
                <a:latin typeface="MS Mincho" pitchFamily="49" charset="-128"/>
                <a:ea typeface="MS Mincho" pitchFamily="49" charset="-128"/>
                <a:cs typeface="KozGoPro-Medium"/>
                <a:sym typeface="Wingdings" panose="05000000000000000000" pitchFamily="2" charset="2"/>
              </a:rPr>
              <a:t> </a:t>
            </a:r>
            <a:r>
              <a:rPr lang="ja-JP" altLang="ko-KR" sz="1100" dirty="0" smtClean="0">
                <a:latin typeface="MS Mincho" pitchFamily="49" charset="-128"/>
                <a:ea typeface="MS Mincho" pitchFamily="49" charset="-128"/>
              </a:rPr>
              <a:t>「存在」をチェックします。</a:t>
            </a:r>
            <a:endParaRPr lang="ja-JP" altLang="en-US" sz="1100" dirty="0">
              <a:solidFill>
                <a:schemeClr val="tx1"/>
              </a:solidFill>
              <a:latin typeface="MS Mincho" pitchFamily="49" charset="-128"/>
              <a:ea typeface="MS Mincho" pitchFamily="49" charset="-128"/>
              <a:cs typeface="KozGoPro-Medium"/>
            </a:endParaRPr>
          </a:p>
        </p:txBody>
      </p:sp>
      <p:sp>
        <p:nvSpPr>
          <p:cNvPr id="38" name="四角形: 角を丸くする 10">
            <a:extLst>
              <a:ext uri="{FF2B5EF4-FFF2-40B4-BE49-F238E27FC236}">
                <a16:creationId xmlns="" xmlns:a16="http://schemas.microsoft.com/office/drawing/2014/main" id="{7DF68438-42C4-B5BD-7C37-3184E79DE272}"/>
              </a:ext>
            </a:extLst>
          </p:cNvPr>
          <p:cNvSpPr/>
          <p:nvPr/>
        </p:nvSpPr>
        <p:spPr>
          <a:xfrm>
            <a:off x="1006904" y="3440450"/>
            <a:ext cx="3096989" cy="63268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2">
            <a:extLst>
              <a:ext uri="{FF2B5EF4-FFF2-40B4-BE49-F238E27FC236}">
                <a16:creationId xmlns="" xmlns:a16="http://schemas.microsoft.com/office/drawing/2014/main" id="{2E8BDE35-6B75-43EE-966F-09A38183B47E}"/>
              </a:ext>
            </a:extLst>
          </p:cNvPr>
          <p:cNvSpPr txBox="1"/>
          <p:nvPr/>
        </p:nvSpPr>
        <p:spPr>
          <a:xfrm>
            <a:off x="462987" y="9141573"/>
            <a:ext cx="6875362" cy="938719"/>
          </a:xfrm>
          <a:prstGeom prst="rect">
            <a:avLst/>
          </a:prstGeom>
          <a:noFill/>
        </p:spPr>
        <p:txBody>
          <a:bodyPr wrap="square">
            <a:spAutoFit/>
          </a:bodyPr>
          <a:lstStyle/>
          <a:p>
            <a:pPr>
              <a:lnSpc>
                <a:spcPct val="125000"/>
              </a:lnSpc>
            </a:pPr>
            <a:r>
              <a:rPr lang="ja-JP" altLang="en-US" sz="1100" dirty="0" smtClean="0">
                <a:solidFill>
                  <a:srgbClr val="FF0000"/>
                </a:solidFill>
                <a:latin typeface="游明朝" panose="02020400000000000000" pitchFamily="18" charset="-128"/>
                <a:ea typeface="ＭＳ 明朝" panose="02020609040205080304" pitchFamily="17" charset="-128"/>
                <a:cs typeface="KozGoPro-Medium"/>
              </a:rPr>
              <a:t>③</a:t>
            </a:r>
            <a:r>
              <a:rPr lang="ja-JP" altLang="ko-KR" sz="1100" dirty="0" smtClean="0"/>
              <a:t>確定病名だけを検索するのか疑い 病名だけを検索するか</a:t>
            </a:r>
            <a:r>
              <a:rPr lang="ja-JP" altLang="en-US" sz="1100" dirty="0" smtClean="0"/>
              <a:t>又は</a:t>
            </a:r>
            <a:r>
              <a:rPr lang="ja-JP" altLang="ko-KR" sz="1100" dirty="0" smtClean="0"/>
              <a:t>「確定」</a:t>
            </a:r>
            <a:r>
              <a:rPr lang="ja-JP" altLang="en-US" sz="1100" dirty="0" smtClean="0"/>
              <a:t>と</a:t>
            </a:r>
            <a:r>
              <a:rPr lang="ja-JP" altLang="ko-KR" sz="1100" dirty="0" smtClean="0"/>
              <a:t>「疑い」区別せずに検索</a:t>
            </a:r>
            <a:r>
              <a:rPr lang="ja-JP" altLang="en-US" sz="1100" dirty="0" smtClean="0"/>
              <a:t>可</a:t>
            </a:r>
            <a:r>
              <a:rPr lang="ja-JP" altLang="en-US" sz="1100" dirty="0" smtClean="0"/>
              <a:t>不  </a:t>
            </a:r>
            <a:endParaRPr lang="en-US" altLang="ja-JP" sz="1100" dirty="0" smtClean="0"/>
          </a:p>
          <a:p>
            <a:pPr>
              <a:lnSpc>
                <a:spcPct val="125000"/>
              </a:lnSpc>
            </a:pPr>
            <a:r>
              <a:rPr lang="en-US" altLang="ja-JP" sz="1100" dirty="0" smtClean="0"/>
              <a:t> </a:t>
            </a:r>
            <a:r>
              <a:rPr lang="en-US" altLang="ja-JP" sz="1100" dirty="0" smtClean="0"/>
              <a:t>  </a:t>
            </a:r>
            <a:r>
              <a:rPr lang="ja-JP" altLang="ko-KR" sz="1100" dirty="0" smtClean="0"/>
              <a:t>を</a:t>
            </a:r>
            <a:r>
              <a:rPr lang="ja-JP" altLang="ko-KR" sz="1100" dirty="0" smtClean="0"/>
              <a:t>設定します。 </a:t>
            </a:r>
            <a:r>
              <a:rPr lang="en-US" altLang="ja-JP" sz="1100" dirty="0" smtClean="0"/>
              <a:t>-</a:t>
            </a:r>
            <a:r>
              <a:rPr lang="en-US" altLang="ja-JP" sz="1100" dirty="0" smtClean="0">
                <a:solidFill>
                  <a:schemeClr val="tx1"/>
                </a:solidFill>
                <a:latin typeface="游明朝" panose="02020400000000000000" pitchFamily="18" charset="-128"/>
                <a:ea typeface="ＭＳ 明朝" panose="02020609040205080304" pitchFamily="17" charset="-128"/>
                <a:cs typeface="KozGoPro-Medium"/>
                <a:sym typeface="Wingdings" panose="05000000000000000000" pitchFamily="2" charset="2"/>
              </a:rPr>
              <a:t> </a:t>
            </a:r>
            <a:r>
              <a:rPr lang="ja-JP" altLang="ko-KR" sz="1100" dirty="0" smtClean="0"/>
              <a:t>「確定」を設定します。</a:t>
            </a:r>
            <a:endParaRPr lang="en-US" altLang="ja-JP" sz="1100" dirty="0" smtClean="0"/>
          </a:p>
          <a:p>
            <a:pPr>
              <a:lnSpc>
                <a:spcPct val="125000"/>
              </a:lnSpc>
            </a:pPr>
            <a:endParaRPr lang="en-US" altLang="ko-KR" sz="1100" dirty="0" smtClean="0">
              <a:solidFill>
                <a:schemeClr val="tx1"/>
              </a:solidFill>
              <a:latin typeface="游明朝" panose="02020400000000000000" pitchFamily="18" charset="-128"/>
              <a:ea typeface="ＭＳ 明朝" panose="02020609040205080304" pitchFamily="17" charset="-128"/>
              <a:cs typeface="KozGoPro-Medium"/>
              <a:sym typeface="Wingdings" panose="05000000000000000000" pitchFamily="2" charset="2"/>
            </a:endParaRPr>
          </a:p>
          <a:p>
            <a:pPr>
              <a:lnSpc>
                <a:spcPct val="125000"/>
              </a:lnSpc>
            </a:pPr>
            <a:r>
              <a:rPr lang="ja-JP" altLang="ko-KR" sz="1100" dirty="0" smtClean="0">
                <a:solidFill>
                  <a:srgbClr val="FF0000"/>
                </a:solidFill>
              </a:rPr>
              <a:t>点検</a:t>
            </a:r>
            <a:r>
              <a:rPr lang="ja-JP" altLang="en-US" sz="1100" dirty="0" smtClean="0">
                <a:solidFill>
                  <a:srgbClr val="FF0000"/>
                </a:solidFill>
                <a:latin typeface="ＭＳ 明朝" panose="02020609040205080304" pitchFamily="17" charset="-128"/>
                <a:ea typeface="ＭＳ 明朝" panose="02020609040205080304" pitchFamily="17" charset="-128"/>
              </a:rPr>
              <a:t>レセプト</a:t>
            </a:r>
            <a:r>
              <a:rPr lang="ja-JP" altLang="ko-KR" sz="1100" dirty="0" smtClean="0">
                <a:solidFill>
                  <a:srgbClr val="FF0000"/>
                </a:solidFill>
              </a:rPr>
              <a:t>の前月</a:t>
            </a:r>
            <a:r>
              <a:rPr lang="ja-JP" altLang="en-US" sz="1100" dirty="0" smtClean="0">
                <a:solidFill>
                  <a:srgbClr val="FF0000"/>
                </a:solidFill>
                <a:latin typeface="ＭＳ 明朝" panose="02020609040205080304" pitchFamily="17" charset="-128"/>
                <a:ea typeface="ＭＳ 明朝" panose="02020609040205080304" pitchFamily="17" charset="-128"/>
              </a:rPr>
              <a:t>レセプトに</a:t>
            </a:r>
            <a:r>
              <a:rPr lang="ja-JP" altLang="ko-KR" sz="1100" dirty="0" smtClean="0">
                <a:solidFill>
                  <a:srgbClr val="FF0000"/>
                </a:solidFill>
              </a:rPr>
              <a:t>「蕁麻疹」に含まれる確定</a:t>
            </a:r>
            <a:r>
              <a:rPr lang="ja-JP" altLang="en-US" sz="1100" dirty="0" smtClean="0">
                <a:solidFill>
                  <a:srgbClr val="FF0000"/>
                </a:solidFill>
              </a:rPr>
              <a:t>傷病</a:t>
            </a:r>
            <a:r>
              <a:rPr lang="ja-JP" altLang="ko-KR" sz="1100" dirty="0" smtClean="0">
                <a:solidFill>
                  <a:srgbClr val="FF0000"/>
                </a:solidFill>
              </a:rPr>
              <a:t>名があれば2段階の条件を満たします。</a:t>
            </a:r>
            <a:endParaRPr lang="ja-JP" altLang="en-US" sz="1100" dirty="0">
              <a:solidFill>
                <a:srgbClr val="FF0000"/>
              </a:solidFill>
              <a:latin typeface="游明朝" panose="02020400000000000000" pitchFamily="18" charset="-128"/>
              <a:ea typeface="ＭＳ 明朝" panose="02020609040205080304" pitchFamily="17" charset="-128"/>
              <a:cs typeface="KozGoPro-Medium"/>
            </a:endParaRPr>
          </a:p>
        </p:txBody>
      </p:sp>
      <p:pic>
        <p:nvPicPr>
          <p:cNvPr id="17" name="Picture 2"/>
          <p:cNvPicPr>
            <a:picLocks noChangeAspect="1" noChangeArrowheads="1"/>
          </p:cNvPicPr>
          <p:nvPr/>
        </p:nvPicPr>
        <p:blipFill>
          <a:blip r:embed="rId4" cstate="print"/>
          <a:srcRect/>
          <a:stretch>
            <a:fillRect/>
          </a:stretch>
        </p:blipFill>
        <p:spPr bwMode="auto">
          <a:xfrm>
            <a:off x="1080001" y="6692688"/>
            <a:ext cx="4602342" cy="998205"/>
          </a:xfrm>
          <a:prstGeom prst="rect">
            <a:avLst/>
          </a:prstGeom>
          <a:noFill/>
          <a:ln w="9525">
            <a:noFill/>
            <a:miter lim="800000"/>
            <a:headEnd/>
            <a:tailEnd/>
          </a:ln>
          <a:effectLst/>
        </p:spPr>
      </p:pic>
      <p:sp>
        <p:nvSpPr>
          <p:cNvPr id="19" name="TextBox 18"/>
          <p:cNvSpPr txBox="1"/>
          <p:nvPr/>
        </p:nvSpPr>
        <p:spPr>
          <a:xfrm flipH="1">
            <a:off x="2808511" y="6954589"/>
            <a:ext cx="402771" cy="307777"/>
          </a:xfrm>
          <a:prstGeom prst="rect">
            <a:avLst/>
          </a:prstGeom>
          <a:noFill/>
        </p:spPr>
        <p:txBody>
          <a:bodyPr wrap="squar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cxnSp>
        <p:nvCxnSpPr>
          <p:cNvPr id="4" name="직선 화살표 연결선 3"/>
          <p:cNvCxnSpPr>
            <a:stCxn id="38" idx="2"/>
          </p:cNvCxnSpPr>
          <p:nvPr/>
        </p:nvCxnSpPr>
        <p:spPr>
          <a:xfrm>
            <a:off x="2555399" y="4073133"/>
            <a:ext cx="100715" cy="2626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90329" y="7231914"/>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7" name="TextBox 26"/>
          <p:cNvSpPr txBox="1"/>
          <p:nvPr/>
        </p:nvSpPr>
        <p:spPr>
          <a:xfrm>
            <a:off x="4993633" y="6926544"/>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18" name="正方形/長方形 11">
            <a:extLst>
              <a:ext uri="{FF2B5EF4-FFF2-40B4-BE49-F238E27FC236}">
                <a16:creationId xmlns="" xmlns:a16="http://schemas.microsoft.com/office/drawing/2014/main" id="{9C672CCF-F4F8-4940-B2D1-1B7B638DA7AC}"/>
              </a:ext>
            </a:extLst>
          </p:cNvPr>
          <p:cNvSpPr/>
          <p:nvPr/>
        </p:nvSpPr>
        <p:spPr>
          <a:xfrm>
            <a:off x="1080000" y="1056281"/>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S Mincho" pitchFamily="49" charset="-128"/>
                <a:ea typeface="MS Mincho" pitchFamily="49" charset="-128"/>
              </a:rPr>
              <a:t>点検</a:t>
            </a:r>
            <a:r>
              <a:rPr lang="ja-JP" altLang="ko-KR" dirty="0" smtClean="0">
                <a:solidFill>
                  <a:schemeClr val="tx1"/>
                </a:solidFill>
                <a:latin typeface="MS Mincho" pitchFamily="49" charset="-128"/>
                <a:ea typeface="MS Mincho" pitchFamily="49" charset="-128"/>
              </a:rPr>
              <a:t>ルール作成事例</a:t>
            </a:r>
            <a:endParaRPr kumimoji="1" lang="ja-JP" altLang="en-US" dirty="0">
              <a:solidFill>
                <a:schemeClr val="tx1"/>
              </a:solidFill>
              <a:latin typeface="MS Mincho" pitchFamily="49" charset="-128"/>
              <a:ea typeface="MS Mincho" pitchFamily="49" charset="-128"/>
            </a:endParaRPr>
          </a:p>
        </p:txBody>
      </p:sp>
    </p:spTree>
    <p:extLst>
      <p:ext uri="{BB962C8B-B14F-4D97-AF65-F5344CB8AC3E}">
        <p14:creationId xmlns="" xmlns:p14="http://schemas.microsoft.com/office/powerpoint/2010/main" val="149312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145349" y="3013958"/>
            <a:ext cx="2447925" cy="2914650"/>
          </a:xfrm>
          <a:prstGeom prst="rect">
            <a:avLst/>
          </a:prstGeom>
        </p:spPr>
      </p:pic>
      <p:sp>
        <p:nvSpPr>
          <p:cNvPr id="108" name="Google Shape;108;p2"/>
          <p:cNvSpPr txBox="1"/>
          <p:nvPr/>
        </p:nvSpPr>
        <p:spPr>
          <a:xfrm>
            <a:off x="1080000" y="1621974"/>
            <a:ext cx="5413397" cy="1150275"/>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smtClean="0">
                <a:latin typeface="MS Mincho" pitchFamily="49" charset="-128"/>
                <a:ea typeface="MS Mincho" pitchFamily="49" charset="-128"/>
              </a:rPr>
              <a:t>投与日数に制限がある医薬品を別</a:t>
            </a:r>
            <a:r>
              <a:rPr lang="ja-JP" altLang="en-US" sz="1100" dirty="0" smtClean="0">
                <a:latin typeface="MS Mincho" pitchFamily="49" charset="-128"/>
                <a:ea typeface="MS Mincho" pitchFamily="49" charset="-128"/>
              </a:rPr>
              <a:t>度</a:t>
            </a:r>
            <a:r>
              <a:rPr lang="ja-JP" altLang="ko-KR" sz="1100" dirty="0" smtClean="0">
                <a:latin typeface="MS Mincho" pitchFamily="49" charset="-128"/>
                <a:ea typeface="MS Mincho" pitchFamily="49" charset="-128"/>
              </a:rPr>
              <a:t>に管理できるようにします。 これは「処方投薬日数制限」の精密点検で使用される基本情報です。 つまり、精密点検ルール作成</a:t>
            </a:r>
            <a:r>
              <a:rPr lang="ja-JP" altLang="en-US" sz="1100" dirty="0" smtClean="0">
                <a:latin typeface="MS Mincho" pitchFamily="49" charset="-128"/>
                <a:ea typeface="MS Mincho" pitchFamily="49" charset="-128"/>
              </a:rPr>
              <a:t>の際</a:t>
            </a:r>
            <a:r>
              <a:rPr lang="ja-JP" altLang="ko-KR" sz="1100" dirty="0" smtClean="0">
                <a:latin typeface="MS Mincho" pitchFamily="49" charset="-128"/>
                <a:ea typeface="MS Mincho" pitchFamily="49" charset="-128"/>
              </a:rPr>
              <a:t>に使用される基準データとして使用されるため、</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ユーザー権限に応じて一般ユーザーに</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オープンされず、</a:t>
            </a:r>
            <a:r>
              <a:rPr lang="ja-JP" altLang="en-US" sz="1100" dirty="0" smtClean="0">
                <a:latin typeface="MS Mincho" pitchFamily="49" charset="-128"/>
                <a:ea typeface="MS Mincho" pitchFamily="49" charset="-128"/>
              </a:rPr>
              <a:t>医療専門家</a:t>
            </a:r>
            <a:r>
              <a:rPr lang="ja-JP" altLang="ko-KR" sz="1100" dirty="0" smtClean="0">
                <a:latin typeface="MS Mincho" pitchFamily="49" charset="-128"/>
                <a:ea typeface="MS Mincho" pitchFamily="49" charset="-128"/>
              </a:rPr>
              <a:t>とサポーター</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デスクで管理します</a:t>
            </a:r>
            <a:endParaRPr lang="en-US" altLang="ko-KR" sz="1100" dirty="0" smtClean="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112" name="Google Shape;112;p2"/>
          <p:cNvSpPr/>
          <p:nvPr/>
        </p:nvSpPr>
        <p:spPr>
          <a:xfrm>
            <a:off x="1522864" y="4514780"/>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575914" y="4237853"/>
            <a:ext cx="384345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ナビゲーションウィンドウの「点検業務」&gt;「投薬日数制限医薬品」をダブルクリックします。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 xmlns:a16="http://schemas.microsoft.com/office/drawing/2014/main" id="{C2EDC35E-CF2D-CCDB-0876-B5B1CC0AF23E}"/>
              </a:ext>
            </a:extLst>
          </p:cNvPr>
          <p:cNvSpPr txBox="1"/>
          <p:nvPr/>
        </p:nvSpPr>
        <p:spPr>
          <a:xfrm>
            <a:off x="1048101" y="64245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80661" y="87333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9"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zh-CN" altLang="en-US" dirty="0">
                <a:solidFill>
                  <a:schemeClr val="dk1"/>
                </a:solidFill>
                <a:latin typeface="MS Mincho" pitchFamily="49" charset="-128"/>
                <a:ea typeface="MS Mincho" pitchFamily="49" charset="-128"/>
                <a:cs typeface="Century"/>
                <a:sym typeface="Century"/>
              </a:rPr>
              <a:t>投与日数制限医薬品</a:t>
            </a:r>
            <a:endParaRPr sz="1400" dirty="0">
              <a:solidFill>
                <a:srgbClr val="002060"/>
              </a:solidFill>
              <a:latin typeface="MS Mincho" pitchFamily="49" charset="-128"/>
              <a:ea typeface="MS Mincho" pitchFamily="49" charset="-128"/>
              <a:cs typeface="MS Gothic"/>
              <a:sym typeface="MS Gothic"/>
            </a:endParaRPr>
          </a:p>
        </p:txBody>
      </p:sp>
      <p:grpSp>
        <p:nvGrpSpPr>
          <p:cNvPr id="5" name="그룹 4"/>
          <p:cNvGrpSpPr/>
          <p:nvPr/>
        </p:nvGrpSpPr>
        <p:grpSpPr>
          <a:xfrm>
            <a:off x="1048101" y="6793878"/>
            <a:ext cx="5823027" cy="2356524"/>
            <a:chOff x="-1348015" y="6345018"/>
            <a:chExt cx="10582275" cy="4295775"/>
          </a:xfrm>
        </p:grpSpPr>
        <p:pic>
          <p:nvPicPr>
            <p:cNvPr id="2" name="그림 1"/>
            <p:cNvPicPr>
              <a:picLocks noChangeAspect="1"/>
            </p:cNvPicPr>
            <p:nvPr/>
          </p:nvPicPr>
          <p:blipFill>
            <a:blip r:embed="rId4"/>
            <a:stretch>
              <a:fillRect/>
            </a:stretch>
          </p:blipFill>
          <p:spPr>
            <a:xfrm>
              <a:off x="-1348015" y="6345018"/>
              <a:ext cx="10582275" cy="4295775"/>
            </a:xfrm>
            <a:prstGeom prst="rect">
              <a:avLst/>
            </a:prstGeom>
          </p:spPr>
        </p:pic>
        <p:pic>
          <p:nvPicPr>
            <p:cNvPr id="3" name="그림 2"/>
            <p:cNvPicPr>
              <a:picLocks noChangeAspect="1"/>
            </p:cNvPicPr>
            <p:nvPr/>
          </p:nvPicPr>
          <p:blipFill>
            <a:blip r:embed="rId5"/>
            <a:stretch>
              <a:fillRect/>
            </a:stretch>
          </p:blipFill>
          <p:spPr>
            <a:xfrm>
              <a:off x="7043510" y="6349249"/>
              <a:ext cx="2190750" cy="771525"/>
            </a:xfrm>
            <a:prstGeom prst="rect">
              <a:avLst/>
            </a:prstGeom>
          </p:spPr>
        </p:pic>
      </p:grpSp>
      <p:sp>
        <p:nvSpPr>
          <p:cNvPr id="20" name="四角形: 角を丸くする 4">
            <a:extLst>
              <a:ext uri="{FF2B5EF4-FFF2-40B4-BE49-F238E27FC236}">
                <a16:creationId xmlns="" xmlns:a16="http://schemas.microsoft.com/office/drawing/2014/main" id="{513ECBFC-FD0E-4C17-AE44-10C1E9F7A5A6}"/>
              </a:ext>
            </a:extLst>
          </p:cNvPr>
          <p:cNvSpPr/>
          <p:nvPr/>
        </p:nvSpPr>
        <p:spPr>
          <a:xfrm>
            <a:off x="3593274" y="5689578"/>
            <a:ext cx="3247364" cy="99133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ko-KR" sz="1100" dirty="0" smtClean="0">
                <a:solidFill>
                  <a:schemeClr val="tx1"/>
                </a:solidFill>
                <a:latin typeface="MS Mincho" pitchFamily="49" charset="-128"/>
                <a:ea typeface="MS Mincho" pitchFamily="49" charset="-128"/>
              </a:rPr>
              <a:t>*</a:t>
            </a:r>
            <a:r>
              <a:rPr lang="ja-JP" altLang="ko-KR" sz="1100" dirty="0" smtClean="0">
                <a:solidFill>
                  <a:schemeClr val="tx1"/>
                </a:solidFill>
                <a:latin typeface="MS Mincho" pitchFamily="49" charset="-128"/>
                <a:ea typeface="MS Mincho" pitchFamily="49" charset="-128"/>
              </a:rPr>
              <a:t>システムの運用基本情報としてシステム管理者に限定して管理する必要があるため、以降の改訂時に本メニューが</a:t>
            </a:r>
            <a:r>
              <a:rPr lang="ja-JP" altLang="en-US" sz="1100" dirty="0" smtClean="0">
                <a:solidFill>
                  <a:schemeClr val="tx1"/>
                </a:solidFill>
                <a:latin typeface="MS Mincho" pitchFamily="49" charset="-128"/>
                <a:ea typeface="MS Mincho" pitchFamily="49" charset="-128"/>
              </a:rPr>
              <a:t>運営者</a:t>
            </a:r>
            <a:r>
              <a:rPr lang="ja-JP" altLang="ko-KR" sz="1100" dirty="0" smtClean="0">
                <a:solidFill>
                  <a:schemeClr val="tx1"/>
                </a:solidFill>
                <a:latin typeface="MS Mincho" pitchFamily="49" charset="-128"/>
                <a:ea typeface="MS Mincho" pitchFamily="49" charset="-128"/>
              </a:rPr>
              <a:t>に表示</a:t>
            </a:r>
            <a:endParaRPr lang="en-US" altLang="ja-JP" sz="1100" dirty="0" smtClean="0">
              <a:solidFill>
                <a:schemeClr val="tx1"/>
              </a:solidFill>
              <a:latin typeface="MS Mincho" pitchFamily="49" charset="-128"/>
              <a:ea typeface="MS Mincho" pitchFamily="49" charset="-128"/>
            </a:endParaRPr>
          </a:p>
          <a:p>
            <a:pPr>
              <a:lnSpc>
                <a:spcPct val="125000"/>
              </a:lnSpc>
            </a:pPr>
            <a:r>
              <a:rPr lang="ja-JP" altLang="ko-KR" sz="1100" dirty="0" smtClean="0">
                <a:solidFill>
                  <a:schemeClr val="tx1"/>
                </a:solidFill>
                <a:latin typeface="MS Mincho" pitchFamily="49" charset="-128"/>
                <a:ea typeface="MS Mincho" pitchFamily="49" charset="-128"/>
              </a:rPr>
              <a:t>されないことがあります。</a:t>
            </a:r>
            <a:endParaRPr kumimoji="1" lang="ja-JP" altLang="en-US" sz="1100" dirty="0">
              <a:solidFill>
                <a:schemeClr val="tx1"/>
              </a:solidFill>
              <a:latin typeface="MS Mincho" pitchFamily="49" charset="-128"/>
              <a:ea typeface="MS Mincho" pitchFamily="49" charset="-128"/>
            </a:endParaRPr>
          </a:p>
        </p:txBody>
      </p:sp>
    </p:spTree>
    <p:extLst>
      <p:ext uri="{BB962C8B-B14F-4D97-AF65-F5344CB8AC3E}">
        <p14:creationId xmlns="" xmlns:p14="http://schemas.microsoft.com/office/powerpoint/2010/main" val="304544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7" name="그룹 6"/>
          <p:cNvGrpSpPr/>
          <p:nvPr/>
        </p:nvGrpSpPr>
        <p:grpSpPr>
          <a:xfrm>
            <a:off x="1324371" y="1645990"/>
            <a:ext cx="5169768" cy="845285"/>
            <a:chOff x="1376376" y="4733400"/>
            <a:chExt cx="6858958" cy="1202284"/>
          </a:xfrm>
        </p:grpSpPr>
        <p:pic>
          <p:nvPicPr>
            <p:cNvPr id="5" name="그림 4"/>
            <p:cNvPicPr>
              <a:picLocks noChangeAspect="1"/>
            </p:cNvPicPr>
            <p:nvPr/>
          </p:nvPicPr>
          <p:blipFill>
            <a:blip r:embed="rId3"/>
            <a:stretch>
              <a:fillRect/>
            </a:stretch>
          </p:blipFill>
          <p:spPr>
            <a:xfrm>
              <a:off x="5844559" y="4733400"/>
              <a:ext cx="2390775" cy="1190625"/>
            </a:xfrm>
            <a:prstGeom prst="rect">
              <a:avLst/>
            </a:prstGeom>
          </p:spPr>
        </p:pic>
        <p:pic>
          <p:nvPicPr>
            <p:cNvPr id="4" name="그림 3"/>
            <p:cNvPicPr>
              <a:picLocks noChangeAspect="1"/>
            </p:cNvPicPr>
            <p:nvPr/>
          </p:nvPicPr>
          <p:blipFill>
            <a:blip r:embed="rId4"/>
            <a:stretch>
              <a:fillRect/>
            </a:stretch>
          </p:blipFill>
          <p:spPr>
            <a:xfrm>
              <a:off x="1376376" y="4754584"/>
              <a:ext cx="4743450" cy="1181100"/>
            </a:xfrm>
            <a:prstGeom prst="rect">
              <a:avLst/>
            </a:prstGeom>
          </p:spPr>
        </p:pic>
      </p:grpSp>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b="1" dirty="0" smtClean="0">
                <a:solidFill>
                  <a:srgbClr val="7F7F7F"/>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投与日数制限区分を選択して照会します。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14</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139;p3">
            <a:extLst>
              <a:ext uri="{FF2B5EF4-FFF2-40B4-BE49-F238E27FC236}">
                <a16:creationId xmlns="" xmlns:a16="http://schemas.microsoft.com/office/drawing/2014/main" id="{45A71851-3B0A-86B1-6C92-F38EB35FB2A9}"/>
              </a:ext>
            </a:extLst>
          </p:cNvPr>
          <p:cNvSpPr/>
          <p:nvPr/>
        </p:nvSpPr>
        <p:spPr>
          <a:xfrm>
            <a:off x="2366718" y="1707485"/>
            <a:ext cx="1878711" cy="775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 xmlns:a16="http://schemas.microsoft.com/office/drawing/2014/main" id="{4C655AA7-98F7-AB1B-629D-0D6151B91FA0}"/>
              </a:ext>
            </a:extLst>
          </p:cNvPr>
          <p:cNvSpPr txBox="1"/>
          <p:nvPr/>
        </p:nvSpPr>
        <p:spPr>
          <a:xfrm>
            <a:off x="4245429" y="16726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1" name="Google Shape;129;p3">
            <a:extLst>
              <a:ext uri="{FF2B5EF4-FFF2-40B4-BE49-F238E27FC236}">
                <a16:creationId xmlns="" xmlns:a16="http://schemas.microsoft.com/office/drawing/2014/main" id="{4F781E98-E709-02E3-56C4-262D5C0ADB31}"/>
              </a:ext>
            </a:extLst>
          </p:cNvPr>
          <p:cNvSpPr txBox="1"/>
          <p:nvPr/>
        </p:nvSpPr>
        <p:spPr>
          <a:xfrm>
            <a:off x="1155670" y="2613632"/>
            <a:ext cx="5291429" cy="515485"/>
          </a:xfrm>
          <a:prstGeom prst="rect">
            <a:avLst/>
          </a:prstGeom>
          <a:noFill/>
          <a:ln>
            <a:noFill/>
          </a:ln>
        </p:spPr>
        <p:txBody>
          <a:bodyPr spcFirstLastPara="1" wrap="square" lIns="91425" tIns="45700" rIns="91425" bIns="45700" anchor="t" anchorCtr="0">
            <a:spAutoFit/>
          </a:bodyPr>
          <a:lstStyle/>
          <a:p>
            <a:pPr>
              <a:lnSpc>
                <a:spcPct val="125000"/>
              </a:lnSpc>
            </a:pPr>
            <a:r>
              <a:rPr lang="ko-KR" sz="1100" dirty="0" smtClean="0">
                <a:solidFill>
                  <a:srgbClr val="FF0000"/>
                </a:solidFill>
                <a:latin typeface="MS Mincho" pitchFamily="49" charset="-128"/>
                <a:ea typeface="MS Mincho"/>
                <a:cs typeface="MS Mincho"/>
                <a:sym typeface="MS Mincho"/>
              </a:rPr>
              <a:t>①</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設定された区分値に応じて</a:t>
            </a:r>
            <a:r>
              <a:rPr lang="ja-JP" altLang="en-US"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検索）ボタンをクリックするとその薬が</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その薬が検索されます。</a:t>
            </a:r>
            <a:endParaRPr lang="en-US" altLang="ko-K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5"/>
          <a:stretch>
            <a:fillRect/>
          </a:stretch>
        </p:blipFill>
        <p:spPr>
          <a:xfrm>
            <a:off x="3095417" y="2621283"/>
            <a:ext cx="375567" cy="311891"/>
          </a:xfrm>
          <a:prstGeom prst="rect">
            <a:avLst/>
          </a:prstGeom>
        </p:spPr>
      </p:pic>
      <p:pic>
        <p:nvPicPr>
          <p:cNvPr id="10" name="그림 9"/>
          <p:cNvPicPr>
            <a:picLocks noChangeAspect="1"/>
          </p:cNvPicPr>
          <p:nvPr/>
        </p:nvPicPr>
        <p:blipFill>
          <a:blip r:embed="rId6"/>
          <a:stretch>
            <a:fillRect/>
          </a:stretch>
        </p:blipFill>
        <p:spPr>
          <a:xfrm>
            <a:off x="1388734" y="3136768"/>
            <a:ext cx="5167175" cy="2458230"/>
          </a:xfrm>
          <a:prstGeom prst="rect">
            <a:avLst/>
          </a:prstGeom>
        </p:spPr>
      </p:pic>
      <p:sp>
        <p:nvSpPr>
          <p:cNvPr id="29" name="Google Shape;277;p11">
            <a:extLst>
              <a:ext uri="{FF2B5EF4-FFF2-40B4-BE49-F238E27FC236}">
                <a16:creationId xmlns="" xmlns:a16="http://schemas.microsoft.com/office/drawing/2014/main" id="{50487C51-37C9-A2C0-6B98-96CF88285BA2}"/>
              </a:ext>
            </a:extLst>
          </p:cNvPr>
          <p:cNvSpPr txBox="1"/>
          <p:nvPr/>
        </p:nvSpPr>
        <p:spPr>
          <a:xfrm>
            <a:off x="3594136" y="409919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2" name="Google Shape;280;p11">
            <a:extLst>
              <a:ext uri="{FF2B5EF4-FFF2-40B4-BE49-F238E27FC236}">
                <a16:creationId xmlns="" xmlns:a16="http://schemas.microsoft.com/office/drawing/2014/main" id="{25AAAF0C-451D-087B-B159-D6A6EDD0891E}"/>
              </a:ext>
            </a:extLst>
          </p:cNvPr>
          <p:cNvSpPr txBox="1"/>
          <p:nvPr/>
        </p:nvSpPr>
        <p:spPr>
          <a:xfrm>
            <a:off x="1159213" y="352718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3" name="Google Shape;279;p11">
            <a:extLst>
              <a:ext uri="{FF2B5EF4-FFF2-40B4-BE49-F238E27FC236}">
                <a16:creationId xmlns="" xmlns:a16="http://schemas.microsoft.com/office/drawing/2014/main" id="{F9C7D4E7-6CBA-3F74-7977-EFE846475ADA}"/>
              </a:ext>
            </a:extLst>
          </p:cNvPr>
          <p:cNvSpPr txBox="1"/>
          <p:nvPr/>
        </p:nvSpPr>
        <p:spPr>
          <a:xfrm>
            <a:off x="1313485" y="4967923"/>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選択した「投薬日数制限区分」に応じて、内服14日の投与日数制限医薬品情報が</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照会されます。</a:t>
            </a:r>
            <a:endParaRPr sz="1100" dirty="0">
              <a:solidFill>
                <a:schemeClr val="dk1"/>
              </a:solidFill>
              <a:latin typeface="MS Mincho" pitchFamily="49" charset="-128"/>
              <a:ea typeface="MS Mincho" pitchFamily="49" charset="-128"/>
              <a:cs typeface="MS Mincho"/>
              <a:sym typeface="MS Mincho"/>
            </a:endParaRPr>
          </a:p>
        </p:txBody>
      </p:sp>
      <p:sp>
        <p:nvSpPr>
          <p:cNvPr id="34" name="四角形: 角を丸くする 12">
            <a:extLst>
              <a:ext uri="{FF2B5EF4-FFF2-40B4-BE49-F238E27FC236}">
                <a16:creationId xmlns="" xmlns:a16="http://schemas.microsoft.com/office/drawing/2014/main" id="{7642B64E-6A3D-432B-916F-76085027780D}"/>
              </a:ext>
            </a:extLst>
          </p:cNvPr>
          <p:cNvSpPr/>
          <p:nvPr/>
        </p:nvSpPr>
        <p:spPr>
          <a:xfrm>
            <a:off x="1490150" y="3608920"/>
            <a:ext cx="451511" cy="18134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Google Shape;434;p20"/>
          <p:cNvSpPr txBox="1"/>
          <p:nvPr/>
        </p:nvSpPr>
        <p:spPr>
          <a:xfrm>
            <a:off x="1306291" y="5457192"/>
            <a:ext cx="5606025"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「行追加」</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変更ボタンをクリックすると追加された医薬品が追加</a:t>
            </a:r>
            <a:r>
              <a:rPr lang="ja-JP" altLang="en-US" sz="1100" dirty="0" smtClean="0">
                <a:latin typeface="MS Mincho" pitchFamily="49" charset="-128"/>
                <a:ea typeface="MS Mincho" pitchFamily="49" charset="-128"/>
              </a:rPr>
              <a:t>又は</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変更されます。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「行追加」ボタンをクリックすると医薬品を選択できるポップアップウィ</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ンドウが開きます。</a:t>
            </a:r>
            <a:endParaRPr dirty="0">
              <a:latin typeface="MS Mincho" pitchFamily="49" charset="-128"/>
              <a:ea typeface="MS Mincho" pitchFamily="49" charset="-128"/>
            </a:endParaRPr>
          </a:p>
        </p:txBody>
      </p:sp>
      <p:sp>
        <p:nvSpPr>
          <p:cNvPr id="36" name="Google Shape;153;p4"/>
          <p:cNvSpPr txBox="1"/>
          <p:nvPr/>
        </p:nvSpPr>
        <p:spPr>
          <a:xfrm>
            <a:off x="1287149" y="8763142"/>
            <a:ext cx="5750259"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④ </a:t>
            </a:r>
            <a:r>
              <a:rPr lang="ja-JP" altLang="ko-KR" sz="1100" dirty="0" smtClean="0">
                <a:latin typeface="MS Mincho" pitchFamily="49" charset="-128"/>
                <a:ea typeface="MS Mincho" pitchFamily="49" charset="-128"/>
              </a:rPr>
              <a:t>変更ボタン：「行追加」された医薬品情報や変更された医薬品情報を最終保存します。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「削除」チェックされた医薬品の場合は削除処理されます。</a:t>
            </a:r>
            <a:endParaRPr sz="1100" dirty="0">
              <a:latin typeface="MS Mincho" pitchFamily="49" charset="-128"/>
              <a:ea typeface="MS Mincho" pitchFamily="49" charset="-128"/>
              <a:cs typeface="MS Mincho"/>
              <a:sym typeface="MS Mincho"/>
            </a:endParaRPr>
          </a:p>
        </p:txBody>
      </p:sp>
      <p:sp>
        <p:nvSpPr>
          <p:cNvPr id="37" name="Google Shape;286;p11"/>
          <p:cNvSpPr txBox="1"/>
          <p:nvPr/>
        </p:nvSpPr>
        <p:spPr>
          <a:xfrm>
            <a:off x="2366718" y="352718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38" name="四角形: 角を丸くする 12">
            <a:extLst>
              <a:ext uri="{FF2B5EF4-FFF2-40B4-BE49-F238E27FC236}">
                <a16:creationId xmlns="" xmlns:a16="http://schemas.microsoft.com/office/drawing/2014/main" id="{7642B64E-6A3D-432B-916F-76085027780D}"/>
              </a:ext>
            </a:extLst>
          </p:cNvPr>
          <p:cNvSpPr/>
          <p:nvPr/>
        </p:nvSpPr>
        <p:spPr>
          <a:xfrm>
            <a:off x="1941661" y="3616376"/>
            <a:ext cx="465943" cy="1738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그림 11"/>
          <p:cNvPicPr>
            <a:picLocks noChangeAspect="1"/>
          </p:cNvPicPr>
          <p:nvPr/>
        </p:nvPicPr>
        <p:blipFill>
          <a:blip r:embed="rId7"/>
          <a:stretch>
            <a:fillRect/>
          </a:stretch>
        </p:blipFill>
        <p:spPr>
          <a:xfrm>
            <a:off x="1574711" y="6487735"/>
            <a:ext cx="2703457" cy="2182440"/>
          </a:xfrm>
          <a:prstGeom prst="rect">
            <a:avLst/>
          </a:prstGeom>
        </p:spPr>
      </p:pic>
    </p:spTree>
    <p:extLst>
      <p:ext uri="{BB962C8B-B14F-4D97-AF65-F5344CB8AC3E}">
        <p14:creationId xmlns="" xmlns:p14="http://schemas.microsoft.com/office/powerpoint/2010/main" val="79958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投与日数制限区分の医薬品が使用される精密点検ルールです。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15</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四角形: 角を丸くする 4">
            <a:extLst>
              <a:ext uri="{FF2B5EF4-FFF2-40B4-BE49-F238E27FC236}">
                <a16:creationId xmlns="" xmlns:a16="http://schemas.microsoft.com/office/drawing/2014/main" id="{513ECBFC-FD0E-4C17-AE44-10C1E9F7A5A6}"/>
              </a:ext>
            </a:extLst>
          </p:cNvPr>
          <p:cNvSpPr/>
          <p:nvPr/>
        </p:nvSpPr>
        <p:spPr>
          <a:xfrm>
            <a:off x="1349252" y="1819310"/>
            <a:ext cx="4935896"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内服１４日 </a:t>
            </a:r>
            <a:r>
              <a:rPr lang="en-US" altLang="ko-KR" sz="1100" dirty="0">
                <a:solidFill>
                  <a:schemeClr val="dk1"/>
                </a:solidFill>
                <a:latin typeface="MS Mincho"/>
                <a:ea typeface="MS Mincho"/>
                <a:cs typeface="MS Mincho"/>
                <a:sym typeface="MS Mincho"/>
              </a:rPr>
              <a:t>[1D14] </a:t>
            </a:r>
            <a:r>
              <a:rPr lang="en-US" altLang="ko-KR" sz="1100" dirty="0" smtClean="0">
                <a:solidFill>
                  <a:schemeClr val="dk1"/>
                </a:solidFill>
                <a:latin typeface="MS Mincho"/>
                <a:ea typeface="MS Mincho"/>
                <a:cs typeface="MS Mincho"/>
                <a:sym typeface="Wingdings" panose="05000000000000000000" pitchFamily="2" charset="2"/>
              </a:rPr>
              <a:t></a:t>
            </a:r>
            <a:r>
              <a:rPr lang="ja-JP" altLang="ko-KR" sz="1100" dirty="0" smtClean="0">
                <a:solidFill>
                  <a:schemeClr val="tx1"/>
                </a:solidFill>
              </a:rPr>
              <a:t>適用される精密</a:t>
            </a:r>
            <a:r>
              <a:rPr lang="ja-JP" altLang="en-US" sz="1100" dirty="0" smtClean="0">
                <a:solidFill>
                  <a:schemeClr val="tx1"/>
                </a:solidFill>
              </a:rPr>
              <a:t>点検</a:t>
            </a:r>
            <a:r>
              <a:rPr lang="ja-JP" altLang="ko-KR" sz="1100" dirty="0" smtClean="0">
                <a:solidFill>
                  <a:schemeClr val="tx1"/>
                </a:solidFill>
              </a:rPr>
              <a:t>ルール</a:t>
            </a:r>
            <a:r>
              <a:rPr lang="en-US" altLang="ko-KR" sz="1100" dirty="0" smtClean="0">
                <a:solidFill>
                  <a:schemeClr val="dk1"/>
                </a:solidFill>
                <a:latin typeface="MS Mincho"/>
                <a:ea typeface="MS Mincho"/>
                <a:cs typeface="MS Mincho"/>
                <a:sym typeface="Wingdings" panose="05000000000000000000" pitchFamily="2" charset="2"/>
              </a:rPr>
              <a:t>(</a:t>
            </a:r>
            <a:r>
              <a:rPr lang="en-US" altLang="ko-KR" sz="1100" dirty="0">
                <a:solidFill>
                  <a:schemeClr val="dk1"/>
                </a:solidFill>
                <a:latin typeface="MS Mincho"/>
                <a:ea typeface="MS Mincho"/>
                <a:cs typeface="MS Mincho"/>
                <a:sym typeface="Wingdings" panose="05000000000000000000" pitchFamily="2" charset="2"/>
              </a:rPr>
              <a:t>PMY014A001) : </a:t>
            </a:r>
            <a:r>
              <a:rPr lang="ja-JP" altLang="en-US" sz="1100" dirty="0">
                <a:solidFill>
                  <a:schemeClr val="dk1"/>
                </a:solidFill>
                <a:latin typeface="MS Mincho"/>
                <a:ea typeface="MS Mincho"/>
                <a:cs typeface="MS Mincho"/>
                <a:sym typeface="Wingdings" panose="05000000000000000000" pitchFamily="2" charset="2"/>
              </a:rPr>
              <a:t>１処方１４日分の投与日数制限</a:t>
            </a:r>
            <a:endParaRPr kumimoji="1" lang="ja-JP" altLang="en-US" sz="1100" dirty="0">
              <a:latin typeface="ＭＳ 明朝" panose="02020609040205080304" pitchFamily="17" charset="-128"/>
              <a:ea typeface="ＭＳ 明朝" panose="02020609040205080304" pitchFamily="17" charset="-128"/>
            </a:endParaRPr>
          </a:p>
        </p:txBody>
      </p:sp>
      <p:sp>
        <p:nvSpPr>
          <p:cNvPr id="22" name="四角形: 角を丸くする 4">
            <a:extLst>
              <a:ext uri="{FF2B5EF4-FFF2-40B4-BE49-F238E27FC236}">
                <a16:creationId xmlns="" xmlns:a16="http://schemas.microsoft.com/office/drawing/2014/main" id="{513ECBFC-FD0E-4C17-AE44-10C1E9F7A5A6}"/>
              </a:ext>
            </a:extLst>
          </p:cNvPr>
          <p:cNvSpPr/>
          <p:nvPr/>
        </p:nvSpPr>
        <p:spPr>
          <a:xfrm>
            <a:off x="1349252" y="2517028"/>
            <a:ext cx="4935896"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内服３０日 </a:t>
            </a:r>
            <a:r>
              <a:rPr lang="en-US" altLang="ko-KR" sz="1100" dirty="0">
                <a:solidFill>
                  <a:schemeClr val="dk1"/>
                </a:solidFill>
                <a:latin typeface="MS Mincho"/>
                <a:ea typeface="MS Mincho"/>
                <a:cs typeface="MS Mincho"/>
                <a:sym typeface="MS Mincho"/>
              </a:rPr>
              <a:t>[1D30</a:t>
            </a:r>
            <a:r>
              <a:rPr lang="en-US" altLang="ko-KR" sz="1100" dirty="0" smtClean="0">
                <a:solidFill>
                  <a:schemeClr val="dk1"/>
                </a:solidFill>
                <a:latin typeface="MS Mincho"/>
                <a:ea typeface="MS Mincho"/>
                <a:cs typeface="MS Mincho"/>
                <a:sym typeface="MS Mincho"/>
              </a:rPr>
              <a:t>] </a:t>
            </a:r>
            <a:r>
              <a:rPr lang="en-US" altLang="ko-KR" sz="1100" dirty="0" smtClean="0">
                <a:solidFill>
                  <a:schemeClr val="dk1"/>
                </a:solidFill>
                <a:latin typeface="MS Mincho"/>
                <a:ea typeface="MS Mincho"/>
                <a:cs typeface="MS Mincho"/>
                <a:sym typeface="Wingdings" panose="05000000000000000000" pitchFamily="2" charset="2"/>
              </a:rPr>
              <a:t></a:t>
            </a:r>
            <a:r>
              <a:rPr lang="ja-JP" altLang="ko-KR" sz="1100" dirty="0" smtClean="0">
                <a:solidFill>
                  <a:schemeClr val="tx1"/>
                </a:solidFill>
              </a:rPr>
              <a:t>適用される精密</a:t>
            </a:r>
            <a:r>
              <a:rPr lang="ja-JP" altLang="en-US" sz="1100" dirty="0" smtClean="0">
                <a:solidFill>
                  <a:schemeClr val="tx1"/>
                </a:solidFill>
              </a:rPr>
              <a:t>点検</a:t>
            </a:r>
            <a:r>
              <a:rPr lang="ja-JP" altLang="ko-KR" sz="1100" dirty="0" smtClean="0">
                <a:solidFill>
                  <a:schemeClr val="tx1"/>
                </a:solidFill>
              </a:rPr>
              <a:t>ルール</a:t>
            </a:r>
            <a:r>
              <a:rPr lang="en-US" altLang="ko-KR" sz="1100" dirty="0" smtClean="0">
                <a:solidFill>
                  <a:schemeClr val="dk1"/>
                </a:solidFill>
                <a:latin typeface="MS Mincho"/>
                <a:ea typeface="MS Mincho"/>
                <a:cs typeface="MS Mincho"/>
                <a:sym typeface="Wingdings" panose="05000000000000000000" pitchFamily="2" charset="2"/>
              </a:rPr>
              <a:t>(</a:t>
            </a:r>
            <a:r>
              <a:rPr lang="en-US" altLang="ko-KR" sz="1100" dirty="0">
                <a:solidFill>
                  <a:schemeClr val="dk1"/>
                </a:solidFill>
                <a:latin typeface="MS Mincho"/>
                <a:ea typeface="MS Mincho"/>
                <a:cs typeface="MS Mincho"/>
                <a:sym typeface="Wingdings" panose="05000000000000000000" pitchFamily="2" charset="2"/>
              </a:rPr>
              <a:t>PMY030A001) : </a:t>
            </a:r>
            <a:r>
              <a:rPr lang="ja-JP" altLang="en-US" sz="1100" dirty="0">
                <a:solidFill>
                  <a:schemeClr val="dk1"/>
                </a:solidFill>
                <a:latin typeface="MS Mincho"/>
                <a:ea typeface="MS Mincho"/>
                <a:cs typeface="MS Mincho"/>
                <a:sym typeface="Wingdings" panose="05000000000000000000" pitchFamily="2" charset="2"/>
              </a:rPr>
              <a:t>１処方３０日分の投与日数制限</a:t>
            </a:r>
            <a:endParaRPr kumimoji="1" lang="ja-JP" altLang="en-US" sz="1100" dirty="0">
              <a:latin typeface="ＭＳ 明朝" panose="02020609040205080304" pitchFamily="17" charset="-128"/>
              <a:ea typeface="ＭＳ 明朝" panose="02020609040205080304" pitchFamily="17" charset="-128"/>
            </a:endParaRPr>
          </a:p>
        </p:txBody>
      </p:sp>
      <p:sp>
        <p:nvSpPr>
          <p:cNvPr id="23" name="四角形: 角を丸くする 4">
            <a:extLst>
              <a:ext uri="{FF2B5EF4-FFF2-40B4-BE49-F238E27FC236}">
                <a16:creationId xmlns="" xmlns:a16="http://schemas.microsoft.com/office/drawing/2014/main" id="{513ECBFC-FD0E-4C17-AE44-10C1E9F7A5A6}"/>
              </a:ext>
            </a:extLst>
          </p:cNvPr>
          <p:cNvSpPr/>
          <p:nvPr/>
        </p:nvSpPr>
        <p:spPr>
          <a:xfrm>
            <a:off x="1363611" y="3223510"/>
            <a:ext cx="4935896"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内服９０日 </a:t>
            </a:r>
            <a:r>
              <a:rPr lang="en-US" altLang="ko-KR" sz="1100" dirty="0">
                <a:solidFill>
                  <a:schemeClr val="dk1"/>
                </a:solidFill>
                <a:latin typeface="MS Mincho"/>
                <a:ea typeface="MS Mincho"/>
                <a:cs typeface="MS Mincho"/>
                <a:sym typeface="MS Mincho"/>
              </a:rPr>
              <a:t>[1D90</a:t>
            </a:r>
            <a:r>
              <a:rPr lang="en-US" altLang="ko-KR" sz="1100" dirty="0" smtClean="0">
                <a:solidFill>
                  <a:schemeClr val="dk1"/>
                </a:solidFill>
                <a:latin typeface="MS Mincho"/>
                <a:ea typeface="MS Mincho"/>
                <a:cs typeface="MS Mincho"/>
                <a:sym typeface="MS Mincho"/>
              </a:rPr>
              <a:t>] </a:t>
            </a:r>
            <a:r>
              <a:rPr lang="en-US" altLang="ko-KR" sz="1100" dirty="0" smtClean="0">
                <a:solidFill>
                  <a:schemeClr val="dk1"/>
                </a:solidFill>
                <a:latin typeface="MS Mincho"/>
                <a:ea typeface="MS Mincho"/>
                <a:cs typeface="MS Mincho"/>
                <a:sym typeface="Wingdings" panose="05000000000000000000" pitchFamily="2" charset="2"/>
              </a:rPr>
              <a:t></a:t>
            </a:r>
            <a:r>
              <a:rPr lang="ja-JP" altLang="ko-KR" sz="1100" dirty="0" smtClean="0">
                <a:solidFill>
                  <a:schemeClr val="tx1"/>
                </a:solidFill>
              </a:rPr>
              <a:t>適用される精密</a:t>
            </a:r>
            <a:r>
              <a:rPr lang="ja-JP" altLang="en-US" sz="1100" dirty="0" smtClean="0">
                <a:solidFill>
                  <a:schemeClr val="tx1"/>
                </a:solidFill>
              </a:rPr>
              <a:t>点検</a:t>
            </a:r>
            <a:r>
              <a:rPr lang="ja-JP" altLang="ko-KR" sz="1100" dirty="0" smtClean="0">
                <a:solidFill>
                  <a:schemeClr val="tx1"/>
                </a:solidFill>
              </a:rPr>
              <a:t>ルール</a:t>
            </a:r>
            <a:r>
              <a:rPr lang="en-US" altLang="ko-KR" sz="1100" dirty="0" smtClean="0">
                <a:solidFill>
                  <a:schemeClr val="dk1"/>
                </a:solidFill>
                <a:latin typeface="MS Mincho"/>
                <a:ea typeface="MS Mincho"/>
                <a:cs typeface="MS Mincho"/>
                <a:sym typeface="Wingdings" panose="05000000000000000000" pitchFamily="2" charset="2"/>
              </a:rPr>
              <a:t>(</a:t>
            </a:r>
            <a:r>
              <a:rPr lang="en-US" altLang="ko-KR" sz="1100" dirty="0">
                <a:solidFill>
                  <a:schemeClr val="dk1"/>
                </a:solidFill>
                <a:latin typeface="MS Mincho"/>
                <a:ea typeface="MS Mincho"/>
                <a:cs typeface="MS Mincho"/>
                <a:sym typeface="Wingdings" panose="05000000000000000000" pitchFamily="2" charset="2"/>
              </a:rPr>
              <a:t>PMY090A001) : </a:t>
            </a:r>
            <a:r>
              <a:rPr lang="ja-JP" altLang="en-US" sz="1100" dirty="0">
                <a:solidFill>
                  <a:schemeClr val="dk1"/>
                </a:solidFill>
                <a:latin typeface="MS Mincho"/>
                <a:ea typeface="MS Mincho"/>
                <a:cs typeface="MS Mincho"/>
                <a:sym typeface="Wingdings" panose="05000000000000000000" pitchFamily="2" charset="2"/>
              </a:rPr>
              <a:t>１処方９０日分の投与日数制限</a:t>
            </a:r>
            <a:endParaRPr kumimoji="1" lang="ja-JP" altLang="en-US" sz="1100" dirty="0">
              <a:latin typeface="ＭＳ 明朝" panose="02020609040205080304" pitchFamily="17" charset="-128"/>
              <a:ea typeface="ＭＳ 明朝" panose="02020609040205080304" pitchFamily="17" charset="-128"/>
            </a:endParaRPr>
          </a:p>
        </p:txBody>
      </p:sp>
      <p:sp>
        <p:nvSpPr>
          <p:cNvPr id="27" name="四角形: 角を丸くする 4">
            <a:extLst>
              <a:ext uri="{FF2B5EF4-FFF2-40B4-BE49-F238E27FC236}">
                <a16:creationId xmlns="" xmlns:a16="http://schemas.microsoft.com/office/drawing/2014/main" id="{513ECBFC-FD0E-4C17-AE44-10C1E9F7A5A6}"/>
              </a:ext>
            </a:extLst>
          </p:cNvPr>
          <p:cNvSpPr/>
          <p:nvPr/>
        </p:nvSpPr>
        <p:spPr>
          <a:xfrm>
            <a:off x="1363611" y="3921228"/>
            <a:ext cx="4935896"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薬価収載</a:t>
            </a:r>
            <a:r>
              <a:rPr lang="en-US" altLang="ko-KR" sz="1100" dirty="0">
                <a:solidFill>
                  <a:schemeClr val="dk1"/>
                </a:solidFill>
                <a:latin typeface="MS Mincho"/>
                <a:ea typeface="MS Mincho"/>
                <a:cs typeface="MS Mincho"/>
                <a:sym typeface="MS Mincho"/>
              </a:rPr>
              <a:t>1</a:t>
            </a:r>
            <a:r>
              <a:rPr lang="ko-KR" altLang="en-US" sz="1100" dirty="0">
                <a:solidFill>
                  <a:schemeClr val="dk1"/>
                </a:solidFill>
                <a:latin typeface="MS Mincho"/>
                <a:ea typeface="MS Mincho"/>
                <a:cs typeface="MS Mincho"/>
                <a:sym typeface="MS Mincho"/>
              </a:rPr>
              <a:t>年未満点検除外 </a:t>
            </a:r>
            <a:r>
              <a:rPr lang="en-US" altLang="ko-KR" sz="1100" dirty="0">
                <a:solidFill>
                  <a:schemeClr val="dk1"/>
                </a:solidFill>
                <a:latin typeface="MS Mincho"/>
                <a:ea typeface="MS Mincho"/>
                <a:cs typeface="MS Mincho"/>
                <a:sym typeface="MS Mincho"/>
              </a:rPr>
              <a:t>[1E14</a:t>
            </a:r>
            <a:r>
              <a:rPr lang="en-US" altLang="ko-KR" sz="1100" dirty="0" smtClean="0">
                <a:solidFill>
                  <a:schemeClr val="dk1"/>
                </a:solidFill>
                <a:latin typeface="MS Mincho"/>
                <a:ea typeface="MS Mincho"/>
                <a:cs typeface="MS Mincho"/>
                <a:sym typeface="MS Mincho"/>
              </a:rPr>
              <a:t>] </a:t>
            </a:r>
            <a:r>
              <a:rPr lang="en-US" altLang="ko-KR" sz="1100" dirty="0" smtClean="0">
                <a:solidFill>
                  <a:schemeClr val="dk1"/>
                </a:solidFill>
                <a:latin typeface="MS Mincho"/>
                <a:ea typeface="MS Mincho"/>
                <a:cs typeface="MS Mincho"/>
                <a:sym typeface="Wingdings" panose="05000000000000000000" pitchFamily="2" charset="2"/>
              </a:rPr>
              <a:t></a:t>
            </a:r>
            <a:r>
              <a:rPr lang="ja-JP" altLang="ko-KR" sz="1100" dirty="0" smtClean="0">
                <a:solidFill>
                  <a:schemeClr val="tx1"/>
                </a:solidFill>
              </a:rPr>
              <a:t>適用される精密</a:t>
            </a:r>
            <a:r>
              <a:rPr lang="ja-JP" altLang="en-US" sz="1100" dirty="0" smtClean="0">
                <a:solidFill>
                  <a:schemeClr val="tx1"/>
                </a:solidFill>
              </a:rPr>
              <a:t>点検</a:t>
            </a:r>
            <a:r>
              <a:rPr lang="ja-JP" altLang="ko-KR" sz="1100" dirty="0" smtClean="0">
                <a:solidFill>
                  <a:schemeClr val="tx1"/>
                </a:solidFill>
              </a:rPr>
              <a:t>ルール</a:t>
            </a:r>
            <a:r>
              <a:rPr lang="en-US" altLang="ko-KR" sz="1100" dirty="0" smtClean="0">
                <a:solidFill>
                  <a:schemeClr val="dk1"/>
                </a:solidFill>
                <a:latin typeface="MS Mincho"/>
                <a:ea typeface="MS Mincho"/>
                <a:cs typeface="MS Mincho"/>
                <a:sym typeface="Wingdings" panose="05000000000000000000" pitchFamily="2" charset="2"/>
              </a:rPr>
              <a:t>(</a:t>
            </a:r>
            <a:r>
              <a:rPr lang="en-US" altLang="ko-KR" sz="1100" dirty="0">
                <a:solidFill>
                  <a:schemeClr val="dk1"/>
                </a:solidFill>
                <a:latin typeface="MS Mincho"/>
                <a:ea typeface="MS Mincho"/>
                <a:cs typeface="MS Mincho"/>
                <a:sym typeface="Wingdings" panose="05000000000000000000" pitchFamily="2" charset="2"/>
              </a:rPr>
              <a:t>PMY014A002</a:t>
            </a:r>
            <a:r>
              <a:rPr lang="en-US" altLang="ko-KR" sz="1100" dirty="0" smtClean="0">
                <a:solidFill>
                  <a:schemeClr val="dk1"/>
                </a:solidFill>
                <a:latin typeface="MS Mincho"/>
                <a:ea typeface="MS Mincho"/>
                <a:cs typeface="MS Mincho"/>
                <a:sym typeface="Wingdings" panose="05000000000000000000" pitchFamily="2" charset="2"/>
              </a:rPr>
              <a:t>)</a:t>
            </a:r>
          </a:p>
          <a:p>
            <a:pPr>
              <a:lnSpc>
                <a:spcPct val="125000"/>
              </a:lnSpc>
            </a:pPr>
            <a:endParaRPr kumimoji="1" lang="ja-JP" altLang="en-US" sz="1100" dirty="0">
              <a:latin typeface="ＭＳ 明朝" panose="02020609040205080304" pitchFamily="17" charset="-128"/>
              <a:ea typeface="ＭＳ 明朝" panose="02020609040205080304" pitchFamily="17" charset="-128"/>
            </a:endParaRPr>
          </a:p>
        </p:txBody>
      </p:sp>
      <p:pic>
        <p:nvPicPr>
          <p:cNvPr id="9" name="그림 8"/>
          <p:cNvPicPr>
            <a:picLocks noChangeAspect="1"/>
          </p:cNvPicPr>
          <p:nvPr/>
        </p:nvPicPr>
        <p:blipFill>
          <a:blip r:embed="rId3"/>
          <a:stretch>
            <a:fillRect/>
          </a:stretch>
        </p:blipFill>
        <p:spPr>
          <a:xfrm>
            <a:off x="1345837" y="5194710"/>
            <a:ext cx="4234364" cy="1571346"/>
          </a:xfrm>
          <a:prstGeom prst="rect">
            <a:avLst/>
          </a:prstGeom>
        </p:spPr>
      </p:pic>
      <p:sp>
        <p:nvSpPr>
          <p:cNvPr id="28" name="テキスト ボックス 16">
            <a:extLst>
              <a:ext uri="{FF2B5EF4-FFF2-40B4-BE49-F238E27FC236}">
                <a16:creationId xmlns="" xmlns:a16="http://schemas.microsoft.com/office/drawing/2014/main" id="{8DDAB7DD-173A-4335-A555-8BF42C7B3298}"/>
              </a:ext>
            </a:extLst>
          </p:cNvPr>
          <p:cNvSpPr txBox="1"/>
          <p:nvPr/>
        </p:nvSpPr>
        <p:spPr>
          <a:xfrm>
            <a:off x="1349251" y="4735829"/>
            <a:ext cx="4950255" cy="430887"/>
          </a:xfrm>
          <a:prstGeom prst="rect">
            <a:avLst/>
          </a:prstGeom>
          <a:solidFill>
            <a:schemeClr val="bg1"/>
          </a:solidFill>
          <a:ln>
            <a:solidFill>
              <a:srgbClr val="FF0000"/>
            </a:solidFill>
          </a:ln>
        </p:spPr>
        <p:txBody>
          <a:bodyPr wrap="square" rtlCol="0">
            <a:spAutoFit/>
          </a:bodyPr>
          <a:lstStyle/>
          <a:p>
            <a:r>
              <a:rPr lang="ja-JP" altLang="en-US" sz="1100" dirty="0" smtClean="0">
                <a:latin typeface="MS Mincho" pitchFamily="49" charset="-128"/>
                <a:ea typeface="MS Mincho" pitchFamily="49" charset="-128"/>
              </a:rPr>
              <a:t>参考</a:t>
            </a:r>
            <a:r>
              <a:rPr lang="ja-JP" altLang="ko-KR" sz="1100" dirty="0" smtClean="0">
                <a:latin typeface="MS Mincho" pitchFamily="49" charset="-128"/>
                <a:ea typeface="MS Mincho" pitchFamily="49" charset="-128"/>
              </a:rPr>
              <a:t>）現在、該当する精密点検ルールは確認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改定予定で未適用中で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今後の改正方向に応じて省略されて除去されます。</a:t>
            </a:r>
            <a:endParaRPr kumimoji="1" lang="ja-JP" altLang="en-US" sz="1100" dirty="0">
              <a:solidFill>
                <a:srgbClr val="FF0000"/>
              </a:solidFill>
              <a:latin typeface="MS Mincho" pitchFamily="49" charset="-128"/>
              <a:ea typeface="MS Mincho" pitchFamily="49" charset="-128"/>
            </a:endParaRPr>
          </a:p>
        </p:txBody>
      </p:sp>
    </p:spTree>
    <p:extLst>
      <p:ext uri="{BB962C8B-B14F-4D97-AF65-F5344CB8AC3E}">
        <p14:creationId xmlns="" xmlns:p14="http://schemas.microsoft.com/office/powerpoint/2010/main" val="63641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3" name="Google Shape;129;p3">
            <a:extLst>
              <a:ext uri="{FF2B5EF4-FFF2-40B4-BE49-F238E27FC236}">
                <a16:creationId xmlns="" xmlns:a16="http://schemas.microsoft.com/office/drawing/2014/main" id="{B75761AB-ADEF-DEDC-1176-966288530C89}"/>
              </a:ext>
            </a:extLst>
          </p:cNvPr>
          <p:cNvSpPr txBox="1"/>
          <p:nvPr/>
        </p:nvSpPr>
        <p:spPr>
          <a:xfrm>
            <a:off x="949124" y="6520042"/>
            <a:ext cx="6400800" cy="1996660"/>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chemeClr val="dk1"/>
                </a:solidFill>
                <a:latin typeface="MS Mincho" pitchFamily="49" charset="-128"/>
                <a:ea typeface="MS Mincho"/>
                <a:cs typeface="MS Mincho"/>
                <a:sym typeface="MS Mincho"/>
              </a:rPr>
              <a:t>*</a:t>
            </a:r>
            <a:r>
              <a:rPr lang="ja-JP" altLang="en-US" sz="1100" dirty="0" smtClean="0">
                <a:solidFill>
                  <a:schemeClr val="dk1"/>
                </a:solidFill>
                <a:latin typeface="MS Mincho" pitchFamily="49" charset="-128"/>
                <a:ea typeface="MS Mincho" pitchFamily="49" charset="-128"/>
                <a:cs typeface="MS Mincho"/>
                <a:sym typeface="MS Mincho"/>
              </a:rPr>
              <a:t>　レセプト</a:t>
            </a:r>
            <a:r>
              <a:rPr lang="ja-JP" altLang="ko-KR" sz="1100" dirty="0" smtClean="0">
                <a:latin typeface="MS Mincho" pitchFamily="49" charset="-128"/>
                <a:ea typeface="MS Mincho" pitchFamily="49" charset="-128"/>
              </a:rPr>
              <a:t>の詳細を閉じると</a:t>
            </a:r>
            <a:endParaRPr lang="ko-KR" altLang="en-US" sz="1100" dirty="0">
              <a:solidFill>
                <a:schemeClr val="dk1"/>
              </a:solidFill>
              <a:latin typeface="MS Mincho" pitchFamily="49" charset="-128"/>
              <a:ea typeface="MS Mincho"/>
              <a:cs typeface="MS Mincho"/>
              <a:sym typeface="MS Mincho"/>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自動再点検」が実行され、その</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は「合格」処理が行われます。 </a:t>
            </a:r>
            <a:r>
              <a:rPr lang="en-US" altLang="ja-JP" sz="1100" dirty="0" smtClean="0">
                <a:latin typeface="MS Mincho" pitchFamily="49" charset="-128"/>
                <a:ea typeface="MS Mincho" pitchFamily="49" charset="-128"/>
              </a:rPr>
              <a:t> </a:t>
            </a:r>
          </a:p>
          <a:p>
            <a:pPr>
              <a:lnSpc>
                <a:spcPct val="125000"/>
              </a:lnSpc>
            </a:pPr>
            <a:r>
              <a:rPr lang="en-US" altLang="ja-JP"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＝医療機関で登録された「ルール</a:t>
            </a:r>
            <a:r>
              <a:rPr lang="ja-JP" altLang="en-US" sz="1100" dirty="0" smtClean="0">
                <a:latin typeface="MS Mincho" pitchFamily="49" charset="-128"/>
                <a:ea typeface="MS Mincho" pitchFamily="49" charset="-128"/>
              </a:rPr>
              <a:t>誤　り</a:t>
            </a:r>
            <a:r>
              <a:rPr lang="ja-JP" altLang="ko-KR" sz="1100" dirty="0" smtClean="0">
                <a:latin typeface="MS Mincho" pitchFamily="49" charset="-128"/>
                <a:ea typeface="MS Mincho" pitchFamily="49" charset="-128"/>
              </a:rPr>
              <a:t>」ルールは該当医療機関でのみ使用が</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制限されるため、合格処理が行われます。）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」登録処理時、該当</a:t>
            </a:r>
            <a:r>
              <a:rPr lang="ja-JP" altLang="en-US" sz="1100" dirty="0" smtClean="0">
                <a:latin typeface="MS Mincho" pitchFamily="49" charset="-128"/>
                <a:ea typeface="MS Mincho" pitchFamily="49" charset="-128"/>
              </a:rPr>
              <a:t>レセプト点検</a:t>
            </a:r>
            <a:r>
              <a:rPr lang="ja-JP" altLang="ko-KR" sz="1100" dirty="0" smtClean="0">
                <a:latin typeface="MS Mincho" pitchFamily="49" charset="-128"/>
                <a:ea typeface="MS Mincho" pitchFamily="49" charset="-128"/>
              </a:rPr>
              <a:t>情報は「自動再点検」の前に別に</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ルール管理エラー情報」として登録され、運営者が管理できるようになります。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a:t>
            </a:r>
            <a:r>
              <a:rPr lang="ja-JP" altLang="en-US" sz="1100" dirty="0" smtClean="0">
                <a:solidFill>
                  <a:schemeClr val="dk1"/>
                </a:solidFill>
                <a:latin typeface="MS Mincho" pitchFamily="49" charset="-128"/>
                <a:ea typeface="MS Mincho" pitchFamily="49" charset="-128"/>
                <a:cs typeface="MS Mincho"/>
                <a:sym typeface="MS Mincho"/>
              </a:rPr>
              <a:t>又</a:t>
            </a:r>
            <a:r>
              <a:rPr lang="ja-JP" altLang="ko-KR" sz="1100" dirty="0" smtClean="0">
                <a:latin typeface="MS Mincho" pitchFamily="49" charset="-128"/>
                <a:ea typeface="MS Mincho" pitchFamily="49" charset="-128"/>
              </a:rPr>
              <a:t>、サポート</a:t>
            </a:r>
            <a:r>
              <a:rPr lang="ja-JP" altLang="en-US" sz="1100" dirty="0" smtClean="0">
                <a:latin typeface="MS Mincho" pitchFamily="49" charset="-128"/>
                <a:ea typeface="MS Mincho" pitchFamily="49" charset="-128"/>
              </a:rPr>
              <a:t>デスク及び</a:t>
            </a:r>
            <a:r>
              <a:rPr lang="ja-JP" altLang="ko-KR" sz="1100" dirty="0" smtClean="0">
                <a:latin typeface="MS Mincho" pitchFamily="49" charset="-128"/>
                <a:ea typeface="MS Mincho" pitchFamily="49" charset="-128"/>
              </a:rPr>
              <a:t>運営者</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サポーターユーザーがログインして確認できるよう</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にします。</a:t>
            </a:r>
            <a:endParaRPr lang="ko-KR" altLang="en-US" sz="1100" dirty="0">
              <a:solidFill>
                <a:srgbClr val="FF0000"/>
              </a:solidFill>
              <a:latin typeface="MS Mincho" pitchFamily="49" charset="-128"/>
              <a:ea typeface="MS Mincho"/>
              <a:cs typeface="MS Mincho"/>
              <a:sym typeface="MS Mincho"/>
            </a:endParaRPr>
          </a:p>
        </p:txBody>
      </p:sp>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en-US" dirty="0">
                <a:solidFill>
                  <a:schemeClr val="dk1"/>
                </a:solidFill>
                <a:latin typeface="MS Mincho" pitchFamily="49" charset="-128"/>
                <a:ea typeface="MS Mincho" pitchFamily="49" charset="-128"/>
                <a:cs typeface="Century"/>
                <a:sym typeface="Century"/>
              </a:rPr>
              <a:t>点検ルールの誤り</a:t>
            </a:r>
            <a:endParaRPr sz="1400" dirty="0">
              <a:solidFill>
                <a:srgbClr val="002060"/>
              </a:solidFill>
              <a:latin typeface="MS Mincho" pitchFamily="49" charset="-128"/>
              <a:ea typeface="MS Mincho" pitchFamily="49" charset="-128"/>
              <a:cs typeface="MS Gothic"/>
              <a:sym typeface="MS Gothic"/>
            </a:endParaRPr>
          </a:p>
        </p:txBody>
      </p:sp>
      <p:sp>
        <p:nvSpPr>
          <p:cNvPr id="108" name="Google Shape;108;p2"/>
          <p:cNvSpPr txBox="1"/>
          <p:nvPr/>
        </p:nvSpPr>
        <p:spPr>
          <a:xfrm>
            <a:off x="1049857" y="1606004"/>
            <a:ext cx="6242192"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届</a:t>
            </a:r>
            <a:r>
              <a:rPr lang="ja-JP" altLang="ko-KR" sz="1100" dirty="0" smtClean="0">
                <a:latin typeface="MS Mincho" pitchFamily="49" charset="-128"/>
                <a:ea typeface="MS Mincho" pitchFamily="49" charset="-128"/>
              </a:rPr>
              <a:t>出登録過</a:t>
            </a:r>
            <a:r>
              <a:rPr lang="ja-JP" altLang="ko-KR" sz="1100" dirty="0" smtClean="0">
                <a:latin typeface="MS Mincho" pitchFamily="49" charset="-128"/>
                <a:ea typeface="MS Mincho" pitchFamily="49" charset="-128"/>
              </a:rPr>
              <a:t>程</a:t>
            </a:r>
            <a:endParaRPr lang="en-US" altLang="ja-JP" sz="1100" dirty="0" smtClean="0">
              <a:latin typeface="MS Mincho" pitchFamily="49" charset="-128"/>
              <a:ea typeface="MS Mincho" pitchFamily="49" charset="-128"/>
            </a:endParaRPr>
          </a:p>
          <a:p>
            <a:pPr lvl="0">
              <a:lnSpc>
                <a:spcPct val="125000"/>
              </a:lnSpc>
            </a:pPr>
            <a:endParaRPr lang="en-US" altLang="ko-KR" sz="1100" b="1"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医</a:t>
            </a:r>
            <a:r>
              <a:rPr lang="ja-JP" altLang="ko-KR" sz="1100" dirty="0" smtClean="0">
                <a:latin typeface="MS Mincho" pitchFamily="49" charset="-128"/>
                <a:ea typeface="MS Mincho" pitchFamily="49" charset="-128"/>
              </a:rPr>
              <a:t>療機関ユーザーが「ルール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」を画面</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中に登録することになります。</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ユ</a:t>
            </a:r>
            <a:r>
              <a:rPr lang="ja-JP" altLang="ko-KR" sz="1100" dirty="0" smtClean="0">
                <a:latin typeface="MS Mincho" pitchFamily="49" charset="-128"/>
                <a:ea typeface="MS Mincho" pitchFamily="49" charset="-128"/>
              </a:rPr>
              <a:t>ーザーが</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で「精密点検」で「不合格」となった</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を確認する過程</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と</a:t>
            </a:r>
            <a:r>
              <a:rPr lang="ja-JP" altLang="en-US" sz="1100" dirty="0" smtClean="0">
                <a:latin typeface="MS Mincho" pitchFamily="49" charset="-128"/>
                <a:ea typeface="MS Mincho" pitchFamily="49" charset="-128"/>
              </a:rPr>
              <a:t>して</a:t>
            </a:r>
            <a:r>
              <a:rPr lang="ja-JP" altLang="ko-KR" sz="1100" dirty="0" smtClean="0">
                <a:latin typeface="MS Mincho" pitchFamily="49" charset="-128"/>
                <a:ea typeface="MS Mincho" pitchFamily="49" charset="-128"/>
              </a:rPr>
              <a:t>申告登録できます。</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メッセージをダブルクリックし、 「</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メッセージ」</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ポ</a:t>
            </a:r>
            <a:r>
              <a:rPr lang="ja-JP" altLang="ko-KR" sz="1100" dirty="0" smtClean="0">
                <a:latin typeface="MS Mincho" pitchFamily="49" charset="-128"/>
                <a:ea typeface="MS Mincho" pitchFamily="49" charset="-128"/>
              </a:rPr>
              <a:t>ップアップウィドウで「ルール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」設定でチェックして理由を選択すると登録さ</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れ</a:t>
            </a:r>
            <a:r>
              <a:rPr lang="ja-JP" altLang="ko-KR" sz="1100" dirty="0" smtClean="0">
                <a:latin typeface="MS Mincho" pitchFamily="49" charset="-128"/>
                <a:ea typeface="MS Mincho" pitchFamily="49" charset="-128"/>
              </a:rPr>
              <a:t>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16</a:t>
            </a:fld>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1080000" y="8923636"/>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9" name="그림 18"/>
          <p:cNvPicPr>
            <a:picLocks noChangeAspect="1"/>
          </p:cNvPicPr>
          <p:nvPr/>
        </p:nvPicPr>
        <p:blipFill>
          <a:blip r:embed="rId3"/>
          <a:stretch>
            <a:fillRect/>
          </a:stretch>
        </p:blipFill>
        <p:spPr>
          <a:xfrm>
            <a:off x="1347697" y="3309196"/>
            <a:ext cx="4257945" cy="2967402"/>
          </a:xfrm>
          <a:prstGeom prst="rect">
            <a:avLst/>
          </a:prstGeom>
        </p:spPr>
      </p:pic>
      <p:sp>
        <p:nvSpPr>
          <p:cNvPr id="20" name="Google Shape;128;p3">
            <a:extLst>
              <a:ext uri="{FF2B5EF4-FFF2-40B4-BE49-F238E27FC236}">
                <a16:creationId xmlns="" xmlns:a16="http://schemas.microsoft.com/office/drawing/2014/main" id="{B403790B-872A-DECC-7204-D6144990210B}"/>
              </a:ext>
            </a:extLst>
          </p:cNvPr>
          <p:cNvSpPr/>
          <p:nvPr/>
        </p:nvSpPr>
        <p:spPr>
          <a:xfrm>
            <a:off x="2801261" y="3685719"/>
            <a:ext cx="810201" cy="2166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099051" y="2384384"/>
            <a:ext cx="2495550" cy="2995351"/>
          </a:xfrm>
          <a:prstGeom prst="rect">
            <a:avLst/>
          </a:prstGeom>
        </p:spPr>
      </p:pic>
      <p:sp>
        <p:nvSpPr>
          <p:cNvPr id="108" name="Google Shape;108;p2"/>
          <p:cNvSpPr txBox="1"/>
          <p:nvPr/>
        </p:nvSpPr>
        <p:spPr>
          <a:xfrm>
            <a:off x="694482" y="1085589"/>
            <a:ext cx="6447098" cy="727082"/>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smtClean="0">
                <a:latin typeface="MS Mincho" pitchFamily="49" charset="-128"/>
                <a:ea typeface="MS Mincho" pitchFamily="49" charset="-128"/>
              </a:rPr>
              <a:t>医療機関の点検者が「ルール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」と設定登録した精密点検ルールは</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を確認し、</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改善方法を</a:t>
            </a:r>
            <a:r>
              <a:rPr lang="ja-JP" altLang="en-US" sz="1100" dirty="0" smtClean="0">
                <a:latin typeface="MS Mincho" pitchFamily="49" charset="-128"/>
                <a:ea typeface="MS Mincho" pitchFamily="49" charset="-128"/>
              </a:rPr>
              <a:t>検討し改定</a:t>
            </a:r>
            <a:r>
              <a:rPr lang="ja-JP" altLang="ko-KR" sz="1100" dirty="0" smtClean="0">
                <a:latin typeface="MS Mincho" pitchFamily="49" charset="-128"/>
                <a:ea typeface="MS Mincho" pitchFamily="49" charset="-128"/>
              </a:rPr>
              <a:t>する必要があります。 </a:t>
            </a:r>
            <a:r>
              <a:rPr lang="ja-JP" altLang="en-US" sz="1100" dirty="0" smtClean="0">
                <a:latin typeface="MS Mincho" pitchFamily="49" charset="-128"/>
                <a:ea typeface="MS Mincho" pitchFamily="49" charset="-128"/>
              </a:rPr>
              <a:t>医療専門家である</a:t>
            </a:r>
            <a:r>
              <a:rPr lang="ja-JP" altLang="ko-KR" sz="1100" dirty="0" smtClean="0">
                <a:latin typeface="MS Mincho" pitchFamily="49" charset="-128"/>
                <a:ea typeface="MS Mincho" pitchFamily="49" charset="-128"/>
              </a:rPr>
              <a:t>サポーター</a:t>
            </a:r>
            <a:r>
              <a:rPr lang="ja-JP" altLang="en-US" sz="1100" dirty="0" smtClean="0">
                <a:latin typeface="MS Mincho" pitchFamily="49" charset="-128"/>
                <a:ea typeface="MS Mincho" pitchFamily="49" charset="-128"/>
              </a:rPr>
              <a:t>及びサポート</a:t>
            </a:r>
            <a:r>
              <a:rPr lang="ja-JP" altLang="ko-KR" sz="1100" dirty="0" smtClean="0">
                <a:latin typeface="MS Mincho" pitchFamily="49" charset="-128"/>
                <a:ea typeface="MS Mincho" pitchFamily="49" charset="-128"/>
              </a:rPr>
              <a:t>ー</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デスク</a:t>
            </a:r>
            <a:r>
              <a:rPr lang="ja-JP" altLang="en-US" sz="1100" dirty="0" smtClean="0">
                <a:latin typeface="MS Mincho" pitchFamily="49" charset="-128"/>
                <a:ea typeface="MS Mincho" pitchFamily="49" charset="-128"/>
              </a:rPr>
              <a:t>と運営者</a:t>
            </a:r>
            <a:r>
              <a:rPr lang="ja-JP" altLang="ko-KR" sz="1100" dirty="0" smtClean="0">
                <a:latin typeface="MS Mincho" pitchFamily="49" charset="-128"/>
                <a:ea typeface="MS Mincho" pitchFamily="49" charset="-128"/>
              </a:rPr>
              <a:t>が確認できるように画面を提供します。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17</a:t>
            </a:fld>
            <a:endParaRPr/>
          </a:p>
        </p:txBody>
      </p:sp>
      <p:sp>
        <p:nvSpPr>
          <p:cNvPr id="112" name="Google Shape;112;p2"/>
          <p:cNvSpPr/>
          <p:nvPr/>
        </p:nvSpPr>
        <p:spPr>
          <a:xfrm>
            <a:off x="1468377" y="4176189"/>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638933" y="3659468"/>
            <a:ext cx="347949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ルール業務」&gt;</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2;p3">
            <a:extLst>
              <a:ext uri="{FF2B5EF4-FFF2-40B4-BE49-F238E27FC236}">
                <a16:creationId xmlns="" xmlns:a16="http://schemas.microsoft.com/office/drawing/2014/main" id="{C2EDC35E-CF2D-CCDB-0876-B5B1CC0AF23E}"/>
              </a:ext>
            </a:extLst>
          </p:cNvPr>
          <p:cNvSpPr txBox="1"/>
          <p:nvPr/>
        </p:nvSpPr>
        <p:spPr>
          <a:xfrm>
            <a:off x="1048101" y="577169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a:ea typeface="MS Mincho"/>
                <a:cs typeface="MS Mincho"/>
                <a:sym typeface="MS Mincho"/>
              </a:rPr>
              <a:t>●</a:t>
            </a:r>
            <a:r>
              <a:rPr lang="ja-JP" altLang="ko-KR" sz="1100" dirty="0" smtClean="0"/>
              <a:t>初期画面です。</a:t>
            </a:r>
            <a:endParaRPr sz="1100" dirty="0">
              <a:solidFill>
                <a:schemeClr val="dk1"/>
              </a:solidFill>
              <a:latin typeface="MS Mincho"/>
              <a:ea typeface="MS Mincho"/>
              <a:cs typeface="MS Mincho"/>
              <a:sym typeface="MS Mincho"/>
            </a:endParaRPr>
          </a:p>
        </p:txBody>
      </p:sp>
      <p:pic>
        <p:nvPicPr>
          <p:cNvPr id="4" name="그림 3"/>
          <p:cNvPicPr>
            <a:picLocks noChangeAspect="1"/>
          </p:cNvPicPr>
          <p:nvPr/>
        </p:nvPicPr>
        <p:blipFill>
          <a:blip r:embed="rId4"/>
          <a:stretch>
            <a:fillRect/>
          </a:stretch>
        </p:blipFill>
        <p:spPr>
          <a:xfrm>
            <a:off x="1099051" y="6200744"/>
            <a:ext cx="5098726" cy="2151871"/>
          </a:xfrm>
          <a:prstGeom prst="rect">
            <a:avLst/>
          </a:prstGeom>
        </p:spPr>
      </p:pic>
      <p:sp>
        <p:nvSpPr>
          <p:cNvPr id="22" name="Google Shape;113;p2"/>
          <p:cNvSpPr/>
          <p:nvPr/>
        </p:nvSpPr>
        <p:spPr>
          <a:xfrm>
            <a:off x="925975" y="7280857"/>
            <a:ext cx="2412648"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に設定された</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ルール情報と</a:t>
            </a:r>
            <a:r>
              <a:rPr lang="ja-JP" altLang="en-US" sz="1100" dirty="0" smtClean="0">
                <a:latin typeface="MS Mincho" pitchFamily="49" charset="-128"/>
                <a:ea typeface="MS Mincho" pitchFamily="49" charset="-128"/>
              </a:rPr>
              <a:t>該当</a:t>
            </a:r>
            <a:r>
              <a:rPr lang="ja-JP" altLang="ko-KR" sz="1100" dirty="0" smtClean="0">
                <a:latin typeface="MS Mincho" pitchFamily="49" charset="-128"/>
                <a:ea typeface="MS Mincho" pitchFamily="49" charset="-128"/>
              </a:rPr>
              <a:t>医療機関</a:t>
            </a:r>
            <a:endParaRPr sz="1100" dirty="0">
              <a:solidFill>
                <a:schemeClr val="dk1"/>
              </a:solidFill>
              <a:latin typeface="MS Mincho" pitchFamily="49" charset="-128"/>
              <a:ea typeface="MS Mincho" pitchFamily="49" charset="-128"/>
              <a:cs typeface="MS Mincho"/>
              <a:sym typeface="MS Mincho"/>
            </a:endParaRPr>
          </a:p>
        </p:txBody>
      </p:sp>
      <p:sp>
        <p:nvSpPr>
          <p:cNvPr id="23" name="Google Shape;113;p2"/>
          <p:cNvSpPr/>
          <p:nvPr/>
        </p:nvSpPr>
        <p:spPr>
          <a:xfrm>
            <a:off x="4349226" y="7297784"/>
            <a:ext cx="1700699"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該当ルール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に</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該当する</a:t>
            </a:r>
            <a:r>
              <a:rPr lang="ja-JP" altLang="en-US" sz="1100" dirty="0" smtClean="0">
                <a:latin typeface="MS Mincho" pitchFamily="49" charset="-128"/>
                <a:ea typeface="MS Mincho" pitchFamily="49" charset="-128"/>
              </a:rPr>
              <a:t>レセプト</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 xmlns:p14="http://schemas.microsoft.com/office/powerpoint/2010/main" val="425437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281464" y="1670234"/>
            <a:ext cx="4437007" cy="1630059"/>
          </a:xfrm>
          <a:prstGeom prst="rect">
            <a:avLst/>
          </a:prstGeom>
        </p:spPr>
      </p:pic>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登録報告されたルール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を照会します。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18</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34;p3">
            <a:extLst>
              <a:ext uri="{FF2B5EF4-FFF2-40B4-BE49-F238E27FC236}">
                <a16:creationId xmlns="" xmlns:a16="http://schemas.microsoft.com/office/drawing/2014/main" id="{1FEFFB15-1D78-7F6D-F41D-F463C88AD15C}"/>
              </a:ext>
            </a:extLst>
          </p:cNvPr>
          <p:cNvSpPr txBox="1"/>
          <p:nvPr/>
        </p:nvSpPr>
        <p:spPr>
          <a:xfrm>
            <a:off x="1101218" y="6366881"/>
            <a:ext cx="5616075"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 </a:t>
            </a:r>
            <a:r>
              <a:rPr lang="ko-KR" altLang="ko-KR" sz="1100" dirty="0" smtClean="0">
                <a:solidFill>
                  <a:schemeClr val="tx1"/>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の登録済み</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ルールをクリック（選択）すると該当ルールの</a:t>
            </a:r>
            <a:r>
              <a:rPr lang="ja-JP" altLang="en-US" sz="1100" dirty="0" smtClean="0">
                <a:latin typeface="MS Mincho" pitchFamily="49" charset="-128"/>
                <a:ea typeface="MS Mincho" pitchFamily="49" charset="-128"/>
              </a:rPr>
              <a:t>誤りとして</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ko-KR" altLang="en-US" sz="1100" dirty="0" smtClean="0">
                <a:latin typeface="MS Mincho" pitchFamily="49" charset="-128"/>
              </a:rPr>
              <a:t> </a:t>
            </a:r>
            <a:r>
              <a:rPr lang="ja-JP" altLang="ko-KR" sz="1100" dirty="0" smtClean="0">
                <a:latin typeface="MS Mincho" pitchFamily="49" charset="-128"/>
                <a:ea typeface="MS Mincho" pitchFamily="49" charset="-128"/>
              </a:rPr>
              <a:t>報告された</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が照会されます。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 </a:t>
            </a:r>
            <a:r>
              <a:rPr lang="ja-JP" altLang="ko-KR" sz="1100" dirty="0" smtClean="0">
                <a:latin typeface="MS Mincho" pitchFamily="49" charset="-128"/>
                <a:ea typeface="MS Mincho" pitchFamily="49" charset="-128"/>
              </a:rPr>
              <a:t>ユーザーが</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のため「適用外」に設定し、合格に変更される</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前に保存された</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情報です。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 </a:t>
            </a:r>
            <a:r>
              <a:rPr lang="ja-JP" altLang="ko-KR" sz="1100" dirty="0" smtClean="0">
                <a:latin typeface="MS Mincho" pitchFamily="49" charset="-128"/>
                <a:ea typeface="MS Mincho" pitchFamily="49" charset="-128"/>
              </a:rPr>
              <a:t>個人情報保護次元</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「カルテル番号」以外</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「患者名」</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「年齢」</a:t>
            </a:r>
            <a:r>
              <a:rPr lang="ja-JP" altLang="en-US" sz="1100" dirty="0" smtClean="0">
                <a:latin typeface="MS Mincho" pitchFamily="49" charset="-128"/>
                <a:ea typeface="MS Mincho" pitchFamily="49" charset="-128"/>
              </a:rPr>
              <a:t>と   </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「生年月日」はマスキング（*）処理します。</a:t>
            </a:r>
            <a:endParaRPr sz="1100" dirty="0">
              <a:solidFill>
                <a:schemeClr val="dk1"/>
              </a:solidFill>
              <a:latin typeface="MS Mincho" pitchFamily="49" charset="-128"/>
              <a:ea typeface="MS Mincho" pitchFamily="49" charset="-128"/>
              <a:cs typeface="MS Mincho"/>
              <a:sym typeface="MS Mincho"/>
            </a:endParaRPr>
          </a:p>
        </p:txBody>
      </p:sp>
      <p:sp>
        <p:nvSpPr>
          <p:cNvPr id="43" name="Google Shape;139;p3">
            <a:extLst>
              <a:ext uri="{FF2B5EF4-FFF2-40B4-BE49-F238E27FC236}">
                <a16:creationId xmlns="" xmlns:a16="http://schemas.microsoft.com/office/drawing/2014/main" id="{45A71851-3B0A-86B1-6C92-F38EB35FB2A9}"/>
              </a:ext>
            </a:extLst>
          </p:cNvPr>
          <p:cNvSpPr/>
          <p:nvPr/>
        </p:nvSpPr>
        <p:spPr>
          <a:xfrm>
            <a:off x="1825442" y="1790436"/>
            <a:ext cx="1653259" cy="14885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 xmlns:a16="http://schemas.microsoft.com/office/drawing/2014/main" id="{4C655AA7-98F7-AB1B-629D-0D6151B91FA0}"/>
              </a:ext>
            </a:extLst>
          </p:cNvPr>
          <p:cNvSpPr txBox="1"/>
          <p:nvPr/>
        </p:nvSpPr>
        <p:spPr>
          <a:xfrm>
            <a:off x="2366718" y="17610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1" name="Google Shape;129;p3">
            <a:extLst>
              <a:ext uri="{FF2B5EF4-FFF2-40B4-BE49-F238E27FC236}">
                <a16:creationId xmlns="" xmlns:a16="http://schemas.microsoft.com/office/drawing/2014/main" id="{4F781E98-E709-02E3-56C4-262D5C0ADB31}"/>
              </a:ext>
            </a:extLst>
          </p:cNvPr>
          <p:cNvSpPr txBox="1"/>
          <p:nvPr/>
        </p:nvSpPr>
        <p:spPr>
          <a:xfrm>
            <a:off x="1048101" y="3386160"/>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特定の医療機関で登録した</a:t>
            </a:r>
            <a:r>
              <a:rPr lang="ja-JP" altLang="en-US" sz="1100" dirty="0" smtClean="0">
                <a:latin typeface="MS Mincho" pitchFamily="49" charset="-128"/>
                <a:ea typeface="MS Mincho" pitchFamily="49" charset="-128"/>
              </a:rPr>
              <a:t>誤り</a:t>
            </a:r>
            <a:r>
              <a:rPr lang="ja-JP" altLang="ko-KR" sz="1100" dirty="0" smtClean="0">
                <a:latin typeface="MS Mincho" pitchFamily="49" charset="-128"/>
                <a:ea typeface="MS Mincho" pitchFamily="49" charset="-128"/>
              </a:rPr>
              <a:t>ルールを照会できます。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設定された医療機関がない場合</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は全体が照会されます。</a:t>
            </a:r>
            <a:endParaRPr lang="en-US" altLang="ko-KR" sz="1100" dirty="0">
              <a:solidFill>
                <a:schemeClr val="dk1"/>
              </a:solidFill>
              <a:latin typeface="MS Mincho" pitchFamily="49" charset="-128"/>
              <a:ea typeface="MS Mincho" pitchFamily="49" charset="-128"/>
              <a:cs typeface="MS Mincho"/>
              <a:sym typeface="MS Mincho"/>
            </a:endParaRPr>
          </a:p>
        </p:txBody>
      </p:sp>
      <p:pic>
        <p:nvPicPr>
          <p:cNvPr id="3" name="그림 2"/>
          <p:cNvPicPr>
            <a:picLocks noChangeAspect="1"/>
          </p:cNvPicPr>
          <p:nvPr/>
        </p:nvPicPr>
        <p:blipFill>
          <a:blip r:embed="rId4"/>
          <a:stretch>
            <a:fillRect/>
          </a:stretch>
        </p:blipFill>
        <p:spPr>
          <a:xfrm>
            <a:off x="1155670" y="4091730"/>
            <a:ext cx="5292431" cy="1797142"/>
          </a:xfrm>
          <a:prstGeom prst="rect">
            <a:avLst/>
          </a:prstGeom>
        </p:spPr>
      </p:pic>
      <p:sp>
        <p:nvSpPr>
          <p:cNvPr id="24" name="Google Shape;277;p11">
            <a:extLst>
              <a:ext uri="{FF2B5EF4-FFF2-40B4-BE49-F238E27FC236}">
                <a16:creationId xmlns="" xmlns:a16="http://schemas.microsoft.com/office/drawing/2014/main" id="{50487C51-37C9-A2C0-6B98-96CF88285BA2}"/>
              </a:ext>
            </a:extLst>
          </p:cNvPr>
          <p:cNvSpPr txBox="1"/>
          <p:nvPr/>
        </p:nvSpPr>
        <p:spPr>
          <a:xfrm>
            <a:off x="2158969" y="47920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5" name="Google Shape;280;p11">
            <a:extLst>
              <a:ext uri="{FF2B5EF4-FFF2-40B4-BE49-F238E27FC236}">
                <a16:creationId xmlns="" xmlns:a16="http://schemas.microsoft.com/office/drawing/2014/main" id="{25AAAF0C-451D-087B-B159-D6A6EDD0891E}"/>
              </a:ext>
            </a:extLst>
          </p:cNvPr>
          <p:cNvSpPr txBox="1"/>
          <p:nvPr/>
        </p:nvSpPr>
        <p:spPr>
          <a:xfrm>
            <a:off x="4788646" y="49408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26" name="Google Shape;279;p11">
            <a:extLst>
              <a:ext uri="{FF2B5EF4-FFF2-40B4-BE49-F238E27FC236}">
                <a16:creationId xmlns="" xmlns:a16="http://schemas.microsoft.com/office/drawing/2014/main" id="{F9C7D4E7-6CBA-3F74-7977-EFE846475ADA}"/>
              </a:ext>
            </a:extLst>
          </p:cNvPr>
          <p:cNvSpPr txBox="1"/>
          <p:nvPr/>
        </p:nvSpPr>
        <p:spPr>
          <a:xfrm>
            <a:off x="1101218" y="6004267"/>
            <a:ext cx="627185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a:ea typeface="MS Mincho"/>
                <a:cs typeface="MS Mincho"/>
                <a:sym typeface="MS Mincho"/>
              </a:rPr>
              <a:t>②</a:t>
            </a:r>
            <a:r>
              <a:rPr lang="en-US" altLang="ko-KR" sz="1100" dirty="0" smtClean="0">
                <a:solidFill>
                  <a:srgbClr val="FF0000"/>
                </a:solidFill>
                <a:latin typeface="MS Mincho"/>
                <a:ea typeface="MS Mincho"/>
                <a:cs typeface="MS Mincho"/>
                <a:sym typeface="MS Mincho"/>
              </a:rPr>
              <a:t> </a:t>
            </a:r>
            <a:r>
              <a:rPr lang="ja-JP" altLang="en-US" sz="1100" dirty="0" smtClean="0">
                <a:solidFill>
                  <a:schemeClr val="tx1"/>
                </a:solidFill>
                <a:latin typeface="MS Mincho"/>
                <a:ea typeface="MS Mincho"/>
                <a:cs typeface="MS Mincho"/>
                <a:sym typeface="MS Mincho"/>
              </a:rPr>
              <a:t>点</a:t>
            </a:r>
            <a:r>
              <a:rPr lang="ja-JP" altLang="en-US" sz="1100" dirty="0" smtClean="0">
                <a:solidFill>
                  <a:schemeClr val="tx1"/>
                </a:solidFill>
                <a:latin typeface="MS Mincho"/>
                <a:ea typeface="MS Mincho"/>
                <a:cs typeface="MS Mincho"/>
                <a:sym typeface="MS Mincho"/>
              </a:rPr>
              <a:t>検</a:t>
            </a:r>
            <a:r>
              <a:rPr lang="ja-JP" altLang="ko-KR" sz="1100" dirty="0" smtClean="0"/>
              <a:t>ルール</a:t>
            </a:r>
            <a:r>
              <a:rPr lang="ja-JP" altLang="en-US" sz="1100" dirty="0" smtClean="0"/>
              <a:t>誤り</a:t>
            </a:r>
            <a:r>
              <a:rPr lang="ja-JP" altLang="ko-KR" sz="1100" dirty="0" smtClean="0"/>
              <a:t>に設定されたルール情報が表示されます。 （医療機関+ルールID+名称）</a:t>
            </a:r>
            <a:endParaRPr sz="1100" dirty="0">
              <a:solidFill>
                <a:schemeClr val="dk1"/>
              </a:solidFill>
              <a:latin typeface="MS Mincho"/>
              <a:ea typeface="MS Mincho"/>
              <a:cs typeface="MS Mincho"/>
              <a:sym typeface="MS Minch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271947" y="2774258"/>
            <a:ext cx="2447925" cy="2876550"/>
          </a:xfrm>
          <a:prstGeom prst="rect">
            <a:avLst/>
          </a:prstGeom>
        </p:spPr>
      </p:pic>
      <p:sp>
        <p:nvSpPr>
          <p:cNvPr id="108" name="Google Shape;108;p2"/>
          <p:cNvSpPr txBox="1"/>
          <p:nvPr/>
        </p:nvSpPr>
        <p:spPr>
          <a:xfrm>
            <a:off x="1080000" y="1621974"/>
            <a:ext cx="5400000" cy="727082"/>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smtClean="0">
                <a:latin typeface="MS Mincho" pitchFamily="49" charset="-128"/>
                <a:ea typeface="MS Mincho" pitchFamily="49" charset="-128"/>
              </a:rPr>
              <a:t>チェックアイDXが提供する「精密点検ルール」を作</a:t>
            </a:r>
            <a:r>
              <a:rPr lang="ja-JP" altLang="ko-KR" sz="1100" dirty="0" smtClean="0">
                <a:latin typeface="MS Mincho" pitchFamily="49" charset="-128"/>
                <a:ea typeface="MS Mincho" pitchFamily="49" charset="-128"/>
              </a:rPr>
              <a:t>成</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変</a:t>
            </a:r>
            <a:r>
              <a:rPr lang="ja-JP" altLang="ko-KR" sz="1100" dirty="0" smtClean="0">
                <a:latin typeface="MS Mincho" pitchFamily="49" charset="-128"/>
                <a:ea typeface="MS Mincho" pitchFamily="49" charset="-128"/>
              </a:rPr>
              <a:t>更します。 医療機関の要請など新しい精密点検ルールを追加したり、改訂する必要がある精密点検ルールをて変更します。</a:t>
            </a:r>
            <a:endParaRPr sz="1100" dirty="0">
              <a:solidFill>
                <a:srgbClr val="FF0000"/>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a:t>
            </a:fld>
            <a:endParaRPr/>
          </a:p>
        </p:txBody>
      </p:sp>
      <p:sp>
        <p:nvSpPr>
          <p:cNvPr id="112" name="Google Shape;112;p2"/>
          <p:cNvSpPr/>
          <p:nvPr/>
        </p:nvSpPr>
        <p:spPr>
          <a:xfrm>
            <a:off x="1468377" y="399827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804299" y="3998271"/>
            <a:ext cx="270067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ルール業務」&gt;「</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ルール」をダブ</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MS Mincho" pitchFamily="49" charset="-128"/>
              <a:ea typeface="MS Mincho" pitchFamily="49" charset="-128"/>
              <a:cs typeface="Century"/>
              <a:sym typeface="Century"/>
            </a:endParaRPr>
          </a:p>
        </p:txBody>
      </p:sp>
      <p:sp>
        <p:nvSpPr>
          <p:cNvPr id="19"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en-US" dirty="0">
                <a:solidFill>
                  <a:schemeClr val="dk1"/>
                </a:solidFill>
                <a:latin typeface="MS Mincho" pitchFamily="49" charset="-128"/>
                <a:ea typeface="MS Mincho" pitchFamily="49" charset="-128"/>
                <a:cs typeface="Century"/>
                <a:sym typeface="Century"/>
              </a:rPr>
              <a:t>点検ルー</a:t>
            </a:r>
            <a:r>
              <a:rPr lang="ja-JP" altLang="en-US" dirty="0" smtClean="0">
                <a:solidFill>
                  <a:schemeClr val="dk1"/>
                </a:solidFill>
                <a:latin typeface="MS Mincho" pitchFamily="49" charset="-128"/>
                <a:ea typeface="MS Mincho" pitchFamily="49" charset="-128"/>
                <a:cs typeface="Century"/>
                <a:sym typeface="Century"/>
              </a:rPr>
              <a:t>ル</a:t>
            </a:r>
            <a:endParaRPr sz="1400" dirty="0">
              <a:solidFill>
                <a:srgbClr val="002060"/>
              </a:solidFill>
              <a:latin typeface="MS Mincho" pitchFamily="49" charset="-128"/>
              <a:ea typeface="MS Mincho" pitchFamily="49" charset="-128"/>
              <a:cs typeface="MS Gothic"/>
              <a:sym typeface="MS Gothic"/>
            </a:endParaRPr>
          </a:p>
        </p:txBody>
      </p:sp>
      <p:sp>
        <p:nvSpPr>
          <p:cNvPr id="20" name="Google Shape;122;p3">
            <a:extLst>
              <a:ext uri="{FF2B5EF4-FFF2-40B4-BE49-F238E27FC236}">
                <a16:creationId xmlns="" xmlns:a16="http://schemas.microsoft.com/office/drawing/2014/main" id="{C2EDC35E-CF2D-CCDB-0876-B5B1CC0AF23E}"/>
              </a:ext>
            </a:extLst>
          </p:cNvPr>
          <p:cNvSpPr txBox="1"/>
          <p:nvPr/>
        </p:nvSpPr>
        <p:spPr>
          <a:xfrm>
            <a:off x="1048101" y="586441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FF0000"/>
                </a:solidFill>
                <a:latin typeface="MS Mincho" pitchFamily="49" charset="-128"/>
                <a:ea typeface="MS Mincho"/>
                <a:cs typeface="MS Mincho"/>
                <a:sym typeface="MS Mincho"/>
              </a:rPr>
              <a:t>●</a:t>
            </a:r>
            <a:r>
              <a:rPr lang="en-US" altLang="ko-KR" sz="1100" b="1" dirty="0" smtClean="0">
                <a:solidFill>
                  <a:srgbClr val="FF0000"/>
                </a:solidFill>
                <a:latin typeface="MS Mincho" pitchFamily="49" charset="-128"/>
                <a:ea typeface="MS Mincho" pitchFamily="49" charset="-128"/>
                <a:cs typeface="MS Mincho"/>
                <a:sym typeface="MS Mincho"/>
              </a:rPr>
              <a:t> </a:t>
            </a:r>
            <a:r>
              <a:rPr lang="ja-JP" altLang="ko-KR" sz="1100" dirty="0" smtClean="0">
                <a:solidFill>
                  <a:srgbClr val="FF0000"/>
                </a:solidFill>
                <a:latin typeface="MS Mincho" pitchFamily="49" charset="-128"/>
                <a:ea typeface="MS Mincho" pitchFamily="49" charset="-128"/>
              </a:rPr>
              <a:t>初期画面です。</a:t>
            </a:r>
            <a:endParaRPr sz="1100" dirty="0">
              <a:solidFill>
                <a:srgbClr val="FF0000"/>
              </a:solidFill>
              <a:latin typeface="MS Mincho" pitchFamily="49" charset="-128"/>
              <a:ea typeface="MS Mincho" pitchFamily="49" charset="-128"/>
              <a:cs typeface="MS Mincho"/>
              <a:sym typeface="MS Mincho"/>
            </a:endParaRPr>
          </a:p>
        </p:txBody>
      </p:sp>
      <p:pic>
        <p:nvPicPr>
          <p:cNvPr id="5" name="그림 4"/>
          <p:cNvPicPr>
            <a:picLocks noChangeAspect="1"/>
          </p:cNvPicPr>
          <p:nvPr/>
        </p:nvPicPr>
        <p:blipFill>
          <a:blip r:embed="rId4"/>
          <a:stretch>
            <a:fillRect/>
          </a:stretch>
        </p:blipFill>
        <p:spPr>
          <a:xfrm>
            <a:off x="1271947" y="6206522"/>
            <a:ext cx="5500993" cy="3222010"/>
          </a:xfrm>
          <a:prstGeom prst="rect">
            <a:avLst/>
          </a:prstGeom>
        </p:spPr>
      </p:pic>
      <p:sp>
        <p:nvSpPr>
          <p:cNvPr id="21" name="テキスト ボックス 17">
            <a:extLst>
              <a:ext uri="{FF2B5EF4-FFF2-40B4-BE49-F238E27FC236}">
                <a16:creationId xmlns="" xmlns:a16="http://schemas.microsoft.com/office/drawing/2014/main" id="{F324006B-234F-9F3D-F100-E392F0707C68}"/>
              </a:ext>
            </a:extLst>
          </p:cNvPr>
          <p:cNvSpPr txBox="1"/>
          <p:nvPr/>
        </p:nvSpPr>
        <p:spPr>
          <a:xfrm>
            <a:off x="1563471" y="6827847"/>
            <a:ext cx="1313180" cy="261610"/>
          </a:xfrm>
          <a:prstGeom prst="rect">
            <a:avLst/>
          </a:prstGeom>
          <a:solidFill>
            <a:schemeClr val="bg1"/>
          </a:solidFill>
        </p:spPr>
        <p:txBody>
          <a:bodyPr wrap="none" rtlCol="0">
            <a:spAutoFit/>
          </a:bodyPr>
          <a:lstStyle/>
          <a:p>
            <a:r>
              <a:rPr lang="ja-JP" altLang="en-US" sz="1100" dirty="0" smtClean="0">
                <a:solidFill>
                  <a:srgbClr val="FF0000"/>
                </a:solidFill>
                <a:latin typeface="MS Mincho" pitchFamily="49" charset="-128"/>
                <a:ea typeface="MS Mincho" pitchFamily="49" charset="-128"/>
              </a:rPr>
              <a:t>点検</a:t>
            </a:r>
            <a:r>
              <a:rPr lang="ja-JP" altLang="ko-KR" sz="1100" dirty="0" smtClean="0">
                <a:solidFill>
                  <a:srgbClr val="FF0000"/>
                </a:solidFill>
                <a:latin typeface="MS Mincho" pitchFamily="49" charset="-128"/>
                <a:ea typeface="MS Mincho" pitchFamily="49" charset="-128"/>
              </a:rPr>
              <a:t>ルールリスト</a:t>
            </a:r>
            <a:endParaRPr kumimoji="1" lang="ja-JP" altLang="en-US" sz="1100" dirty="0">
              <a:solidFill>
                <a:srgbClr val="FF0000"/>
              </a:solidFill>
              <a:latin typeface="MS Mincho" pitchFamily="49" charset="-128"/>
              <a:ea typeface="MS Mincho" pitchFamily="49" charset="-128"/>
            </a:endParaRPr>
          </a:p>
        </p:txBody>
      </p:sp>
      <p:sp>
        <p:nvSpPr>
          <p:cNvPr id="22" name="テキスト ボックス 17">
            <a:extLst>
              <a:ext uri="{FF2B5EF4-FFF2-40B4-BE49-F238E27FC236}">
                <a16:creationId xmlns="" xmlns:a16="http://schemas.microsoft.com/office/drawing/2014/main" id="{F324006B-234F-9F3D-F100-E392F0707C68}"/>
              </a:ext>
            </a:extLst>
          </p:cNvPr>
          <p:cNvSpPr txBox="1"/>
          <p:nvPr/>
        </p:nvSpPr>
        <p:spPr>
          <a:xfrm>
            <a:off x="2291247" y="8665783"/>
            <a:ext cx="889987" cy="261610"/>
          </a:xfrm>
          <a:prstGeom prst="rect">
            <a:avLst/>
          </a:prstGeom>
          <a:solidFill>
            <a:schemeClr val="bg1"/>
          </a:solidFill>
        </p:spPr>
        <p:txBody>
          <a:bodyPr wrap="none" rtlCol="0">
            <a:spAutoFit/>
          </a:bodyPr>
          <a:lstStyle/>
          <a:p>
            <a:r>
              <a:rPr lang="ja-JP" altLang="ko-KR" sz="1100" dirty="0" smtClean="0">
                <a:solidFill>
                  <a:srgbClr val="FF0000"/>
                </a:solidFill>
                <a:latin typeface="MS Mincho" pitchFamily="49" charset="-128"/>
                <a:ea typeface="MS Mincho" pitchFamily="49" charset="-128"/>
              </a:rPr>
              <a:t>ルール基本</a:t>
            </a:r>
            <a:endParaRPr kumimoji="1" lang="ja-JP" altLang="en-US" sz="1100" dirty="0">
              <a:solidFill>
                <a:srgbClr val="FF0000"/>
              </a:solidFill>
              <a:latin typeface="MS Mincho" pitchFamily="49" charset="-128"/>
              <a:ea typeface="MS Mincho" pitchFamily="49" charset="-128"/>
            </a:endParaRPr>
          </a:p>
        </p:txBody>
      </p:sp>
      <p:sp>
        <p:nvSpPr>
          <p:cNvPr id="23" name="テキスト ボックス 17">
            <a:extLst>
              <a:ext uri="{FF2B5EF4-FFF2-40B4-BE49-F238E27FC236}">
                <a16:creationId xmlns="" xmlns:a16="http://schemas.microsoft.com/office/drawing/2014/main" id="{F324006B-234F-9F3D-F100-E392F0707C68}"/>
              </a:ext>
            </a:extLst>
          </p:cNvPr>
          <p:cNvSpPr txBox="1"/>
          <p:nvPr/>
        </p:nvSpPr>
        <p:spPr>
          <a:xfrm>
            <a:off x="3851275" y="6668607"/>
            <a:ext cx="889987" cy="261610"/>
          </a:xfrm>
          <a:prstGeom prst="rect">
            <a:avLst/>
          </a:prstGeom>
          <a:solidFill>
            <a:schemeClr val="bg1"/>
          </a:solidFill>
        </p:spPr>
        <p:txBody>
          <a:bodyPr wrap="none" rtlCol="0">
            <a:spAutoFit/>
          </a:bodyPr>
          <a:lstStyle/>
          <a:p>
            <a:pPr algn="l"/>
            <a:r>
              <a:rPr kumimoji="1" lang="ja-JP" altLang="en-US" sz="1100" dirty="0" smtClean="0">
                <a:solidFill>
                  <a:srgbClr val="FF0000"/>
                </a:solidFill>
                <a:latin typeface="MS Mincho" pitchFamily="49" charset="-128"/>
                <a:ea typeface="MS Mincho" pitchFamily="49" charset="-128"/>
              </a:rPr>
              <a:t>ルール段階</a:t>
            </a:r>
            <a:endParaRPr kumimoji="1" lang="ja-JP" altLang="en-US" sz="1100" dirty="0">
              <a:solidFill>
                <a:srgbClr val="FF0000"/>
              </a:solidFill>
              <a:latin typeface="MS Mincho" pitchFamily="49" charset="-128"/>
              <a:ea typeface="MS Mincho" pitchFamily="49" charset="-128"/>
            </a:endParaRPr>
          </a:p>
        </p:txBody>
      </p:sp>
      <p:sp>
        <p:nvSpPr>
          <p:cNvPr id="24" name="テキスト ボックス 17">
            <a:extLst>
              <a:ext uri="{FF2B5EF4-FFF2-40B4-BE49-F238E27FC236}">
                <a16:creationId xmlns="" xmlns:a16="http://schemas.microsoft.com/office/drawing/2014/main" id="{F324006B-234F-9F3D-F100-E392F0707C68}"/>
              </a:ext>
            </a:extLst>
          </p:cNvPr>
          <p:cNvSpPr txBox="1"/>
          <p:nvPr/>
        </p:nvSpPr>
        <p:spPr>
          <a:xfrm>
            <a:off x="5244383" y="6649335"/>
            <a:ext cx="1172116" cy="261610"/>
          </a:xfrm>
          <a:prstGeom prst="rect">
            <a:avLst/>
          </a:prstGeom>
          <a:solidFill>
            <a:schemeClr val="bg1"/>
          </a:solidFill>
        </p:spPr>
        <p:txBody>
          <a:bodyPr wrap="none" rtlCol="0">
            <a:spAutoFit/>
          </a:bodyPr>
          <a:lstStyle/>
          <a:p>
            <a:r>
              <a:rPr lang="ja-JP" altLang="ko-KR" sz="1100" dirty="0" smtClean="0">
                <a:solidFill>
                  <a:srgbClr val="FF0000"/>
                </a:solidFill>
                <a:latin typeface="MS Mincho" pitchFamily="49" charset="-128"/>
                <a:ea typeface="MS Mincho" pitchFamily="49" charset="-128"/>
              </a:rPr>
              <a:t>ルール詳細仕様</a:t>
            </a:r>
            <a:endParaRPr kumimoji="1" lang="ja-JP" altLang="en-US" sz="1100" dirty="0">
              <a:solidFill>
                <a:srgbClr val="FF0000"/>
              </a:solidFill>
              <a:latin typeface="MS Mincho" pitchFamily="49" charset="-128"/>
              <a:ea typeface="MS Mincho" pitchFamily="49" charset="-128"/>
            </a:endParaRPr>
          </a:p>
        </p:txBody>
      </p:sp>
      <p:sp>
        <p:nvSpPr>
          <p:cNvPr id="25" name="テキスト ボックス 17">
            <a:extLst>
              <a:ext uri="{FF2B5EF4-FFF2-40B4-BE49-F238E27FC236}">
                <a16:creationId xmlns="" xmlns:a16="http://schemas.microsoft.com/office/drawing/2014/main" id="{F324006B-234F-9F3D-F100-E392F0707C68}"/>
              </a:ext>
            </a:extLst>
          </p:cNvPr>
          <p:cNvSpPr txBox="1"/>
          <p:nvPr/>
        </p:nvSpPr>
        <p:spPr>
          <a:xfrm>
            <a:off x="3856341" y="9014076"/>
            <a:ext cx="889987" cy="261610"/>
          </a:xfrm>
          <a:prstGeom prst="rect">
            <a:avLst/>
          </a:prstGeom>
          <a:solidFill>
            <a:schemeClr val="bg1"/>
          </a:solidFill>
        </p:spPr>
        <p:txBody>
          <a:bodyPr wrap="none" rtlCol="0">
            <a:spAutoFit/>
          </a:bodyPr>
          <a:lstStyle/>
          <a:p>
            <a:r>
              <a:rPr lang="ja-JP" altLang="ko-KR" sz="1100" dirty="0" smtClean="0">
                <a:solidFill>
                  <a:srgbClr val="FF0000"/>
                </a:solidFill>
                <a:latin typeface="MS Mincho" pitchFamily="49" charset="-128"/>
                <a:ea typeface="MS Mincho" pitchFamily="49" charset="-128"/>
              </a:rPr>
              <a:t>メッセージ</a:t>
            </a:r>
            <a:endParaRPr kumimoji="1" lang="ja-JP" altLang="en-US" sz="1100" dirty="0">
              <a:solidFill>
                <a:srgbClr val="FF0000"/>
              </a:solidFill>
              <a:latin typeface="MS Mincho" pitchFamily="49" charset="-128"/>
              <a:ea typeface="MS Mincho" pitchFamily="49" charset="-128"/>
            </a:endParaRPr>
          </a:p>
        </p:txBody>
      </p:sp>
      <p:sp>
        <p:nvSpPr>
          <p:cNvPr id="16" name="テキスト ボックス 17">
            <a:extLst>
              <a:ext uri="{FF2B5EF4-FFF2-40B4-BE49-F238E27FC236}">
                <a16:creationId xmlns="" xmlns:a16="http://schemas.microsoft.com/office/drawing/2014/main" id="{F324006B-234F-9F3D-F100-E392F0707C68}"/>
              </a:ext>
            </a:extLst>
          </p:cNvPr>
          <p:cNvSpPr txBox="1"/>
          <p:nvPr/>
        </p:nvSpPr>
        <p:spPr>
          <a:xfrm>
            <a:off x="3674944" y="7515933"/>
            <a:ext cx="1172116" cy="261610"/>
          </a:xfrm>
          <a:prstGeom prst="rect">
            <a:avLst/>
          </a:prstGeom>
          <a:solidFill>
            <a:schemeClr val="bg1"/>
          </a:solidFill>
        </p:spPr>
        <p:txBody>
          <a:bodyPr wrap="none" rtlCol="0">
            <a:spAutoFit/>
          </a:bodyPr>
          <a:lstStyle/>
          <a:p>
            <a:r>
              <a:rPr lang="ja-JP" altLang="ko-KR" sz="1100" dirty="0" smtClean="0">
                <a:solidFill>
                  <a:srgbClr val="FF0000"/>
                </a:solidFill>
                <a:latin typeface="MS Mincho" pitchFamily="49" charset="-128"/>
                <a:ea typeface="MS Mincho" pitchFamily="49" charset="-128"/>
              </a:rPr>
              <a:t>ルール</a:t>
            </a:r>
            <a:r>
              <a:rPr kumimoji="1" lang="ja-JP" altLang="en-US" sz="1100" dirty="0" smtClean="0">
                <a:solidFill>
                  <a:srgbClr val="FF0000"/>
                </a:solidFill>
                <a:latin typeface="MS Mincho" pitchFamily="49" charset="-128"/>
                <a:ea typeface="MS Mincho" pitchFamily="49" charset="-128"/>
              </a:rPr>
              <a:t>段階</a:t>
            </a:r>
            <a:r>
              <a:rPr lang="ja-JP" altLang="ko-KR" sz="1100" dirty="0" smtClean="0">
                <a:solidFill>
                  <a:srgbClr val="FF0000"/>
                </a:solidFill>
                <a:latin typeface="MS Mincho" pitchFamily="49" charset="-128"/>
                <a:ea typeface="MS Mincho" pitchFamily="49" charset="-128"/>
              </a:rPr>
              <a:t>情報</a:t>
            </a:r>
            <a:endParaRPr kumimoji="1" lang="ja-JP" altLang="en-US" sz="1100" dirty="0">
              <a:solidFill>
                <a:srgbClr val="FF0000"/>
              </a:solidFill>
              <a:latin typeface="MS Mincho" pitchFamily="49" charset="-128"/>
              <a:ea typeface="MS Mincho" pitchFamily="49" charset="-128"/>
            </a:endParaRPr>
          </a:p>
        </p:txBody>
      </p:sp>
    </p:spTree>
    <p:extLst>
      <p:ext uri="{BB962C8B-B14F-4D97-AF65-F5344CB8AC3E}">
        <p14:creationId xmlns="" xmlns:p14="http://schemas.microsoft.com/office/powerpoint/2010/main" val="233717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4" name="그림 13"/>
          <p:cNvPicPr>
            <a:picLocks noChangeAspect="1"/>
          </p:cNvPicPr>
          <p:nvPr/>
        </p:nvPicPr>
        <p:blipFill>
          <a:blip r:embed="rId3"/>
          <a:stretch>
            <a:fillRect/>
          </a:stretch>
        </p:blipFill>
        <p:spPr>
          <a:xfrm>
            <a:off x="1277281" y="1754634"/>
            <a:ext cx="5170820" cy="3044349"/>
          </a:xfrm>
          <a:prstGeom prst="rect">
            <a:avLst/>
          </a:prstGeom>
        </p:spPr>
      </p:pic>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b="1" dirty="0" smtClean="0">
                <a:solidFill>
                  <a:srgbClr val="7F7F7F"/>
                </a:solidFill>
                <a:latin typeface="MS Mincho" pitchFamily="49" charset="-128"/>
                <a:ea typeface="MS Mincho"/>
                <a:cs typeface="MS Mincho"/>
                <a:sym typeface="MS Mincho"/>
              </a:rPr>
              <a:t>　</a:t>
            </a:r>
            <a:r>
              <a:rPr lang="ja-JP" altLang="en-US" sz="1100" dirty="0" smtClean="0">
                <a:solidFill>
                  <a:srgbClr val="7F7F7F"/>
                </a:solidFill>
                <a:latin typeface="MS Mincho" pitchFamily="49" charset="-128"/>
                <a:ea typeface="MS Mincho" pitchFamily="49" charset="-128"/>
                <a:cs typeface="MS Mincho"/>
                <a:sym typeface="MS Mincho"/>
              </a:rPr>
              <a:t>レセプト</a:t>
            </a:r>
            <a:r>
              <a:rPr lang="ja-JP" altLang="ko-KR" sz="1100" dirty="0" smtClean="0">
                <a:latin typeface="MS Mincho" pitchFamily="49" charset="-128"/>
                <a:ea typeface="MS Mincho" pitchFamily="49" charset="-128"/>
              </a:rPr>
              <a:t>の閲覧</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19</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139;p3">
            <a:extLst>
              <a:ext uri="{FF2B5EF4-FFF2-40B4-BE49-F238E27FC236}">
                <a16:creationId xmlns="" xmlns:a16="http://schemas.microsoft.com/office/drawing/2014/main" id="{45A71851-3B0A-86B1-6C92-F38EB35FB2A9}"/>
              </a:ext>
            </a:extLst>
          </p:cNvPr>
          <p:cNvSpPr/>
          <p:nvPr/>
        </p:nvSpPr>
        <p:spPr>
          <a:xfrm>
            <a:off x="1277281" y="1790436"/>
            <a:ext cx="3326617" cy="229884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 xmlns:a16="http://schemas.microsoft.com/office/drawing/2014/main" id="{4C655AA7-98F7-AB1B-629D-0D6151B91FA0}"/>
              </a:ext>
            </a:extLst>
          </p:cNvPr>
          <p:cNvSpPr txBox="1"/>
          <p:nvPr/>
        </p:nvSpPr>
        <p:spPr>
          <a:xfrm>
            <a:off x="2389177" y="2825761"/>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1" name="Google Shape;129;p3">
            <a:extLst>
              <a:ext uri="{FF2B5EF4-FFF2-40B4-BE49-F238E27FC236}">
                <a16:creationId xmlns="" xmlns:a16="http://schemas.microsoft.com/office/drawing/2014/main" id="{4F781E98-E709-02E3-56C4-262D5C0ADB31}"/>
              </a:ext>
            </a:extLst>
          </p:cNvPr>
          <p:cNvSpPr txBox="1"/>
          <p:nvPr/>
        </p:nvSpPr>
        <p:spPr>
          <a:xfrm>
            <a:off x="1054653" y="4845126"/>
            <a:ext cx="6110076" cy="1361871"/>
          </a:xfrm>
          <a:prstGeom prst="rect">
            <a:avLst/>
          </a:prstGeom>
          <a:noFill/>
          <a:ln>
            <a:noFill/>
          </a:ln>
        </p:spPr>
        <p:txBody>
          <a:bodyPr spcFirstLastPara="1" wrap="square" lIns="91425" tIns="45700" rIns="91425" bIns="45700" anchor="t" anchorCtr="0">
            <a:spAutoFit/>
          </a:bodyPr>
          <a:lstStyle/>
          <a:p>
            <a:pPr>
              <a:lnSpc>
                <a:spcPct val="125000"/>
              </a:lnSpc>
            </a:pPr>
            <a:r>
              <a:rPr lang="ko-KR" sz="1100" dirty="0" smtClean="0">
                <a:solidFill>
                  <a:srgbClr val="FF0000"/>
                </a:solidFill>
                <a:latin typeface="MS Mincho" pitchFamily="49" charset="-128"/>
                <a:ea typeface="MS Mincho"/>
                <a:cs typeface="MS Mincho"/>
                <a:sym typeface="MS Mincho"/>
              </a:rPr>
              <a:t>①</a:t>
            </a:r>
            <a:r>
              <a:rPr lang="en-US" altLang="ko-KR" sz="1100" dirty="0" smtClean="0">
                <a:solidFill>
                  <a:srgbClr val="FF0000"/>
                </a:solidFill>
                <a:latin typeface="MS Mincho" pitchFamily="49" charset="-128"/>
                <a:ea typeface="MS Mincho"/>
                <a:cs typeface="MS Mincho"/>
                <a:sym typeface="MS Mincho"/>
              </a:rPr>
              <a:t> </a:t>
            </a:r>
            <a:r>
              <a:rPr lang="ja-JP" altLang="ko-KR" sz="1100" dirty="0" smtClean="0">
                <a:latin typeface="MS Mincho" pitchFamily="49" charset="-128"/>
                <a:ea typeface="MS Mincho" pitchFamily="49" charset="-128"/>
              </a:rPr>
              <a:t>照</a:t>
            </a:r>
            <a:r>
              <a:rPr lang="ja-JP" altLang="ko-KR" sz="1100" dirty="0" smtClean="0">
                <a:latin typeface="MS Mincho" pitchFamily="49" charset="-128"/>
                <a:ea typeface="MS Mincho" pitchFamily="49" charset="-128"/>
              </a:rPr>
              <a:t>会された</a:t>
            </a:r>
            <a:r>
              <a:rPr lang="ja-JP" altLang="en-US" sz="1100" dirty="0" smtClean="0">
                <a:latin typeface="MS Mincho" pitchFamily="49" charset="-128"/>
                <a:ea typeface="MS Mincho" pitchFamily="49" charset="-128"/>
              </a:rPr>
              <a:t>レセプト</a:t>
            </a:r>
            <a:r>
              <a:rPr lang="ja-JP" altLang="ko-KR" sz="1100" dirty="0" smtClean="0">
                <a:latin typeface="MS Mincho" pitchFamily="49" charset="-128"/>
                <a:ea typeface="MS Mincho" pitchFamily="49" charset="-128"/>
              </a:rPr>
              <a:t>をダブルクリック</a:t>
            </a:r>
            <a:r>
              <a:rPr lang="ja-JP" altLang="en-US" sz="1100" dirty="0" smtClean="0">
                <a:latin typeface="MS Mincho" pitchFamily="49" charset="-128"/>
                <a:ea typeface="MS Mincho" pitchFamily="49" charset="-128"/>
              </a:rPr>
              <a:t>すると</a:t>
            </a:r>
            <a:r>
              <a:rPr lang="ja-JP" altLang="ko-KR" sz="1100" dirty="0" smtClean="0">
                <a:latin typeface="MS Mincho" pitchFamily="49" charset="-128"/>
                <a:ea typeface="MS Mincho" pitchFamily="49" charset="-128"/>
              </a:rPr>
              <a:t>医療費請求書の詳細画面を表示できます。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 又</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単純な閲覧機能のみが提供されます。 （適応症の修正</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精密点検適用以外の設定</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などの学習はできません。）</a:t>
            </a:r>
            <a:r>
              <a:rPr lang="en-US" altLang="ko-KR" sz="1100" dirty="0" smtClean="0">
                <a:solidFill>
                  <a:schemeClr val="dk1"/>
                </a:solidFill>
                <a:latin typeface="MS Mincho" pitchFamily="49" charset="-128"/>
                <a:ea typeface="MS Mincho" pitchFamily="49" charset="-128"/>
                <a:cs typeface="MS Mincho"/>
                <a:sym typeface="MS Mincho"/>
              </a:rPr>
              <a:t> </a:t>
            </a:r>
          </a:p>
          <a:p>
            <a:pPr>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solidFill>
                  <a:srgbClr val="FF0000"/>
                </a:solidFill>
                <a:latin typeface="MS Mincho" pitchFamily="49" charset="-128"/>
                <a:ea typeface="MS Mincho" pitchFamily="49" charset="-128"/>
              </a:rPr>
              <a:t>注：「医療費請求書保存</a:t>
            </a:r>
            <a:r>
              <a:rPr lang="ja-JP" altLang="en-US" sz="1100" dirty="0" smtClean="0">
                <a:solidFill>
                  <a:srgbClr val="FF0000"/>
                </a:solidFill>
                <a:latin typeface="MS Mincho" pitchFamily="49" charset="-128"/>
                <a:ea typeface="MS Mincho" pitchFamily="49" charset="-128"/>
              </a:rPr>
              <a:t>期間</a:t>
            </a:r>
            <a:r>
              <a:rPr lang="ja-JP" altLang="ko-KR" sz="1100" dirty="0" smtClean="0">
                <a:solidFill>
                  <a:srgbClr val="FF0000"/>
                </a:solidFill>
                <a:latin typeface="MS Mincho" pitchFamily="49" charset="-128"/>
                <a:ea typeface="MS Mincho" pitchFamily="49" charset="-128"/>
              </a:rPr>
              <a:t>」によっては閲覧できない場合があります。保存</a:t>
            </a:r>
            <a:r>
              <a:rPr lang="ja-JP" altLang="en-US" sz="1100" dirty="0" smtClean="0">
                <a:solidFill>
                  <a:srgbClr val="FF0000"/>
                </a:solidFill>
                <a:latin typeface="MS Mincho" pitchFamily="49" charset="-128"/>
                <a:ea typeface="MS Mincho" pitchFamily="49" charset="-128"/>
              </a:rPr>
              <a:t>期間 </a:t>
            </a:r>
            <a:r>
              <a:rPr lang="ja-JP" altLang="ko-KR" sz="1100" dirty="0" smtClean="0">
                <a:solidFill>
                  <a:srgbClr val="FF0000"/>
                </a:solidFill>
                <a:latin typeface="MS Mincho" pitchFamily="49" charset="-128"/>
                <a:ea typeface="MS Mincho" pitchFamily="49" charset="-128"/>
              </a:rPr>
              <a:t>の場合</a:t>
            </a:r>
            <a:r>
              <a:rPr lang="en-US" altLang="ja-JP" sz="1100" dirty="0" smtClean="0">
                <a:solidFill>
                  <a:srgbClr val="FF0000"/>
                </a:solidFill>
                <a:latin typeface="MS Mincho" pitchFamily="49" charset="-128"/>
                <a:ea typeface="MS Mincho" pitchFamily="49" charset="-128"/>
              </a:rPr>
              <a:t>  </a:t>
            </a:r>
          </a:p>
          <a:p>
            <a:pPr>
              <a:lnSpc>
                <a:spcPct val="125000"/>
              </a:lnSpc>
            </a:pPr>
            <a:r>
              <a:rPr lang="en-US" altLang="ja-JP" sz="1100" dirty="0" smtClean="0">
                <a:solidFill>
                  <a:srgbClr val="FF0000"/>
                </a:solidFill>
                <a:latin typeface="MS Mincho" pitchFamily="49" charset="-128"/>
                <a:ea typeface="MS Mincho" pitchFamily="49" charset="-128"/>
              </a:rPr>
              <a:t>       </a:t>
            </a:r>
            <a:r>
              <a:rPr lang="ja-JP" altLang="en-US" sz="1100" dirty="0" smtClean="0">
                <a:solidFill>
                  <a:srgbClr val="FF0000"/>
                </a:solidFill>
                <a:latin typeface="MS Mincho" pitchFamily="49" charset="-128"/>
                <a:ea typeface="MS Mincho" pitchFamily="49" charset="-128"/>
              </a:rPr>
              <a:t>は</a:t>
            </a:r>
            <a:r>
              <a:rPr lang="ja-JP" altLang="ko-KR" sz="1100" dirty="0" smtClean="0">
                <a:solidFill>
                  <a:srgbClr val="FF0000"/>
                </a:solidFill>
                <a:latin typeface="MS Mincho" pitchFamily="49" charset="-128"/>
                <a:ea typeface="MS Mincho" pitchFamily="49" charset="-128"/>
              </a:rPr>
              <a:t>「システム管理」 &gt; 「情報管理」画面で確認可能です。 ただし、保存</a:t>
            </a:r>
            <a:r>
              <a:rPr lang="ja-JP" altLang="en-US" sz="1100" dirty="0" smtClean="0">
                <a:solidFill>
                  <a:srgbClr val="FF0000"/>
                </a:solidFill>
                <a:latin typeface="MS Mincho" pitchFamily="49" charset="-128"/>
                <a:ea typeface="MS Mincho" pitchFamily="49" charset="-128"/>
              </a:rPr>
              <a:t>期間  </a:t>
            </a:r>
            <a:endParaRPr lang="en-US" altLang="ja-JP" sz="1100" dirty="0" smtClean="0">
              <a:solidFill>
                <a:srgbClr val="FF0000"/>
              </a:solidFill>
              <a:latin typeface="MS Mincho" pitchFamily="49" charset="-128"/>
              <a:ea typeface="MS Mincho" pitchFamily="49" charset="-128"/>
            </a:endParaRPr>
          </a:p>
          <a:p>
            <a:pPr>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は該当する診療年月ではなくアップロードの</a:t>
            </a:r>
            <a:r>
              <a:rPr lang="ja-JP" altLang="en-US" sz="1100" dirty="0" smtClean="0">
                <a:solidFill>
                  <a:srgbClr val="FF0000"/>
                </a:solidFill>
                <a:latin typeface="MS Mincho" pitchFamily="49" charset="-128"/>
                <a:ea typeface="MS Mincho" pitchFamily="49" charset="-128"/>
              </a:rPr>
              <a:t>取り込み</a:t>
            </a:r>
            <a:r>
              <a:rPr lang="ja-JP" altLang="ko-KR" sz="1100" dirty="0" smtClean="0">
                <a:solidFill>
                  <a:srgbClr val="FF0000"/>
                </a:solidFill>
                <a:latin typeface="MS Mincho" pitchFamily="49" charset="-128"/>
                <a:ea typeface="MS Mincho" pitchFamily="49" charset="-128"/>
              </a:rPr>
              <a:t>時点</a:t>
            </a:r>
            <a:r>
              <a:rPr lang="ja-JP" altLang="en-US" sz="1100" dirty="0" smtClean="0">
                <a:solidFill>
                  <a:srgbClr val="FF0000"/>
                </a:solidFill>
                <a:latin typeface="MS Mincho" pitchFamily="49" charset="-128"/>
                <a:ea typeface="MS Mincho" pitchFamily="49" charset="-128"/>
              </a:rPr>
              <a:t>から</a:t>
            </a:r>
            <a:r>
              <a:rPr lang="ja-JP" altLang="ko-KR" sz="1100" dirty="0" smtClean="0">
                <a:solidFill>
                  <a:srgbClr val="FF0000"/>
                </a:solidFill>
                <a:latin typeface="MS Mincho" pitchFamily="49" charset="-128"/>
                <a:ea typeface="MS Mincho" pitchFamily="49" charset="-128"/>
              </a:rPr>
              <a:t>計算されます。</a:t>
            </a:r>
            <a:endParaRPr lang="en-US" altLang="ko-KR" sz="1100" dirty="0">
              <a:solidFill>
                <a:srgbClr val="FF0000"/>
              </a:solidFill>
              <a:latin typeface="MS Mincho" pitchFamily="49" charset="-128"/>
              <a:ea typeface="MS Mincho" pitchFamily="49" charset="-128"/>
              <a:cs typeface="MS Mincho"/>
              <a:sym typeface="MS Mincho"/>
            </a:endParaRPr>
          </a:p>
        </p:txBody>
      </p:sp>
    </p:spTree>
    <p:extLst>
      <p:ext uri="{BB962C8B-B14F-4D97-AF65-F5344CB8AC3E}">
        <p14:creationId xmlns="" xmlns:p14="http://schemas.microsoft.com/office/powerpoint/2010/main" val="406344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5" name="テキスト ボックス 2">
            <a:extLst>
              <a:ext uri="{FF2B5EF4-FFF2-40B4-BE49-F238E27FC236}">
                <a16:creationId xmlns="" xmlns:a16="http://schemas.microsoft.com/office/drawing/2014/main" id="{2E8BDE35-6B75-43EE-966F-09A38183B47E}"/>
              </a:ext>
            </a:extLst>
          </p:cNvPr>
          <p:cNvSpPr txBox="1"/>
          <p:nvPr/>
        </p:nvSpPr>
        <p:spPr>
          <a:xfrm>
            <a:off x="3973755" y="4038260"/>
            <a:ext cx="3619234" cy="1477328"/>
          </a:xfrm>
          <a:prstGeom prst="rect">
            <a:avLst/>
          </a:prstGeom>
          <a:noFill/>
        </p:spPr>
        <p:txBody>
          <a:bodyPr wrap="square">
            <a:spAutoFit/>
          </a:bodyPr>
          <a:lstStyle/>
          <a:p>
            <a:pPr>
              <a:lnSpc>
                <a:spcPct val="125000"/>
              </a:lnSpc>
            </a:pPr>
            <a:r>
              <a:rPr lang="ja-JP" altLang="ja-JP" sz="1200" dirty="0" smtClean="0">
                <a:solidFill>
                  <a:srgbClr val="FF0000"/>
                </a:solidFill>
                <a:latin typeface="MS Mincho" pitchFamily="49" charset="-128"/>
                <a:ea typeface="MS Mincho" pitchFamily="49" charset="-128"/>
                <a:cs typeface="KozGoPro-Medium"/>
              </a:rPr>
              <a:t>②</a:t>
            </a:r>
            <a:r>
              <a:rPr lang="ja-JP" altLang="ko-KR" sz="1200" dirty="0" smtClean="0">
                <a:latin typeface="MS Mincho" pitchFamily="49" charset="-128"/>
                <a:ea typeface="MS Mincho" pitchFamily="49" charset="-128"/>
              </a:rPr>
              <a:t>ルールの説明</a:t>
            </a:r>
            <a:r>
              <a:rPr lang="ja-JP" altLang="en-US" sz="1200" dirty="0" smtClean="0">
                <a:latin typeface="MS Mincho" pitchFamily="49" charset="-128"/>
                <a:ea typeface="MS Mincho" pitchFamily="49" charset="-128"/>
              </a:rPr>
              <a:t>や</a:t>
            </a:r>
            <a:r>
              <a:rPr lang="ja-JP" altLang="ko-KR" sz="1200" dirty="0" smtClean="0">
                <a:latin typeface="MS Mincho" pitchFamily="49" charset="-128"/>
                <a:ea typeface="MS Mincho" pitchFamily="49" charset="-128"/>
              </a:rPr>
              <a:t>実行種別</a:t>
            </a:r>
            <a:r>
              <a:rPr lang="ja-JP" altLang="en-US" sz="1200" dirty="0" smtClean="0">
                <a:latin typeface="MS Mincho" pitchFamily="49" charset="-128"/>
                <a:ea typeface="MS Mincho" pitchFamily="49" charset="-128"/>
              </a:rPr>
              <a:t>と</a:t>
            </a:r>
            <a:r>
              <a:rPr lang="ja-JP" altLang="ko-KR" sz="1200" dirty="0" smtClean="0">
                <a:latin typeface="MS Mincho" pitchFamily="49" charset="-128"/>
                <a:ea typeface="MS Mincho" pitchFamily="49" charset="-128"/>
              </a:rPr>
              <a:t>地域別</a:t>
            </a:r>
            <a:r>
              <a:rPr lang="ja-JP" altLang="en-US" sz="1200" dirty="0" smtClean="0">
                <a:latin typeface="MS Mincho" pitchFamily="49" charset="-128"/>
                <a:ea typeface="MS Mincho" pitchFamily="49" charset="-128"/>
              </a:rPr>
              <a:t>と</a:t>
            </a:r>
            <a:r>
              <a:rPr lang="ja-JP" altLang="ko-KR" sz="1200" dirty="0" smtClean="0">
                <a:latin typeface="MS Mincho" pitchFamily="49" charset="-128"/>
                <a:ea typeface="MS Mincho" pitchFamily="49" charset="-128"/>
              </a:rPr>
              <a:t>顧客</a:t>
            </a:r>
            <a:endParaRPr lang="en-US" altLang="ja-JP" sz="1200" dirty="0" smtClean="0">
              <a:latin typeface="MS Mincho" pitchFamily="49" charset="-128"/>
              <a:ea typeface="MS Mincho" pitchFamily="49" charset="-128"/>
            </a:endParaRPr>
          </a:p>
          <a:p>
            <a:pPr>
              <a:lnSpc>
                <a:spcPct val="125000"/>
              </a:lnSpc>
            </a:pPr>
            <a:r>
              <a:rPr lang="en-US" altLang="ja-JP" sz="1200" dirty="0" smtClean="0">
                <a:latin typeface="MS Mincho" pitchFamily="49" charset="-128"/>
                <a:ea typeface="MS Mincho" pitchFamily="49" charset="-128"/>
              </a:rPr>
              <a:t>  </a:t>
            </a:r>
            <a:r>
              <a:rPr lang="ja-JP" altLang="ko-KR" sz="1200" dirty="0" smtClean="0">
                <a:latin typeface="MS Mincho" pitchFamily="49" charset="-128"/>
                <a:ea typeface="MS Mincho" pitchFamily="49" charset="-128"/>
              </a:rPr>
              <a:t>別</a:t>
            </a:r>
            <a:r>
              <a:rPr lang="ja-JP" altLang="en-US" sz="1200" dirty="0" smtClean="0">
                <a:latin typeface="MS Mincho" pitchFamily="49" charset="-128"/>
                <a:ea typeface="MS Mincho" pitchFamily="49" charset="-128"/>
              </a:rPr>
              <a:t>の</a:t>
            </a:r>
            <a:r>
              <a:rPr lang="ja-JP" altLang="ko-KR" sz="1200" dirty="0" smtClean="0">
                <a:latin typeface="MS Mincho" pitchFamily="49" charset="-128"/>
                <a:ea typeface="MS Mincho" pitchFamily="49" charset="-128"/>
              </a:rPr>
              <a:t>実行可否などを管理する部分です。</a:t>
            </a:r>
            <a:endParaRPr lang="en-US" altLang="ja-JP" sz="1200" dirty="0" smtClean="0">
              <a:solidFill>
                <a:srgbClr val="FF0000"/>
              </a:solidFill>
              <a:latin typeface="MS Mincho" pitchFamily="49" charset="-128"/>
              <a:ea typeface="MS Mincho" pitchFamily="49" charset="-128"/>
              <a:cs typeface="KozGoPro-Medium"/>
            </a:endParaRPr>
          </a:p>
          <a:p>
            <a:pPr>
              <a:lnSpc>
                <a:spcPct val="125000"/>
              </a:lnSpc>
            </a:pPr>
            <a:r>
              <a:rPr lang="en-US" altLang="ko-KR" sz="1200" kern="0" dirty="0" smtClean="0">
                <a:solidFill>
                  <a:srgbClr val="000000"/>
                </a:solidFill>
                <a:effectLst/>
                <a:latin typeface="MS Mincho" pitchFamily="49" charset="-128"/>
                <a:ea typeface="MS Mincho" pitchFamily="49" charset="-128"/>
                <a:cs typeface="KozMinPro-Light"/>
              </a:rPr>
              <a:t>- </a:t>
            </a:r>
            <a:r>
              <a:rPr lang="ja-JP" altLang="ko-KR" sz="1200" dirty="0" smtClean="0">
                <a:latin typeface="MS Mincho" pitchFamily="49" charset="-128"/>
                <a:ea typeface="MS Mincho" pitchFamily="49" charset="-128"/>
              </a:rPr>
              <a:t>適</a:t>
            </a:r>
            <a:r>
              <a:rPr lang="ja-JP" altLang="ko-KR" sz="1200" dirty="0" smtClean="0">
                <a:latin typeface="MS Mincho" pitchFamily="49" charset="-128"/>
                <a:ea typeface="MS Mincho" pitchFamily="49" charset="-128"/>
              </a:rPr>
              <a:t>用開始期間のみ</a:t>
            </a:r>
            <a:r>
              <a:rPr lang="ja-JP" altLang="en-US" sz="1200" dirty="0" smtClean="0">
                <a:latin typeface="MS Mincho" pitchFamily="49" charset="-128"/>
                <a:ea typeface="MS Mincho" pitchFamily="49" charset="-128"/>
              </a:rPr>
              <a:t>点検</a:t>
            </a:r>
            <a:r>
              <a:rPr lang="ja-JP" altLang="ko-KR" sz="1200" dirty="0" smtClean="0">
                <a:latin typeface="MS Mincho" pitchFamily="49" charset="-128"/>
                <a:ea typeface="MS Mincho" pitchFamily="49" charset="-128"/>
              </a:rPr>
              <a:t>ルールが適用されます。</a:t>
            </a:r>
            <a:endParaRPr lang="en-US" altLang="ko-KR" sz="1200" kern="0" dirty="0" smtClean="0">
              <a:solidFill>
                <a:srgbClr val="000000"/>
              </a:solidFill>
              <a:effectLst/>
              <a:latin typeface="MS Mincho" pitchFamily="49" charset="-128"/>
              <a:ea typeface="MS Mincho" pitchFamily="49" charset="-128"/>
              <a:cs typeface="KozMinPro-Light"/>
            </a:endParaRPr>
          </a:p>
          <a:p>
            <a:pPr>
              <a:lnSpc>
                <a:spcPct val="125000"/>
              </a:lnSpc>
            </a:pPr>
            <a:r>
              <a:rPr lang="en-US" altLang="ko-KR" sz="1200" dirty="0" smtClean="0">
                <a:latin typeface="MS Mincho" pitchFamily="49" charset="-128"/>
                <a:ea typeface="MS Mincho" pitchFamily="49" charset="-128"/>
                <a:cs typeface="KozMinPro-Light"/>
              </a:rPr>
              <a:t>- </a:t>
            </a:r>
            <a:r>
              <a:rPr lang="ja-JP" altLang="ko-KR" sz="1200" dirty="0" smtClean="0">
                <a:latin typeface="MS Mincho" pitchFamily="49" charset="-128"/>
                <a:ea typeface="MS Mincho" pitchFamily="49" charset="-128"/>
              </a:rPr>
              <a:t>適</a:t>
            </a:r>
            <a:r>
              <a:rPr lang="ja-JP" altLang="ko-KR" sz="1200" dirty="0" smtClean="0">
                <a:latin typeface="MS Mincho" pitchFamily="49" charset="-128"/>
                <a:ea typeface="MS Mincho" pitchFamily="49" charset="-128"/>
              </a:rPr>
              <a:t>用種別（医科、DPC、歯科）分野を基準に</a:t>
            </a:r>
            <a:endParaRPr lang="en-US" altLang="ja-JP" sz="1200" dirty="0" smtClean="0">
              <a:latin typeface="MS Mincho" pitchFamily="49" charset="-128"/>
              <a:ea typeface="MS Mincho" pitchFamily="49" charset="-128"/>
            </a:endParaRPr>
          </a:p>
          <a:p>
            <a:pPr>
              <a:lnSpc>
                <a:spcPct val="125000"/>
              </a:lnSpc>
            </a:pPr>
            <a:r>
              <a:rPr lang="en-US" altLang="ja-JP" sz="1200" dirty="0" smtClean="0">
                <a:latin typeface="MS Mincho" pitchFamily="49" charset="-128"/>
                <a:ea typeface="MS Mincho" pitchFamily="49" charset="-128"/>
              </a:rPr>
              <a:t> </a:t>
            </a:r>
            <a:r>
              <a:rPr lang="en-US" altLang="ja-JP" sz="1200" dirty="0" smtClean="0">
                <a:latin typeface="MS Mincho" pitchFamily="49" charset="-128"/>
                <a:ea typeface="MS Mincho" pitchFamily="49" charset="-128"/>
              </a:rPr>
              <a:t> </a:t>
            </a:r>
            <a:r>
              <a:rPr lang="ja-JP" altLang="ko-KR" sz="1200" dirty="0" smtClean="0">
                <a:latin typeface="MS Mincho" pitchFamily="49" charset="-128"/>
                <a:ea typeface="MS Mincho" pitchFamily="49" charset="-128"/>
              </a:rPr>
              <a:t>点</a:t>
            </a:r>
            <a:r>
              <a:rPr lang="ja-JP" altLang="ko-KR" sz="1200" dirty="0" smtClean="0">
                <a:latin typeface="MS Mincho" pitchFamily="49" charset="-128"/>
                <a:ea typeface="MS Mincho" pitchFamily="49" charset="-128"/>
              </a:rPr>
              <a:t>検を行います。</a:t>
            </a:r>
            <a:endParaRPr lang="en-US" altLang="ko-KR" sz="1200" dirty="0" smtClean="0">
              <a:latin typeface="MS Mincho" pitchFamily="49" charset="-128"/>
              <a:ea typeface="MS Mincho" pitchFamily="49" charset="-128"/>
              <a:cs typeface="KozMinPro-Light"/>
            </a:endParaRPr>
          </a:p>
          <a:p>
            <a:pPr>
              <a:lnSpc>
                <a:spcPct val="125000"/>
              </a:lnSpc>
            </a:pPr>
            <a:r>
              <a:rPr lang="en-US" altLang="ko-KR" sz="1200" dirty="0" smtClean="0">
                <a:latin typeface="MS Mincho" pitchFamily="49" charset="-128"/>
                <a:ea typeface="MS Mincho" pitchFamily="49" charset="-128"/>
                <a:cs typeface="KozMinPro-Light"/>
              </a:rPr>
              <a:t>- </a:t>
            </a:r>
            <a:r>
              <a:rPr lang="ja-JP" altLang="ko-KR" sz="1200" dirty="0" smtClean="0">
                <a:latin typeface="MS Mincho" pitchFamily="49" charset="-128"/>
                <a:ea typeface="MS Mincho" pitchFamily="49" charset="-128"/>
              </a:rPr>
              <a:t>適</a:t>
            </a:r>
            <a:r>
              <a:rPr lang="ja-JP" altLang="ko-KR" sz="1200" dirty="0" smtClean="0">
                <a:latin typeface="MS Mincho" pitchFamily="49" charset="-128"/>
                <a:ea typeface="MS Mincho" pitchFamily="49" charset="-128"/>
              </a:rPr>
              <a:t>用性別（男、女）性別適用可否を設定します。</a:t>
            </a:r>
            <a:endParaRPr lang="en-US" altLang="ko-KR" sz="1200" dirty="0" smtClean="0">
              <a:latin typeface="MS Mincho" pitchFamily="49" charset="-128"/>
              <a:ea typeface="MS Mincho" pitchFamily="49" charset="-128"/>
              <a:cs typeface="KozMinPro-Light"/>
            </a:endParaRPr>
          </a:p>
        </p:txBody>
      </p:sp>
      <p:pic>
        <p:nvPicPr>
          <p:cNvPr id="4" name="그림 3"/>
          <p:cNvPicPr>
            <a:picLocks noChangeAspect="1"/>
          </p:cNvPicPr>
          <p:nvPr/>
        </p:nvPicPr>
        <p:blipFill>
          <a:blip r:embed="rId3"/>
          <a:stretch>
            <a:fillRect/>
          </a:stretch>
        </p:blipFill>
        <p:spPr>
          <a:xfrm>
            <a:off x="1273870" y="1685467"/>
            <a:ext cx="2735806" cy="4705587"/>
          </a:xfrm>
          <a:prstGeom prst="rect">
            <a:avLst/>
          </a:prstGeom>
        </p:spPr>
      </p:pic>
      <p:sp>
        <p:nvSpPr>
          <p:cNvPr id="122" name="Google Shape;122;p3"/>
          <p:cNvSpPr txBox="1"/>
          <p:nvPr/>
        </p:nvSpPr>
        <p:spPr>
          <a:xfrm>
            <a:off x="1048101" y="1136238"/>
            <a:ext cx="5400000" cy="534721"/>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smtClean="0">
                <a:solidFill>
                  <a:srgbClr val="7F7F7F"/>
                </a:solidFill>
                <a:latin typeface="MS Mincho" pitchFamily="49" charset="-128"/>
                <a:ea typeface="MS Mincho" pitchFamily="49" charset="-128"/>
                <a:cs typeface="MS Mincho"/>
                <a:sym typeface="MS Mincho"/>
              </a:rPr>
              <a:t>1.</a:t>
            </a:r>
            <a:r>
              <a:rPr lang="ja-JP" altLang="en-US" sz="1200" dirty="0" smtClean="0">
                <a:solidFill>
                  <a:schemeClr val="tx1"/>
                </a:solidFill>
                <a:latin typeface="MS Mincho" pitchFamily="49" charset="-128"/>
                <a:ea typeface="MS Mincho" pitchFamily="49" charset="-128"/>
                <a:cs typeface="MS Mincho"/>
                <a:sym typeface="MS Mincho"/>
              </a:rPr>
              <a:t>点検</a:t>
            </a:r>
            <a:r>
              <a:rPr lang="ja-JP" altLang="ko-KR" sz="1200" dirty="0" smtClean="0">
                <a:solidFill>
                  <a:schemeClr val="tx1"/>
                </a:solidFill>
                <a:latin typeface="MS Mincho" pitchFamily="49" charset="-128"/>
                <a:ea typeface="MS Mincho" pitchFamily="49" charset="-128"/>
              </a:rPr>
              <a:t>ルールの内容</a:t>
            </a:r>
            <a:endParaRPr lang="en-US" altLang="ko-KR" sz="1200" b="1" dirty="0" smtClean="0">
              <a:solidFill>
                <a:schemeClr val="tx1"/>
              </a:solidFill>
              <a:latin typeface="MS Mincho" pitchFamily="49" charset="-128"/>
              <a:ea typeface="MS Mincho" pitchFamily="49" charset="-128"/>
              <a:cs typeface="MS Mincho"/>
              <a:sym typeface="MS Mincho"/>
            </a:endParaRPr>
          </a:p>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solidFill>
                  <a:schemeClr val="tx1"/>
                </a:solidFill>
                <a:latin typeface="MS Mincho" pitchFamily="49" charset="-128"/>
                <a:ea typeface="MS Mincho" pitchFamily="49" charset="-128"/>
              </a:rPr>
              <a:t>自動</a:t>
            </a:r>
            <a:r>
              <a:rPr lang="ja-JP" altLang="en-US" sz="1100" dirty="0" smtClean="0">
                <a:solidFill>
                  <a:schemeClr val="tx1"/>
                </a:solidFill>
                <a:latin typeface="MS Mincho" pitchFamily="49" charset="-128"/>
                <a:ea typeface="MS Mincho" pitchFamily="49" charset="-128"/>
                <a:cs typeface="MS Mincho"/>
                <a:sym typeface="MS Mincho"/>
              </a:rPr>
              <a:t>点検</a:t>
            </a:r>
            <a:r>
              <a:rPr lang="ja-JP" altLang="ko-KR" sz="1100" dirty="0" smtClean="0">
                <a:solidFill>
                  <a:schemeClr val="tx1"/>
                </a:solidFill>
                <a:latin typeface="MS Mincho" pitchFamily="49" charset="-128"/>
                <a:ea typeface="MS Mincho" pitchFamily="49" charset="-128"/>
              </a:rPr>
              <a:t>に使用される</a:t>
            </a:r>
            <a:r>
              <a:rPr lang="ja-JP" altLang="en-US" sz="1100" dirty="0" smtClean="0">
                <a:solidFill>
                  <a:schemeClr val="tx1"/>
                </a:solidFill>
                <a:latin typeface="MS Mincho" pitchFamily="49" charset="-128"/>
                <a:ea typeface="MS Mincho" pitchFamily="49" charset="-128"/>
                <a:cs typeface="MS Mincho"/>
                <a:sym typeface="MS Mincho"/>
              </a:rPr>
              <a:t>点検</a:t>
            </a:r>
            <a:r>
              <a:rPr lang="ja-JP" altLang="ko-KR" sz="1100" dirty="0" smtClean="0">
                <a:solidFill>
                  <a:schemeClr val="tx1"/>
                </a:solidFill>
                <a:latin typeface="MS Mincho" pitchFamily="49" charset="-128"/>
                <a:ea typeface="MS Mincho" pitchFamily="49" charset="-128"/>
              </a:rPr>
              <a:t>ルールのリストと詳細</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269570" y="100486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11211" y="85703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34;p3">
            <a:extLst>
              <a:ext uri="{FF2B5EF4-FFF2-40B4-BE49-F238E27FC236}">
                <a16:creationId xmlns="" xmlns:a16="http://schemas.microsoft.com/office/drawing/2014/main" id="{1FEFFB15-1D78-7F6D-F41D-F463C88AD15C}"/>
              </a:ext>
            </a:extLst>
          </p:cNvPr>
          <p:cNvSpPr txBox="1"/>
          <p:nvPr/>
        </p:nvSpPr>
        <p:spPr>
          <a:xfrm>
            <a:off x="1123393" y="6413858"/>
            <a:ext cx="6436281"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smtClean="0">
                <a:solidFill>
                  <a:srgbClr val="FF0000"/>
                </a:solidFill>
                <a:latin typeface="MS Mincho" pitchFamily="49" charset="-128"/>
                <a:ea typeface="MS Mincho" pitchFamily="49" charset="-128"/>
                <a:cs typeface="KozMinPro-Light"/>
              </a:rPr>
              <a:t>③</a:t>
            </a:r>
            <a:r>
              <a:rPr lang="ko-KR" altLang="en-US" sz="1100" dirty="0" smtClean="0">
                <a:solidFill>
                  <a:srgbClr val="FF0000"/>
                </a:solidFill>
                <a:latin typeface="MS Mincho" pitchFamily="49" charset="-128"/>
                <a:ea typeface="MS Mincho" pitchFamily="49" charset="-128"/>
                <a:cs typeface="KozMinPro-Light"/>
              </a:rPr>
              <a:t> </a:t>
            </a:r>
            <a:r>
              <a:rPr lang="ja-JP" altLang="ko-KR" sz="1100" dirty="0" smtClean="0">
                <a:latin typeface="MS Mincho" pitchFamily="49" charset="-128"/>
                <a:ea typeface="MS Mincho" pitchFamily="49" charset="-128"/>
              </a:rPr>
              <a:t>設定方式とコーディング方式の2つのルール開発方式があります。</a:t>
            </a:r>
            <a:endParaRPr lang="en-US" altLang="ko-KR" sz="1100" dirty="0" smtClean="0">
              <a:solidFill>
                <a:schemeClr val="tx1"/>
              </a:solidFill>
              <a:latin typeface="MS Mincho" pitchFamily="49" charset="-128"/>
              <a:ea typeface="MS Mincho" pitchFamily="49" charset="-128"/>
              <a:cs typeface="MS Mincho"/>
              <a:sym typeface="MS Mincho"/>
            </a:endParaRPr>
          </a:p>
          <a:p>
            <a:pPr>
              <a:lnSpc>
                <a:spcPct val="125000"/>
              </a:lnSpc>
            </a:pPr>
            <a:r>
              <a:rPr lang="en-US" altLang="ja-JP" sz="1100" dirty="0" smtClean="0">
                <a:latin typeface="MS Mincho" pitchFamily="49" charset="-128"/>
                <a:ea typeface="MS Mincho" pitchFamily="49" charset="-128"/>
              </a:rPr>
              <a:t> </a:t>
            </a:r>
            <a:r>
              <a:rPr lang="en-US" altLang="ko-KR" sz="1100" dirty="0" smtClean="0">
                <a:solidFill>
                  <a:schemeClr val="tx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設</a:t>
            </a:r>
            <a:r>
              <a:rPr lang="ja-JP" altLang="ko-KR" sz="1100" dirty="0" smtClean="0">
                <a:latin typeface="MS Mincho" pitchFamily="49" charset="-128"/>
                <a:ea typeface="MS Mincho" pitchFamily="49" charset="-128"/>
              </a:rPr>
              <a:t>定方法：ロジック管理画面でデータを登録するだけでルール開発が完了し、自動</a:t>
            </a:r>
            <a:r>
              <a:rPr lang="ja-JP" altLang="en-US" sz="1100" dirty="0" smtClean="0">
                <a:latin typeface="MS Mincho" pitchFamily="49" charset="-128"/>
                <a:ea typeface="MS Mincho" pitchFamily="49" charset="-128"/>
              </a:rPr>
              <a:t>点</a:t>
            </a:r>
            <a:r>
              <a:rPr lang="ja-JP" altLang="en-US" sz="1100" dirty="0" smtClean="0">
                <a:latin typeface="MS Mincho" pitchFamily="49" charset="-128"/>
                <a:ea typeface="MS Mincho" pitchFamily="49" charset="-128"/>
              </a:rPr>
              <a:t>検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適用されます。ただし、すでに決定されている項目のみ</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が可能なため、</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に制限</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ある可能性があります。</a:t>
            </a:r>
            <a:endParaRPr lang="en-US" altLang="ja-JP" sz="1100" dirty="0" smtClean="0">
              <a:latin typeface="MS Mincho" pitchFamily="49" charset="-128"/>
              <a:ea typeface="MS Mincho" pitchFamily="49" charset="-128"/>
            </a:endParaRPr>
          </a:p>
          <a:p>
            <a:pPr>
              <a:lnSpc>
                <a:spcPct val="125000"/>
              </a:lnSpc>
            </a:pPr>
            <a:r>
              <a:rPr lang="en-US" altLang="ko-KR" sz="1100" dirty="0" smtClean="0">
                <a:solidFill>
                  <a:schemeClr val="tx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コーディング方式：ロジックに対応する別</a:t>
            </a:r>
            <a:r>
              <a:rPr lang="ja-JP" altLang="en-US" sz="1100" dirty="0" smtClean="0">
                <a:latin typeface="MS Mincho" pitchFamily="49" charset="-128"/>
                <a:ea typeface="MS Mincho" pitchFamily="49" charset="-128"/>
              </a:rPr>
              <a:t>度</a:t>
            </a:r>
            <a:r>
              <a:rPr lang="ja-JP" altLang="ko-KR" sz="1100" dirty="0" smtClean="0">
                <a:latin typeface="MS Mincho" pitchFamily="49" charset="-128"/>
                <a:ea typeface="MS Mincho" pitchFamily="49" charset="-128"/>
              </a:rPr>
              <a:t>のモジュールの開発が必要です。設定方式</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モジュールの開発が必要です。設定方式で適用できない部分についても詳細な</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が</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可</a:t>
            </a:r>
            <a:r>
              <a:rPr lang="ja-JP" altLang="ko-KR" sz="1100" dirty="0" smtClean="0">
                <a:latin typeface="MS Mincho" pitchFamily="49" charset="-128"/>
                <a:ea typeface="MS Mincho" pitchFamily="49" charset="-128"/>
              </a:rPr>
              <a:t>能で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、DBを活用した一括</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が可能です。</a:t>
            </a: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 事例：商用医薬品DB</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支払基金の電子点数表）</a:t>
            </a:r>
            <a:endParaRPr lang="en-US" altLang="ko-KR" sz="1100" dirty="0">
              <a:solidFill>
                <a:schemeClr val="tx1"/>
              </a:solidFill>
              <a:latin typeface="MS Mincho" pitchFamily="49" charset="-128"/>
              <a:ea typeface="MS Mincho" pitchFamily="49" charset="-128"/>
              <a:cs typeface="MS Mincho"/>
              <a:sym typeface="MS Mincho"/>
            </a:endParaRPr>
          </a:p>
        </p:txBody>
      </p:sp>
      <p:sp>
        <p:nvSpPr>
          <p:cNvPr id="43" name="Google Shape;139;p3">
            <a:extLst>
              <a:ext uri="{FF2B5EF4-FFF2-40B4-BE49-F238E27FC236}">
                <a16:creationId xmlns="" xmlns:a16="http://schemas.microsoft.com/office/drawing/2014/main" id="{45A71851-3B0A-86B1-6C92-F38EB35FB2A9}"/>
              </a:ext>
            </a:extLst>
          </p:cNvPr>
          <p:cNvSpPr/>
          <p:nvPr/>
        </p:nvSpPr>
        <p:spPr>
          <a:xfrm>
            <a:off x="1850065" y="5646759"/>
            <a:ext cx="669851" cy="38190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 xmlns:a16="http://schemas.microsoft.com/office/drawing/2014/main" id="{4C655AA7-98F7-AB1B-629D-0D6151B91FA0}"/>
              </a:ext>
            </a:extLst>
          </p:cNvPr>
          <p:cNvSpPr txBox="1"/>
          <p:nvPr/>
        </p:nvSpPr>
        <p:spPr>
          <a:xfrm>
            <a:off x="2568833" y="2596274"/>
            <a:ext cx="415498" cy="36933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4" name="Google Shape;277;p11">
            <a:extLst>
              <a:ext uri="{FF2B5EF4-FFF2-40B4-BE49-F238E27FC236}">
                <a16:creationId xmlns="" xmlns:a16="http://schemas.microsoft.com/office/drawing/2014/main" id="{50487C51-37C9-A2C0-6B98-96CF88285BA2}"/>
              </a:ext>
            </a:extLst>
          </p:cNvPr>
          <p:cNvSpPr txBox="1"/>
          <p:nvPr/>
        </p:nvSpPr>
        <p:spPr>
          <a:xfrm>
            <a:off x="2663308" y="50065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5" name="Google Shape;280;p11">
            <a:extLst>
              <a:ext uri="{FF2B5EF4-FFF2-40B4-BE49-F238E27FC236}">
                <a16:creationId xmlns="" xmlns:a16="http://schemas.microsoft.com/office/drawing/2014/main" id="{25AAAF0C-451D-087B-B159-D6A6EDD0891E}"/>
              </a:ext>
            </a:extLst>
          </p:cNvPr>
          <p:cNvSpPr txBox="1"/>
          <p:nvPr/>
        </p:nvSpPr>
        <p:spPr>
          <a:xfrm>
            <a:off x="2434024" y="54797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7" name="テキスト ボックス 2">
            <a:extLst>
              <a:ext uri="{FF2B5EF4-FFF2-40B4-BE49-F238E27FC236}">
                <a16:creationId xmlns="" xmlns:a16="http://schemas.microsoft.com/office/drawing/2014/main" id="{2E8BDE35-6B75-43EE-966F-09A38183B47E}"/>
              </a:ext>
            </a:extLst>
          </p:cNvPr>
          <p:cNvSpPr txBox="1"/>
          <p:nvPr/>
        </p:nvSpPr>
        <p:spPr>
          <a:xfrm>
            <a:off x="4089506" y="2426590"/>
            <a:ext cx="3295141" cy="784830"/>
          </a:xfrm>
          <a:prstGeom prst="rect">
            <a:avLst/>
          </a:prstGeom>
          <a:noFill/>
        </p:spPr>
        <p:txBody>
          <a:bodyPr wrap="square">
            <a:spAutoFit/>
          </a:bodyPr>
          <a:lstStyle/>
          <a:p>
            <a:pPr>
              <a:lnSpc>
                <a:spcPct val="125000"/>
              </a:lnSpc>
            </a:pPr>
            <a:r>
              <a:rPr lang="ja-JP" altLang="ja-JP" sz="1200" dirty="0" smtClean="0">
                <a:solidFill>
                  <a:srgbClr val="FF0000"/>
                </a:solidFill>
                <a:latin typeface="MS Mincho" pitchFamily="49" charset="-128"/>
                <a:ea typeface="MS Mincho" pitchFamily="49" charset="-128"/>
                <a:cs typeface="KozGoPro-Medium"/>
              </a:rPr>
              <a:t>①</a:t>
            </a:r>
            <a:r>
              <a:rPr lang="ja-JP" altLang="en-US" sz="1200" dirty="0" smtClean="0">
                <a:solidFill>
                  <a:schemeClr val="tx1"/>
                </a:solidFill>
                <a:latin typeface="MS Mincho" pitchFamily="49" charset="-128"/>
                <a:ea typeface="MS Mincho" pitchFamily="49" charset="-128"/>
                <a:cs typeface="MS Mincho"/>
                <a:sym typeface="MS Mincho"/>
              </a:rPr>
              <a:t>点検</a:t>
            </a:r>
            <a:r>
              <a:rPr lang="ja-JP" altLang="ko-KR" sz="1200" dirty="0" smtClean="0">
                <a:latin typeface="MS Mincho" pitchFamily="49" charset="-128"/>
                <a:ea typeface="MS Mincho" pitchFamily="49" charset="-128"/>
              </a:rPr>
              <a:t>ルールのリストです</a:t>
            </a:r>
            <a:r>
              <a:rPr lang="ja-JP" altLang="ko-KR" sz="1200" dirty="0" smtClean="0">
                <a:latin typeface="MS Mincho" pitchFamily="49" charset="-128"/>
                <a:ea typeface="MS Mincho" pitchFamily="49" charset="-128"/>
              </a:rPr>
              <a:t>。</a:t>
            </a:r>
            <a:endParaRPr lang="en-US" altLang="ja-JP" sz="1200" dirty="0" smtClean="0">
              <a:latin typeface="MS Mincho" pitchFamily="49" charset="-128"/>
              <a:ea typeface="MS Mincho" pitchFamily="49" charset="-128"/>
            </a:endParaRPr>
          </a:p>
          <a:p>
            <a:pPr>
              <a:lnSpc>
                <a:spcPct val="125000"/>
              </a:lnSpc>
            </a:pPr>
            <a:r>
              <a:rPr lang="ja-JP" altLang="en-US" sz="1200" dirty="0" smtClean="0">
                <a:solidFill>
                  <a:schemeClr val="tx1"/>
                </a:solidFill>
                <a:latin typeface="MS Mincho" pitchFamily="49" charset="-128"/>
                <a:ea typeface="MS Mincho" pitchFamily="49" charset="-128"/>
                <a:cs typeface="MS Mincho"/>
                <a:sym typeface="MS Mincho"/>
              </a:rPr>
              <a:t>点</a:t>
            </a:r>
            <a:r>
              <a:rPr lang="ja-JP" altLang="en-US" sz="1200" dirty="0" smtClean="0">
                <a:solidFill>
                  <a:schemeClr val="tx1"/>
                </a:solidFill>
                <a:latin typeface="MS Mincho" pitchFamily="49" charset="-128"/>
                <a:ea typeface="MS Mincho" pitchFamily="49" charset="-128"/>
                <a:cs typeface="MS Mincho"/>
                <a:sym typeface="MS Mincho"/>
              </a:rPr>
              <a:t>検</a:t>
            </a:r>
            <a:r>
              <a:rPr lang="ja-JP" altLang="ko-KR" sz="1200" dirty="0" smtClean="0">
                <a:latin typeface="MS Mincho" pitchFamily="49" charset="-128"/>
                <a:ea typeface="MS Mincho" pitchFamily="49" charset="-128"/>
              </a:rPr>
              <a:t>ル</a:t>
            </a:r>
            <a:r>
              <a:rPr lang="ja-JP" altLang="ko-KR" sz="1200" dirty="0" smtClean="0">
                <a:latin typeface="MS Mincho" pitchFamily="49" charset="-128"/>
                <a:ea typeface="MS Mincho" pitchFamily="49" charset="-128"/>
              </a:rPr>
              <a:t>ールを選択すると以下の詳</a:t>
            </a:r>
            <a:r>
              <a:rPr lang="ja-JP" altLang="ko-KR" sz="1200" dirty="0" smtClean="0">
                <a:latin typeface="MS Mincho" pitchFamily="49" charset="-128"/>
                <a:ea typeface="MS Mincho" pitchFamily="49" charset="-128"/>
              </a:rPr>
              <a:t>細</a:t>
            </a:r>
            <a:endParaRPr lang="en-US" altLang="ja-JP" sz="1200" dirty="0" smtClean="0">
              <a:latin typeface="MS Mincho" pitchFamily="49" charset="-128"/>
              <a:ea typeface="MS Mincho" pitchFamily="49" charset="-128"/>
            </a:endParaRPr>
          </a:p>
          <a:p>
            <a:pPr>
              <a:lnSpc>
                <a:spcPct val="125000"/>
              </a:lnSpc>
            </a:pPr>
            <a:r>
              <a:rPr lang="ja-JP" altLang="ko-KR" sz="1200" dirty="0" smtClean="0">
                <a:latin typeface="MS Mincho" pitchFamily="49" charset="-128"/>
                <a:ea typeface="MS Mincho" pitchFamily="49" charset="-128"/>
              </a:rPr>
              <a:t>情報</a:t>
            </a:r>
            <a:r>
              <a:rPr lang="ja-JP" altLang="ko-KR" sz="1200" dirty="0" smtClean="0">
                <a:latin typeface="MS Mincho" pitchFamily="49" charset="-128"/>
                <a:ea typeface="MS Mincho" pitchFamily="49" charset="-128"/>
              </a:rPr>
              <a:t>領</a:t>
            </a:r>
            <a:r>
              <a:rPr lang="ja-JP" altLang="ko-KR" sz="1200" dirty="0" smtClean="0">
                <a:latin typeface="MS Mincho" pitchFamily="49" charset="-128"/>
                <a:ea typeface="MS Mincho" pitchFamily="49" charset="-128"/>
              </a:rPr>
              <a:t>域</a:t>
            </a:r>
            <a:r>
              <a:rPr lang="ja-JP" altLang="ko-KR" sz="1200" dirty="0" smtClean="0">
                <a:latin typeface="MS Mincho" pitchFamily="49" charset="-128"/>
                <a:ea typeface="MS Mincho" pitchFamily="49" charset="-128"/>
              </a:rPr>
              <a:t>にル</a:t>
            </a:r>
            <a:r>
              <a:rPr lang="ja-JP" altLang="ko-KR" sz="1200" dirty="0" smtClean="0">
                <a:latin typeface="MS Mincho" pitchFamily="49" charset="-128"/>
                <a:ea typeface="MS Mincho" pitchFamily="49" charset="-128"/>
              </a:rPr>
              <a:t>ール情報が表示されます。</a:t>
            </a:r>
            <a:endParaRPr lang="en-US" altLang="ko-KR" sz="1200" dirty="0" smtClean="0">
              <a:latin typeface="MS Mincho" pitchFamily="49" charset="-128"/>
              <a:ea typeface="MS Mincho" pitchFamily="49" charset="-128"/>
              <a:cs typeface="KozMinPro-Light"/>
            </a:endParaRPr>
          </a:p>
        </p:txBody>
      </p:sp>
      <p:pic>
        <p:nvPicPr>
          <p:cNvPr id="18" name="Picture 3"/>
          <p:cNvPicPr>
            <a:picLocks noChangeAspect="1" noChangeArrowheads="1"/>
          </p:cNvPicPr>
          <p:nvPr/>
        </p:nvPicPr>
        <p:blipFill>
          <a:blip r:embed="rId4" cstate="print"/>
          <a:srcRect/>
          <a:stretch>
            <a:fillRect/>
          </a:stretch>
        </p:blipFill>
        <p:spPr bwMode="auto">
          <a:xfrm>
            <a:off x="1606737" y="8772658"/>
            <a:ext cx="2097980" cy="1845211"/>
          </a:xfrm>
          <a:prstGeom prst="rect">
            <a:avLst/>
          </a:prstGeom>
          <a:noFill/>
          <a:ln w="9525" algn="ctr">
            <a:noFill/>
            <a:miter lim="800000"/>
            <a:headEnd/>
            <a:tailEnd/>
          </a:ln>
        </p:spPr>
      </p:pic>
      <p:sp>
        <p:nvSpPr>
          <p:cNvPr id="19" name="四角形: 角を丸くする 19">
            <a:extLst>
              <a:ext uri="{FF2B5EF4-FFF2-40B4-BE49-F238E27FC236}">
                <a16:creationId xmlns="" xmlns:a16="http://schemas.microsoft.com/office/drawing/2014/main" id="{28BCEBF0-173C-402A-ABA2-AFE1BF595438}"/>
              </a:ext>
            </a:extLst>
          </p:cNvPr>
          <p:cNvSpPr/>
          <p:nvPr/>
        </p:nvSpPr>
        <p:spPr>
          <a:xfrm>
            <a:off x="2272381" y="4006361"/>
            <a:ext cx="428287" cy="1934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9">
            <a:extLst>
              <a:ext uri="{FF2B5EF4-FFF2-40B4-BE49-F238E27FC236}">
                <a16:creationId xmlns="" xmlns:a16="http://schemas.microsoft.com/office/drawing/2014/main" id="{504A921E-DFA7-4620-9F67-55AA50F63F33}"/>
              </a:ext>
            </a:extLst>
          </p:cNvPr>
          <p:cNvSpPr txBox="1"/>
          <p:nvPr/>
        </p:nvSpPr>
        <p:spPr>
          <a:xfrm>
            <a:off x="2309679" y="3767668"/>
            <a:ext cx="415498" cy="369332"/>
          </a:xfrm>
          <a:prstGeom prst="rect">
            <a:avLst/>
          </a:prstGeom>
          <a:noFill/>
        </p:spPr>
        <p:txBody>
          <a:bodyPr wrap="none" rtlCol="0">
            <a:spAutoFit/>
          </a:bodyPr>
          <a:lstStyle/>
          <a:p>
            <a:r>
              <a:rPr kumimoji="1" lang="ja-JP" altLang="en-US" dirty="0">
                <a:solidFill>
                  <a:srgbClr val="FF0000"/>
                </a:solidFill>
              </a:rPr>
              <a:t>④</a:t>
            </a:r>
          </a:p>
        </p:txBody>
      </p:sp>
      <p:sp>
        <p:nvSpPr>
          <p:cNvPr id="23" name="テキスト ボックス 2">
            <a:extLst>
              <a:ext uri="{FF2B5EF4-FFF2-40B4-BE49-F238E27FC236}">
                <a16:creationId xmlns="" xmlns:a16="http://schemas.microsoft.com/office/drawing/2014/main" id="{2E8BDE35-6B75-43EE-966F-09A38183B47E}"/>
              </a:ext>
            </a:extLst>
          </p:cNvPr>
          <p:cNvSpPr txBox="1"/>
          <p:nvPr/>
        </p:nvSpPr>
        <p:spPr>
          <a:xfrm>
            <a:off x="891251" y="8189811"/>
            <a:ext cx="3183038" cy="534762"/>
          </a:xfrm>
          <a:prstGeom prst="rect">
            <a:avLst/>
          </a:prstGeom>
          <a:noFill/>
        </p:spPr>
        <p:txBody>
          <a:bodyPr wrap="square">
            <a:spAutoFit/>
          </a:bodyPr>
          <a:lstStyle/>
          <a:p>
            <a:pPr>
              <a:lnSpc>
                <a:spcPct val="125000"/>
              </a:lnSpc>
            </a:pPr>
            <a:r>
              <a:rPr lang="ja-JP" altLang="en-US" sz="1200" kern="0" dirty="0" smtClean="0">
                <a:solidFill>
                  <a:srgbClr val="FF0000"/>
                </a:solidFill>
                <a:latin typeface="MS Mincho" pitchFamily="49" charset="-128"/>
                <a:ea typeface="MS Mincho" pitchFamily="49" charset="-128"/>
                <a:cs typeface="KozMinPro-Light"/>
              </a:rPr>
              <a:t>④</a:t>
            </a:r>
            <a:r>
              <a:rPr lang="ja-JP" altLang="ja-JP" sz="1200" kern="0" dirty="0">
                <a:solidFill>
                  <a:srgbClr val="000000"/>
                </a:solidFill>
                <a:effectLst/>
                <a:latin typeface="MS Mincho" pitchFamily="49" charset="-128"/>
                <a:ea typeface="MS Mincho" pitchFamily="49" charset="-128"/>
                <a:cs typeface="KozMinPro-Light"/>
              </a:rPr>
              <a:t>　</a:t>
            </a:r>
            <a:r>
              <a:rPr lang="ja-JP" altLang="ko-KR" sz="1100" dirty="0" smtClean="0">
                <a:latin typeface="MS Mincho" pitchFamily="49" charset="-128"/>
                <a:ea typeface="MS Mincho" pitchFamily="49" charset="-128"/>
              </a:rPr>
              <a:t>支払基金</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国保連</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後期高齢者保険別</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地域別に実行するかどうかを設定します。</a:t>
            </a:r>
            <a:endParaRPr lang="en-US" altLang="ko-KR" sz="1100" dirty="0">
              <a:latin typeface="MS Mincho" pitchFamily="49" charset="-128"/>
              <a:ea typeface="MS Mincho" pitchFamily="49" charset="-128"/>
              <a:cs typeface="KozMinPro-Light"/>
            </a:endParaRPr>
          </a:p>
        </p:txBody>
      </p:sp>
      <p:sp>
        <p:nvSpPr>
          <p:cNvPr id="27" name="四角形: 角を丸くする 19">
            <a:extLst>
              <a:ext uri="{FF2B5EF4-FFF2-40B4-BE49-F238E27FC236}">
                <a16:creationId xmlns="" xmlns:a16="http://schemas.microsoft.com/office/drawing/2014/main" id="{28BCEBF0-173C-402A-ABA2-AFE1BF595438}"/>
              </a:ext>
            </a:extLst>
          </p:cNvPr>
          <p:cNvSpPr/>
          <p:nvPr/>
        </p:nvSpPr>
        <p:spPr>
          <a:xfrm>
            <a:off x="2298620" y="8736468"/>
            <a:ext cx="428287" cy="1934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19">
            <a:extLst>
              <a:ext uri="{FF2B5EF4-FFF2-40B4-BE49-F238E27FC236}">
                <a16:creationId xmlns="" xmlns:a16="http://schemas.microsoft.com/office/drawing/2014/main" id="{28BCEBF0-173C-402A-ABA2-AFE1BF595438}"/>
              </a:ext>
            </a:extLst>
          </p:cNvPr>
          <p:cNvSpPr/>
          <p:nvPr/>
        </p:nvSpPr>
        <p:spPr>
          <a:xfrm>
            <a:off x="2679962" y="4020535"/>
            <a:ext cx="428287" cy="1934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9">
            <a:extLst>
              <a:ext uri="{FF2B5EF4-FFF2-40B4-BE49-F238E27FC236}">
                <a16:creationId xmlns="" xmlns:a16="http://schemas.microsoft.com/office/drawing/2014/main" id="{504A921E-DFA7-4620-9F67-55AA50F63F33}"/>
              </a:ext>
            </a:extLst>
          </p:cNvPr>
          <p:cNvSpPr txBox="1"/>
          <p:nvPr/>
        </p:nvSpPr>
        <p:spPr>
          <a:xfrm>
            <a:off x="2717260" y="3781842"/>
            <a:ext cx="364202" cy="307777"/>
          </a:xfrm>
          <a:prstGeom prst="rect">
            <a:avLst/>
          </a:prstGeom>
          <a:noFill/>
        </p:spPr>
        <p:txBody>
          <a:bodyPr wrap="none" rtlCol="0">
            <a:spAutoFit/>
          </a:bodyPr>
          <a:lstStyle/>
          <a:p>
            <a:r>
              <a:rPr kumimoji="1" lang="ja-JP" altLang="en-US" dirty="0" smtClean="0">
                <a:solidFill>
                  <a:srgbClr val="FF0000"/>
                </a:solidFill>
                <a:latin typeface="MS Mincho" panose="02020609040205080304" pitchFamily="49" charset="-128"/>
                <a:ea typeface="MS Mincho" panose="02020609040205080304" pitchFamily="49" charset="-128"/>
              </a:rPr>
              <a:t>⑤</a:t>
            </a:r>
            <a:endParaRPr kumimoji="1" lang="ja-JP" altLang="en-US" dirty="0">
              <a:solidFill>
                <a:srgbClr val="FF0000"/>
              </a:solidFill>
            </a:endParaRPr>
          </a:p>
        </p:txBody>
      </p:sp>
      <p:sp>
        <p:nvSpPr>
          <p:cNvPr id="33" name="テキスト ボックス 2">
            <a:extLst>
              <a:ext uri="{FF2B5EF4-FFF2-40B4-BE49-F238E27FC236}">
                <a16:creationId xmlns="" xmlns:a16="http://schemas.microsoft.com/office/drawing/2014/main" id="{2E8BDE35-6B75-43EE-966F-09A38183B47E}"/>
              </a:ext>
            </a:extLst>
          </p:cNvPr>
          <p:cNvSpPr txBox="1"/>
          <p:nvPr/>
        </p:nvSpPr>
        <p:spPr>
          <a:xfrm>
            <a:off x="4036071" y="8182540"/>
            <a:ext cx="3360152" cy="1188787"/>
          </a:xfrm>
          <a:prstGeom prst="rect">
            <a:avLst/>
          </a:prstGeom>
          <a:noFill/>
        </p:spPr>
        <p:txBody>
          <a:bodyPr wrap="square">
            <a:spAutoFit/>
          </a:bodyPr>
          <a:lstStyle/>
          <a:p>
            <a:pPr>
              <a:lnSpc>
                <a:spcPct val="125000"/>
              </a:lnSpc>
            </a:pPr>
            <a:r>
              <a:rPr lang="ja-JP" altLang="en-US" sz="1200" kern="0" dirty="0" smtClean="0">
                <a:solidFill>
                  <a:srgbClr val="FF0000"/>
                </a:solidFill>
                <a:latin typeface="MS Mincho" pitchFamily="49" charset="-128"/>
                <a:ea typeface="MS Mincho" pitchFamily="49" charset="-128"/>
                <a:cs typeface="KozMinPro-Light"/>
              </a:rPr>
              <a:t>⑤</a:t>
            </a:r>
            <a:r>
              <a:rPr lang="ko-KR" altLang="en-US" sz="1200" kern="0" dirty="0" smtClean="0">
                <a:solidFill>
                  <a:srgbClr val="FF0000"/>
                </a:solidFill>
                <a:latin typeface="MS Mincho" pitchFamily="49" charset="-128"/>
                <a:ea typeface="MS Mincho" pitchFamily="49" charset="-128"/>
                <a:cs typeface="KozMinPro-Light"/>
              </a:rPr>
              <a:t> </a:t>
            </a:r>
            <a:r>
              <a:rPr lang="ja-JP" altLang="ko-KR" sz="1200" dirty="0" smtClean="0">
                <a:latin typeface="MS Mincho" pitchFamily="49" charset="-128"/>
                <a:ea typeface="MS Mincho" pitchFamily="49" charset="-128"/>
              </a:rPr>
              <a:t>該当顧客のみ：登録された顧客のみが該当</a:t>
            </a:r>
            <a:endParaRPr lang="en-US" altLang="ja-JP" sz="1200" dirty="0" smtClean="0">
              <a:latin typeface="MS Mincho" pitchFamily="49" charset="-128"/>
              <a:ea typeface="MS Mincho" pitchFamily="49" charset="-128"/>
            </a:endParaRPr>
          </a:p>
          <a:p>
            <a:pPr>
              <a:lnSpc>
                <a:spcPct val="125000"/>
              </a:lnSpc>
            </a:pPr>
            <a:r>
              <a:rPr lang="ja-JP" altLang="en-US" sz="1200" dirty="0" smtClean="0">
                <a:latin typeface="MS Mincho" pitchFamily="49" charset="-128"/>
                <a:ea typeface="MS Mincho" pitchFamily="49" charset="-128"/>
              </a:rPr>
              <a:t>   点</a:t>
            </a:r>
            <a:r>
              <a:rPr lang="ja-JP" altLang="en-US" sz="1200" dirty="0" smtClean="0">
                <a:latin typeface="MS Mincho" pitchFamily="49" charset="-128"/>
                <a:ea typeface="MS Mincho" pitchFamily="49" charset="-128"/>
              </a:rPr>
              <a:t>検</a:t>
            </a:r>
            <a:r>
              <a:rPr lang="ja-JP" altLang="ko-KR" sz="1200" dirty="0" smtClean="0">
                <a:latin typeface="MS Mincho" pitchFamily="49" charset="-128"/>
                <a:ea typeface="MS Mincho" pitchFamily="49" charset="-128"/>
              </a:rPr>
              <a:t>ルールを実行します。</a:t>
            </a:r>
            <a:endParaRPr lang="en-US" altLang="ko-KR" sz="1100" dirty="0">
              <a:latin typeface="MS Mincho" pitchFamily="49" charset="-128"/>
              <a:ea typeface="MS Mincho" pitchFamily="49" charset="-128"/>
              <a:cs typeface="KozMinPro-Light"/>
            </a:endParaRPr>
          </a:p>
          <a:p>
            <a:pPr>
              <a:lnSpc>
                <a:spcPct val="125000"/>
              </a:lnSpc>
            </a:pPr>
            <a:r>
              <a:rPr lang="ko-KR" altLang="en-US" sz="1100" dirty="0" smtClean="0">
                <a:latin typeface="MS Mincho" pitchFamily="49" charset="-128"/>
                <a:ea typeface="ＭＳ 明朝" panose="02020609040205080304" pitchFamily="17" charset="-128"/>
                <a:cs typeface="KozMinPro-Light"/>
              </a:rPr>
              <a:t>   該当顧客除外</a:t>
            </a:r>
            <a:r>
              <a:rPr lang="ja-JP" altLang="ko-KR" sz="1100" dirty="0" smtClean="0">
                <a:latin typeface="MS Mincho" pitchFamily="49" charset="-128"/>
                <a:ea typeface="MS Mincho" pitchFamily="49" charset="-128"/>
              </a:rPr>
              <a:t>登録された顧客</a:t>
            </a:r>
            <a:r>
              <a:rPr lang="ja-JP" altLang="en-US" sz="1100" dirty="0" smtClean="0">
                <a:latin typeface="MS Mincho" pitchFamily="49" charset="-128"/>
                <a:ea typeface="MS Mincho" pitchFamily="49" charset="-128"/>
              </a:rPr>
              <a:t>に対し、</a:t>
            </a:r>
            <a:r>
              <a:rPr lang="ja-JP" altLang="ko-KR" sz="1100" dirty="0" smtClean="0">
                <a:latin typeface="MS Mincho" pitchFamily="49" charset="-128"/>
                <a:ea typeface="MS Mincho" pitchFamily="49" charset="-128"/>
              </a:rPr>
              <a:t>該当</a:t>
            </a:r>
            <a:r>
              <a:rPr lang="ja-JP" altLang="en-US" sz="1100" dirty="0" smtClean="0">
                <a:latin typeface="MS Mincho" pitchFamily="49" charset="-128"/>
                <a:ea typeface="MS Mincho" pitchFamily="49" charset="-128"/>
              </a:rPr>
              <a:t>点</a:t>
            </a:r>
            <a:r>
              <a:rPr lang="ja-JP" altLang="en-US" sz="1100" dirty="0" smtClean="0">
                <a:latin typeface="MS Mincho" pitchFamily="49" charset="-128"/>
                <a:ea typeface="MS Mincho" pitchFamily="49" charset="-128"/>
              </a:rPr>
              <a:t>検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ル</a:t>
            </a:r>
            <a:r>
              <a:rPr lang="ja-JP" altLang="ko-KR" sz="1100" dirty="0" smtClean="0">
                <a:latin typeface="MS Mincho" pitchFamily="49" charset="-128"/>
                <a:ea typeface="MS Mincho" pitchFamily="49" charset="-128"/>
              </a:rPr>
              <a:t>ールを</a:t>
            </a:r>
            <a:r>
              <a:rPr lang="ko-KR" altLang="en-US" sz="1100" dirty="0" smtClean="0">
                <a:latin typeface="MS Mincho" pitchFamily="49" charset="-128"/>
                <a:ea typeface="ＭＳ 明朝" panose="02020609040205080304" pitchFamily="17" charset="-128"/>
                <a:cs typeface="KozMinPro-Light"/>
              </a:rPr>
              <a:t>除外</a:t>
            </a:r>
            <a:r>
              <a:rPr lang="ja-JP" altLang="en-US" sz="1100" dirty="0" smtClean="0">
                <a:latin typeface="MS Mincho" pitchFamily="49" charset="-128"/>
                <a:ea typeface="MS Mincho" pitchFamily="49" charset="-128"/>
                <a:cs typeface="KozMinPro-Light"/>
              </a:rPr>
              <a:t>します。</a:t>
            </a:r>
            <a:endParaRPr lang="en-US" altLang="ko-KR" sz="1100" dirty="0">
              <a:latin typeface="MS Mincho" pitchFamily="49" charset="-128"/>
              <a:ea typeface="MS Mincho" pitchFamily="49" charset="-128"/>
              <a:cs typeface="KozMinPro-Light"/>
            </a:endParaRPr>
          </a:p>
          <a:p>
            <a:pPr>
              <a:lnSpc>
                <a:spcPct val="125000"/>
              </a:lnSpc>
            </a:pPr>
            <a:r>
              <a:rPr lang="en-US" altLang="ko-KR" sz="1100" dirty="0" smtClean="0">
                <a:latin typeface="MS Mincho" pitchFamily="49" charset="-128"/>
                <a:ea typeface="MS Mincho" pitchFamily="49" charset="-128"/>
                <a:cs typeface="KozMinPro-Light"/>
              </a:rPr>
              <a:t>.</a:t>
            </a:r>
            <a:endParaRPr lang="en-US" altLang="ko-KR" sz="1100" dirty="0">
              <a:latin typeface="MS Mincho" pitchFamily="49" charset="-128"/>
              <a:ea typeface="MS Mincho" pitchFamily="49" charset="-128"/>
              <a:cs typeface="KozMinPro-Light"/>
            </a:endParaRPr>
          </a:p>
        </p:txBody>
      </p:sp>
      <p:pic>
        <p:nvPicPr>
          <p:cNvPr id="6" name="그림 5"/>
          <p:cNvPicPr>
            <a:picLocks noChangeAspect="1"/>
          </p:cNvPicPr>
          <p:nvPr/>
        </p:nvPicPr>
        <p:blipFill>
          <a:blip r:embed="rId5"/>
          <a:stretch>
            <a:fillRect/>
          </a:stretch>
        </p:blipFill>
        <p:spPr>
          <a:xfrm>
            <a:off x="4049303" y="9181666"/>
            <a:ext cx="2639862" cy="1164490"/>
          </a:xfrm>
          <a:prstGeom prst="rect">
            <a:avLst/>
          </a:prstGeom>
        </p:spPr>
      </p:pic>
      <p:sp>
        <p:nvSpPr>
          <p:cNvPr id="34" name="四角形: 角を丸くする 19">
            <a:extLst>
              <a:ext uri="{FF2B5EF4-FFF2-40B4-BE49-F238E27FC236}">
                <a16:creationId xmlns="" xmlns:a16="http://schemas.microsoft.com/office/drawing/2014/main" id="{28BCEBF0-173C-402A-ABA2-AFE1BF595438}"/>
              </a:ext>
            </a:extLst>
          </p:cNvPr>
          <p:cNvSpPr/>
          <p:nvPr/>
        </p:nvSpPr>
        <p:spPr>
          <a:xfrm>
            <a:off x="5425859" y="9174425"/>
            <a:ext cx="428287" cy="1934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 xmlns:p14="http://schemas.microsoft.com/office/powerpoint/2010/main" val="18443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2" name="Picture 3"/>
          <p:cNvPicPr>
            <a:picLocks noChangeAspect="1" noChangeArrowheads="1"/>
          </p:cNvPicPr>
          <p:nvPr/>
        </p:nvPicPr>
        <p:blipFill>
          <a:blip r:embed="rId3" cstate="print"/>
          <a:srcRect/>
          <a:stretch>
            <a:fillRect/>
          </a:stretch>
        </p:blipFill>
        <p:spPr bwMode="auto">
          <a:xfrm>
            <a:off x="4130943" y="5027296"/>
            <a:ext cx="2630726" cy="1560015"/>
          </a:xfrm>
          <a:prstGeom prst="rect">
            <a:avLst/>
          </a:prstGeom>
          <a:noFill/>
          <a:ln w="9525" algn="ctr">
            <a:noFill/>
            <a:miter lim="800000"/>
            <a:headEnd/>
            <a:tailEnd/>
          </a:ln>
        </p:spPr>
      </p:pic>
      <p:pic>
        <p:nvPicPr>
          <p:cNvPr id="29" name="Picture 2"/>
          <p:cNvPicPr>
            <a:picLocks noChangeAspect="1" noChangeArrowheads="1"/>
          </p:cNvPicPr>
          <p:nvPr/>
        </p:nvPicPr>
        <p:blipFill>
          <a:blip r:embed="rId4" cstate="print"/>
          <a:srcRect/>
          <a:stretch>
            <a:fillRect/>
          </a:stretch>
        </p:blipFill>
        <p:spPr bwMode="auto">
          <a:xfrm>
            <a:off x="1221939" y="5003135"/>
            <a:ext cx="2888824" cy="4208429"/>
          </a:xfrm>
          <a:prstGeom prst="rect">
            <a:avLst/>
          </a:prstGeom>
          <a:noFill/>
          <a:ln w="9525" algn="ctr">
            <a:noFill/>
            <a:miter lim="800000"/>
            <a:headEnd/>
            <a:tailEnd/>
          </a:ln>
        </p:spPr>
      </p:pic>
      <p:sp>
        <p:nvSpPr>
          <p:cNvPr id="34" name="テキスト ボックス 7">
            <a:extLst>
              <a:ext uri="{FF2B5EF4-FFF2-40B4-BE49-F238E27FC236}">
                <a16:creationId xmlns="" xmlns:a16="http://schemas.microsoft.com/office/drawing/2014/main" id="{CA5A798D-44EA-4A8D-8EEB-781D94877799}"/>
              </a:ext>
            </a:extLst>
          </p:cNvPr>
          <p:cNvSpPr txBox="1"/>
          <p:nvPr/>
        </p:nvSpPr>
        <p:spPr>
          <a:xfrm>
            <a:off x="994010" y="5333954"/>
            <a:ext cx="415498" cy="369332"/>
          </a:xfrm>
          <a:prstGeom prst="rect">
            <a:avLst/>
          </a:prstGeom>
          <a:noFill/>
        </p:spPr>
        <p:txBody>
          <a:bodyPr wrap="none" rtlCol="0">
            <a:spAutoFit/>
          </a:bodyPr>
          <a:lstStyle/>
          <a:p>
            <a:r>
              <a:rPr kumimoji="1" lang="ja-JP" altLang="en-US" dirty="0">
                <a:solidFill>
                  <a:srgbClr val="FF0000"/>
                </a:solidFill>
              </a:rPr>
              <a:t>①</a:t>
            </a:r>
          </a:p>
        </p:txBody>
      </p:sp>
      <p:pic>
        <p:nvPicPr>
          <p:cNvPr id="26" name="Picture 3"/>
          <p:cNvPicPr>
            <a:picLocks noChangeAspect="1" noChangeArrowheads="1"/>
          </p:cNvPicPr>
          <p:nvPr/>
        </p:nvPicPr>
        <p:blipFill>
          <a:blip r:embed="rId5" cstate="print"/>
          <a:srcRect/>
          <a:stretch>
            <a:fillRect/>
          </a:stretch>
        </p:blipFill>
        <p:spPr bwMode="auto">
          <a:xfrm>
            <a:off x="1264469" y="1841734"/>
            <a:ext cx="4988708" cy="764085"/>
          </a:xfrm>
          <a:prstGeom prst="rect">
            <a:avLst/>
          </a:prstGeom>
          <a:noFill/>
          <a:ln w="9525" algn="ctr">
            <a:noFill/>
            <a:miter lim="800000"/>
            <a:headEnd/>
            <a:tailEnd/>
          </a:ln>
        </p:spPr>
      </p:pic>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メッセージ領域</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 不合格に使用されるメッセージを管理する部分です。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3</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 xmlns:a16="http://schemas.microsoft.com/office/drawing/2014/main" id="{4C655AA7-98F7-AB1B-629D-0D6151B91FA0}"/>
              </a:ext>
            </a:extLst>
          </p:cNvPr>
          <p:cNvSpPr txBox="1"/>
          <p:nvPr/>
        </p:nvSpPr>
        <p:spPr>
          <a:xfrm>
            <a:off x="1748344" y="176755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7" name="テキスト ボックス 2">
            <a:extLst>
              <a:ext uri="{FF2B5EF4-FFF2-40B4-BE49-F238E27FC236}">
                <a16:creationId xmlns="" xmlns:a16="http://schemas.microsoft.com/office/drawing/2014/main" id="{2E8BDE35-6B75-43EE-966F-09A38183B47E}"/>
              </a:ext>
            </a:extLst>
          </p:cNvPr>
          <p:cNvSpPr txBox="1"/>
          <p:nvPr/>
        </p:nvSpPr>
        <p:spPr>
          <a:xfrm>
            <a:off x="1205448" y="2694543"/>
            <a:ext cx="5496293" cy="1785104"/>
          </a:xfrm>
          <a:prstGeom prst="rect">
            <a:avLst/>
          </a:prstGeom>
          <a:noFill/>
        </p:spPr>
        <p:txBody>
          <a:bodyPr wrap="square">
            <a:spAutoFit/>
          </a:bodyPr>
          <a:lstStyle/>
          <a:p>
            <a:pPr>
              <a:lnSpc>
                <a:spcPct val="125000"/>
              </a:lnSpc>
            </a:pPr>
            <a:r>
              <a:rPr lang="ja-JP" altLang="ja-JP" sz="1100" dirty="0" smtClean="0">
                <a:solidFill>
                  <a:srgbClr val="FF0000"/>
                </a:solidFill>
                <a:latin typeface="MS Mincho" pitchFamily="49" charset="-128"/>
                <a:ea typeface="MS Mincho" pitchFamily="49" charset="-128"/>
                <a:cs typeface="KozGoPro-Medium"/>
              </a:rPr>
              <a:t>①</a:t>
            </a:r>
            <a:r>
              <a:rPr lang="ja-JP" altLang="ko-KR" sz="1100" dirty="0" smtClean="0">
                <a:latin typeface="MS Mincho" pitchFamily="49" charset="-128"/>
                <a:ea typeface="MS Mincho" pitchFamily="49" charset="-128"/>
              </a:rPr>
              <a:t>メッセージ</a:t>
            </a:r>
            <a:r>
              <a:rPr lang="ja-JP" altLang="en-US" sz="1100" dirty="0" smtClean="0">
                <a:latin typeface="MS Mincho" pitchFamily="49" charset="-128"/>
                <a:ea typeface="MS Mincho" pitchFamily="49" charset="-128"/>
              </a:rPr>
              <a:t>には</a:t>
            </a:r>
            <a:r>
              <a:rPr lang="en-US" altLang="ko-KR" sz="1100" dirty="0" smtClean="0">
                <a:latin typeface="MS Mincho" pitchFamily="49" charset="-128"/>
                <a:ea typeface="MS Mincho" pitchFamily="49" charset="-128"/>
                <a:cs typeface="KozGoPro-Medium"/>
              </a:rPr>
              <a:t>#, </a:t>
            </a:r>
            <a:r>
              <a:rPr lang="en-US" altLang="ko-KR" sz="1100" dirty="0">
                <a:latin typeface="MS Mincho" pitchFamily="49" charset="-128"/>
                <a:ea typeface="MS Mincho" pitchFamily="49" charset="-128"/>
                <a:cs typeface="KozGoPro-Medium"/>
              </a:rPr>
              <a:t>@Name()@, @Month()@, @</a:t>
            </a:r>
            <a:r>
              <a:rPr lang="en-US" altLang="ko-KR" sz="1100" dirty="0" err="1">
                <a:latin typeface="MS Mincho" pitchFamily="49" charset="-128"/>
                <a:ea typeface="MS Mincho" pitchFamily="49" charset="-128"/>
                <a:cs typeface="KozGoPro-Medium"/>
              </a:rPr>
              <a:t>SumTimes</a:t>
            </a:r>
            <a:r>
              <a:rPr lang="en-US" altLang="ko-KR" sz="1100" dirty="0">
                <a:latin typeface="MS Mincho" pitchFamily="49" charset="-128"/>
                <a:ea typeface="MS Mincho" pitchFamily="49" charset="-128"/>
                <a:cs typeface="KozGoPro-Medium"/>
              </a:rPr>
              <a:t>()@, @Age()@, @</a:t>
            </a:r>
            <a:r>
              <a:rPr lang="en-US" altLang="ko-KR" sz="1100" dirty="0" err="1">
                <a:latin typeface="MS Mincho" pitchFamily="49" charset="-128"/>
                <a:ea typeface="MS Mincho" pitchFamily="49" charset="-128"/>
                <a:cs typeface="KozGoPro-Medium"/>
              </a:rPr>
              <a:t>SumQty</a:t>
            </a:r>
            <a:r>
              <a:rPr lang="en-US" altLang="ko-KR" sz="1100" dirty="0">
                <a:latin typeface="MS Mincho" pitchFamily="49" charset="-128"/>
                <a:ea typeface="MS Mincho" pitchFamily="49" charset="-128"/>
                <a:cs typeface="KozGoPro-Medium"/>
              </a:rPr>
              <a:t>()@ </a:t>
            </a:r>
            <a:r>
              <a:rPr lang="ja-JP" altLang="en-US" sz="1100" dirty="0" smtClean="0">
                <a:latin typeface="MS Mincho" pitchFamily="49" charset="-128"/>
                <a:ea typeface="MS Mincho" pitchFamily="49" charset="-128"/>
                <a:cs typeface="KozGoPro-Medium"/>
              </a:rPr>
              <a:t>な </a:t>
            </a:r>
            <a:endParaRPr lang="en-US" altLang="ja-JP" sz="1100" dirty="0" smtClean="0">
              <a:latin typeface="MS Mincho" pitchFamily="49" charset="-128"/>
              <a:ea typeface="MS Mincho" pitchFamily="49" charset="-128"/>
              <a:cs typeface="KozGoPro-Medium"/>
            </a:endParaRPr>
          </a:p>
          <a:p>
            <a:pPr>
              <a:lnSpc>
                <a:spcPct val="125000"/>
              </a:lnSpc>
            </a:pPr>
            <a:r>
              <a:rPr lang="en-US" altLang="ja-JP" sz="1100" dirty="0" smtClean="0">
                <a:latin typeface="MS Mincho" pitchFamily="49" charset="-128"/>
                <a:ea typeface="MS Mincho" pitchFamily="49" charset="-128"/>
                <a:cs typeface="KozGoPro-Medium"/>
              </a:rPr>
              <a:t> </a:t>
            </a:r>
            <a:r>
              <a:rPr lang="en-US" altLang="ja-JP" sz="1100" dirty="0" smtClean="0">
                <a:latin typeface="MS Mincho" pitchFamily="49" charset="-128"/>
                <a:ea typeface="MS Mincho" pitchFamily="49" charset="-128"/>
                <a:cs typeface="KozGoPro-Medium"/>
              </a:rPr>
              <a:t> </a:t>
            </a:r>
            <a:r>
              <a:rPr lang="ja-JP" altLang="en-US" sz="1100" dirty="0" smtClean="0">
                <a:latin typeface="MS Mincho" pitchFamily="49" charset="-128"/>
                <a:ea typeface="MS Mincho" pitchFamily="49" charset="-128"/>
                <a:cs typeface="KozGoPro-Medium"/>
              </a:rPr>
              <a:t>ど</a:t>
            </a:r>
            <a:r>
              <a:rPr lang="ja-JP" altLang="en-US" sz="1100" dirty="0" smtClean="0">
                <a:latin typeface="MS Mincho" pitchFamily="49" charset="-128"/>
                <a:ea typeface="MS Mincho" pitchFamily="49" charset="-128"/>
                <a:cs typeface="KozGoPro-Medium"/>
              </a:rPr>
              <a:t>の</a:t>
            </a:r>
            <a:r>
              <a:rPr lang="ja-JP" altLang="ko-KR" sz="1100" dirty="0" smtClean="0">
                <a:latin typeface="MS Mincho" pitchFamily="49" charset="-128"/>
                <a:ea typeface="MS Mincho" pitchFamily="49" charset="-128"/>
              </a:rPr>
              <a:t>さまざまなマクロを含めることができ</a:t>
            </a:r>
            <a:r>
              <a:rPr lang="ja-JP" altLang="en-US" sz="1100" dirty="0" smtClean="0">
                <a:latin typeface="MS Mincho" pitchFamily="49" charset="-128"/>
                <a:ea typeface="MS Mincho" pitchFamily="49" charset="-128"/>
              </a:rPr>
              <a:t>るし</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そ</a:t>
            </a:r>
            <a:r>
              <a:rPr lang="ja-JP" altLang="ko-KR" sz="1100" dirty="0" smtClean="0">
                <a:latin typeface="MS Mincho" pitchFamily="49" charset="-128"/>
                <a:ea typeface="MS Mincho" pitchFamily="49" charset="-128"/>
              </a:rPr>
              <a:t>のマクロはそれぞれの数字または名前に変換され、メッセージに含まれます。</a:t>
            </a:r>
            <a:endParaRPr lang="en-US" altLang="ko-KR" sz="1100" dirty="0">
              <a:latin typeface="MS Mincho" pitchFamily="49" charset="-128"/>
              <a:ea typeface="MS Mincho" pitchFamily="49" charset="-128"/>
              <a:cs typeface="KozGoPro-Medium"/>
            </a:endParaRPr>
          </a:p>
          <a:p>
            <a:pPr>
              <a:lnSpc>
                <a:spcPct val="125000"/>
              </a:lnSpc>
            </a:pPr>
            <a:r>
              <a:rPr lang="en-US" altLang="ko-KR" sz="1100" dirty="0" smtClean="0">
                <a:latin typeface="MS Mincho" pitchFamily="49" charset="-128"/>
                <a:ea typeface="MS Mincho" pitchFamily="49" charset="-128"/>
                <a:cs typeface="KozGoPro-Medium"/>
              </a:rPr>
              <a:t> - </a:t>
            </a:r>
            <a:r>
              <a:rPr lang="ja-JP" altLang="ko-KR" sz="1100" dirty="0" smtClean="0">
                <a:latin typeface="MS Mincho" pitchFamily="49" charset="-128"/>
                <a:ea typeface="MS Mincho" pitchFamily="49" charset="-128"/>
              </a:rPr>
              <a:t>基本的に</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支払基金仕様に</a:t>
            </a:r>
            <a:r>
              <a:rPr lang="ja-JP" altLang="en-US" sz="1100" dirty="0" smtClean="0">
                <a:latin typeface="MS Mincho" pitchFamily="49" charset="-128"/>
                <a:ea typeface="MS Mincho" pitchFamily="49" charset="-128"/>
              </a:rPr>
              <a:t>合した</a:t>
            </a:r>
            <a:r>
              <a:rPr lang="ja-JP" altLang="ko-KR" sz="1100" dirty="0" smtClean="0">
                <a:latin typeface="MS Mincho" pitchFamily="49" charset="-128"/>
                <a:ea typeface="MS Mincho" pitchFamily="49" charset="-128"/>
              </a:rPr>
              <a:t>理由番号</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理由内容を入力し、万一点検する</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レ</a:t>
            </a:r>
            <a:r>
              <a:rPr lang="ja-JP" altLang="en-US" sz="1100" dirty="0" smtClean="0">
                <a:latin typeface="MS Mincho" pitchFamily="49" charset="-128"/>
                <a:ea typeface="MS Mincho" pitchFamily="49" charset="-128"/>
              </a:rPr>
              <a:t>セプト</a:t>
            </a:r>
            <a:r>
              <a:rPr lang="ja-JP" altLang="ko-KR" sz="1100" dirty="0" smtClean="0">
                <a:latin typeface="MS Mincho" pitchFamily="49" charset="-128"/>
                <a:ea typeface="MS Mincho" pitchFamily="49" charset="-128"/>
              </a:rPr>
              <a:t>が国保連</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後期高齢者の場合には自動的に当該審査機関の仕様に</a:t>
            </a:r>
            <a:r>
              <a:rPr lang="ja-JP" altLang="en-US" sz="1100" dirty="0" smtClean="0">
                <a:latin typeface="MS Mincho" pitchFamily="49" charset="-128"/>
                <a:ea typeface="MS Mincho" pitchFamily="49" charset="-128"/>
              </a:rPr>
              <a:t>合した</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コ</a:t>
            </a:r>
            <a:r>
              <a:rPr lang="ja-JP" altLang="ko-KR" sz="1100" dirty="0" smtClean="0">
                <a:latin typeface="MS Mincho" pitchFamily="49" charset="-128"/>
                <a:ea typeface="MS Mincho" pitchFamily="49" charset="-128"/>
              </a:rPr>
              <a:t>ードに変換します。</a:t>
            </a:r>
            <a:endParaRPr lang="en-US" altLang="ko-KR" sz="1100" dirty="0">
              <a:latin typeface="MS Mincho" pitchFamily="49" charset="-128"/>
              <a:ea typeface="MS Mincho" pitchFamily="49" charset="-128"/>
              <a:cs typeface="KozGoPro-Medium"/>
            </a:endParaRPr>
          </a:p>
          <a:p>
            <a:pPr>
              <a:lnSpc>
                <a:spcPct val="125000"/>
              </a:lnSpc>
            </a:pPr>
            <a:r>
              <a:rPr lang="en-US" altLang="ko-KR" sz="1100" dirty="0" smtClean="0">
                <a:latin typeface="MS Mincho" pitchFamily="49" charset="-128"/>
                <a:ea typeface="MS Mincho" pitchFamily="49" charset="-128"/>
                <a:cs typeface="KozGoPro-Medium"/>
              </a:rPr>
              <a:t> - </a:t>
            </a:r>
            <a:r>
              <a:rPr lang="ja-JP" altLang="ko-KR" sz="1100" dirty="0" smtClean="0">
                <a:latin typeface="MS Mincho" pitchFamily="49" charset="-128"/>
                <a:ea typeface="MS Mincho" pitchFamily="49" charset="-128"/>
              </a:rPr>
              <a:t>設定方式ではルールごとに1つのメッセージのみ登録可能で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、コーディング</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方</a:t>
            </a:r>
            <a:r>
              <a:rPr lang="ja-JP" altLang="ko-KR" sz="1100" dirty="0" smtClean="0">
                <a:latin typeface="MS Mincho" pitchFamily="49" charset="-128"/>
                <a:ea typeface="MS Mincho" pitchFamily="49" charset="-128"/>
              </a:rPr>
              <a:t>式では多数のメッセージが登録可能です。</a:t>
            </a:r>
            <a:endParaRPr lang="en-US" altLang="ko-KR" sz="1100" dirty="0">
              <a:latin typeface="MS Mincho" pitchFamily="49" charset="-128"/>
              <a:ea typeface="MS Mincho" pitchFamily="49" charset="-128"/>
              <a:cs typeface="KozGoPro-Medium"/>
            </a:endParaRPr>
          </a:p>
        </p:txBody>
      </p:sp>
      <p:sp>
        <p:nvSpPr>
          <p:cNvPr id="28" name="Google Shape;122;p3"/>
          <p:cNvSpPr txBox="1"/>
          <p:nvPr/>
        </p:nvSpPr>
        <p:spPr>
          <a:xfrm>
            <a:off x="1048101" y="4487650"/>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ルールの段階</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ルールの詳細仕様 </a:t>
            </a:r>
            <a:r>
              <a:rPr lang="en-US" altLang="ja-JP" sz="1100" dirty="0" smtClean="0">
                <a:latin typeface="MS Mincho" pitchFamily="49" charset="-128"/>
                <a:ea typeface="MS Mincho" pitchFamily="49" charset="-128"/>
              </a:rPr>
              <a:t> </a:t>
            </a:r>
          </a:p>
          <a:p>
            <a:pPr lvl="0">
              <a:lnSpc>
                <a:spcPct val="125000"/>
              </a:lnSpc>
            </a:pPr>
            <a:r>
              <a:rPr lang="en-US" altLang="ja-JP"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設</a:t>
            </a:r>
            <a:r>
              <a:rPr lang="ja-JP" altLang="ko-KR" sz="1100" dirty="0" smtClean="0">
                <a:latin typeface="MS Mincho" pitchFamily="49" charset="-128"/>
                <a:ea typeface="MS Mincho" pitchFamily="49" charset="-128"/>
              </a:rPr>
              <a:t>定方式でチェックルールのロジックを管理する部分です。</a:t>
            </a:r>
            <a:endParaRPr sz="1100" dirty="0">
              <a:solidFill>
                <a:schemeClr val="dk1"/>
              </a:solidFill>
              <a:latin typeface="MS Mincho" pitchFamily="49" charset="-128"/>
              <a:ea typeface="MS Mincho" pitchFamily="49" charset="-128"/>
              <a:cs typeface="MS Mincho"/>
              <a:sym typeface="MS Mincho"/>
            </a:endParaRPr>
          </a:p>
        </p:txBody>
      </p:sp>
      <p:sp>
        <p:nvSpPr>
          <p:cNvPr id="33" name="テキスト ボックス 2">
            <a:extLst>
              <a:ext uri="{FF2B5EF4-FFF2-40B4-BE49-F238E27FC236}">
                <a16:creationId xmlns="" xmlns:a16="http://schemas.microsoft.com/office/drawing/2014/main" id="{2E8BDE35-6B75-43EE-966F-09A38183B47E}"/>
              </a:ext>
            </a:extLst>
          </p:cNvPr>
          <p:cNvSpPr txBox="1"/>
          <p:nvPr/>
        </p:nvSpPr>
        <p:spPr>
          <a:xfrm>
            <a:off x="4130942" y="6721179"/>
            <a:ext cx="3681969" cy="2419893"/>
          </a:xfrm>
          <a:prstGeom prst="rect">
            <a:avLst/>
          </a:prstGeom>
          <a:noFill/>
        </p:spPr>
        <p:txBody>
          <a:bodyPr wrap="square">
            <a:spAutoFit/>
          </a:bodyPr>
          <a:lstStyle/>
          <a:p>
            <a:pPr marL="228600" indent="-228600">
              <a:lnSpc>
                <a:spcPct val="125000"/>
              </a:lnSpc>
            </a:pPr>
            <a:r>
              <a:rPr kumimoji="1" lang="ja-JP" altLang="en-US" sz="1100" dirty="0" smtClean="0">
                <a:solidFill>
                  <a:srgbClr val="FF0000"/>
                </a:solidFill>
              </a:rPr>
              <a:t>① </a:t>
            </a:r>
            <a:r>
              <a:rPr lang="ko-KR" altLang="en-US" sz="1100" dirty="0" smtClean="0">
                <a:solidFill>
                  <a:schemeClr val="tx1"/>
                </a:solidFill>
                <a:latin typeface="MS Mincho" pitchFamily="49" charset="-128"/>
                <a:ea typeface="ＭＳ 明朝" panose="02020609040205080304" pitchFamily="17" charset="-128"/>
                <a:cs typeface="KozGoPro-Medium"/>
              </a:rPr>
              <a:t>ルール段階</a:t>
            </a:r>
            <a:r>
              <a:rPr lang="en-US" altLang="ko-KR" sz="1100" dirty="0" smtClean="0">
                <a:solidFill>
                  <a:schemeClr val="tx1"/>
                </a:solidFill>
                <a:latin typeface="MS Mincho" pitchFamily="49" charset="-128"/>
                <a:ea typeface="MS Mincho" pitchFamily="49" charset="-128"/>
                <a:cs typeface="KozGoPro-Medium"/>
              </a:rPr>
              <a:t>0</a:t>
            </a:r>
            <a:r>
              <a:rPr lang="ja-JP" altLang="ko-KR" sz="1100" dirty="0" smtClean="0">
                <a:latin typeface="MS Mincho" pitchFamily="49" charset="-128"/>
                <a:ea typeface="MS Mincho" pitchFamily="49" charset="-128"/>
              </a:rPr>
              <a:t>から順番に実行し、すべての段階</a:t>
            </a:r>
            <a:endParaRPr lang="en-US" altLang="ja-JP" sz="1100" dirty="0" smtClean="0">
              <a:latin typeface="MS Mincho" pitchFamily="49" charset="-128"/>
              <a:ea typeface="MS Mincho" pitchFamily="49" charset="-128"/>
            </a:endParaRPr>
          </a:p>
          <a:p>
            <a:pPr marL="228600" indent="-22860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条件を満たすとエラーになります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smtClean="0">
                <a:solidFill>
                  <a:schemeClr val="tx1"/>
                </a:solidFill>
                <a:latin typeface="MS Mincho" pitchFamily="49" charset="-128"/>
                <a:ea typeface="MS Mincho" pitchFamily="49" charset="-128"/>
                <a:cs typeface="KozGoPro-Medium"/>
              </a:rPr>
              <a:t>- </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0はコーディング方式の対象項目（再審要求</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通じて削減を要請する診療行為</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医薬品</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特定</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機</a:t>
            </a:r>
            <a:r>
              <a:rPr lang="ja-JP" altLang="en-US" sz="1100" dirty="0" smtClean="0">
                <a:latin typeface="MS Mincho" pitchFamily="49" charset="-128"/>
                <a:ea typeface="MS Mincho" pitchFamily="49" charset="-128"/>
              </a:rPr>
              <a:t>材</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に対応します。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smtClean="0">
                <a:solidFill>
                  <a:schemeClr val="tx1"/>
                </a:solidFill>
                <a:latin typeface="MS Mincho" pitchFamily="49" charset="-128"/>
                <a:ea typeface="MS Mincho" pitchFamily="49" charset="-128"/>
                <a:cs typeface="KozGoPro-Medium"/>
              </a:rPr>
              <a:t>-</a:t>
            </a:r>
            <a:r>
              <a:rPr lang="ko-KR" altLang="en-US" sz="1100" dirty="0" smtClean="0">
                <a:solidFill>
                  <a:schemeClr val="tx1"/>
                </a:solidFill>
                <a:latin typeface="MS Mincho" pitchFamily="49" charset="-128"/>
                <a:ea typeface="ＭＳ 明朝" panose="02020609040205080304" pitchFamily="17" charset="-128"/>
                <a:cs typeface="KozGoPro-Medium"/>
              </a:rPr>
              <a:t> 段階</a:t>
            </a:r>
            <a:r>
              <a:rPr lang="ja-JP" altLang="ko-KR" sz="1100" dirty="0" smtClean="0">
                <a:latin typeface="MS Mincho" pitchFamily="49" charset="-128"/>
                <a:ea typeface="MS Mincho" pitchFamily="49" charset="-128"/>
              </a:rPr>
              <a:t>1以降はコーディング方式の参照項目</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（対象項目を判断するために参照する診療行為</a:t>
            </a:r>
            <a:r>
              <a:rPr lang="ja-JP" altLang="en-US" sz="1100" dirty="0" smtClean="0">
                <a:latin typeface="MS Mincho" pitchFamily="49" charset="-128"/>
                <a:ea typeface="MS Mincho" pitchFamily="49" charset="-128"/>
              </a:rPr>
              <a:t>や</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医</a:t>
            </a:r>
            <a:r>
              <a:rPr lang="ja-JP" altLang="ko-KR" sz="1100" dirty="0" smtClean="0">
                <a:latin typeface="MS Mincho" pitchFamily="49" charset="-128"/>
                <a:ea typeface="MS Mincho" pitchFamily="49" charset="-128"/>
              </a:rPr>
              <a:t>薬品</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特定基材</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コメント）及び点検傷病に</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該</a:t>
            </a:r>
            <a:r>
              <a:rPr lang="ja-JP" altLang="ko-KR" sz="1100" dirty="0" smtClean="0">
                <a:latin typeface="MS Mincho" pitchFamily="49" charset="-128"/>
                <a:ea typeface="MS Mincho" pitchFamily="49" charset="-128"/>
              </a:rPr>
              <a:t>当します。</a:t>
            </a:r>
            <a:endParaRPr lang="en-US" altLang="ja-JP" sz="1100" dirty="0" smtClean="0">
              <a:latin typeface="MS Mincho" pitchFamily="49" charset="-128"/>
              <a:ea typeface="MS Mincho" pitchFamily="49" charset="-128"/>
            </a:endParaRPr>
          </a:p>
          <a:p>
            <a:pPr>
              <a:lnSpc>
                <a:spcPct val="125000"/>
              </a:lnSpc>
              <a:buFontTx/>
              <a:buChar char="-"/>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参</a:t>
            </a:r>
            <a:r>
              <a:rPr lang="ja-JP" altLang="ko-KR" sz="1100" dirty="0" smtClean="0">
                <a:latin typeface="MS Mincho" pitchFamily="49" charset="-128"/>
                <a:ea typeface="MS Mincho" pitchFamily="49" charset="-128"/>
              </a:rPr>
              <a:t>照範囲は</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０の項目に基づいて様々</a:t>
            </a:r>
            <a:r>
              <a:rPr lang="ja-JP" altLang="en-US" sz="1100" dirty="0" smtClean="0">
                <a:latin typeface="MS Mincho" pitchFamily="49" charset="-128"/>
                <a:ea typeface="MS Mincho" pitchFamily="49" charset="-128"/>
              </a:rPr>
              <a:t>な</a:t>
            </a:r>
            <a:r>
              <a:rPr lang="ja-JP" altLang="ko-KR" sz="1100" dirty="0" smtClean="0">
                <a:latin typeface="MS Mincho" pitchFamily="49" charset="-128"/>
                <a:ea typeface="MS Mincho" pitchFamily="49" charset="-128"/>
              </a:rPr>
              <a:t>設定</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できる。</a:t>
            </a:r>
            <a:endParaRPr lang="en-US" altLang="ko-KR" sz="1100" dirty="0">
              <a:solidFill>
                <a:schemeClr val="tx1"/>
              </a:solidFill>
              <a:latin typeface="MS Mincho" pitchFamily="49" charset="-128"/>
              <a:ea typeface="MS Mincho" pitchFamily="49" charset="-128"/>
              <a:cs typeface="KozGoPro-Medium"/>
            </a:endParaRPr>
          </a:p>
        </p:txBody>
      </p:sp>
      <p:sp>
        <p:nvSpPr>
          <p:cNvPr id="35" name="テキスト ボックス 2">
            <a:extLst>
              <a:ext uri="{FF2B5EF4-FFF2-40B4-BE49-F238E27FC236}">
                <a16:creationId xmlns="" xmlns:a16="http://schemas.microsoft.com/office/drawing/2014/main" id="{2E8BDE35-6B75-43EE-966F-09A38183B47E}"/>
              </a:ext>
            </a:extLst>
          </p:cNvPr>
          <p:cNvSpPr txBox="1"/>
          <p:nvPr/>
        </p:nvSpPr>
        <p:spPr>
          <a:xfrm>
            <a:off x="868102" y="9274940"/>
            <a:ext cx="6991108" cy="727122"/>
          </a:xfrm>
          <a:prstGeom prst="rect">
            <a:avLst/>
          </a:prstGeom>
          <a:noFill/>
        </p:spPr>
        <p:txBody>
          <a:bodyPr wrap="square">
            <a:spAutoFit/>
          </a:bodyPr>
          <a:lstStyle/>
          <a:p>
            <a:pPr>
              <a:lnSpc>
                <a:spcPct val="125000"/>
              </a:lnSpc>
            </a:pPr>
            <a:r>
              <a:rPr kumimoji="1" lang="ja-JP" altLang="en-US" sz="1100" dirty="0" smtClean="0">
                <a:solidFill>
                  <a:srgbClr val="FF0000"/>
                </a:solidFill>
                <a:latin typeface="MS Mincho" pitchFamily="49" charset="-128"/>
                <a:ea typeface="MS Mincho" pitchFamily="49" charset="-128"/>
              </a:rPr>
              <a:t>② </a:t>
            </a:r>
            <a:r>
              <a:rPr lang="ja-JP" altLang="ko-KR" sz="1100" dirty="0" smtClean="0">
                <a:latin typeface="MS Mincho" pitchFamily="49" charset="-128"/>
                <a:ea typeface="MS Mincho" pitchFamily="49" charset="-128"/>
              </a:rPr>
              <a:t>各ルール</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ごとに複数のルール詳細を関連付けることができ、1つのルール詳細を複数の</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ル</a:t>
            </a:r>
            <a:r>
              <a:rPr lang="ja-JP" altLang="ko-KR" sz="1100" dirty="0" smtClean="0">
                <a:latin typeface="MS Mincho" pitchFamily="49" charset="-128"/>
                <a:ea typeface="MS Mincho" pitchFamily="49" charset="-128"/>
              </a:rPr>
              <a:t>ール</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にリンクできます</a:t>
            </a:r>
            <a:r>
              <a:rPr lang="ja-JP" altLang="en-US" sz="1100" dirty="0" smtClean="0">
                <a:latin typeface="MS Mincho" pitchFamily="49" charset="-128"/>
                <a:ea typeface="MS Mincho" pitchFamily="49" charset="-128"/>
              </a:rPr>
              <a:t>し、</a:t>
            </a:r>
            <a:r>
              <a:rPr lang="ja-JP" altLang="ko-KR" sz="1100" dirty="0" smtClean="0">
                <a:latin typeface="MS Mincho" pitchFamily="49" charset="-128"/>
                <a:ea typeface="MS Mincho" pitchFamily="49" charset="-128"/>
              </a:rPr>
              <a:t>ルールの詳細は診療行為</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医薬品</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特定基材</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相病名の束です。 </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又</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ルール</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詳細はルール</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ごとに詳細</a:t>
            </a:r>
            <a:r>
              <a:rPr lang="ja-JP" altLang="en-US" sz="1100" dirty="0" smtClean="0">
                <a:latin typeface="MS Mincho" pitchFamily="49" charset="-128"/>
                <a:ea typeface="MS Mincho" pitchFamily="49" charset="-128"/>
              </a:rPr>
              <a:t>な</a:t>
            </a:r>
            <a:r>
              <a:rPr lang="ja-JP" altLang="ko-KR" sz="1100" dirty="0" smtClean="0">
                <a:latin typeface="MS Mincho" pitchFamily="49" charset="-128"/>
                <a:ea typeface="MS Mincho" pitchFamily="49" charset="-128"/>
              </a:rPr>
              <a:t>条件を追加するために使用されます。</a:t>
            </a:r>
            <a:endParaRPr lang="en-US" altLang="ko-KR" sz="1100" dirty="0">
              <a:solidFill>
                <a:schemeClr val="tx1"/>
              </a:solidFill>
              <a:latin typeface="MS Mincho" pitchFamily="49" charset="-128"/>
              <a:ea typeface="MS Mincho" pitchFamily="49" charset="-128"/>
              <a:cs typeface="KozGoPro-Medium"/>
            </a:endParaRPr>
          </a:p>
        </p:txBody>
      </p:sp>
      <p:sp>
        <p:nvSpPr>
          <p:cNvPr id="36" name="テキスト ボックス 8">
            <a:extLst>
              <a:ext uri="{FF2B5EF4-FFF2-40B4-BE49-F238E27FC236}">
                <a16:creationId xmlns="" xmlns:a16="http://schemas.microsoft.com/office/drawing/2014/main" id="{13311480-6E2A-40B2-AA3A-2EE0378C1AFC}"/>
              </a:ext>
            </a:extLst>
          </p:cNvPr>
          <p:cNvSpPr txBox="1"/>
          <p:nvPr/>
        </p:nvSpPr>
        <p:spPr>
          <a:xfrm>
            <a:off x="4144292" y="5726477"/>
            <a:ext cx="415498" cy="369332"/>
          </a:xfrm>
          <a:prstGeom prst="rect">
            <a:avLst/>
          </a:prstGeom>
          <a:solidFill>
            <a:schemeClr val="bg1"/>
          </a:solidFill>
        </p:spPr>
        <p:txBody>
          <a:bodyPr wrap="none" rtlCol="0">
            <a:spAutoFit/>
          </a:bodyPr>
          <a:lstStyle/>
          <a:p>
            <a:r>
              <a:rPr kumimoji="1" lang="ja-JP" altLang="en-US" dirty="0">
                <a:solidFill>
                  <a:srgbClr val="FF0000"/>
                </a:solidFill>
              </a:rPr>
              <a:t>②</a:t>
            </a:r>
          </a:p>
        </p:txBody>
      </p:sp>
    </p:spTree>
    <p:extLst>
      <p:ext uri="{BB962C8B-B14F-4D97-AF65-F5344CB8AC3E}">
        <p14:creationId xmlns="" xmlns:p14="http://schemas.microsoft.com/office/powerpoint/2010/main" val="298252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1468377" y="5003135"/>
            <a:ext cx="4200868" cy="3106868"/>
          </a:xfrm>
          <a:prstGeom prst="rect">
            <a:avLst/>
          </a:prstGeom>
          <a:noFill/>
          <a:ln w="9525" algn="ctr">
            <a:solidFill>
              <a:srgbClr val="000000"/>
            </a:solidFill>
            <a:miter lim="800000"/>
            <a:headEnd/>
            <a:tailEnd/>
          </a:ln>
        </p:spPr>
      </p:pic>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ルール詳細 </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設定方式の</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ルールデータを管理する部分です。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 name="Google Shape;122;p3"/>
          <p:cNvSpPr txBox="1"/>
          <p:nvPr/>
        </p:nvSpPr>
        <p:spPr>
          <a:xfrm>
            <a:off x="1048101" y="4487650"/>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rgbClr val="7F7F7F"/>
                </a:solidFill>
                <a:latin typeface="MS Mincho" pitchFamily="49" charset="-128"/>
                <a:ea typeface="MS Mincho"/>
                <a:cs typeface="MS Mincho"/>
                <a:sym typeface="MS Mincho"/>
              </a:rPr>
              <a:t>●</a:t>
            </a:r>
            <a:r>
              <a:rPr lang="en-US" altLang="ko-KR" sz="1100" dirty="0">
                <a:solidFill>
                  <a:schemeClr val="dk1"/>
                </a:solidFill>
                <a:latin typeface="MS Mincho" pitchFamily="49" charset="-128"/>
                <a:ea typeface="MS Mincho" pitchFamily="49" charset="-128"/>
                <a:cs typeface="MS Mincho"/>
                <a:sym typeface="MS Mincho"/>
              </a:rPr>
              <a:t> </a:t>
            </a:r>
            <a:r>
              <a:rPr lang="ko-KR" altLang="en-US" sz="1100" dirty="0" smtClean="0">
                <a:solidFill>
                  <a:schemeClr val="dk1"/>
                </a:solidFill>
                <a:latin typeface="MS Mincho" pitchFamily="49" charset="-128"/>
                <a:ea typeface="MS Mincho"/>
                <a:cs typeface="MS Mincho"/>
                <a:sym typeface="MS Mincho"/>
              </a:rPr>
              <a:t>対象</a:t>
            </a:r>
            <a:r>
              <a:rPr lang="ja-JP" altLang="en-US" sz="1100" dirty="0" smtClean="0">
                <a:solidFill>
                  <a:schemeClr val="dk1"/>
                </a:solidFill>
                <a:latin typeface="MS Mincho" pitchFamily="49" charset="-128"/>
                <a:ea typeface="MS Mincho" pitchFamily="49" charset="-128"/>
                <a:cs typeface="MS Mincho"/>
                <a:sym typeface="MS Mincho"/>
              </a:rPr>
              <a:t>及び</a:t>
            </a:r>
            <a:r>
              <a:rPr lang="ko-KR" altLang="en-US" sz="1100" dirty="0" smtClean="0">
                <a:solidFill>
                  <a:schemeClr val="dk1"/>
                </a:solidFill>
                <a:latin typeface="MS Mincho" pitchFamily="49" charset="-128"/>
                <a:ea typeface="MS Mincho"/>
                <a:cs typeface="MS Mincho"/>
                <a:sym typeface="MS Mincho"/>
              </a:rPr>
              <a:t>参照</a:t>
            </a:r>
            <a:r>
              <a:rPr lang="ja-JP" altLang="en-US" sz="1100" dirty="0" smtClean="0">
                <a:solidFill>
                  <a:schemeClr val="dk1"/>
                </a:solidFill>
                <a:latin typeface="MS Mincho" pitchFamily="49" charset="-128"/>
                <a:ea typeface="MS Mincho" pitchFamily="49" charset="-128"/>
                <a:cs typeface="MS Mincho"/>
                <a:sym typeface="MS Mincho"/>
              </a:rPr>
              <a:t>と</a:t>
            </a:r>
            <a:r>
              <a:rPr lang="ko-KR" altLang="en-US" sz="1100" dirty="0" smtClean="0">
                <a:solidFill>
                  <a:schemeClr val="dk1"/>
                </a:solidFill>
                <a:latin typeface="MS Mincho" pitchFamily="49" charset="-128"/>
                <a:ea typeface="MS Mincho"/>
                <a:cs typeface="MS Mincho"/>
                <a:sym typeface="MS Mincho"/>
              </a:rPr>
              <a:t>傷病</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コ</a:t>
            </a:r>
            <a:r>
              <a:rPr lang="ja-JP" altLang="ko-KR" sz="1100" dirty="0" smtClean="0">
                <a:latin typeface="MS Mincho" pitchFamily="49" charset="-128"/>
                <a:ea typeface="MS Mincho" pitchFamily="49" charset="-128"/>
              </a:rPr>
              <a:t>ーディング方式で</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ルールデータを管理する部分です。</a:t>
            </a:r>
            <a:endParaRPr sz="1100" dirty="0">
              <a:solidFill>
                <a:schemeClr val="dk1"/>
              </a:solidFill>
              <a:latin typeface="MS Mincho" pitchFamily="49" charset="-128"/>
              <a:ea typeface="MS Mincho" pitchFamily="49" charset="-128"/>
              <a:cs typeface="MS Mincho"/>
              <a:sym typeface="MS Mincho"/>
            </a:endParaRPr>
          </a:p>
        </p:txBody>
      </p:sp>
      <p:sp>
        <p:nvSpPr>
          <p:cNvPr id="33" name="テキスト ボックス 2">
            <a:extLst>
              <a:ext uri="{FF2B5EF4-FFF2-40B4-BE49-F238E27FC236}">
                <a16:creationId xmlns="" xmlns:a16="http://schemas.microsoft.com/office/drawing/2014/main" id="{2E8BDE35-6B75-43EE-966F-09A38183B47E}"/>
              </a:ext>
            </a:extLst>
          </p:cNvPr>
          <p:cNvSpPr txBox="1"/>
          <p:nvPr/>
        </p:nvSpPr>
        <p:spPr>
          <a:xfrm>
            <a:off x="4110762" y="1800021"/>
            <a:ext cx="3262311" cy="1361911"/>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ルールの詳細は診療行為</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医薬品</a:t>
            </a:r>
            <a:r>
              <a:rPr lang="ja-JP" altLang="en-US" sz="1100" dirty="0" smtClean="0">
                <a:latin typeface="MS Mincho" pitchFamily="49" charset="-128"/>
                <a:ea typeface="MS Mincho" pitchFamily="49" charset="-128"/>
              </a:rPr>
              <a:t>と</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特定</a:t>
            </a:r>
            <a:r>
              <a:rPr lang="ja-JP" altLang="ko-KR" sz="1100" dirty="0" smtClean="0">
                <a:latin typeface="MS Mincho" pitchFamily="49" charset="-128"/>
                <a:ea typeface="MS Mincho" pitchFamily="49" charset="-128"/>
              </a:rPr>
              <a:t>の機材</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病名の束で各ルールの詳細は</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同じマスターのアイテムで構成できます。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smtClean="0">
                <a:solidFill>
                  <a:schemeClr val="tx1"/>
                </a:solidFill>
                <a:latin typeface="MS Mincho" pitchFamily="49" charset="-128"/>
                <a:ea typeface="MS Mincho" pitchFamily="49" charset="-128"/>
                <a:cs typeface="KozGoPro-Medium"/>
              </a:rPr>
              <a:t>-  </a:t>
            </a:r>
            <a:r>
              <a:rPr lang="ja-JP" altLang="ko-KR" sz="1100" dirty="0" smtClean="0">
                <a:latin typeface="MS Mincho" pitchFamily="49" charset="-128"/>
                <a:ea typeface="MS Mincho" pitchFamily="49" charset="-128"/>
              </a:rPr>
              <a:t>各ルール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ごとに複数のルール詳細を</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関連付けることができ、1つのルール詳細を</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複数のルール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にリンクできます。</a:t>
            </a:r>
            <a:endParaRPr lang="en-US" altLang="ko-KR" sz="1100" dirty="0">
              <a:solidFill>
                <a:schemeClr val="tx1"/>
              </a:solidFill>
              <a:latin typeface="MS Mincho" pitchFamily="49" charset="-128"/>
              <a:ea typeface="MS Mincho" pitchFamily="49" charset="-128"/>
              <a:cs typeface="KozGoPro-Medium"/>
            </a:endParaRPr>
          </a:p>
        </p:txBody>
      </p:sp>
      <p:pic>
        <p:nvPicPr>
          <p:cNvPr id="15" name="Picture 10"/>
          <p:cNvPicPr>
            <a:picLocks noChangeAspect="1" noChangeArrowheads="1"/>
          </p:cNvPicPr>
          <p:nvPr/>
        </p:nvPicPr>
        <p:blipFill>
          <a:blip r:embed="rId4" cstate="print"/>
          <a:srcRect/>
          <a:stretch>
            <a:fillRect/>
          </a:stretch>
        </p:blipFill>
        <p:spPr bwMode="auto">
          <a:xfrm>
            <a:off x="1326089" y="1840109"/>
            <a:ext cx="2680524" cy="2482132"/>
          </a:xfrm>
          <a:prstGeom prst="rect">
            <a:avLst/>
          </a:prstGeom>
          <a:noFill/>
          <a:ln w="9525" algn="ctr">
            <a:noFill/>
            <a:miter lim="800000"/>
            <a:headEnd/>
            <a:tailEnd/>
          </a:ln>
        </p:spPr>
      </p:pic>
      <p:sp>
        <p:nvSpPr>
          <p:cNvPr id="18" name="テキスト ボックス 2">
            <a:extLst>
              <a:ext uri="{FF2B5EF4-FFF2-40B4-BE49-F238E27FC236}">
                <a16:creationId xmlns="" xmlns:a16="http://schemas.microsoft.com/office/drawing/2014/main" id="{2E8BDE35-6B75-43EE-966F-09A38183B47E}"/>
              </a:ext>
            </a:extLst>
          </p:cNvPr>
          <p:cNvSpPr txBox="1"/>
          <p:nvPr/>
        </p:nvSpPr>
        <p:spPr>
          <a:xfrm>
            <a:off x="1348733" y="8156303"/>
            <a:ext cx="5538208" cy="1150315"/>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対象の項目は設定方式のルール</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0のルール詳細に該当します。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参照</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傷病の項目は設定方式のルール</a:t>
            </a:r>
            <a:r>
              <a:rPr lang="ko-KR" altLang="en-US" sz="1100" dirty="0" smtClean="0">
                <a:solidFill>
                  <a:schemeClr val="tx1"/>
                </a:solidFill>
                <a:latin typeface="MS Mincho" pitchFamily="49" charset="-128"/>
                <a:ea typeface="ＭＳ 明朝" panose="02020609040205080304" pitchFamily="17" charset="-128"/>
                <a:cs typeface="KozGoPro-Medium"/>
              </a:rPr>
              <a:t>段階</a:t>
            </a:r>
            <a:r>
              <a:rPr lang="ja-JP" altLang="ko-KR" sz="1100" dirty="0" smtClean="0">
                <a:latin typeface="MS Mincho" pitchFamily="49" charset="-128"/>
                <a:ea typeface="MS Mincho" pitchFamily="49" charset="-128"/>
              </a:rPr>
              <a:t>1以上のルール詳細に該当します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項目ごとに加算コードを追加したり、修飾語を追加して詳細に</a:t>
            </a:r>
            <a:r>
              <a:rPr lang="ja-JP" altLang="en-US" sz="1100" dirty="0" smtClean="0">
                <a:latin typeface="MS Mincho" pitchFamily="49" charset="-128"/>
                <a:ea typeface="MS Mincho" pitchFamily="49" charset="-128"/>
              </a:rPr>
              <a:t>対象及び</a:t>
            </a:r>
            <a:r>
              <a:rPr lang="ja-JP" altLang="ko-KR" sz="1100" dirty="0" smtClean="0">
                <a:latin typeface="MS Mincho" pitchFamily="49" charset="-128"/>
                <a:ea typeface="MS Mincho" pitchFamily="49" charset="-128"/>
              </a:rPr>
              <a:t>参照</a:t>
            </a:r>
            <a:r>
              <a:rPr lang="ja-JP" altLang="en-US" sz="1100" dirty="0" smtClean="0">
                <a:latin typeface="MS Mincho" pitchFamily="49" charset="-128"/>
                <a:ea typeface="MS Mincho" pitchFamily="49" charset="-128"/>
              </a:rPr>
              <a:t>と</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傷病</a:t>
            </a:r>
            <a:r>
              <a:rPr lang="ja-JP" altLang="ko-KR" sz="1100" dirty="0" smtClean="0">
                <a:latin typeface="MS Mincho" pitchFamily="49" charset="-128"/>
                <a:ea typeface="MS Mincho" pitchFamily="49" charset="-128"/>
              </a:rPr>
              <a:t>を設定することができます。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各コードにオプションを設定して</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ルールで使用できます。</a:t>
            </a:r>
            <a:endParaRPr lang="en-US" altLang="ko-KR" sz="1100" dirty="0">
              <a:solidFill>
                <a:schemeClr val="tx1"/>
              </a:solidFill>
              <a:latin typeface="MS Mincho" pitchFamily="49" charset="-128"/>
              <a:ea typeface="MS Mincho" pitchFamily="49" charset="-128"/>
              <a:cs typeface="KozGoPro-Medium"/>
            </a:endParaRPr>
          </a:p>
        </p:txBody>
      </p:sp>
    </p:spTree>
    <p:extLst>
      <p:ext uri="{BB962C8B-B14F-4D97-AF65-F5344CB8AC3E}">
        <p14:creationId xmlns="" xmlns:p14="http://schemas.microsoft.com/office/powerpoint/2010/main" val="35910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1209833" y="1824973"/>
            <a:ext cx="2874963" cy="4194175"/>
          </a:xfrm>
          <a:prstGeom prst="rect">
            <a:avLst/>
          </a:prstGeom>
          <a:noFill/>
          <a:ln w="9525" algn="ctr">
            <a:noFill/>
            <a:miter lim="800000"/>
            <a:headEnd/>
            <a:tailEnd/>
          </a:ln>
        </p:spPr>
      </p:pic>
      <p:sp>
        <p:nvSpPr>
          <p:cNvPr id="34" name="テキスト ボックス 7">
            <a:extLst>
              <a:ext uri="{FF2B5EF4-FFF2-40B4-BE49-F238E27FC236}">
                <a16:creationId xmlns="" xmlns:a16="http://schemas.microsoft.com/office/drawing/2014/main" id="{CA5A798D-44EA-4A8D-8EEB-781D94877799}"/>
              </a:ext>
            </a:extLst>
          </p:cNvPr>
          <p:cNvSpPr txBox="1"/>
          <p:nvPr/>
        </p:nvSpPr>
        <p:spPr>
          <a:xfrm>
            <a:off x="2836461" y="4078253"/>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ルールの基本情報の作成</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点検</a:t>
            </a:r>
            <a:r>
              <a:rPr lang="ja-JP" altLang="ko-KR" sz="1100" dirty="0" smtClean="0">
                <a:latin typeface="MS Mincho" pitchFamily="49" charset="-128"/>
                <a:ea typeface="MS Mincho" pitchFamily="49" charset="-128"/>
              </a:rPr>
              <a:t>ルールの基本情報を作成する方法です。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5</a:t>
            </a:fld>
            <a:endParaRPr/>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テキスト ボックス 2">
            <a:extLst>
              <a:ext uri="{FF2B5EF4-FFF2-40B4-BE49-F238E27FC236}">
                <a16:creationId xmlns="" xmlns:a16="http://schemas.microsoft.com/office/drawing/2014/main" id="{2E8BDE35-6B75-43EE-966F-09A38183B47E}"/>
              </a:ext>
            </a:extLst>
          </p:cNvPr>
          <p:cNvSpPr txBox="1"/>
          <p:nvPr/>
        </p:nvSpPr>
        <p:spPr>
          <a:xfrm>
            <a:off x="682904" y="6286770"/>
            <a:ext cx="6784171" cy="2900794"/>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まず、ルール情報を入力する</a:t>
            </a:r>
            <a:r>
              <a:rPr lang="ja-JP" altLang="en-US" sz="1100" dirty="0" smtClean="0">
                <a:latin typeface="MS Mincho" pitchFamily="49" charset="-128"/>
                <a:ea typeface="MS Mincho" pitchFamily="49" charset="-128"/>
              </a:rPr>
              <a:t>ためには</a:t>
            </a:r>
            <a:r>
              <a:rPr lang="ja-JP" altLang="ko-KR" sz="1100" dirty="0" smtClean="0">
                <a:latin typeface="MS Mincho" pitchFamily="49" charset="-128"/>
                <a:ea typeface="MS Mincho" pitchFamily="49" charset="-128"/>
              </a:rPr>
              <a:t>①の[追加]ボタンをクリックして[ルールID採番]ポップ</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アップを呼び出します。</a:t>
            </a:r>
            <a:r>
              <a:rPr lang="ja-JP" altLang="en-US" sz="1100" dirty="0" smtClean="0">
                <a:latin typeface="MS Mincho" pitchFamily="49" charset="-128"/>
                <a:ea typeface="MS Mincho" pitchFamily="49" charset="-128"/>
              </a:rPr>
              <a:t>規則</a:t>
            </a:r>
            <a:r>
              <a:rPr lang="ja-JP" altLang="ko-KR" sz="1100" dirty="0" smtClean="0">
                <a:latin typeface="MS Mincho" pitchFamily="49" charset="-128"/>
                <a:ea typeface="MS Mincho" pitchFamily="49" charset="-128"/>
              </a:rPr>
              <a:t>に適合するルールIDを作成するためにポップアップを使用します。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ルールIDの1～2桁：対象が主に発生する診療識別</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ルールIDの3～6桁：対象の分類。</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ルールIDの7桁：医科専用はM</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歯科はD</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DPCはC</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ルールIDの8～10桁：ルールID 1～7が同じルールのシリアル番号</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IDの先頭6桁を入力し、②の[採番]ボタンをクリックしてシリアル番号を入力したり、10桁のルールIDを直接入力することができます。ルール名を入力して③の［適用］ボタンをクリックすると基本的なルール情報の入力が完了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または、対象項目を選択してルールIDを入力することもできます。 ④で対象の種類を選択し、⑤の［追加］ボタンをクリックして対象を検索する［項目検索］ポップアップを呼び出します。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次のページで説明し続けます。</a:t>
            </a:r>
            <a:endParaRPr lang="en-US" altLang="ko-KR" sz="1100" dirty="0">
              <a:solidFill>
                <a:schemeClr val="tx1"/>
              </a:solidFill>
              <a:latin typeface="MS Mincho" pitchFamily="49" charset="-128"/>
              <a:ea typeface="MS Mincho" pitchFamily="49" charset="-128"/>
              <a:cs typeface="KozGoPro-Medium"/>
            </a:endParaRPr>
          </a:p>
        </p:txBody>
      </p:sp>
      <p:pic>
        <p:nvPicPr>
          <p:cNvPr id="13" name="Picture 4"/>
          <p:cNvPicPr>
            <a:picLocks noChangeAspect="1" noChangeArrowheads="1"/>
          </p:cNvPicPr>
          <p:nvPr/>
        </p:nvPicPr>
        <p:blipFill>
          <a:blip r:embed="rId4" cstate="print"/>
          <a:srcRect/>
          <a:stretch>
            <a:fillRect/>
          </a:stretch>
        </p:blipFill>
        <p:spPr bwMode="auto">
          <a:xfrm>
            <a:off x="4176097" y="1824973"/>
            <a:ext cx="2863850" cy="3983038"/>
          </a:xfrm>
          <a:prstGeom prst="rect">
            <a:avLst/>
          </a:prstGeom>
          <a:noFill/>
          <a:ln w="9525" algn="ctr">
            <a:noFill/>
            <a:miter lim="800000"/>
            <a:headEnd/>
            <a:tailEnd/>
          </a:ln>
        </p:spPr>
      </p:pic>
      <p:cxnSp>
        <p:nvCxnSpPr>
          <p:cNvPr id="17" name="直線矢印コネクタ 15">
            <a:extLst>
              <a:ext uri="{FF2B5EF4-FFF2-40B4-BE49-F238E27FC236}">
                <a16:creationId xmlns="" xmlns:a16="http://schemas.microsoft.com/office/drawing/2014/main" id="{DC70A802-A82D-411B-A512-B36AD607CE84}"/>
              </a:ext>
            </a:extLst>
          </p:cNvPr>
          <p:cNvCxnSpPr>
            <a:stCxn id="21" idx="0"/>
            <a:endCxn id="13" idx="1"/>
          </p:cNvCxnSpPr>
          <p:nvPr/>
        </p:nvCxnSpPr>
        <p:spPr>
          <a:xfrm flipV="1">
            <a:off x="3375695" y="3816492"/>
            <a:ext cx="800402" cy="3896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11">
            <a:extLst>
              <a:ext uri="{FF2B5EF4-FFF2-40B4-BE49-F238E27FC236}">
                <a16:creationId xmlns="" xmlns:a16="http://schemas.microsoft.com/office/drawing/2014/main" id="{15B2C5A2-8002-429B-A7B4-264B18B97A7B}"/>
              </a:ext>
            </a:extLst>
          </p:cNvPr>
          <p:cNvSpPr/>
          <p:nvPr/>
        </p:nvSpPr>
        <p:spPr>
          <a:xfrm>
            <a:off x="3129884" y="4206132"/>
            <a:ext cx="491621" cy="149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직사각형 13"/>
          <p:cNvSpPr>
            <a:spLocks noChangeArrowheads="1"/>
          </p:cNvSpPr>
          <p:nvPr/>
        </p:nvSpPr>
        <p:spPr bwMode="auto">
          <a:xfrm>
            <a:off x="4902003" y="5453024"/>
            <a:ext cx="365125" cy="307975"/>
          </a:xfrm>
          <a:prstGeom prst="rect">
            <a:avLst/>
          </a:prstGeom>
          <a:noFill/>
          <a:ln w="9525">
            <a:noFill/>
            <a:miter lim="800000"/>
            <a:headEnd/>
            <a:tailEnd/>
          </a:ln>
        </p:spPr>
        <p:txBody>
          <a:bodyPr wrap="none">
            <a:spAutoFit/>
          </a:bodyPr>
          <a:lstStyle/>
          <a:p>
            <a:r>
              <a:rPr lang="en-US" altLang="ko-KR">
                <a:solidFill>
                  <a:srgbClr val="FF0000"/>
                </a:solidFill>
                <a:latin typeface="굴림체" pitchFamily="49" charset="-127"/>
              </a:rPr>
              <a:t>③</a:t>
            </a:r>
            <a:endParaRPr lang="ko-KR" altLang="en-US">
              <a:solidFill>
                <a:srgbClr val="FF0000"/>
              </a:solidFill>
            </a:endParaRPr>
          </a:p>
        </p:txBody>
      </p:sp>
      <p:sp>
        <p:nvSpPr>
          <p:cNvPr id="24" name="직사각형 15"/>
          <p:cNvSpPr>
            <a:spLocks noChangeArrowheads="1"/>
          </p:cNvSpPr>
          <p:nvPr/>
        </p:nvSpPr>
        <p:spPr bwMode="auto">
          <a:xfrm>
            <a:off x="6249790" y="1927187"/>
            <a:ext cx="363538" cy="307975"/>
          </a:xfrm>
          <a:prstGeom prst="rect">
            <a:avLst/>
          </a:prstGeom>
          <a:noFill/>
          <a:ln w="9525">
            <a:noFill/>
            <a:miter lim="800000"/>
            <a:headEnd/>
            <a:tailEnd/>
          </a:ln>
        </p:spPr>
        <p:txBody>
          <a:bodyPr wrap="none">
            <a:spAutoFit/>
          </a:bodyPr>
          <a:lstStyle/>
          <a:p>
            <a:r>
              <a:rPr lang="en-US" altLang="ko-KR">
                <a:solidFill>
                  <a:srgbClr val="FF0000"/>
                </a:solidFill>
                <a:latin typeface="굴림체" pitchFamily="49" charset="-127"/>
              </a:rPr>
              <a:t>②</a:t>
            </a:r>
            <a:endParaRPr lang="ko-KR" altLang="en-US">
              <a:solidFill>
                <a:srgbClr val="FF0000"/>
              </a:solidFill>
            </a:endParaRPr>
          </a:p>
        </p:txBody>
      </p:sp>
      <p:sp>
        <p:nvSpPr>
          <p:cNvPr id="25" name="직사각형 16"/>
          <p:cNvSpPr>
            <a:spLocks noChangeArrowheads="1"/>
          </p:cNvSpPr>
          <p:nvPr/>
        </p:nvSpPr>
        <p:spPr bwMode="auto">
          <a:xfrm>
            <a:off x="5267128" y="2473287"/>
            <a:ext cx="363537" cy="307975"/>
          </a:xfrm>
          <a:prstGeom prst="rect">
            <a:avLst/>
          </a:prstGeom>
          <a:noFill/>
          <a:ln w="9525">
            <a:noFill/>
            <a:miter lim="800000"/>
            <a:headEnd/>
            <a:tailEnd/>
          </a:ln>
        </p:spPr>
        <p:txBody>
          <a:bodyPr wrap="none">
            <a:spAutoFit/>
          </a:bodyPr>
          <a:lstStyle/>
          <a:p>
            <a:r>
              <a:rPr lang="en-US" altLang="ko-KR">
                <a:solidFill>
                  <a:srgbClr val="FF0000"/>
                </a:solidFill>
                <a:latin typeface="굴림체" pitchFamily="49" charset="-127"/>
              </a:rPr>
              <a:t>④</a:t>
            </a:r>
            <a:endParaRPr lang="ko-KR" altLang="en-US">
              <a:solidFill>
                <a:srgbClr val="FF0000"/>
              </a:solidFill>
            </a:endParaRPr>
          </a:p>
        </p:txBody>
      </p:sp>
      <p:sp>
        <p:nvSpPr>
          <p:cNvPr id="26" name="직사각형 17"/>
          <p:cNvSpPr>
            <a:spLocks noChangeArrowheads="1"/>
          </p:cNvSpPr>
          <p:nvPr/>
        </p:nvSpPr>
        <p:spPr bwMode="auto">
          <a:xfrm>
            <a:off x="6237090" y="2801899"/>
            <a:ext cx="365125" cy="309563"/>
          </a:xfrm>
          <a:prstGeom prst="rect">
            <a:avLst/>
          </a:prstGeom>
          <a:noFill/>
          <a:ln w="9525">
            <a:noFill/>
            <a:miter lim="800000"/>
            <a:headEnd/>
            <a:tailEnd/>
          </a:ln>
        </p:spPr>
        <p:txBody>
          <a:bodyPr wrap="none">
            <a:spAutoFit/>
          </a:bodyPr>
          <a:lstStyle/>
          <a:p>
            <a:r>
              <a:rPr lang="en-US" altLang="ko-KR">
                <a:solidFill>
                  <a:srgbClr val="FF0000"/>
                </a:solidFill>
                <a:latin typeface="굴림체" pitchFamily="49" charset="-127"/>
              </a:rPr>
              <a:t>⑤</a:t>
            </a:r>
            <a:endParaRPr lang="ko-KR" altLang="en-US">
              <a:solidFill>
                <a:srgbClr val="FF0000"/>
              </a:solidFill>
            </a:endParaRPr>
          </a:p>
        </p:txBody>
      </p:sp>
    </p:spTree>
    <p:extLst>
      <p:ext uri="{BB962C8B-B14F-4D97-AF65-F5344CB8AC3E}">
        <p14:creationId xmlns="" xmlns:p14="http://schemas.microsoft.com/office/powerpoint/2010/main" val="302850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88605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ルールの基本情報の作成（続き）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点検</a:t>
            </a:r>
            <a:r>
              <a:rPr lang="ja-JP" altLang="ko-KR" sz="1100" dirty="0" smtClean="0">
                <a:latin typeface="MS Mincho" pitchFamily="49" charset="-128"/>
                <a:ea typeface="MS Mincho" pitchFamily="49" charset="-128"/>
              </a:rPr>
              <a:t>ルールの基本情報を作成する方法です。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17697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6</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81861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テキスト ボックス 2">
            <a:extLst>
              <a:ext uri="{FF2B5EF4-FFF2-40B4-BE49-F238E27FC236}">
                <a16:creationId xmlns="" xmlns:a16="http://schemas.microsoft.com/office/drawing/2014/main" id="{2E8BDE35-6B75-43EE-966F-09A38183B47E}"/>
              </a:ext>
            </a:extLst>
          </p:cNvPr>
          <p:cNvSpPr txBox="1"/>
          <p:nvPr/>
        </p:nvSpPr>
        <p:spPr>
          <a:xfrm>
            <a:off x="4284694" y="1939815"/>
            <a:ext cx="3192545" cy="2419893"/>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希望の検索条件を設定した後、①の［検索］ボタンをクリックすると条件に合った項目が検索されます。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検索した項目をダブルクリックするか、</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選択後②の[追加]ボタンをクリックすると必要な項目のみ選択できます。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5）～6）の手順を繰り返した後、③の［適用］ボタンをクリックすると［項目検索］ポップアップが終了し、前の［ルールID採番］ポップアップに移動します。次のページで説明します。</a:t>
            </a:r>
            <a:endParaRPr lang="en-US" altLang="ko-KR" sz="1100" dirty="0">
              <a:solidFill>
                <a:schemeClr val="tx1"/>
              </a:solidFill>
              <a:latin typeface="MS Mincho" pitchFamily="49" charset="-128"/>
              <a:ea typeface="MS Mincho" pitchFamily="49" charset="-128"/>
              <a:cs typeface="KozGoPro-Medium"/>
            </a:endParaRPr>
          </a:p>
        </p:txBody>
      </p:sp>
      <p:pic>
        <p:nvPicPr>
          <p:cNvPr id="19"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44401" y="1793234"/>
            <a:ext cx="3151868" cy="3347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0" name="직사각형 13"/>
          <p:cNvSpPr>
            <a:spLocks noChangeArrowheads="1"/>
          </p:cNvSpPr>
          <p:nvPr/>
        </p:nvSpPr>
        <p:spPr bwMode="auto">
          <a:xfrm>
            <a:off x="3164638" y="1794822"/>
            <a:ext cx="363538"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③</a:t>
            </a:r>
            <a:endParaRPr lang="ko-KR" altLang="en-US" dirty="0">
              <a:solidFill>
                <a:srgbClr val="FF0000"/>
              </a:solidFill>
            </a:endParaRPr>
          </a:p>
        </p:txBody>
      </p:sp>
      <p:sp>
        <p:nvSpPr>
          <p:cNvPr id="22" name="직사각형 14"/>
          <p:cNvSpPr>
            <a:spLocks noChangeArrowheads="1"/>
          </p:cNvSpPr>
          <p:nvPr/>
        </p:nvSpPr>
        <p:spPr bwMode="auto">
          <a:xfrm>
            <a:off x="4002572" y="1983540"/>
            <a:ext cx="363538"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①</a:t>
            </a:r>
            <a:endParaRPr lang="ko-KR" altLang="en-US" dirty="0">
              <a:solidFill>
                <a:srgbClr val="FF0000"/>
              </a:solidFill>
            </a:endParaRPr>
          </a:p>
        </p:txBody>
      </p:sp>
      <p:sp>
        <p:nvSpPr>
          <p:cNvPr id="27" name="직사각형 15"/>
          <p:cNvSpPr>
            <a:spLocks noChangeArrowheads="1"/>
          </p:cNvSpPr>
          <p:nvPr/>
        </p:nvSpPr>
        <p:spPr bwMode="auto">
          <a:xfrm>
            <a:off x="3219756" y="3102371"/>
            <a:ext cx="363537"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②</a:t>
            </a:r>
            <a:endParaRPr lang="ko-KR" altLang="en-US" dirty="0">
              <a:solidFill>
                <a:srgbClr val="FF0000"/>
              </a:solidFill>
            </a:endParaRPr>
          </a:p>
        </p:txBody>
      </p:sp>
      <p:pic>
        <p:nvPicPr>
          <p:cNvPr id="2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25739" y="5428705"/>
            <a:ext cx="2172833" cy="3025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9" name="직사각형 14"/>
          <p:cNvSpPr>
            <a:spLocks noChangeArrowheads="1"/>
          </p:cNvSpPr>
          <p:nvPr/>
        </p:nvSpPr>
        <p:spPr bwMode="auto">
          <a:xfrm>
            <a:off x="2991908" y="5502675"/>
            <a:ext cx="27414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①</a:t>
            </a:r>
            <a:endParaRPr lang="ko-KR" altLang="en-US" dirty="0">
              <a:solidFill>
                <a:srgbClr val="FF0000"/>
              </a:solidFill>
            </a:endParaRPr>
          </a:p>
        </p:txBody>
      </p:sp>
      <p:sp>
        <p:nvSpPr>
          <p:cNvPr id="31" name="テキスト ボックス 2">
            <a:extLst>
              <a:ext uri="{FF2B5EF4-FFF2-40B4-BE49-F238E27FC236}">
                <a16:creationId xmlns="" xmlns:a16="http://schemas.microsoft.com/office/drawing/2014/main" id="{2E8BDE35-6B75-43EE-966F-09A38183B47E}"/>
              </a:ext>
            </a:extLst>
          </p:cNvPr>
          <p:cNvSpPr txBox="1"/>
          <p:nvPr/>
        </p:nvSpPr>
        <p:spPr>
          <a:xfrm>
            <a:off x="1454560" y="8575613"/>
            <a:ext cx="5733318" cy="938719"/>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前の[項目検索] popupは終了し、[ルールID採番] popupに最初の画像のように設定</a:t>
            </a:r>
            <a:endParaRPr lang="en-US" altLang="ja-JP" sz="1100" dirty="0" smtClean="0">
              <a:latin typeface="MS Mincho" pitchFamily="49" charset="-128"/>
              <a:ea typeface="MS Mincho" pitchFamily="49" charset="-128"/>
            </a:endParaRPr>
          </a:p>
          <a:p>
            <a:pPr marL="171450" indent="-17145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されます。ルール名、詳細名称を入力した後、①の[採番]ボタンをクリックすると</a:t>
            </a:r>
            <a:endParaRPr lang="en-US" altLang="ja-JP" sz="1100" dirty="0" smtClean="0">
              <a:latin typeface="MS Mincho" pitchFamily="49" charset="-128"/>
              <a:ea typeface="MS Mincho" pitchFamily="49" charset="-128"/>
            </a:endParaRPr>
          </a:p>
          <a:p>
            <a:pPr marL="171450" indent="-17145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2番目の画像のようにルールIDが設定されます。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en-US" altLang="ko-KR" sz="1100" dirty="0" smtClean="0">
                <a:solidFill>
                  <a:srgbClr val="FF0000"/>
                </a:solidFill>
                <a:latin typeface="MS Mincho" pitchFamily="49" charset="-128"/>
                <a:ea typeface="MS Mincho" pitchFamily="49" charset="-128"/>
                <a:cs typeface="KozGoPro-Medium"/>
              </a:rPr>
              <a:t>②</a:t>
            </a:r>
            <a:r>
              <a:rPr lang="ja-JP" altLang="ko-KR" sz="1100" dirty="0" smtClean="0">
                <a:latin typeface="MS Mincho" pitchFamily="49" charset="-128"/>
                <a:ea typeface="MS Mincho" pitchFamily="49" charset="-128"/>
              </a:rPr>
              <a:t>の[適用]ボタンをクリックすると、ルール情報の入力が完了します。</a:t>
            </a:r>
            <a:endParaRPr lang="en-US" altLang="ko-KR" sz="1100" dirty="0">
              <a:solidFill>
                <a:schemeClr val="tx1"/>
              </a:solidFill>
              <a:latin typeface="MS Mincho" pitchFamily="49" charset="-128"/>
              <a:ea typeface="MS Mincho" pitchFamily="49" charset="-128"/>
              <a:cs typeface="KozGoPro-Medium"/>
            </a:endParaRPr>
          </a:p>
        </p:txBody>
      </p:sp>
      <p:pic>
        <p:nvPicPr>
          <p:cNvPr id="32"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58710" y="5420632"/>
            <a:ext cx="2190879" cy="3056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33" name="직사각형 15"/>
          <p:cNvSpPr>
            <a:spLocks noChangeArrowheads="1"/>
          </p:cNvSpPr>
          <p:nvPr/>
        </p:nvSpPr>
        <p:spPr bwMode="auto">
          <a:xfrm>
            <a:off x="4816123" y="8199174"/>
            <a:ext cx="27657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②</a:t>
            </a:r>
            <a:endParaRPr lang="ko-KR" altLang="en-US" dirty="0">
              <a:solidFill>
                <a:srgbClr val="FF0000"/>
              </a:solidFill>
            </a:endParaRPr>
          </a:p>
        </p:txBody>
      </p:sp>
      <p:sp>
        <p:nvSpPr>
          <p:cNvPr id="35" name="Google Shape;381;p17"/>
          <p:cNvSpPr/>
          <p:nvPr/>
        </p:nvSpPr>
        <p:spPr>
          <a:xfrm>
            <a:off x="4501435" y="6116508"/>
            <a:ext cx="1563143" cy="16454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 xmlns:p14="http://schemas.microsoft.com/office/powerpoint/2010/main" val="308447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863257"/>
            <a:ext cx="5400000" cy="746318"/>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a:solidFill>
                  <a:srgbClr val="7F7F7F"/>
                </a:solidFill>
                <a:latin typeface="MS Mincho" pitchFamily="49" charset="-128"/>
                <a:ea typeface="MS Mincho" pitchFamily="49" charset="-128"/>
                <a:cs typeface="MS Mincho"/>
                <a:sym typeface="MS Mincho"/>
              </a:rPr>
              <a:t>2</a:t>
            </a:r>
            <a:r>
              <a:rPr lang="en-US" altLang="ko-KR" sz="1200" b="1" dirty="0" smtClean="0">
                <a:solidFill>
                  <a:srgbClr val="7F7F7F"/>
                </a:solidFill>
                <a:latin typeface="MS Mincho" pitchFamily="49" charset="-128"/>
                <a:ea typeface="MS Mincho" pitchFamily="49" charset="-128"/>
                <a:cs typeface="MS Mincho"/>
                <a:sym typeface="MS Mincho"/>
              </a:rPr>
              <a:t>.</a:t>
            </a:r>
            <a:r>
              <a:rPr lang="ja-JP" altLang="ko-KR" sz="1200" dirty="0" smtClean="0">
                <a:latin typeface="MS Mincho" pitchFamily="49" charset="-128"/>
                <a:ea typeface="MS Mincho" pitchFamily="49" charset="-128"/>
              </a:rPr>
              <a:t>設定方式の</a:t>
            </a:r>
            <a:r>
              <a:rPr lang="ja-JP" altLang="en-US" sz="1200" dirty="0" smtClean="0">
                <a:latin typeface="MS Mincho" pitchFamily="49" charset="-128"/>
                <a:ea typeface="MS Mincho" pitchFamily="49" charset="-128"/>
              </a:rPr>
              <a:t>点検</a:t>
            </a:r>
            <a:r>
              <a:rPr lang="ja-JP" altLang="ko-KR" sz="1200" dirty="0" smtClean="0">
                <a:latin typeface="MS Mincho" pitchFamily="49" charset="-128"/>
                <a:ea typeface="MS Mincho" pitchFamily="49" charset="-128"/>
              </a:rPr>
              <a:t>ルール</a:t>
            </a:r>
            <a:endParaRPr lang="en-US" altLang="ko-KR" sz="1200" b="1" dirty="0" smtClean="0">
              <a:solidFill>
                <a:srgbClr val="7F7F7F"/>
              </a:solidFill>
              <a:latin typeface="MS Mincho" pitchFamily="49" charset="-128"/>
              <a:ea typeface="MS Mincho" pitchFamily="49" charset="-128"/>
              <a:cs typeface="MS Mincho"/>
              <a:sym typeface="MS Mincho"/>
            </a:endParaRPr>
          </a:p>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設定方式のルール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の作成</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 </a:t>
            </a: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設</a:t>
            </a:r>
            <a:r>
              <a:rPr lang="ja-JP" altLang="ko-KR" sz="1100" dirty="0" smtClean="0">
                <a:latin typeface="MS Mincho" pitchFamily="49" charset="-128"/>
                <a:ea typeface="MS Mincho" pitchFamily="49" charset="-128"/>
              </a:rPr>
              <a:t>定方法で</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ルールのルール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を作成する方法です。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7</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テキスト ボックス 2">
            <a:extLst>
              <a:ext uri="{FF2B5EF4-FFF2-40B4-BE49-F238E27FC236}">
                <a16:creationId xmlns="" xmlns:a16="http://schemas.microsoft.com/office/drawing/2014/main" id="{2E8BDE35-6B75-43EE-966F-09A38183B47E}"/>
              </a:ext>
            </a:extLst>
          </p:cNvPr>
          <p:cNvSpPr txBox="1"/>
          <p:nvPr/>
        </p:nvSpPr>
        <p:spPr>
          <a:xfrm>
            <a:off x="1199466" y="3776139"/>
            <a:ext cx="3042670" cy="1785104"/>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を追加する</a:t>
            </a:r>
            <a:r>
              <a:rPr lang="ja-JP" altLang="en-US" sz="1100" dirty="0" smtClean="0">
                <a:latin typeface="MS Mincho" pitchFamily="49" charset="-128"/>
                <a:ea typeface="MS Mincho" pitchFamily="49" charset="-128"/>
              </a:rPr>
              <a:t>ため</a:t>
            </a:r>
            <a:r>
              <a:rPr lang="ja-JP" altLang="ko-KR" sz="1100" dirty="0" smtClean="0">
                <a:latin typeface="MS Mincho" pitchFamily="49" charset="-128"/>
                <a:ea typeface="MS Mincho" pitchFamily="49" charset="-128"/>
              </a:rPr>
              <a:t>には</a:t>
            </a:r>
            <a:r>
              <a:rPr lang="ja-JP" altLang="ko-KR" sz="1100" dirty="0" smtClean="0">
                <a:solidFill>
                  <a:srgbClr val="FF0000"/>
                </a:solidFill>
                <a:latin typeface="MS Mincho" pitchFamily="49" charset="-128"/>
                <a:ea typeface="MS Mincho" pitchFamily="49" charset="-128"/>
              </a:rPr>
              <a:t>①</a:t>
            </a:r>
            <a:r>
              <a:rPr lang="ja-JP" altLang="ko-KR"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追加]ボタンを、ルールステップを修正するには</a:t>
            </a:r>
            <a:r>
              <a:rPr lang="ja-JP" altLang="ko-KR" sz="1100" dirty="0" smtClean="0">
                <a:solidFill>
                  <a:srgbClr val="FF0000"/>
                </a:solidFill>
                <a:latin typeface="MS Mincho" pitchFamily="49" charset="-128"/>
                <a:ea typeface="MS Mincho" pitchFamily="49" charset="-128"/>
              </a:rPr>
              <a:t>②</a:t>
            </a:r>
            <a:r>
              <a:rPr lang="ja-JP" altLang="ko-KR" sz="1100" dirty="0" smtClean="0">
                <a:latin typeface="MS Mincho" pitchFamily="49" charset="-128"/>
                <a:ea typeface="MS Mincho" pitchFamily="49" charset="-128"/>
              </a:rPr>
              <a:t>の[変更]ボタンをクリックして[ルール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追加] popupを呼び出します。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点検のためのロジックに該当する項目を設定後</a:t>
            </a:r>
            <a:r>
              <a:rPr lang="ja-JP" altLang="en-US" sz="1100" dirty="0" smtClean="0">
                <a:latin typeface="MS Mincho" pitchFamily="49" charset="-128"/>
                <a:ea typeface="MS Mincho" pitchFamily="49" charset="-128"/>
              </a:rPr>
              <a:t>に</a:t>
            </a:r>
            <a:r>
              <a:rPr lang="ja-JP" altLang="ko-KR" sz="1100" dirty="0" smtClean="0">
                <a:solidFill>
                  <a:srgbClr val="FF0000"/>
                </a:solidFill>
                <a:latin typeface="MS Mincho" pitchFamily="49" charset="-128"/>
                <a:ea typeface="MS Mincho" pitchFamily="49" charset="-128"/>
              </a:rPr>
              <a:t>③</a:t>
            </a:r>
            <a:r>
              <a:rPr lang="ja-JP" altLang="ko-KR" sz="1100" dirty="0" smtClean="0">
                <a:latin typeface="MS Mincho" pitchFamily="49" charset="-128"/>
                <a:ea typeface="MS Mincho" pitchFamily="49" charset="-128"/>
              </a:rPr>
              <a:t>の［適用］ボタンをクリックして</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作業内容を反映します。</a:t>
            </a:r>
            <a:endParaRPr lang="en-US" altLang="ko-KR" sz="1100" dirty="0">
              <a:solidFill>
                <a:schemeClr val="tx1"/>
              </a:solidFill>
              <a:latin typeface="MS Mincho" pitchFamily="49" charset="-128"/>
              <a:ea typeface="MS Mincho" pitchFamily="49" charset="-128"/>
              <a:cs typeface="KozGoPro-Medium"/>
            </a:endParaRPr>
          </a:p>
        </p:txBody>
      </p:sp>
      <p:pic>
        <p:nvPicPr>
          <p:cNvPr id="3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81780" y="1861896"/>
            <a:ext cx="2884487"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37" name="직사각형 14"/>
          <p:cNvSpPr>
            <a:spLocks noChangeArrowheads="1"/>
          </p:cNvSpPr>
          <p:nvPr/>
        </p:nvSpPr>
        <p:spPr bwMode="auto">
          <a:xfrm>
            <a:off x="2108667" y="1815859"/>
            <a:ext cx="363538"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a:solidFill>
                  <a:srgbClr val="FF0000"/>
                </a:solidFill>
                <a:latin typeface="굴림체" panose="020B0609000101010101" pitchFamily="49" charset="-127"/>
              </a:rPr>
              <a:t>①</a:t>
            </a:r>
            <a:endParaRPr lang="ko-KR" altLang="en-US">
              <a:solidFill>
                <a:srgbClr val="FF0000"/>
              </a:solidFill>
            </a:endParaRPr>
          </a:p>
        </p:txBody>
      </p:sp>
      <p:sp>
        <p:nvSpPr>
          <p:cNvPr id="38" name="직사각형 15"/>
          <p:cNvSpPr>
            <a:spLocks noChangeArrowheads="1"/>
          </p:cNvSpPr>
          <p:nvPr/>
        </p:nvSpPr>
        <p:spPr bwMode="auto">
          <a:xfrm>
            <a:off x="2640480" y="1822209"/>
            <a:ext cx="365125"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a:solidFill>
                  <a:srgbClr val="FF0000"/>
                </a:solidFill>
                <a:latin typeface="굴림체" panose="020B0609000101010101" pitchFamily="49" charset="-127"/>
              </a:rPr>
              <a:t>②</a:t>
            </a:r>
            <a:endParaRPr lang="ko-KR" altLang="en-US">
              <a:solidFill>
                <a:srgbClr val="FF0000"/>
              </a:solidFill>
            </a:endParaRPr>
          </a:p>
        </p:txBody>
      </p:sp>
      <p:pic>
        <p:nvPicPr>
          <p:cNvPr id="3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29580" y="1840776"/>
            <a:ext cx="2791176" cy="3439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40" name="직사각형 13"/>
          <p:cNvSpPr>
            <a:spLocks noChangeArrowheads="1"/>
          </p:cNvSpPr>
          <p:nvPr/>
        </p:nvSpPr>
        <p:spPr bwMode="auto">
          <a:xfrm>
            <a:off x="5007753" y="4958474"/>
            <a:ext cx="33126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③</a:t>
            </a:r>
            <a:endParaRPr lang="ko-KR" altLang="en-US" dirty="0">
              <a:solidFill>
                <a:srgbClr val="FF0000"/>
              </a:solidFill>
            </a:endParaRPr>
          </a:p>
        </p:txBody>
      </p:sp>
      <p:sp>
        <p:nvSpPr>
          <p:cNvPr id="41" name="Google Shape;122;p3"/>
          <p:cNvSpPr txBox="1"/>
          <p:nvPr/>
        </p:nvSpPr>
        <p:spPr>
          <a:xfrm>
            <a:off x="1048103" y="5751771"/>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設定方式のルール詳細データの作成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設定方法で</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ルールの詳細データを作成する方法です。</a:t>
            </a:r>
            <a:endParaRPr sz="1100" dirty="0">
              <a:solidFill>
                <a:schemeClr val="dk1"/>
              </a:solidFill>
              <a:latin typeface="MS Mincho" pitchFamily="49" charset="-128"/>
              <a:ea typeface="MS Mincho" pitchFamily="49" charset="-128"/>
              <a:cs typeface="MS Mincho"/>
              <a:sym typeface="MS Mincho"/>
            </a:endParaRPr>
          </a:p>
        </p:txBody>
      </p:sp>
      <p:pic>
        <p:nvPicPr>
          <p:cNvPr id="4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316505" y="6376155"/>
            <a:ext cx="1815378" cy="1650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43" name="직사각형 14"/>
          <p:cNvSpPr>
            <a:spLocks noChangeArrowheads="1"/>
          </p:cNvSpPr>
          <p:nvPr/>
        </p:nvSpPr>
        <p:spPr bwMode="auto">
          <a:xfrm>
            <a:off x="1640811" y="6252102"/>
            <a:ext cx="2695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①</a:t>
            </a:r>
            <a:endParaRPr lang="ko-KR" altLang="en-US" dirty="0">
              <a:solidFill>
                <a:srgbClr val="FF0000"/>
              </a:solidFill>
            </a:endParaRPr>
          </a:p>
        </p:txBody>
      </p:sp>
      <p:sp>
        <p:nvSpPr>
          <p:cNvPr id="44" name="직사각형 15"/>
          <p:cNvSpPr>
            <a:spLocks noChangeArrowheads="1"/>
          </p:cNvSpPr>
          <p:nvPr/>
        </p:nvSpPr>
        <p:spPr bwMode="auto">
          <a:xfrm>
            <a:off x="2053333" y="6247568"/>
            <a:ext cx="26834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②</a:t>
            </a:r>
            <a:endParaRPr lang="ko-KR" altLang="en-US" dirty="0">
              <a:solidFill>
                <a:srgbClr val="FF0000"/>
              </a:solidFill>
            </a:endParaRPr>
          </a:p>
        </p:txBody>
      </p:sp>
      <p:pic>
        <p:nvPicPr>
          <p:cNvPr id="45"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316505" y="8091231"/>
            <a:ext cx="1786789" cy="1111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46" name="직사각형 13"/>
          <p:cNvSpPr>
            <a:spLocks noChangeArrowheads="1"/>
          </p:cNvSpPr>
          <p:nvPr/>
        </p:nvSpPr>
        <p:spPr bwMode="auto">
          <a:xfrm>
            <a:off x="1681200" y="8894837"/>
            <a:ext cx="26834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③</a:t>
            </a:r>
            <a:endParaRPr lang="ko-KR" altLang="en-US" dirty="0">
              <a:solidFill>
                <a:srgbClr val="FF0000"/>
              </a:solidFill>
            </a:endParaRPr>
          </a:p>
        </p:txBody>
      </p:sp>
      <p:sp>
        <p:nvSpPr>
          <p:cNvPr id="48" name="テキスト ボックス 2">
            <a:extLst>
              <a:ext uri="{FF2B5EF4-FFF2-40B4-BE49-F238E27FC236}">
                <a16:creationId xmlns="" xmlns:a16="http://schemas.microsoft.com/office/drawing/2014/main" id="{2E8BDE35-6B75-43EE-966F-09A38183B47E}"/>
              </a:ext>
            </a:extLst>
          </p:cNvPr>
          <p:cNvSpPr txBox="1"/>
          <p:nvPr/>
        </p:nvSpPr>
        <p:spPr>
          <a:xfrm>
            <a:off x="3103294" y="8061868"/>
            <a:ext cx="4096160" cy="1150315"/>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項目を設定した後</a:t>
            </a:r>
            <a:r>
              <a:rPr lang="ja-JP" altLang="en-US" sz="1100" dirty="0" smtClean="0">
                <a:latin typeface="MS Mincho" pitchFamily="49" charset="-128"/>
                <a:ea typeface="MS Mincho" pitchFamily="49" charset="-128"/>
              </a:rPr>
              <a:t>に</a:t>
            </a:r>
            <a:r>
              <a:rPr lang="ja-JP" altLang="ko-KR" sz="1100" dirty="0" smtClean="0">
                <a:solidFill>
                  <a:srgbClr val="FF0000"/>
                </a:solidFill>
                <a:latin typeface="MS Mincho" pitchFamily="49" charset="-128"/>
                <a:ea typeface="MS Mincho" pitchFamily="49" charset="-128"/>
              </a:rPr>
              <a:t>③</a:t>
            </a:r>
            <a:r>
              <a:rPr lang="ja-JP" altLang="ko-KR" sz="1100" dirty="0" smtClean="0">
                <a:latin typeface="MS Mincho" pitchFamily="49" charset="-128"/>
                <a:ea typeface="MS Mincho" pitchFamily="49" charset="-128"/>
              </a:rPr>
              <a:t>の［適用］ボタンをクリックして</a:t>
            </a:r>
            <a:endParaRPr lang="en-US" altLang="ja-JP" sz="1100" dirty="0" smtClean="0">
              <a:latin typeface="MS Mincho" pitchFamily="49" charset="-128"/>
              <a:ea typeface="MS Mincho" pitchFamily="49" charset="-128"/>
            </a:endParaRPr>
          </a:p>
          <a:p>
            <a:pPr marL="171450" indent="-17145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作業内容を反映します。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ルール詳細の項目を追加するには、</a:t>
            </a:r>
            <a:r>
              <a:rPr lang="ja-JP" altLang="ko-KR" sz="1100" dirty="0" smtClean="0">
                <a:solidFill>
                  <a:srgbClr val="FF0000"/>
                </a:solidFill>
                <a:latin typeface="MS Mincho" pitchFamily="49" charset="-128"/>
                <a:ea typeface="MS Mincho" pitchFamily="49" charset="-128"/>
              </a:rPr>
              <a:t>④</a:t>
            </a:r>
            <a:r>
              <a:rPr lang="ja-JP" altLang="ko-KR" sz="1100" dirty="0" smtClean="0">
                <a:latin typeface="MS Mincho" pitchFamily="49" charset="-128"/>
                <a:ea typeface="MS Mincho" pitchFamily="49" charset="-128"/>
              </a:rPr>
              <a:t>の[コード追加]ボタンをクリックして[項目検索] popupを呼び出します。</a:t>
            </a:r>
            <a:endParaRPr lang="en-US" altLang="ja-JP" sz="1100" dirty="0" smtClean="0">
              <a:latin typeface="MS Mincho" pitchFamily="49" charset="-128"/>
              <a:ea typeface="MS Mincho" pitchFamily="49" charset="-128"/>
            </a:endParaRPr>
          </a:p>
          <a:p>
            <a:pPr marL="171450" indent="-171450">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ルールID採番プロセスと同じ方法で処理できます。</a:t>
            </a:r>
            <a:endParaRPr lang="en-US" altLang="ko-KR" sz="1100" dirty="0">
              <a:solidFill>
                <a:schemeClr val="tx1"/>
              </a:solidFill>
              <a:latin typeface="MS Mincho" pitchFamily="49" charset="-128"/>
              <a:ea typeface="MS Mincho" pitchFamily="49" charset="-128"/>
              <a:cs typeface="KozGoPro-Medium"/>
            </a:endParaRPr>
          </a:p>
        </p:txBody>
      </p:sp>
      <p:sp>
        <p:nvSpPr>
          <p:cNvPr id="49" name="テキスト ボックス 2">
            <a:extLst>
              <a:ext uri="{FF2B5EF4-FFF2-40B4-BE49-F238E27FC236}">
                <a16:creationId xmlns="" xmlns:a16="http://schemas.microsoft.com/office/drawing/2014/main" id="{2E8BDE35-6B75-43EE-966F-09A38183B47E}"/>
              </a:ext>
            </a:extLst>
          </p:cNvPr>
          <p:cNvSpPr txBox="1"/>
          <p:nvPr/>
        </p:nvSpPr>
        <p:spPr>
          <a:xfrm>
            <a:off x="3131882" y="6344389"/>
            <a:ext cx="4866223" cy="938719"/>
          </a:xfrm>
          <a:prstGeom prst="rect">
            <a:avLst/>
          </a:prstGeom>
          <a:noFill/>
        </p:spPr>
        <p:txBody>
          <a:bodyPr wrap="square">
            <a:spAutoFit/>
          </a:bodyPr>
          <a:lstStyle/>
          <a:p>
            <a:pPr marL="171450" indent="-171450">
              <a:lnSpc>
                <a:spcPct val="125000"/>
              </a:lnSpc>
              <a:buFontTx/>
              <a:buChar char="-"/>
            </a:pPr>
            <a:r>
              <a:rPr lang="ja-JP" altLang="ko-KR" sz="1100" dirty="0" smtClean="0">
                <a:latin typeface="MS Mincho" pitchFamily="49" charset="-128"/>
                <a:ea typeface="MS Mincho" pitchFamily="49" charset="-128"/>
              </a:rPr>
              <a:t>ルール詳細はルール詳細の情報と項目で構成されます。</a:t>
            </a:r>
            <a:endParaRPr lang="en-US" altLang="ja-JP" sz="1100" dirty="0" smtClean="0">
              <a:latin typeface="MS Mincho" pitchFamily="49" charset="-128"/>
              <a:ea typeface="MS Mincho" pitchFamily="49" charset="-128"/>
            </a:endParaRPr>
          </a:p>
          <a:p>
            <a:pPr marL="171450" indent="-171450">
              <a:lnSpc>
                <a:spcPct val="125000"/>
              </a:lnSpc>
              <a:buFontTx/>
              <a:buChar char="-"/>
            </a:pPr>
            <a:r>
              <a:rPr lang="ja-JP" altLang="ko-KR" sz="1100" dirty="0" smtClean="0">
                <a:latin typeface="MS Mincho" pitchFamily="49" charset="-128"/>
                <a:ea typeface="MS Mincho" pitchFamily="49" charset="-128"/>
              </a:rPr>
              <a:t>ルール詳細の情報を追加する</a:t>
            </a:r>
            <a:r>
              <a:rPr lang="ja-JP" altLang="en-US" sz="1100" dirty="0" smtClean="0">
                <a:latin typeface="MS Mincho" pitchFamily="49" charset="-128"/>
                <a:ea typeface="MS Mincho" pitchFamily="49" charset="-128"/>
              </a:rPr>
              <a:t>ため</a:t>
            </a:r>
            <a:r>
              <a:rPr lang="ja-JP" altLang="ko-KR" sz="1100" dirty="0" smtClean="0">
                <a:latin typeface="MS Mincho" pitchFamily="49" charset="-128"/>
                <a:ea typeface="MS Mincho" pitchFamily="49" charset="-128"/>
              </a:rPr>
              <a:t>には</a:t>
            </a:r>
            <a:r>
              <a:rPr lang="ja-JP" altLang="ko-KR" sz="1100" dirty="0" smtClean="0">
                <a:solidFill>
                  <a:srgbClr val="FF0000"/>
                </a:solidFill>
                <a:latin typeface="MS Mincho" pitchFamily="49" charset="-128"/>
                <a:ea typeface="MS Mincho" pitchFamily="49" charset="-128"/>
              </a:rPr>
              <a:t>①</a:t>
            </a:r>
            <a:r>
              <a:rPr lang="ja-JP" altLang="ko-KR" sz="1100" dirty="0" smtClean="0">
                <a:latin typeface="MS Mincho" pitchFamily="49" charset="-128"/>
                <a:ea typeface="MS Mincho" pitchFamily="49" charset="-128"/>
              </a:rPr>
              <a:t>の[詳細追加]ボタンを、</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a:t>
            </a:r>
            <a:r>
              <a:rPr lang="ko-KR" altLang="en-US" sz="1100" dirty="0" smtClean="0">
                <a:latin typeface="MS Mincho" pitchFamily="49" charset="-128"/>
              </a:rPr>
              <a:t> </a:t>
            </a:r>
            <a:r>
              <a:rPr lang="ja-JP" altLang="ko-KR" sz="1100" dirty="0" smtClean="0">
                <a:latin typeface="MS Mincho" pitchFamily="49" charset="-128"/>
                <a:ea typeface="MS Mincho" pitchFamily="49" charset="-128"/>
              </a:rPr>
              <a:t>ルール詳細の情報を修正するには</a:t>
            </a:r>
            <a:r>
              <a:rPr lang="ja-JP" altLang="ko-KR" sz="1100" dirty="0" smtClean="0">
                <a:solidFill>
                  <a:srgbClr val="FF0000"/>
                </a:solidFill>
                <a:latin typeface="MS Mincho" pitchFamily="49" charset="-128"/>
                <a:ea typeface="MS Mincho" pitchFamily="49" charset="-128"/>
              </a:rPr>
              <a:t>②</a:t>
            </a:r>
            <a:r>
              <a:rPr lang="ja-JP" altLang="ko-KR" sz="1100" dirty="0" smtClean="0">
                <a:latin typeface="MS Mincho" pitchFamily="49" charset="-128"/>
                <a:ea typeface="MS Mincho" pitchFamily="49" charset="-128"/>
              </a:rPr>
              <a:t>の[変更]ボタンをクリック</a:t>
            </a:r>
            <a:endParaRPr lang="en-US" altLang="ja-JP" sz="1100" dirty="0" smtClean="0">
              <a:latin typeface="MS Mincho" pitchFamily="49" charset="-128"/>
              <a:ea typeface="MS Mincho" pitchFamily="49" charset="-128"/>
            </a:endParaRPr>
          </a:p>
          <a:p>
            <a:pPr marL="171450" indent="-17145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して[ルール詳細::詳細追加] popupを呼び出します。</a:t>
            </a:r>
            <a:endParaRPr lang="en-US" altLang="ko-KR" sz="1100" dirty="0">
              <a:solidFill>
                <a:schemeClr val="tx1"/>
              </a:solidFill>
              <a:latin typeface="MS Mincho" pitchFamily="49" charset="-128"/>
              <a:ea typeface="MS Mincho" pitchFamily="49" charset="-128"/>
              <a:cs typeface="KozGoPro-Medium"/>
            </a:endParaRPr>
          </a:p>
        </p:txBody>
      </p:sp>
    </p:spTree>
    <p:extLst>
      <p:ext uri="{BB962C8B-B14F-4D97-AF65-F5344CB8AC3E}">
        <p14:creationId xmlns="" xmlns:p14="http://schemas.microsoft.com/office/powerpoint/2010/main" val="334630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a:ea typeface="MS Mincho"/>
                <a:cs typeface="MS Mincho"/>
                <a:sym typeface="MS Mincho"/>
              </a:rPr>
              <a:t>●</a:t>
            </a:r>
            <a:r>
              <a:rPr lang="ja-JP" altLang="ko-KR" sz="1100" dirty="0" smtClean="0"/>
              <a:t>設定方式のルール</a:t>
            </a:r>
            <a:r>
              <a:rPr lang="ja-JP" altLang="en-US" sz="1100" dirty="0" smtClean="0">
                <a:latin typeface="MS Mincho" pitchFamily="49" charset="-128"/>
                <a:ea typeface="MS Mincho" pitchFamily="49" charset="-128"/>
              </a:rPr>
              <a:t>段階</a:t>
            </a:r>
            <a:r>
              <a:rPr lang="ja-JP" altLang="ko-KR" sz="1100" dirty="0" smtClean="0"/>
              <a:t>とルール詳細の連結</a:t>
            </a:r>
            <a:endParaRPr lang="en-US" altLang="ja-JP" sz="1100" dirty="0" smtClean="0"/>
          </a:p>
          <a:p>
            <a:pPr lvl="0">
              <a:lnSpc>
                <a:spcPct val="125000"/>
              </a:lnSpc>
            </a:pPr>
            <a:r>
              <a:rPr lang="ja-JP" altLang="en-US" sz="1100" dirty="0" smtClean="0"/>
              <a:t>　</a:t>
            </a:r>
            <a:r>
              <a:rPr lang="ja-JP" altLang="ko-KR" sz="1100" dirty="0" smtClean="0"/>
              <a:t> 設定方法でチェックルールのルール</a:t>
            </a:r>
            <a:r>
              <a:rPr lang="ja-JP" altLang="en-US" sz="1100" dirty="0" smtClean="0">
                <a:latin typeface="MS Mincho" pitchFamily="49" charset="-128"/>
                <a:ea typeface="MS Mincho" pitchFamily="49" charset="-128"/>
              </a:rPr>
              <a:t>段階</a:t>
            </a:r>
            <a:r>
              <a:rPr lang="ja-JP" altLang="ko-KR" sz="1100" dirty="0" smtClean="0"/>
              <a:t>と詳細データを連結する方法です。</a:t>
            </a:r>
            <a:endParaRPr sz="1100" dirty="0">
              <a:solidFill>
                <a:schemeClr val="dk1"/>
              </a:solidFill>
              <a:latin typeface="MS Mincho"/>
              <a:ea typeface="MS Mincho"/>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8</a:t>
            </a:fld>
            <a:endParaRPr dirty="0"/>
          </a:p>
        </p:txBody>
      </p:sp>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9" name="テキスト ボックス 2">
            <a:extLst>
              <a:ext uri="{FF2B5EF4-FFF2-40B4-BE49-F238E27FC236}">
                <a16:creationId xmlns="" xmlns:a16="http://schemas.microsoft.com/office/drawing/2014/main" id="{2E8BDE35-6B75-43EE-966F-09A38183B47E}"/>
              </a:ext>
            </a:extLst>
          </p:cNvPr>
          <p:cNvSpPr txBox="1"/>
          <p:nvPr/>
        </p:nvSpPr>
        <p:spPr>
          <a:xfrm>
            <a:off x="1455247" y="3861566"/>
            <a:ext cx="4303296" cy="698012"/>
          </a:xfrm>
          <a:prstGeom prst="rect">
            <a:avLst/>
          </a:prstGeom>
          <a:noFill/>
        </p:spPr>
        <p:txBody>
          <a:bodyPr wrap="square">
            <a:spAutoFit/>
          </a:bodyPr>
          <a:lstStyle/>
          <a:p>
            <a:pPr>
              <a:lnSpc>
                <a:spcPct val="125000"/>
              </a:lnSpc>
            </a:pPr>
            <a:r>
              <a:rPr lang="ko-KR" altLang="en-US" sz="1100" dirty="0" smtClean="0">
                <a:solidFill>
                  <a:srgbClr val="FF0000"/>
                </a:solidFill>
                <a:latin typeface="MS Mincho" pitchFamily="49" charset="-128"/>
                <a:ea typeface="ＭＳ 明朝" panose="02020609040205080304" pitchFamily="17" charset="-128"/>
                <a:cs typeface="KozGoPro-Medium"/>
              </a:rPr>
              <a:t>①</a:t>
            </a: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段階を</a:t>
            </a:r>
            <a:r>
              <a:rPr lang="ja-JP" altLang="ko-KR" sz="1100" dirty="0" smtClean="0">
                <a:latin typeface="MS Mincho" pitchFamily="49" charset="-128"/>
                <a:ea typeface="MS Mincho" pitchFamily="49" charset="-128"/>
              </a:rPr>
              <a:t>選択します。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smtClean="0">
                <a:solidFill>
                  <a:srgbClr val="FF0000"/>
                </a:solidFill>
                <a:latin typeface="MS Mincho" pitchFamily="49" charset="-128"/>
                <a:ea typeface="MS Mincho" pitchFamily="49" charset="-128"/>
                <a:cs typeface="KozGoPro-Medium"/>
              </a:rPr>
              <a:t>②</a:t>
            </a:r>
            <a:r>
              <a:rPr lang="ja-JP" altLang="ko-KR" sz="1100" dirty="0" smtClean="0">
                <a:latin typeface="MS Mincho" pitchFamily="49" charset="-128"/>
                <a:ea typeface="MS Mincho" pitchFamily="49" charset="-128"/>
              </a:rPr>
              <a:t>ルールの詳細を選択します。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smtClean="0">
                <a:solidFill>
                  <a:srgbClr val="FF0000"/>
                </a:solidFill>
                <a:latin typeface="MS Mincho" pitchFamily="49" charset="-128"/>
                <a:ea typeface="MS Mincho" pitchFamily="49" charset="-128"/>
                <a:cs typeface="KozGoPro-Medium"/>
              </a:rPr>
              <a:t>③</a:t>
            </a:r>
            <a:r>
              <a:rPr lang="ko-KR" altLang="en-US" sz="1100" dirty="0" smtClean="0">
                <a:solidFill>
                  <a:schemeClr val="tx1"/>
                </a:solidFill>
                <a:latin typeface="MS Mincho" pitchFamily="49" charset="-128"/>
                <a:ea typeface="ＭＳ 明朝" panose="02020609040205080304" pitchFamily="17" charset="-128"/>
                <a:cs typeface="KozGoPro-Medium"/>
              </a:rPr>
              <a:t> </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追加]ボタンをクリックして作業内容を反映します。</a:t>
            </a:r>
            <a:endParaRPr lang="en-US" altLang="ko-KR" sz="1100" dirty="0">
              <a:solidFill>
                <a:schemeClr val="tx1"/>
              </a:solidFill>
              <a:latin typeface="MS Mincho" pitchFamily="49" charset="-128"/>
              <a:ea typeface="MS Mincho" pitchFamily="49" charset="-128"/>
              <a:cs typeface="KozGoPro-Medium"/>
            </a:endParaRPr>
          </a:p>
        </p:txBody>
      </p:sp>
      <p:pic>
        <p:nvPicPr>
          <p:cNvPr id="1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64935" y="1818252"/>
            <a:ext cx="4489450" cy="2011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0" name="직사각형 14"/>
          <p:cNvSpPr>
            <a:spLocks noChangeArrowheads="1"/>
          </p:cNvSpPr>
          <p:nvPr/>
        </p:nvSpPr>
        <p:spPr bwMode="auto">
          <a:xfrm>
            <a:off x="1177762" y="2302449"/>
            <a:ext cx="2774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①</a:t>
            </a:r>
            <a:endParaRPr lang="ko-KR" altLang="en-US" dirty="0">
              <a:solidFill>
                <a:srgbClr val="FF0000"/>
              </a:solidFill>
            </a:endParaRPr>
          </a:p>
        </p:txBody>
      </p:sp>
      <p:sp>
        <p:nvSpPr>
          <p:cNvPr id="21" name="직사각형 15"/>
          <p:cNvSpPr>
            <a:spLocks noChangeArrowheads="1"/>
          </p:cNvSpPr>
          <p:nvPr/>
        </p:nvSpPr>
        <p:spPr bwMode="auto">
          <a:xfrm>
            <a:off x="3570917" y="2424732"/>
            <a:ext cx="2774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②</a:t>
            </a:r>
            <a:endParaRPr lang="ko-KR" altLang="en-US" dirty="0">
              <a:solidFill>
                <a:srgbClr val="FF0000"/>
              </a:solidFill>
            </a:endParaRPr>
          </a:p>
        </p:txBody>
      </p:sp>
      <p:sp>
        <p:nvSpPr>
          <p:cNvPr id="22" name="직사각형 13"/>
          <p:cNvSpPr>
            <a:spLocks noChangeArrowheads="1"/>
          </p:cNvSpPr>
          <p:nvPr/>
        </p:nvSpPr>
        <p:spPr bwMode="auto">
          <a:xfrm>
            <a:off x="2825808" y="1703428"/>
            <a:ext cx="277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③</a:t>
            </a:r>
            <a:endParaRPr lang="ko-KR" altLang="en-US" dirty="0">
              <a:solidFill>
                <a:srgbClr val="FF0000"/>
              </a:solidFill>
            </a:endParaRPr>
          </a:p>
        </p:txBody>
      </p:sp>
      <p:pic>
        <p:nvPicPr>
          <p:cNvPr id="2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99436" y="4652771"/>
            <a:ext cx="4497932" cy="111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24" name="직사각형 16"/>
          <p:cNvSpPr>
            <a:spLocks noChangeArrowheads="1"/>
          </p:cNvSpPr>
          <p:nvPr/>
        </p:nvSpPr>
        <p:spPr bwMode="auto">
          <a:xfrm>
            <a:off x="1498085" y="5325679"/>
            <a:ext cx="277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dirty="0">
                <a:solidFill>
                  <a:srgbClr val="FF0000"/>
                </a:solidFill>
                <a:latin typeface="굴림체" panose="020B0609000101010101" pitchFamily="49" charset="-127"/>
              </a:rPr>
              <a:t>④</a:t>
            </a:r>
            <a:endParaRPr lang="ko-KR" altLang="en-US" dirty="0">
              <a:solidFill>
                <a:srgbClr val="FF0000"/>
              </a:solidFill>
            </a:endParaRPr>
          </a:p>
        </p:txBody>
      </p:sp>
      <p:sp>
        <p:nvSpPr>
          <p:cNvPr id="25" name="テキスト ボックス 2">
            <a:extLst>
              <a:ext uri="{FF2B5EF4-FFF2-40B4-BE49-F238E27FC236}">
                <a16:creationId xmlns="" xmlns:a16="http://schemas.microsoft.com/office/drawing/2014/main" id="{2E8BDE35-6B75-43EE-966F-09A38183B47E}"/>
              </a:ext>
            </a:extLst>
          </p:cNvPr>
          <p:cNvSpPr txBox="1"/>
          <p:nvPr/>
        </p:nvSpPr>
        <p:spPr>
          <a:xfrm>
            <a:off x="1521078" y="5906758"/>
            <a:ext cx="5782544" cy="1785104"/>
          </a:xfrm>
          <a:prstGeom prst="rect">
            <a:avLst/>
          </a:prstGeom>
          <a:noFill/>
        </p:spPr>
        <p:txBody>
          <a:bodyPr wrap="square">
            <a:spAutoFit/>
          </a:bodyPr>
          <a:lstStyle/>
          <a:p>
            <a:pPr>
              <a:lnSpc>
                <a:spcPct val="125000"/>
              </a:lnSpc>
            </a:pPr>
            <a:r>
              <a:rPr lang="ko-KR" altLang="en-US" sz="1100" dirty="0" smtClean="0">
                <a:solidFill>
                  <a:srgbClr val="FF0000"/>
                </a:solidFill>
                <a:latin typeface="MS Mincho" pitchFamily="49" charset="-128"/>
                <a:ea typeface="ＭＳ 明朝" panose="02020609040205080304" pitchFamily="17" charset="-128"/>
                <a:cs typeface="KozGoPro-Medium"/>
              </a:rPr>
              <a:t>④</a:t>
            </a:r>
            <a:r>
              <a:rPr lang="ja-JP" altLang="ko-KR" sz="1100" dirty="0" smtClean="0">
                <a:latin typeface="MS Mincho" pitchFamily="49" charset="-128"/>
                <a:ea typeface="MS Mincho" pitchFamily="49" charset="-128"/>
              </a:rPr>
              <a:t>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の下にルール詳細が追加されます</a:t>
            </a:r>
            <a:r>
              <a:rPr lang="en-US" altLang="ko-KR" sz="1100" dirty="0" smtClean="0">
                <a:solidFill>
                  <a:schemeClr val="tx1"/>
                </a:solidFill>
                <a:latin typeface="MS Mincho" pitchFamily="49" charset="-128"/>
                <a:ea typeface="MS Mincho" pitchFamily="49" charset="-128"/>
                <a:cs typeface="KozGoPro-Medium"/>
              </a:rPr>
              <a:t>.</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ko-KR" altLang="en-US" sz="1100" dirty="0" smtClean="0">
                <a:solidFill>
                  <a:schemeClr val="tx1"/>
                </a:solidFill>
                <a:latin typeface="MS Mincho" pitchFamily="49" charset="-128"/>
                <a:ea typeface="ＭＳ 明朝" panose="02020609040205080304" pitchFamily="17" charset="-128"/>
                <a:cs typeface="KozGoPro-Medium"/>
              </a:rPr>
              <a:t> </a:t>
            </a:r>
            <a:r>
              <a:rPr lang="ja-JP" altLang="ko-KR" sz="1100" dirty="0" smtClean="0">
                <a:latin typeface="MS Mincho" pitchFamily="49" charset="-128"/>
                <a:ea typeface="MS Mincho" pitchFamily="49" charset="-128"/>
              </a:rPr>
              <a:t>1つのルール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にマスター</a:t>
            </a:r>
            <a:r>
              <a:rPr lang="ja-JP" altLang="en-US" sz="1100" dirty="0" smtClean="0">
                <a:latin typeface="MS Mincho" pitchFamily="49" charset="-128"/>
                <a:ea typeface="MS Mincho" pitchFamily="49" charset="-128"/>
              </a:rPr>
              <a:t>種類</a:t>
            </a:r>
            <a:r>
              <a:rPr lang="ja-JP" altLang="ko-KR" sz="1100" dirty="0" smtClean="0">
                <a:latin typeface="MS Mincho" pitchFamily="49" charset="-128"/>
                <a:ea typeface="MS Mincho" pitchFamily="49" charset="-128"/>
              </a:rPr>
              <a:t>が同じ複数のルール詳細を関連付ける</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こ</a:t>
            </a:r>
            <a:r>
              <a:rPr lang="ja-JP" altLang="ko-KR" sz="1100" dirty="0" smtClean="0">
                <a:latin typeface="MS Mincho" pitchFamily="49" charset="-128"/>
                <a:ea typeface="MS Mincho" pitchFamily="49" charset="-128"/>
              </a:rPr>
              <a:t>とができます。</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複数のルール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に1つのルール詳細をリンクする</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 こともできます。</a:t>
            </a:r>
            <a:endParaRPr lang="en-US" altLang="ja-JP" sz="1100" dirty="0" smtClean="0">
              <a:latin typeface="MS Mincho" pitchFamily="49" charset="-128"/>
              <a:ea typeface="MS Mincho" pitchFamily="49" charset="-128"/>
            </a:endParaRPr>
          </a:p>
          <a:p>
            <a:pPr>
              <a:lnSpc>
                <a:spcPct val="125000"/>
              </a:lnSpc>
            </a:pP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ル</a:t>
            </a:r>
            <a:r>
              <a:rPr lang="ja-JP" altLang="ko-KR" sz="1100" dirty="0" smtClean="0">
                <a:latin typeface="MS Mincho" pitchFamily="49" charset="-128"/>
                <a:ea typeface="MS Mincho" pitchFamily="49" charset="-128"/>
              </a:rPr>
              <a:t>ール詳細がルール</a:t>
            </a:r>
            <a:r>
              <a:rPr lang="ja-JP" altLang="en-US" sz="1100" dirty="0" smtClean="0">
                <a:latin typeface="MS Mincho" pitchFamily="49" charset="-128"/>
                <a:ea typeface="MS Mincho" pitchFamily="49" charset="-128"/>
              </a:rPr>
              <a:t>段階</a:t>
            </a:r>
            <a:r>
              <a:rPr lang="ja-JP" altLang="ko-KR" sz="1100" dirty="0" smtClean="0">
                <a:latin typeface="MS Mincho" pitchFamily="49" charset="-128"/>
                <a:ea typeface="MS Mincho" pitchFamily="49" charset="-128"/>
              </a:rPr>
              <a:t>にリンクされると自動</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が実行され、ルール</a:t>
            </a:r>
            <a:r>
              <a:rPr lang="ja-JP" altLang="en-US" sz="1100" dirty="0" smtClean="0">
                <a:latin typeface="MS Mincho" pitchFamily="49" charset="-128"/>
                <a:ea typeface="MS Mincho" pitchFamily="49" charset="-128"/>
              </a:rPr>
              <a:t>段</a:t>
            </a:r>
            <a:r>
              <a:rPr lang="ja-JP" altLang="en-US" sz="1100" dirty="0" smtClean="0">
                <a:latin typeface="MS Mincho" pitchFamily="49" charset="-128"/>
                <a:ea typeface="MS Mincho" pitchFamily="49" charset="-128"/>
              </a:rPr>
              <a:t>階 </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ロジックをチェックすると、ルール詳細のコードに対してロジックがチェ</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ッ</a:t>
            </a:r>
            <a:r>
              <a:rPr lang="ja-JP" altLang="ko-KR" sz="1100" dirty="0" smtClean="0">
                <a:latin typeface="MS Mincho" pitchFamily="49" charset="-128"/>
                <a:ea typeface="MS Mincho" pitchFamily="49" charset="-128"/>
              </a:rPr>
              <a:t>クされます。</a:t>
            </a:r>
            <a:endParaRPr lang="en-US" altLang="ko-KR" sz="1100" dirty="0">
              <a:solidFill>
                <a:schemeClr val="tx1"/>
              </a:solidFill>
              <a:latin typeface="MS Mincho" pitchFamily="49" charset="-128"/>
              <a:ea typeface="MS Mincho" pitchFamily="49" charset="-128"/>
              <a:cs typeface="KozGoPro-Medium"/>
            </a:endParaRPr>
          </a:p>
        </p:txBody>
      </p:sp>
    </p:spTree>
    <p:extLst>
      <p:ext uri="{BB962C8B-B14F-4D97-AF65-F5344CB8AC3E}">
        <p14:creationId xmlns="" xmlns:p14="http://schemas.microsoft.com/office/powerpoint/2010/main" val="1477968003"/>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TotalTime>
  <Words>4949</Words>
  <Application>Microsoft Office PowerPoint</Application>
  <PresentationFormat>사용자 지정</PresentationFormat>
  <Paragraphs>341</Paragraphs>
  <Slides>20</Slides>
  <Notes>20</Notes>
  <HiddenSlides>0</HiddenSlides>
  <MMClips>0</MMClips>
  <ScaleCrop>false</ScaleCrop>
  <HeadingPairs>
    <vt:vector size="6" baseType="variant">
      <vt:variant>
        <vt:lpstr>테마</vt:lpstr>
      </vt:variant>
      <vt:variant>
        <vt:i4>1</vt:i4>
      </vt:variant>
      <vt:variant>
        <vt:lpstr>포함된 OLE 서버</vt:lpstr>
      </vt:variant>
      <vt:variant>
        <vt:i4>0</vt:i4>
      </vt:variant>
      <vt:variant>
        <vt:lpstr>슬라이드 제목</vt:lpstr>
      </vt:variant>
      <vt:variant>
        <vt:i4>20</vt:i4>
      </vt:variant>
    </vt:vector>
  </HeadingPairs>
  <TitlesOfParts>
    <vt:vector size="21" baseType="lpstr">
      <vt:lpstr>Office テーマ</vt:lpstr>
      <vt:lpstr>슬라이드 0</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honda</dc:creator>
  <cp:lastModifiedBy>p</cp:lastModifiedBy>
  <cp:revision>174</cp:revision>
  <dcterms:created xsi:type="dcterms:W3CDTF">2019-02-22T14:43:31Z</dcterms:created>
  <dcterms:modified xsi:type="dcterms:W3CDTF">2023-09-21T23:49:14Z</dcterms:modified>
</cp:coreProperties>
</file>