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5"/>
  </p:notesMasterIdLst>
  <p:sldIdLst>
    <p:sldId id="256" r:id="rId2"/>
    <p:sldId id="300" r:id="rId3"/>
    <p:sldId id="302" r:id="rId4"/>
    <p:sldId id="297" r:id="rId5"/>
    <p:sldId id="303" r:id="rId6"/>
    <p:sldId id="284" r:id="rId7"/>
    <p:sldId id="257" r:id="rId8"/>
    <p:sldId id="299" r:id="rId9"/>
    <p:sldId id="304" r:id="rId10"/>
    <p:sldId id="305" r:id="rId11"/>
    <p:sldId id="296" r:id="rId12"/>
    <p:sldId id="306" r:id="rId13"/>
    <p:sldId id="422" r:id="rId14"/>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45">
          <p15:clr>
            <a:srgbClr val="A4A3A4"/>
          </p15:clr>
        </p15:guide>
        <p15:guide id="2" pos="240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JPX9ssHmRdjhs502XMLWjBuu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A655E-7E35-4708-BEA4-CCEA0D204E32}" v="4" dt="2023-09-27T09:27:17.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6" autoAdjust="0"/>
    <p:restoredTop sz="94660"/>
  </p:normalViewPr>
  <p:slideViewPr>
    <p:cSldViewPr snapToGrid="0">
      <p:cViewPr varScale="1">
        <p:scale>
          <a:sx n="61" d="100"/>
          <a:sy n="61" d="100"/>
        </p:scale>
        <p:origin x="2915" y="75"/>
      </p:cViewPr>
      <p:guideLst>
        <p:guide orient="horz" pos="3345"/>
        <p:guide pos="24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E09A655E-7E35-4708-BEA4-CCEA0D204E32}"/>
    <pc:docChg chg="undo custSel addSld modSld">
      <pc:chgData name="英華 金" userId="781d4d9df2c5199d" providerId="LiveId" clId="{E09A655E-7E35-4708-BEA4-CCEA0D204E32}" dt="2023-09-27T09:28:40.765" v="689" actId="20577"/>
      <pc:docMkLst>
        <pc:docMk/>
      </pc:docMkLst>
      <pc:sldChg chg="addSp modSp mod">
        <pc:chgData name="英華 金" userId="781d4d9df2c5199d" providerId="LiveId" clId="{E09A655E-7E35-4708-BEA4-CCEA0D204E32}" dt="2023-09-26T03:21:30.160" v="661" actId="6549"/>
        <pc:sldMkLst>
          <pc:docMk/>
          <pc:sldMk cId="0" sldId="256"/>
        </pc:sldMkLst>
        <pc:spChg chg="add mod">
          <ac:chgData name="英華 金" userId="781d4d9df2c5199d" providerId="LiveId" clId="{E09A655E-7E35-4708-BEA4-CCEA0D204E32}" dt="2023-09-26T03:20:30.606" v="654" actId="1076"/>
          <ac:spMkLst>
            <pc:docMk/>
            <pc:sldMk cId="0" sldId="256"/>
            <ac:spMk id="2" creationId="{E8E7FFB9-2B60-EEFA-6ABA-C2A6EE4582E8}"/>
          </ac:spMkLst>
        </pc:spChg>
        <pc:spChg chg="add mod">
          <ac:chgData name="英華 金" userId="781d4d9df2c5199d" providerId="LiveId" clId="{E09A655E-7E35-4708-BEA4-CCEA0D204E32}" dt="2023-09-26T03:21:22.487" v="660" actId="1076"/>
          <ac:spMkLst>
            <pc:docMk/>
            <pc:sldMk cId="0" sldId="256"/>
            <ac:spMk id="3" creationId="{5BA83747-F345-BA42-827F-414112966FB5}"/>
          </ac:spMkLst>
        </pc:spChg>
        <pc:spChg chg="mod">
          <ac:chgData name="英華 金" userId="781d4d9df2c5199d" providerId="LiveId" clId="{E09A655E-7E35-4708-BEA4-CCEA0D204E32}" dt="2023-09-26T03:21:30.160" v="661" actId="6549"/>
          <ac:spMkLst>
            <pc:docMk/>
            <pc:sldMk cId="0" sldId="256"/>
            <ac:spMk id="91" creationId="{00000000-0000-0000-0000-000000000000}"/>
          </ac:spMkLst>
        </pc:spChg>
      </pc:sldChg>
      <pc:sldChg chg="modSp mod">
        <pc:chgData name="英華 金" userId="781d4d9df2c5199d" providerId="LiveId" clId="{E09A655E-7E35-4708-BEA4-CCEA0D204E32}" dt="2023-09-26T03:20:45.129" v="655" actId="207"/>
        <pc:sldMkLst>
          <pc:docMk/>
          <pc:sldMk cId="0" sldId="257"/>
        </pc:sldMkLst>
        <pc:spChg chg="mod">
          <ac:chgData name="英華 金" userId="781d4d9df2c5199d" providerId="LiveId" clId="{E09A655E-7E35-4708-BEA4-CCEA0D204E32}" dt="2023-09-26T03:20:45.129" v="655" actId="207"/>
          <ac:spMkLst>
            <pc:docMk/>
            <pc:sldMk cId="0" sldId="257"/>
            <ac:spMk id="23" creationId="{00000000-0000-0000-0000-000000000000}"/>
          </ac:spMkLst>
        </pc:spChg>
        <pc:spChg chg="mod">
          <ac:chgData name="英華 金" userId="781d4d9df2c5199d" providerId="LiveId" clId="{E09A655E-7E35-4708-BEA4-CCEA0D204E32}" dt="2023-09-25T06:25:11.013" v="441" actId="14100"/>
          <ac:spMkLst>
            <pc:docMk/>
            <pc:sldMk cId="0" sldId="257"/>
            <ac:spMk id="112" creationId="{00000000-0000-0000-0000-000000000000}"/>
          </ac:spMkLst>
        </pc:spChg>
      </pc:sldChg>
      <pc:sldChg chg="modSp mod">
        <pc:chgData name="英華 金" userId="781d4d9df2c5199d" providerId="LiveId" clId="{E09A655E-7E35-4708-BEA4-CCEA0D204E32}" dt="2023-09-25T06:23:13.789" v="440" actId="14100"/>
        <pc:sldMkLst>
          <pc:docMk/>
          <pc:sldMk cId="3605291384" sldId="284"/>
        </pc:sldMkLst>
        <pc:spChg chg="mod">
          <ac:chgData name="英華 金" userId="781d4d9df2c5199d" providerId="LiveId" clId="{E09A655E-7E35-4708-BEA4-CCEA0D204E32}" dt="2023-09-25T06:22:53.097" v="439" actId="20577"/>
          <ac:spMkLst>
            <pc:docMk/>
            <pc:sldMk cId="3605291384" sldId="284"/>
            <ac:spMk id="11" creationId="{00000000-0000-0000-0000-000000000000}"/>
          </ac:spMkLst>
        </pc:spChg>
        <pc:spChg chg="mod">
          <ac:chgData name="英華 金" userId="781d4d9df2c5199d" providerId="LiveId" clId="{E09A655E-7E35-4708-BEA4-CCEA0D204E32}" dt="2023-09-25T06:21:49.911" v="431" actId="20577"/>
          <ac:spMkLst>
            <pc:docMk/>
            <pc:sldMk cId="3605291384" sldId="284"/>
            <ac:spMk id="15" creationId="{CF8FFA11-7344-4683-AA52-1775D42A73D7}"/>
          </ac:spMkLst>
        </pc:spChg>
        <pc:spChg chg="mod">
          <ac:chgData name="英華 金" userId="781d4d9df2c5199d" providerId="LiveId" clId="{E09A655E-7E35-4708-BEA4-CCEA0D204E32}" dt="2023-09-25T06:20:35.295" v="420" actId="1038"/>
          <ac:spMkLst>
            <pc:docMk/>
            <pc:sldMk cId="3605291384" sldId="284"/>
            <ac:spMk id="17" creationId="{5C2C3131-7F40-45CB-9473-5E3B147DD9BD}"/>
          </ac:spMkLst>
        </pc:spChg>
        <pc:spChg chg="mod">
          <ac:chgData name="英華 金" userId="781d4d9df2c5199d" providerId="LiveId" clId="{E09A655E-7E35-4708-BEA4-CCEA0D204E32}" dt="2023-09-25T06:18:23.848" v="362" actId="207"/>
          <ac:spMkLst>
            <pc:docMk/>
            <pc:sldMk cId="3605291384" sldId="284"/>
            <ac:spMk id="20" creationId="{00000000-0000-0000-0000-000000000000}"/>
          </ac:spMkLst>
        </pc:spChg>
        <pc:spChg chg="mod">
          <ac:chgData name="英華 金" userId="781d4d9df2c5199d" providerId="LiveId" clId="{E09A655E-7E35-4708-BEA4-CCEA0D204E32}" dt="2023-09-25T06:22:04.913" v="432" actId="1076"/>
          <ac:spMkLst>
            <pc:docMk/>
            <pc:sldMk cId="3605291384" sldId="284"/>
            <ac:spMk id="32" creationId="{40CEE7B2-8441-4DDD-9FD1-C563D636D408}"/>
          </ac:spMkLst>
        </pc:spChg>
        <pc:spChg chg="mod">
          <ac:chgData name="英華 金" userId="781d4d9df2c5199d" providerId="LiveId" clId="{E09A655E-7E35-4708-BEA4-CCEA0D204E32}" dt="2023-09-25T06:21:14.751" v="425" actId="1076"/>
          <ac:spMkLst>
            <pc:docMk/>
            <pc:sldMk cId="3605291384" sldId="284"/>
            <ac:spMk id="49" creationId="{C7B7DF3D-267F-6604-65F7-BBB18C13E6C6}"/>
          </ac:spMkLst>
        </pc:spChg>
        <pc:spChg chg="mod">
          <ac:chgData name="英華 金" userId="781d4d9df2c5199d" providerId="LiveId" clId="{E09A655E-7E35-4708-BEA4-CCEA0D204E32}" dt="2023-09-25T06:20:03.579" v="383" actId="1037"/>
          <ac:spMkLst>
            <pc:docMk/>
            <pc:sldMk cId="3605291384" sldId="284"/>
            <ac:spMk id="108" creationId="{00000000-0000-0000-0000-000000000000}"/>
          </ac:spMkLst>
        </pc:spChg>
        <pc:picChg chg="mod">
          <ac:chgData name="英華 金" userId="781d4d9df2c5199d" providerId="LiveId" clId="{E09A655E-7E35-4708-BEA4-CCEA0D204E32}" dt="2023-09-25T06:20:27.284" v="400" actId="1035"/>
          <ac:picMkLst>
            <pc:docMk/>
            <pc:sldMk cId="3605291384" sldId="284"/>
            <ac:picMk id="6" creationId="{00000000-0000-0000-0000-000000000000}"/>
          </ac:picMkLst>
        </pc:picChg>
        <pc:cxnChg chg="mod">
          <ac:chgData name="英華 金" userId="781d4d9df2c5199d" providerId="LiveId" clId="{E09A655E-7E35-4708-BEA4-CCEA0D204E32}" dt="2023-09-25T06:23:13.789" v="440" actId="14100"/>
          <ac:cxnSpMkLst>
            <pc:docMk/>
            <pc:sldMk cId="3605291384" sldId="284"/>
            <ac:cxnSpMk id="4" creationId="{18AB4926-783A-CF89-4B57-96B4B41EB5B9}"/>
          </ac:cxnSpMkLst>
        </pc:cxnChg>
        <pc:cxnChg chg="mod">
          <ac:chgData name="英華 金" userId="781d4d9df2c5199d" providerId="LiveId" clId="{E09A655E-7E35-4708-BEA4-CCEA0D204E32}" dt="2023-09-25T06:20:19.131" v="385" actId="14100"/>
          <ac:cxnSpMkLst>
            <pc:docMk/>
            <pc:sldMk cId="3605291384" sldId="284"/>
            <ac:cxnSpMk id="18" creationId="{9AA85618-5ACE-4E64-96AA-D8AEBD5EE47A}"/>
          </ac:cxnSpMkLst>
        </pc:cxnChg>
        <pc:cxnChg chg="mod">
          <ac:chgData name="英華 金" userId="781d4d9df2c5199d" providerId="LiveId" clId="{E09A655E-7E35-4708-BEA4-CCEA0D204E32}" dt="2023-09-25T06:21:19.872" v="426" actId="14100"/>
          <ac:cxnSpMkLst>
            <pc:docMk/>
            <pc:sldMk cId="3605291384" sldId="284"/>
            <ac:cxnSpMk id="41" creationId="{F7EBE0A2-B668-E6A2-F85E-D611D887FD43}"/>
          </ac:cxnSpMkLst>
        </pc:cxnChg>
      </pc:sldChg>
      <pc:sldChg chg="modSp mod">
        <pc:chgData name="英華 金" userId="781d4d9df2c5199d" providerId="LiveId" clId="{E09A655E-7E35-4708-BEA4-CCEA0D204E32}" dt="2023-09-26T03:11:39.626" v="582" actId="14100"/>
        <pc:sldMkLst>
          <pc:docMk/>
          <pc:sldMk cId="1574277853" sldId="296"/>
        </pc:sldMkLst>
        <pc:spChg chg="mod">
          <ac:chgData name="英華 金" userId="781d4d9df2c5199d" providerId="LiveId" clId="{E09A655E-7E35-4708-BEA4-CCEA0D204E32}" dt="2023-09-26T03:11:32.930" v="580" actId="14100"/>
          <ac:spMkLst>
            <pc:docMk/>
            <pc:sldMk cId="1574277853" sldId="296"/>
            <ac:spMk id="14" creationId="{1C7B3238-711E-9BCC-56D1-3D8D5208E841}"/>
          </ac:spMkLst>
        </pc:spChg>
        <pc:spChg chg="mod">
          <ac:chgData name="英華 金" userId="781d4d9df2c5199d" providerId="LiveId" clId="{E09A655E-7E35-4708-BEA4-CCEA0D204E32}" dt="2023-09-26T03:11:35.808" v="581" actId="14100"/>
          <ac:spMkLst>
            <pc:docMk/>
            <pc:sldMk cId="1574277853" sldId="296"/>
            <ac:spMk id="15" creationId="{95062D17-766F-A4A6-6AA9-C9CBBF7F1C8F}"/>
          </ac:spMkLst>
        </pc:spChg>
        <pc:spChg chg="mod">
          <ac:chgData name="英華 金" userId="781d4d9df2c5199d" providerId="LiveId" clId="{E09A655E-7E35-4708-BEA4-CCEA0D204E32}" dt="2023-09-26T03:11:39.626" v="582" actId="14100"/>
          <ac:spMkLst>
            <pc:docMk/>
            <pc:sldMk cId="1574277853" sldId="296"/>
            <ac:spMk id="16" creationId="{5627D607-2BD2-DD9D-A802-A86189ACF721}"/>
          </ac:spMkLst>
        </pc:spChg>
        <pc:spChg chg="mod">
          <ac:chgData name="英華 金" userId="781d4d9df2c5199d" providerId="LiveId" clId="{E09A655E-7E35-4708-BEA4-CCEA0D204E32}" dt="2023-09-25T06:39:58.980" v="557" actId="207"/>
          <ac:spMkLst>
            <pc:docMk/>
            <pc:sldMk cId="1574277853" sldId="296"/>
            <ac:spMk id="17" creationId="{07DFF7CB-29BB-7C73-12AC-1A429C7294A2}"/>
          </ac:spMkLst>
        </pc:spChg>
        <pc:spChg chg="mod">
          <ac:chgData name="英華 金" userId="781d4d9df2c5199d" providerId="LiveId" clId="{E09A655E-7E35-4708-BEA4-CCEA0D204E32}" dt="2023-09-26T03:11:10.863" v="579"/>
          <ac:spMkLst>
            <pc:docMk/>
            <pc:sldMk cId="1574277853" sldId="296"/>
            <ac:spMk id="108" creationId="{00000000-0000-0000-0000-000000000000}"/>
          </ac:spMkLst>
        </pc:spChg>
      </pc:sldChg>
      <pc:sldChg chg="modSp mod">
        <pc:chgData name="英華 金" userId="781d4d9df2c5199d" providerId="LiveId" clId="{E09A655E-7E35-4708-BEA4-CCEA0D204E32}" dt="2023-09-26T03:19:07.140" v="644" actId="207"/>
        <pc:sldMkLst>
          <pc:docMk/>
          <pc:sldMk cId="403425688" sldId="297"/>
        </pc:sldMkLst>
        <pc:spChg chg="mod">
          <ac:chgData name="英華 金" userId="781d4d9df2c5199d" providerId="LiveId" clId="{E09A655E-7E35-4708-BEA4-CCEA0D204E32}" dt="2023-09-26T03:19:07.140" v="644" actId="207"/>
          <ac:spMkLst>
            <pc:docMk/>
            <pc:sldMk cId="403425688" sldId="297"/>
            <ac:spMk id="15" creationId="{00000000-0000-0000-0000-000000000000}"/>
          </ac:spMkLst>
        </pc:spChg>
        <pc:spChg chg="mod">
          <ac:chgData name="英華 金" userId="781d4d9df2c5199d" providerId="LiveId" clId="{E09A655E-7E35-4708-BEA4-CCEA0D204E32}" dt="2023-09-25T06:03:56.754" v="194" actId="20577"/>
          <ac:spMkLst>
            <pc:docMk/>
            <pc:sldMk cId="403425688" sldId="297"/>
            <ac:spMk id="16" creationId="{00000000-0000-0000-0000-000000000000}"/>
          </ac:spMkLst>
        </pc:spChg>
        <pc:spChg chg="mod">
          <ac:chgData name="英華 金" userId="781d4d9df2c5199d" providerId="LiveId" clId="{E09A655E-7E35-4708-BEA4-CCEA0D204E32}" dt="2023-09-25T06:04:15.054" v="195" actId="20577"/>
          <ac:spMkLst>
            <pc:docMk/>
            <pc:sldMk cId="403425688" sldId="297"/>
            <ac:spMk id="17" creationId="{83854F03-2A4E-8E34-4C47-1945FBF7D002}"/>
          </ac:spMkLst>
        </pc:spChg>
      </pc:sldChg>
      <pc:sldChg chg="modSp mod">
        <pc:chgData name="英華 金" userId="781d4d9df2c5199d" providerId="LiveId" clId="{E09A655E-7E35-4708-BEA4-CCEA0D204E32}" dt="2023-09-26T03:11:10.863" v="579"/>
        <pc:sldMkLst>
          <pc:docMk/>
          <pc:sldMk cId="2847875425" sldId="299"/>
        </pc:sldMkLst>
        <pc:spChg chg="mod">
          <ac:chgData name="英華 金" userId="781d4d9df2c5199d" providerId="LiveId" clId="{E09A655E-7E35-4708-BEA4-CCEA0D204E32}" dt="2023-09-26T03:08:33.662" v="558" actId="6549"/>
          <ac:spMkLst>
            <pc:docMk/>
            <pc:sldMk cId="2847875425" sldId="299"/>
            <ac:spMk id="12" creationId="{84491CB5-2E54-0DFD-2823-BC154C62B49E}"/>
          </ac:spMkLst>
        </pc:spChg>
        <pc:spChg chg="mod">
          <ac:chgData name="英華 金" userId="781d4d9df2c5199d" providerId="LiveId" clId="{E09A655E-7E35-4708-BEA4-CCEA0D204E32}" dt="2023-09-25T06:28:48.602" v="443" actId="2711"/>
          <ac:spMkLst>
            <pc:docMk/>
            <pc:sldMk cId="2847875425" sldId="299"/>
            <ac:spMk id="20" creationId="{00000000-0000-0000-0000-000000000000}"/>
          </ac:spMkLst>
        </pc:spChg>
        <pc:spChg chg="mod">
          <ac:chgData name="英華 金" userId="781d4d9df2c5199d" providerId="LiveId" clId="{E09A655E-7E35-4708-BEA4-CCEA0D204E32}" dt="2023-09-25T06:30:58.860" v="445" actId="255"/>
          <ac:spMkLst>
            <pc:docMk/>
            <pc:sldMk cId="2847875425" sldId="299"/>
            <ac:spMk id="27" creationId="{2E8BDE35-6B75-43EE-966F-09A38183B47E}"/>
          </ac:spMkLst>
        </pc:spChg>
        <pc:spChg chg="mod">
          <ac:chgData name="英華 金" userId="781d4d9df2c5199d" providerId="LiveId" clId="{E09A655E-7E35-4708-BEA4-CCEA0D204E32}" dt="2023-09-26T03:11:10.863" v="579"/>
          <ac:spMkLst>
            <pc:docMk/>
            <pc:sldMk cId="2847875425" sldId="299"/>
            <ac:spMk id="43" creationId="{2E8BDE35-6B75-43EE-966F-09A38183B47E}"/>
          </ac:spMkLst>
        </pc:spChg>
        <pc:spChg chg="mod">
          <ac:chgData name="英華 金" userId="781d4d9df2c5199d" providerId="LiveId" clId="{E09A655E-7E35-4708-BEA4-CCEA0D204E32}" dt="2023-09-25T06:31:43.162" v="456" actId="1035"/>
          <ac:spMkLst>
            <pc:docMk/>
            <pc:sldMk cId="2847875425" sldId="299"/>
            <ac:spMk id="45" creationId="{2E8BDE35-6B75-43EE-966F-09A38183B47E}"/>
          </ac:spMkLst>
        </pc:spChg>
      </pc:sldChg>
      <pc:sldChg chg="modSp mod">
        <pc:chgData name="英華 金" userId="781d4d9df2c5199d" providerId="LiveId" clId="{E09A655E-7E35-4708-BEA4-CCEA0D204E32}" dt="2023-09-25T05:56:51.877" v="164" actId="20577"/>
        <pc:sldMkLst>
          <pc:docMk/>
          <pc:sldMk cId="2818211074" sldId="300"/>
        </pc:sldMkLst>
        <pc:spChg chg="mod">
          <ac:chgData name="英華 金" userId="781d4d9df2c5199d" providerId="LiveId" clId="{E09A655E-7E35-4708-BEA4-CCEA0D204E32}" dt="2023-09-25T05:56:17.833" v="156" actId="14100"/>
          <ac:spMkLst>
            <pc:docMk/>
            <pc:sldMk cId="2818211074" sldId="300"/>
            <ac:spMk id="30" creationId="{04DB1B9F-9D47-49D7-B090-CDA0E93C55BA}"/>
          </ac:spMkLst>
        </pc:spChg>
        <pc:spChg chg="mod">
          <ac:chgData name="英華 金" userId="781d4d9df2c5199d" providerId="LiveId" clId="{E09A655E-7E35-4708-BEA4-CCEA0D204E32}" dt="2023-09-25T05:56:51.877" v="164" actId="20577"/>
          <ac:spMkLst>
            <pc:docMk/>
            <pc:sldMk cId="2818211074" sldId="300"/>
            <ac:spMk id="31" creationId="{CEA281A1-85BE-4DE1-89BC-BD047F5C5426}"/>
          </ac:spMkLst>
        </pc:spChg>
        <pc:spChg chg="mod">
          <ac:chgData name="英華 金" userId="781d4d9df2c5199d" providerId="LiveId" clId="{E09A655E-7E35-4708-BEA4-CCEA0D204E32}" dt="2023-09-25T05:55:03.532" v="154" actId="6549"/>
          <ac:spMkLst>
            <pc:docMk/>
            <pc:sldMk cId="2818211074" sldId="300"/>
            <ac:spMk id="108" creationId="{00000000-0000-0000-0000-000000000000}"/>
          </ac:spMkLst>
        </pc:spChg>
        <pc:cxnChg chg="mod">
          <ac:chgData name="英華 金" userId="781d4d9df2c5199d" providerId="LiveId" clId="{E09A655E-7E35-4708-BEA4-CCEA0D204E32}" dt="2023-09-25T05:56:29.176" v="163" actId="1035"/>
          <ac:cxnSpMkLst>
            <pc:docMk/>
            <pc:sldMk cId="2818211074" sldId="300"/>
            <ac:cxnSpMk id="40" creationId="{A5F95C9D-781A-F193-ED2C-754E089938C5}"/>
          </ac:cxnSpMkLst>
        </pc:cxnChg>
      </pc:sldChg>
      <pc:sldChg chg="addSp delSp modSp mod">
        <pc:chgData name="英華 金" userId="781d4d9df2c5199d" providerId="LiveId" clId="{E09A655E-7E35-4708-BEA4-CCEA0D204E32}" dt="2023-09-25T06:02:00.132" v="177" actId="14100"/>
        <pc:sldMkLst>
          <pc:docMk/>
          <pc:sldMk cId="227819506" sldId="302"/>
        </pc:sldMkLst>
        <pc:spChg chg="mod">
          <ac:chgData name="英華 金" userId="781d4d9df2c5199d" providerId="LiveId" clId="{E09A655E-7E35-4708-BEA4-CCEA0D204E32}" dt="2023-09-25T05:58:07.068" v="165" actId="208"/>
          <ac:spMkLst>
            <pc:docMk/>
            <pc:sldMk cId="227819506" sldId="302"/>
            <ac:spMk id="8" creationId="{57C6ED31-E81C-387B-4BF9-D93C2EE4A007}"/>
          </ac:spMkLst>
        </pc:spChg>
        <pc:cxnChg chg="del mod">
          <ac:chgData name="英華 金" userId="781d4d9df2c5199d" providerId="LiveId" clId="{E09A655E-7E35-4708-BEA4-CCEA0D204E32}" dt="2023-09-25T05:59:58.520" v="172" actId="478"/>
          <ac:cxnSpMkLst>
            <pc:docMk/>
            <pc:sldMk cId="227819506" sldId="302"/>
            <ac:cxnSpMk id="14" creationId="{FB27BE2E-6453-CB09-6F93-C412CED5DB0A}"/>
          </ac:cxnSpMkLst>
        </pc:cxnChg>
        <pc:cxnChg chg="mod">
          <ac:chgData name="英華 金" userId="781d4d9df2c5199d" providerId="LiveId" clId="{E09A655E-7E35-4708-BEA4-CCEA0D204E32}" dt="2023-09-25T06:02:00.132" v="177" actId="14100"/>
          <ac:cxnSpMkLst>
            <pc:docMk/>
            <pc:sldMk cId="227819506" sldId="302"/>
            <ac:cxnSpMk id="20" creationId="{DCB2BDB1-2936-F29A-3AE6-8CD7C298E06A}"/>
          </ac:cxnSpMkLst>
        </pc:cxnChg>
        <pc:cxnChg chg="add mod">
          <ac:chgData name="英華 金" userId="781d4d9df2c5199d" providerId="LiveId" clId="{E09A655E-7E35-4708-BEA4-CCEA0D204E32}" dt="2023-09-25T06:01:06.600" v="174" actId="208"/>
          <ac:cxnSpMkLst>
            <pc:docMk/>
            <pc:sldMk cId="227819506" sldId="302"/>
            <ac:cxnSpMk id="23" creationId="{99795C7B-21F8-5688-D3B0-2A3728F75A26}"/>
          </ac:cxnSpMkLst>
        </pc:cxnChg>
        <pc:cxnChg chg="add mod">
          <ac:chgData name="英華 金" userId="781d4d9df2c5199d" providerId="LiveId" clId="{E09A655E-7E35-4708-BEA4-CCEA0D204E32}" dt="2023-09-25T06:01:23.224" v="176" actId="208"/>
          <ac:cxnSpMkLst>
            <pc:docMk/>
            <pc:sldMk cId="227819506" sldId="302"/>
            <ac:cxnSpMk id="25" creationId="{7B5EC24A-B627-E421-1C19-3F32E876253D}"/>
          </ac:cxnSpMkLst>
        </pc:cxnChg>
      </pc:sldChg>
      <pc:sldChg chg="modSp mod">
        <pc:chgData name="英華 金" userId="781d4d9df2c5199d" providerId="LiveId" clId="{E09A655E-7E35-4708-BEA4-CCEA0D204E32}" dt="2023-09-26T03:19:25.593" v="646" actId="207"/>
        <pc:sldMkLst>
          <pc:docMk/>
          <pc:sldMk cId="2857934581" sldId="303"/>
        </pc:sldMkLst>
        <pc:spChg chg="mod">
          <ac:chgData name="英華 金" userId="781d4d9df2c5199d" providerId="LiveId" clId="{E09A655E-7E35-4708-BEA4-CCEA0D204E32}" dt="2023-09-26T03:19:25.593" v="646" actId="207"/>
          <ac:spMkLst>
            <pc:docMk/>
            <pc:sldMk cId="2857934581" sldId="303"/>
            <ac:spMk id="20" creationId="{00000000-0000-0000-0000-000000000000}"/>
          </ac:spMkLst>
        </pc:spChg>
        <pc:spChg chg="mod">
          <ac:chgData name="英華 金" userId="781d4d9df2c5199d" providerId="LiveId" clId="{E09A655E-7E35-4708-BEA4-CCEA0D204E32}" dt="2023-09-25T06:17:26.793" v="361" actId="14100"/>
          <ac:spMkLst>
            <pc:docMk/>
            <pc:sldMk cId="2857934581" sldId="303"/>
            <ac:spMk id="21" creationId="{323742ED-22A4-1A35-6067-B198DCA6ABA4}"/>
          </ac:spMkLst>
        </pc:spChg>
        <pc:spChg chg="mod">
          <ac:chgData name="英華 金" userId="781d4d9df2c5199d" providerId="LiveId" clId="{E09A655E-7E35-4708-BEA4-CCEA0D204E32}" dt="2023-09-25T06:11:24.662" v="249" actId="1035"/>
          <ac:spMkLst>
            <pc:docMk/>
            <pc:sldMk cId="2857934581" sldId="303"/>
            <ac:spMk id="22" creationId="{4C655AA7-98F7-AB1B-629D-0D6151B91FA0}"/>
          </ac:spMkLst>
        </pc:spChg>
        <pc:spChg chg="mod">
          <ac:chgData name="英華 金" userId="781d4d9df2c5199d" providerId="LiveId" clId="{E09A655E-7E35-4708-BEA4-CCEA0D204E32}" dt="2023-09-25T06:16:08.038" v="295" actId="1037"/>
          <ac:spMkLst>
            <pc:docMk/>
            <pc:sldMk cId="2857934581" sldId="303"/>
            <ac:spMk id="27" creationId="{2E8BDE35-6B75-43EE-966F-09A38183B47E}"/>
          </ac:spMkLst>
        </pc:spChg>
        <pc:spChg chg="mod">
          <ac:chgData name="英華 金" userId="781d4d9df2c5199d" providerId="LiveId" clId="{E09A655E-7E35-4708-BEA4-CCEA0D204E32}" dt="2023-09-26T03:11:10.863" v="579"/>
          <ac:spMkLst>
            <pc:docMk/>
            <pc:sldMk cId="2857934581" sldId="303"/>
            <ac:spMk id="43" creationId="{2E8BDE35-6B75-43EE-966F-09A38183B47E}"/>
          </ac:spMkLst>
        </pc:spChg>
        <pc:spChg chg="mod">
          <ac:chgData name="英華 金" userId="781d4d9df2c5199d" providerId="LiveId" clId="{E09A655E-7E35-4708-BEA4-CCEA0D204E32}" dt="2023-09-25T06:16:20.867" v="350" actId="1037"/>
          <ac:spMkLst>
            <pc:docMk/>
            <pc:sldMk cId="2857934581" sldId="303"/>
            <ac:spMk id="45" creationId="{2E8BDE35-6B75-43EE-966F-09A38183B47E}"/>
          </ac:spMkLst>
        </pc:spChg>
        <pc:spChg chg="mod">
          <ac:chgData name="英華 金" userId="781d4d9df2c5199d" providerId="LiveId" clId="{E09A655E-7E35-4708-BEA4-CCEA0D204E32}" dt="2023-09-25T06:10:49.775" v="211" actId="20577"/>
          <ac:spMkLst>
            <pc:docMk/>
            <pc:sldMk cId="2857934581" sldId="303"/>
            <ac:spMk id="108" creationId="{00000000-0000-0000-0000-000000000000}"/>
          </ac:spMkLst>
        </pc:spChg>
        <pc:picChg chg="mod">
          <ac:chgData name="英華 金" userId="781d4d9df2c5199d" providerId="LiveId" clId="{E09A655E-7E35-4708-BEA4-CCEA0D204E32}" dt="2023-09-25T06:05:19.260" v="205" actId="1076"/>
          <ac:picMkLst>
            <pc:docMk/>
            <pc:sldMk cId="2857934581" sldId="303"/>
            <ac:picMk id="3" creationId="{00000000-0000-0000-0000-000000000000}"/>
          </ac:picMkLst>
        </pc:picChg>
        <pc:picChg chg="mod">
          <ac:chgData name="英華 金" userId="781d4d9df2c5199d" providerId="LiveId" clId="{E09A655E-7E35-4708-BEA4-CCEA0D204E32}" dt="2023-09-25T06:17:01.793" v="360" actId="1076"/>
          <ac:picMkLst>
            <pc:docMk/>
            <pc:sldMk cId="2857934581" sldId="303"/>
            <ac:picMk id="29" creationId="{00000000-0000-0000-0000-000000000000}"/>
          </ac:picMkLst>
        </pc:picChg>
        <pc:cxnChg chg="mod">
          <ac:chgData name="英華 金" userId="781d4d9df2c5199d" providerId="LiveId" clId="{E09A655E-7E35-4708-BEA4-CCEA0D204E32}" dt="2023-09-25T06:11:09.084" v="213" actId="1076"/>
          <ac:cxnSpMkLst>
            <pc:docMk/>
            <pc:sldMk cId="2857934581" sldId="303"/>
            <ac:cxnSpMk id="28" creationId="{00000000-0000-0000-0000-000000000000}"/>
          </ac:cxnSpMkLst>
        </pc:cxnChg>
      </pc:sldChg>
      <pc:sldChg chg="modSp mod">
        <pc:chgData name="英華 金" userId="781d4d9df2c5199d" providerId="LiveId" clId="{E09A655E-7E35-4708-BEA4-CCEA0D204E32}" dt="2023-09-26T03:09:04.738" v="576" actId="1038"/>
        <pc:sldMkLst>
          <pc:docMk/>
          <pc:sldMk cId="2034189685" sldId="304"/>
        </pc:sldMkLst>
        <pc:spChg chg="mod">
          <ac:chgData name="英華 金" userId="781d4d9df2c5199d" providerId="LiveId" clId="{E09A655E-7E35-4708-BEA4-CCEA0D204E32}" dt="2023-09-25T06:35:27.499" v="468" actId="20577"/>
          <ac:spMkLst>
            <pc:docMk/>
            <pc:sldMk cId="2034189685" sldId="304"/>
            <ac:spMk id="12" creationId="{703BC4F5-BD25-E9CF-A7E8-0A54189DFE42}"/>
          </ac:spMkLst>
        </pc:spChg>
        <pc:spChg chg="mod">
          <ac:chgData name="英華 金" userId="781d4d9df2c5199d" providerId="LiveId" clId="{E09A655E-7E35-4708-BEA4-CCEA0D204E32}" dt="2023-09-26T03:09:04.738" v="576" actId="1038"/>
          <ac:spMkLst>
            <pc:docMk/>
            <pc:sldMk cId="2034189685" sldId="304"/>
            <ac:spMk id="15" creationId="{A5008F37-D6C3-24CF-4FEB-73777E113C3E}"/>
          </ac:spMkLst>
        </pc:spChg>
        <pc:spChg chg="mod">
          <ac:chgData name="英華 金" userId="781d4d9df2c5199d" providerId="LiveId" clId="{E09A655E-7E35-4708-BEA4-CCEA0D204E32}" dt="2023-09-25T06:34:11.577" v="458" actId="207"/>
          <ac:spMkLst>
            <pc:docMk/>
            <pc:sldMk cId="2034189685" sldId="304"/>
            <ac:spMk id="17" creationId="{4EA0E7C8-2CEF-103C-754F-9CF4AA8E5340}"/>
          </ac:spMkLst>
        </pc:spChg>
        <pc:spChg chg="mod">
          <ac:chgData name="英華 金" userId="781d4d9df2c5199d" providerId="LiveId" clId="{E09A655E-7E35-4708-BEA4-CCEA0D204E32}" dt="2023-09-25T06:34:39.992" v="459" actId="14100"/>
          <ac:spMkLst>
            <pc:docMk/>
            <pc:sldMk cId="2034189685" sldId="304"/>
            <ac:spMk id="21" creationId="{BFB38A97-87FA-208B-D90F-7D44179801C2}"/>
          </ac:spMkLst>
        </pc:spChg>
      </pc:sldChg>
      <pc:sldChg chg="modSp mod">
        <pc:chgData name="英華 金" userId="781d4d9df2c5199d" providerId="LiveId" clId="{E09A655E-7E35-4708-BEA4-CCEA0D204E32}" dt="2023-09-26T03:10:10.073" v="578" actId="20577"/>
        <pc:sldMkLst>
          <pc:docMk/>
          <pc:sldMk cId="2050251750" sldId="305"/>
        </pc:sldMkLst>
        <pc:spChg chg="mod">
          <ac:chgData name="英華 金" userId="781d4d9df2c5199d" providerId="LiveId" clId="{E09A655E-7E35-4708-BEA4-CCEA0D204E32}" dt="2023-09-25T06:36:02" v="469" actId="207"/>
          <ac:spMkLst>
            <pc:docMk/>
            <pc:sldMk cId="2050251750" sldId="305"/>
            <ac:spMk id="3" creationId="{7826BBC0-C70A-B7CB-9667-1A28ABEAE5D7}"/>
          </ac:spMkLst>
        </pc:spChg>
        <pc:spChg chg="mod">
          <ac:chgData name="英華 金" userId="781d4d9df2c5199d" providerId="LiveId" clId="{E09A655E-7E35-4708-BEA4-CCEA0D204E32}" dt="2023-09-25T06:38:46.872" v="550" actId="255"/>
          <ac:spMkLst>
            <pc:docMk/>
            <pc:sldMk cId="2050251750" sldId="305"/>
            <ac:spMk id="34" creationId="{B4228709-0CF4-D4E2-1527-426B30D36E9F}"/>
          </ac:spMkLst>
        </pc:spChg>
        <pc:spChg chg="mod">
          <ac:chgData name="英華 金" userId="781d4d9df2c5199d" providerId="LiveId" clId="{E09A655E-7E35-4708-BEA4-CCEA0D204E32}" dt="2023-09-26T03:10:10.073" v="578" actId="20577"/>
          <ac:spMkLst>
            <pc:docMk/>
            <pc:sldMk cId="2050251750" sldId="305"/>
            <ac:spMk id="50" creationId="{1D8C02D3-2A70-0294-92B6-093BF4D07819}"/>
          </ac:spMkLst>
        </pc:spChg>
        <pc:picChg chg="mod">
          <ac:chgData name="英華 金" userId="781d4d9df2c5199d" providerId="LiveId" clId="{E09A655E-7E35-4708-BEA4-CCEA0D204E32}" dt="2023-09-25T06:39:33.938" v="556" actId="1076"/>
          <ac:picMkLst>
            <pc:docMk/>
            <pc:sldMk cId="2050251750" sldId="305"/>
            <ac:picMk id="52" creationId="{11383BE3-5F45-946E-536B-71B4B04695BF}"/>
          </ac:picMkLst>
        </pc:picChg>
        <pc:cxnChg chg="mod">
          <ac:chgData name="英華 金" userId="781d4d9df2c5199d" providerId="LiveId" clId="{E09A655E-7E35-4708-BEA4-CCEA0D204E32}" dt="2023-09-26T03:09:48.226" v="577" actId="208"/>
          <ac:cxnSpMkLst>
            <pc:docMk/>
            <pc:sldMk cId="2050251750" sldId="305"/>
            <ac:cxnSpMk id="26" creationId="{24F29698-00EC-F2C6-3A8C-6F7F995CE99B}"/>
          </ac:cxnSpMkLst>
        </pc:cxnChg>
        <pc:cxnChg chg="mod">
          <ac:chgData name="英華 金" userId="781d4d9df2c5199d" providerId="LiveId" clId="{E09A655E-7E35-4708-BEA4-CCEA0D204E32}" dt="2023-09-25T06:39:11.058" v="553" actId="14100"/>
          <ac:cxnSpMkLst>
            <pc:docMk/>
            <pc:sldMk cId="2050251750" sldId="305"/>
            <ac:cxnSpMk id="29" creationId="{899E7F7C-7CE5-B6E1-D2A0-258A575880EB}"/>
          </ac:cxnSpMkLst>
        </pc:cxnChg>
        <pc:cxnChg chg="mod">
          <ac:chgData name="英華 金" userId="781d4d9df2c5199d" providerId="LiveId" clId="{E09A655E-7E35-4708-BEA4-CCEA0D204E32}" dt="2023-09-25T06:39:18.022" v="554" actId="208"/>
          <ac:cxnSpMkLst>
            <pc:docMk/>
            <pc:sldMk cId="2050251750" sldId="305"/>
            <ac:cxnSpMk id="53" creationId="{2EE6EEFD-44C4-00F8-F3B2-23E2809D56B7}"/>
          </ac:cxnSpMkLst>
        </pc:cxnChg>
      </pc:sldChg>
      <pc:sldChg chg="modSp mod">
        <pc:chgData name="英華 金" userId="781d4d9df2c5199d" providerId="LiveId" clId="{E09A655E-7E35-4708-BEA4-CCEA0D204E32}" dt="2023-09-26T03:15:51.832" v="642" actId="14100"/>
        <pc:sldMkLst>
          <pc:docMk/>
          <pc:sldMk cId="895999386" sldId="306"/>
        </pc:sldMkLst>
        <pc:spChg chg="mod">
          <ac:chgData name="英華 金" userId="781d4d9df2c5199d" providerId="LiveId" clId="{E09A655E-7E35-4708-BEA4-CCEA0D204E32}" dt="2023-09-26T03:15:46.053" v="640" actId="14100"/>
          <ac:spMkLst>
            <pc:docMk/>
            <pc:sldMk cId="895999386" sldId="306"/>
            <ac:spMk id="19" creationId="{D961D397-7ECA-0E5B-2BDB-F4AEF970EC48}"/>
          </ac:spMkLst>
        </pc:spChg>
        <pc:spChg chg="mod">
          <ac:chgData name="英華 金" userId="781d4d9df2c5199d" providerId="LiveId" clId="{E09A655E-7E35-4708-BEA4-CCEA0D204E32}" dt="2023-09-26T03:12:13.579" v="585" actId="207"/>
          <ac:spMkLst>
            <pc:docMk/>
            <pc:sldMk cId="895999386" sldId="306"/>
            <ac:spMk id="20" creationId="{00000000-0000-0000-0000-000000000000}"/>
          </ac:spMkLst>
        </pc:spChg>
        <pc:spChg chg="mod">
          <ac:chgData name="英華 金" userId="781d4d9df2c5199d" providerId="LiveId" clId="{E09A655E-7E35-4708-BEA4-CCEA0D204E32}" dt="2023-09-26T03:15:51.832" v="642" actId="14100"/>
          <ac:spMkLst>
            <pc:docMk/>
            <pc:sldMk cId="895999386" sldId="306"/>
            <ac:spMk id="21" creationId="{323742ED-22A4-1A35-6067-B198DCA6ABA4}"/>
          </ac:spMkLst>
        </pc:spChg>
        <pc:spChg chg="mod">
          <ac:chgData name="英華 金" userId="781d4d9df2c5199d" providerId="LiveId" clId="{E09A655E-7E35-4708-BEA4-CCEA0D204E32}" dt="2023-09-26T03:14:25.310" v="601" actId="20577"/>
          <ac:spMkLst>
            <pc:docMk/>
            <pc:sldMk cId="895999386" sldId="306"/>
            <ac:spMk id="24" creationId="{7BD883F1-E14D-65D1-6F8C-D21793A0F713}"/>
          </ac:spMkLst>
        </pc:spChg>
        <pc:spChg chg="mod">
          <ac:chgData name="英華 金" userId="781d4d9df2c5199d" providerId="LiveId" clId="{E09A655E-7E35-4708-BEA4-CCEA0D204E32}" dt="2023-09-26T03:13:15.364" v="597" actId="1038"/>
          <ac:spMkLst>
            <pc:docMk/>
            <pc:sldMk cId="895999386" sldId="306"/>
            <ac:spMk id="25" creationId="{25AAAF0C-451D-087B-B159-D6A6EDD0891E}"/>
          </ac:spMkLst>
        </pc:spChg>
        <pc:spChg chg="mod">
          <ac:chgData name="英華 金" userId="781d4d9df2c5199d" providerId="LiveId" clId="{E09A655E-7E35-4708-BEA4-CCEA0D204E32}" dt="2023-09-26T03:12:49.521" v="586" actId="207"/>
          <ac:spMkLst>
            <pc:docMk/>
            <pc:sldMk cId="895999386" sldId="306"/>
            <ac:spMk id="45" creationId="{2E8BDE35-6B75-43EE-966F-09A38183B47E}"/>
          </ac:spMkLst>
        </pc:spChg>
      </pc:sldChg>
      <pc:sldChg chg="modSp add mod">
        <pc:chgData name="英華 金" userId="781d4d9df2c5199d" providerId="LiveId" clId="{E09A655E-7E35-4708-BEA4-CCEA0D204E32}" dt="2023-09-27T09:28:40.765" v="689" actId="20577"/>
        <pc:sldMkLst>
          <pc:docMk/>
          <pc:sldMk cId="1146580895" sldId="422"/>
        </pc:sldMkLst>
        <pc:spChg chg="mod">
          <ac:chgData name="英華 金" userId="781d4d9df2c5199d" providerId="LiveId" clId="{E09A655E-7E35-4708-BEA4-CCEA0D204E32}" dt="2023-09-27T09:28:31.651" v="685" actId="20577"/>
          <ac:spMkLst>
            <pc:docMk/>
            <pc:sldMk cId="1146580895" sldId="422"/>
            <ac:spMk id="12" creationId="{AAD34E9C-E131-0109-EA48-46852B8C4DDE}"/>
          </ac:spMkLst>
        </pc:spChg>
        <pc:spChg chg="mod">
          <ac:chgData name="英華 金" userId="781d4d9df2c5199d" providerId="LiveId" clId="{E09A655E-7E35-4708-BEA4-CCEA0D204E32}" dt="2023-09-27T09:28:40.765" v="689" actId="20577"/>
          <ac:spMkLst>
            <pc:docMk/>
            <pc:sldMk cId="1146580895" sldId="422"/>
            <ac:spMk id="13" creationId="{315CA086-6150-476E-B306-6D99E09DA5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38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43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36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04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13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5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79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07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mhlw.go.jp/content/12400000/000678301.xlsx"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checkeye-dx@nichiigakkan.co.j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0380" y="964900"/>
            <a:ext cx="6331067" cy="1287318"/>
          </a:xfrm>
          <a:prstGeom prst="rect">
            <a:avLst/>
          </a:prstGeom>
          <a:noFill/>
          <a:ln>
            <a:noFill/>
          </a:ln>
        </p:spPr>
        <p:txBody>
          <a:bodyPr spcFirstLastPara="1" wrap="square" lIns="91425" tIns="45700" rIns="91425" bIns="45700" anchor="b" anchorCtr="0">
            <a:normAutofit fontScale="97500"/>
          </a:bodyPr>
          <a:lstStyle/>
          <a:p>
            <a:pPr lvl="0" algn="ctr">
              <a:lnSpc>
                <a:spcPct val="125000"/>
              </a:lnSpc>
              <a:buClr>
                <a:schemeClr val="dk1"/>
              </a:buClr>
              <a:buSzPct val="100000"/>
            </a:pPr>
            <a:br>
              <a:rPr lang="ko-KR" sz="2400" b="0" i="0" u="none" strike="noStrike" cap="none" dirty="0">
                <a:solidFill>
                  <a:schemeClr val="dk1"/>
                </a:solidFill>
                <a:latin typeface="MS Gothic"/>
                <a:ea typeface="MS Gothic"/>
                <a:cs typeface="MS Gothic"/>
                <a:sym typeface="MS Gothic"/>
              </a:rPr>
            </a:br>
            <a:r>
              <a:rPr lang="ja-JP" altLang="ko-KR" sz="2400" dirty="0">
                <a:solidFill>
                  <a:schemeClr val="accent1"/>
                </a:solidFill>
                <a:latin typeface="MS Mincho" pitchFamily="49" charset="-128"/>
                <a:ea typeface="MS Mincho" pitchFamily="49" charset="-128"/>
              </a:rPr>
              <a:t>システム管理マニュアル</a:t>
            </a:r>
            <a:endParaRPr sz="2200" b="0" i="0" u="none" strike="noStrike" cap="none" dirty="0">
              <a:solidFill>
                <a:schemeClr val="accent1"/>
              </a:solidFill>
              <a:latin typeface="MS Mincho" pitchFamily="49" charset="-128"/>
              <a:ea typeface="MS Mincho" pitchFamily="49" charset="-128"/>
              <a:cs typeface="MS Gothic"/>
              <a:sym typeface="MS Gothic"/>
            </a:endParaRPr>
          </a:p>
        </p:txBody>
      </p:sp>
      <p:sp>
        <p:nvSpPr>
          <p:cNvPr id="89" name="Google Shape;89;p1"/>
          <p:cNvSpPr txBox="1"/>
          <p:nvPr/>
        </p:nvSpPr>
        <p:spPr>
          <a:xfrm>
            <a:off x="1483084" y="2529079"/>
            <a:ext cx="3315470" cy="2739171"/>
          </a:xfrm>
          <a:prstGeom prst="rect">
            <a:avLst/>
          </a:prstGeom>
          <a:solidFill>
            <a:schemeClr val="lt1"/>
          </a:solidFill>
          <a:ln>
            <a:noFill/>
          </a:ln>
        </p:spPr>
        <p:txBody>
          <a:bodyPr spcFirstLastPara="1" wrap="square" lIns="91425" tIns="45700" rIns="91425" bIns="45700" anchor="t" anchorCtr="0">
            <a:spAutoFit/>
          </a:bodyPr>
          <a:lstStyle/>
          <a:p>
            <a:pPr lvl="0">
              <a:lnSpc>
                <a:spcPct val="200000"/>
              </a:lnSpc>
            </a:pPr>
            <a:r>
              <a:rPr lang="ko-KR" sz="1200" b="0" i="0" u="none" strike="noStrike" cap="none" dirty="0">
                <a:solidFill>
                  <a:schemeClr val="dk1"/>
                </a:solidFill>
                <a:latin typeface="Century"/>
                <a:ea typeface="Century"/>
                <a:cs typeface="Century"/>
                <a:sym typeface="Century"/>
              </a:rPr>
              <a:t>１．</a:t>
            </a:r>
            <a:r>
              <a:rPr lang="ja-JP" altLang="ko-KR" sz="1200" dirty="0"/>
              <a:t>適応コード部位の修正</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２．</a:t>
            </a:r>
            <a:r>
              <a:rPr lang="ja-JP" altLang="ko-KR" sz="1200" dirty="0"/>
              <a:t>適応コメント部位の修正</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３．</a:t>
            </a:r>
            <a:r>
              <a:rPr lang="ja-JP" altLang="ko-KR" sz="1200" dirty="0"/>
              <a:t>コメントコードチェック設定</a:t>
            </a:r>
            <a:r>
              <a:rPr lang="ko-KR" sz="1200" b="0" i="0" u="none" strike="noStrike" cap="none" dirty="0">
                <a:solidFill>
                  <a:schemeClr val="dk1"/>
                </a:solidFill>
                <a:latin typeface="Century"/>
                <a:ea typeface="Century"/>
                <a:cs typeface="Century"/>
                <a:sym typeface="Century"/>
              </a:rPr>
              <a:t>　</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sp>
        <p:nvSpPr>
          <p:cNvPr id="90" name="Google Shape;90;p1"/>
          <p:cNvSpPr txBox="1"/>
          <p:nvPr/>
        </p:nvSpPr>
        <p:spPr>
          <a:xfrm>
            <a:off x="5382387" y="252907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endParaRPr dirty="0"/>
          </a:p>
        </p:txBody>
      </p:sp>
      <p:sp>
        <p:nvSpPr>
          <p:cNvPr id="91" name="Google Shape;91;p1"/>
          <p:cNvSpPr txBox="1"/>
          <p:nvPr/>
        </p:nvSpPr>
        <p:spPr>
          <a:xfrm>
            <a:off x="4087849" y="2529079"/>
            <a:ext cx="1375691" cy="15696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grpSp>
        <p:nvGrpSpPr>
          <p:cNvPr id="92" name="Google Shape;92;p1"/>
          <p:cNvGrpSpPr/>
          <p:nvPr/>
        </p:nvGrpSpPr>
        <p:grpSpPr>
          <a:xfrm>
            <a:off x="1597528" y="7745484"/>
            <a:ext cx="4437656" cy="1155946"/>
            <a:chOff x="1311425" y="7791204"/>
            <a:chExt cx="4437656" cy="1155946"/>
          </a:xfrm>
        </p:grpSpPr>
        <p:sp>
          <p:nvSpPr>
            <p:cNvPr id="93" name="Google Shape;93;p1"/>
            <p:cNvSpPr/>
            <p:nvPr/>
          </p:nvSpPr>
          <p:spPr>
            <a:xfrm>
              <a:off x="1311425" y="7791204"/>
              <a:ext cx="4437656" cy="1155946"/>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a:ea typeface="Century"/>
                <a:cs typeface="Century"/>
                <a:sym typeface="Century"/>
              </a:endParaRPr>
            </a:p>
          </p:txBody>
        </p:sp>
        <p:sp>
          <p:nvSpPr>
            <p:cNvPr id="94" name="Google Shape;94;p1"/>
            <p:cNvSpPr txBox="1"/>
            <p:nvPr/>
          </p:nvSpPr>
          <p:spPr>
            <a:xfrm>
              <a:off x="1379060" y="7961982"/>
              <a:ext cx="4302387" cy="814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本説明書はチェックアイDXの基本操作について説明したものです。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医療機関名、 患者氏名は仮名に変換してあります。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詳細はホームページの操作マニュアルを参照してください。</a:t>
              </a:r>
              <a:endParaRPr sz="1100" b="0" i="0" u="none" strike="noStrike" cap="none">
                <a:solidFill>
                  <a:schemeClr val="dk1"/>
                </a:solidFill>
                <a:latin typeface="MS Mincho"/>
                <a:ea typeface="MS Mincho"/>
                <a:cs typeface="MS Mincho"/>
                <a:sym typeface="MS Mincho"/>
              </a:endParaRPr>
            </a:p>
          </p:txBody>
        </p:sp>
      </p:grpSp>
      <p:pic>
        <p:nvPicPr>
          <p:cNvPr id="97" name="Google Shape;97;p1"/>
          <p:cNvPicPr preferRelativeResize="0"/>
          <p:nvPr/>
        </p:nvPicPr>
        <p:blipFill rotWithShape="1">
          <a:blip r:embed="rId3">
            <a:alphaModFix/>
          </a:blip>
          <a:srcRect/>
          <a:stretch/>
        </p:blipFill>
        <p:spPr>
          <a:xfrm>
            <a:off x="2524813" y="1115254"/>
            <a:ext cx="2362200" cy="533400"/>
          </a:xfrm>
          <a:prstGeom prst="rect">
            <a:avLst/>
          </a:prstGeom>
          <a:noFill/>
          <a:ln>
            <a:noFill/>
          </a:ln>
        </p:spPr>
      </p:pic>
      <p:sp>
        <p:nvSpPr>
          <p:cNvPr id="98" name="Google Shape;98;p1"/>
          <p:cNvSpPr txBox="1"/>
          <p:nvPr/>
        </p:nvSpPr>
        <p:spPr>
          <a:xfrm>
            <a:off x="3822285" y="9347306"/>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ChangeAspect="1"/>
          </p:cNvGraphicFramePr>
          <p:nvPr/>
        </p:nvGraphicFramePr>
        <p:xfrm>
          <a:off x="4363237" y="9434220"/>
          <a:ext cx="2052000" cy="208079"/>
        </p:xfrm>
        <a:graphic>
          <a:graphicData uri="http://schemas.openxmlformats.org/presentationml/2006/ole">
            <mc:AlternateContent xmlns:mc="http://schemas.openxmlformats.org/markup-compatibility/2006">
              <mc:Choice xmlns:v="urn:schemas-microsoft-com:vml" Requires="v">
                <p:oleObj r:id="rId4" imgW="2052000" imgH="208079" progId="">
                  <p:embed/>
                </p:oleObj>
              </mc:Choice>
              <mc:Fallback>
                <p:oleObj r:id="rId4" imgW="2052000" imgH="208079" progId="">
                  <p:embed/>
                  <p:pic>
                    <p:nvPicPr>
                      <p:cNvPr id="99" name="Google Shape;99;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237" y="9434220"/>
                        <a:ext cx="2052000" cy="208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0" name="Google Shape;100;p1"/>
          <p:cNvPicPr preferRelativeResize="0"/>
          <p:nvPr/>
        </p:nvPicPr>
        <p:blipFill rotWithShape="1">
          <a:blip r:embed="rId6">
            <a:alphaModFix/>
          </a:blip>
          <a:srcRect/>
          <a:stretch/>
        </p:blipFill>
        <p:spPr>
          <a:xfrm>
            <a:off x="4316279" y="9660506"/>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9654155"/>
            <a:ext cx="1301827" cy="208079"/>
          </a:xfrm>
          <a:prstGeom prst="rect">
            <a:avLst/>
          </a:prstGeom>
          <a:noFill/>
          <a:ln>
            <a:noFill/>
          </a:ln>
        </p:spPr>
      </p:pic>
      <p:sp>
        <p:nvSpPr>
          <p:cNvPr id="2" name="Google Shape;90;p1">
            <a:extLst>
              <a:ext uri="{FF2B5EF4-FFF2-40B4-BE49-F238E27FC236}">
                <a16:creationId xmlns:a16="http://schemas.microsoft.com/office/drawing/2014/main" id="{E8E7FFB9-2B60-EEFA-6ABA-C2A6EE4582E8}"/>
              </a:ext>
            </a:extLst>
          </p:cNvPr>
          <p:cNvSpPr txBox="1"/>
          <p:nvPr/>
        </p:nvSpPr>
        <p:spPr>
          <a:xfrm>
            <a:off x="5375430" y="2886333"/>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altLang="ja-JP" sz="1200" dirty="0">
                <a:solidFill>
                  <a:schemeClr val="dk1"/>
                </a:solidFill>
                <a:latin typeface="Century"/>
                <a:sym typeface="Century"/>
              </a:rPr>
              <a:t>5</a:t>
            </a:r>
          </a:p>
        </p:txBody>
      </p:sp>
      <p:sp>
        <p:nvSpPr>
          <p:cNvPr id="3" name="Google Shape;90;p1">
            <a:extLst>
              <a:ext uri="{FF2B5EF4-FFF2-40B4-BE49-F238E27FC236}">
                <a16:creationId xmlns:a16="http://schemas.microsoft.com/office/drawing/2014/main" id="{5BA83747-F345-BA42-827F-414112966FB5}"/>
              </a:ext>
            </a:extLst>
          </p:cNvPr>
          <p:cNvSpPr txBox="1"/>
          <p:nvPr/>
        </p:nvSpPr>
        <p:spPr>
          <a:xfrm>
            <a:off x="5382387" y="3239242"/>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altLang="ja-JP" sz="1200" dirty="0">
                <a:solidFill>
                  <a:schemeClr val="dk1"/>
                </a:solidFill>
                <a:latin typeface="Century"/>
                <a:sym typeface="Century"/>
              </a:rPr>
              <a:t>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6" name="그림 35">
            <a:extLst>
              <a:ext uri="{FF2B5EF4-FFF2-40B4-BE49-F238E27FC236}">
                <a16:creationId xmlns:a16="http://schemas.microsoft.com/office/drawing/2014/main" id="{144A0C2B-BE52-1778-2B07-F73710907FD2}"/>
              </a:ext>
            </a:extLst>
          </p:cNvPr>
          <p:cNvPicPr>
            <a:picLocks noChangeAspect="1"/>
          </p:cNvPicPr>
          <p:nvPr/>
        </p:nvPicPr>
        <p:blipFill>
          <a:blip r:embed="rId3"/>
          <a:stretch>
            <a:fillRect/>
          </a:stretch>
        </p:blipFill>
        <p:spPr>
          <a:xfrm>
            <a:off x="1436056" y="7210457"/>
            <a:ext cx="4753427" cy="3247893"/>
          </a:xfrm>
          <a:prstGeom prst="rect">
            <a:avLst/>
          </a:prstGeom>
        </p:spPr>
      </p:pic>
      <p:pic>
        <p:nvPicPr>
          <p:cNvPr id="21" name="그림 20">
            <a:extLst>
              <a:ext uri="{FF2B5EF4-FFF2-40B4-BE49-F238E27FC236}">
                <a16:creationId xmlns:a16="http://schemas.microsoft.com/office/drawing/2014/main" id="{4E762A85-F80E-3C24-AB8E-BAED8164A3DE}"/>
              </a:ext>
            </a:extLst>
          </p:cNvPr>
          <p:cNvPicPr>
            <a:picLocks noChangeAspect="1"/>
          </p:cNvPicPr>
          <p:nvPr/>
        </p:nvPicPr>
        <p:blipFill>
          <a:blip r:embed="rId4"/>
          <a:stretch>
            <a:fillRect/>
          </a:stretch>
        </p:blipFill>
        <p:spPr>
          <a:xfrm>
            <a:off x="1366056" y="2444678"/>
            <a:ext cx="4753427" cy="3264809"/>
          </a:xfrm>
          <a:prstGeom prst="rect">
            <a:avLst/>
          </a:prstGeom>
        </p:spPr>
      </p:pic>
      <p:sp>
        <p:nvSpPr>
          <p:cNvPr id="110" name="Google Shape;110;p2"/>
          <p:cNvSpPr txBox="1">
            <a:spLocks noGrp="1"/>
          </p:cNvSpPr>
          <p:nvPr>
            <p:ph type="sldNum" idx="12"/>
          </p:nvPr>
        </p:nvSpPr>
        <p:spPr>
          <a:xfrm>
            <a:off x="5339020" y="10020257"/>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dirty="0"/>
          </a:p>
        </p:txBody>
      </p:sp>
      <p:sp>
        <p:nvSpPr>
          <p:cNvPr id="3" name="Google Shape;122;p3">
            <a:extLst>
              <a:ext uri="{FF2B5EF4-FFF2-40B4-BE49-F238E27FC236}">
                <a16:creationId xmlns:a16="http://schemas.microsoft.com/office/drawing/2014/main" id="{7826BBC0-C70A-B7CB-9667-1A28ABEAE5D7}"/>
              </a:ext>
            </a:extLst>
          </p:cNvPr>
          <p:cNvSpPr txBox="1"/>
          <p:nvPr/>
        </p:nvSpPr>
        <p:spPr>
          <a:xfrm>
            <a:off x="1048101" y="150635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医療費請求書「コメントコード抜けチェック」ケースです。</a:t>
            </a:r>
            <a:endParaRPr sz="1100" dirty="0">
              <a:solidFill>
                <a:schemeClr val="tx1"/>
              </a:solidFill>
              <a:latin typeface="MS Mincho" pitchFamily="49" charset="-128"/>
              <a:ea typeface="MS Mincho" pitchFamily="49" charset="-128"/>
              <a:cs typeface="MS Mincho"/>
              <a:sym typeface="MS Mincho"/>
            </a:endParaRPr>
          </a:p>
        </p:txBody>
      </p:sp>
      <p:sp>
        <p:nvSpPr>
          <p:cNvPr id="13" name="テキスト ボックス 34">
            <a:extLst>
              <a:ext uri="{FF2B5EF4-FFF2-40B4-BE49-F238E27FC236}">
                <a16:creationId xmlns:a16="http://schemas.microsoft.com/office/drawing/2014/main" id="{5C6010BA-47C8-6588-2BFE-6401142C973C}"/>
              </a:ext>
            </a:extLst>
          </p:cNvPr>
          <p:cNvSpPr txBox="1"/>
          <p:nvPr/>
        </p:nvSpPr>
        <p:spPr>
          <a:xfrm>
            <a:off x="1366056" y="1805894"/>
            <a:ext cx="4271648" cy="600164"/>
          </a:xfrm>
          <a:prstGeom prst="rect">
            <a:avLst/>
          </a:prstGeom>
          <a:solidFill>
            <a:schemeClr val="bg1"/>
          </a:solidFill>
          <a:ln>
            <a:solidFill>
              <a:srgbClr val="FF0000"/>
            </a:solidFill>
          </a:ln>
        </p:spPr>
        <p:txBody>
          <a:bodyPr wrap="square" rtlCol="0">
            <a:spAutoFit/>
          </a:bodyPr>
          <a:lstStyle/>
          <a:p>
            <a:r>
              <a:rPr kumimoji="1" lang="ja-JP" altLang="en-US" sz="1100" dirty="0">
                <a:latin typeface="MS Mincho" pitchFamily="49" charset="-128"/>
                <a:ea typeface="MS Mincho" pitchFamily="49" charset="-128"/>
              </a:rPr>
              <a:t>「在宅移行早期加算（在医総管・施医総管）」</a:t>
            </a:r>
            <a:r>
              <a:rPr lang="ja-JP" altLang="ko-KR" sz="1100" dirty="0">
                <a:latin typeface="MS Mincho" pitchFamily="49" charset="-128"/>
                <a:ea typeface="MS Mincho" pitchFamily="49" charset="-128"/>
              </a:rPr>
              <a:t>に必要な</a:t>
            </a:r>
            <a:endParaRPr lang="en-US" altLang="ja-JP" sz="1100" dirty="0">
              <a:latin typeface="MS Mincho" pitchFamily="49" charset="-128"/>
              <a:ea typeface="MS Mincho" pitchFamily="49" charset="-128"/>
            </a:endParaRPr>
          </a:p>
          <a:p>
            <a:r>
              <a:rPr lang="ja-JP" altLang="ko-KR" sz="1100" dirty="0">
                <a:latin typeface="MS Mincho" pitchFamily="49" charset="-128"/>
                <a:ea typeface="MS Mincho" pitchFamily="49" charset="-128"/>
              </a:rPr>
              <a:t>コメントコードは初回の該当管理料を算定した年月日</a:t>
            </a:r>
            <a:endParaRPr lang="en-US" altLang="ja-JP" sz="1100" dirty="0">
              <a:latin typeface="MS Mincho" pitchFamily="49" charset="-128"/>
              <a:ea typeface="MS Mincho" pitchFamily="49" charset="-128"/>
            </a:endParaRPr>
          </a:p>
          <a:p>
            <a:r>
              <a:rPr lang="ja-JP" altLang="ko-KR" sz="1100" dirty="0">
                <a:latin typeface="MS Mincho" pitchFamily="49" charset="-128"/>
                <a:ea typeface="MS Mincho" pitchFamily="49" charset="-128"/>
              </a:rPr>
              <a:t>が記載されていないため不合格と判定されました。</a:t>
            </a:r>
            <a:endParaRPr kumimoji="1" lang="en-US" altLang="ja-JP" sz="1100" dirty="0">
              <a:latin typeface="MS Mincho" pitchFamily="49" charset="-128"/>
              <a:ea typeface="MS Mincho" pitchFamily="49" charset="-128"/>
            </a:endParaRPr>
          </a:p>
        </p:txBody>
      </p:sp>
      <p:sp>
        <p:nvSpPr>
          <p:cNvPr id="14" name="四角形: 角を丸くする 6">
            <a:extLst>
              <a:ext uri="{FF2B5EF4-FFF2-40B4-BE49-F238E27FC236}">
                <a16:creationId xmlns:a16="http://schemas.microsoft.com/office/drawing/2014/main" id="{0C50F52E-7941-F340-A2AE-AE175B9FDFCF}"/>
              </a:ext>
            </a:extLst>
          </p:cNvPr>
          <p:cNvSpPr/>
          <p:nvPr/>
        </p:nvSpPr>
        <p:spPr>
          <a:xfrm>
            <a:off x="1411617" y="5227852"/>
            <a:ext cx="2655558" cy="2204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10">
            <a:extLst>
              <a:ext uri="{FF2B5EF4-FFF2-40B4-BE49-F238E27FC236}">
                <a16:creationId xmlns:a16="http://schemas.microsoft.com/office/drawing/2014/main" id="{19DB6EAB-2377-4A8C-5EDD-B6C16954C7FD}"/>
              </a:ext>
            </a:extLst>
          </p:cNvPr>
          <p:cNvSpPr txBox="1"/>
          <p:nvPr/>
        </p:nvSpPr>
        <p:spPr>
          <a:xfrm>
            <a:off x="1391493" y="4424544"/>
            <a:ext cx="2869008" cy="600164"/>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メッセージには「</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適要欄に必要</a:t>
            </a:r>
            <a:endParaRPr lang="en-US" altLang="ja-JP" sz="1100" dirty="0">
              <a:latin typeface="MS Mincho" pitchFamily="49" charset="-128"/>
              <a:ea typeface="MS Mincho" pitchFamily="49" charset="-128"/>
            </a:endParaRPr>
          </a:p>
          <a:p>
            <a:r>
              <a:rPr lang="ja-JP" altLang="ko-KR" sz="1100" dirty="0">
                <a:latin typeface="MS Mincho" pitchFamily="49" charset="-128"/>
                <a:ea typeface="MS Mincho" pitchFamily="49" charset="-128"/>
              </a:rPr>
              <a:t>なコメントコードはありません。 </a:t>
            </a:r>
            <a:endParaRPr lang="en-US" altLang="ja-JP" sz="1100" dirty="0">
              <a:latin typeface="MS Mincho" pitchFamily="49" charset="-128"/>
              <a:ea typeface="MS Mincho" pitchFamily="49" charset="-128"/>
            </a:endParaRPr>
          </a:p>
          <a:p>
            <a:r>
              <a:rPr lang="ja-JP" altLang="ko-KR" sz="1100" dirty="0">
                <a:latin typeface="MS Mincho" pitchFamily="49" charset="-128"/>
                <a:ea typeface="MS Mincho" pitchFamily="49" charset="-128"/>
              </a:rPr>
              <a:t>「〇〇〇を記載するもの」と表示されます。</a:t>
            </a:r>
            <a:endParaRPr kumimoji="1" lang="ja-JP" altLang="en-US" sz="1100" dirty="0">
              <a:latin typeface="MS Mincho" pitchFamily="49" charset="-128"/>
              <a:ea typeface="MS Mincho" pitchFamily="49" charset="-128"/>
            </a:endParaRPr>
          </a:p>
        </p:txBody>
      </p:sp>
      <p:sp>
        <p:nvSpPr>
          <p:cNvPr id="25" name="四角形: 角を丸くする 6">
            <a:extLst>
              <a:ext uri="{FF2B5EF4-FFF2-40B4-BE49-F238E27FC236}">
                <a16:creationId xmlns:a16="http://schemas.microsoft.com/office/drawing/2014/main" id="{398E12C8-CB9F-1B52-E9DD-8608452E568A}"/>
              </a:ext>
            </a:extLst>
          </p:cNvPr>
          <p:cNvSpPr/>
          <p:nvPr/>
        </p:nvSpPr>
        <p:spPr>
          <a:xfrm>
            <a:off x="3442330" y="3627591"/>
            <a:ext cx="1950262" cy="15383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3">
            <a:extLst>
              <a:ext uri="{FF2B5EF4-FFF2-40B4-BE49-F238E27FC236}">
                <a16:creationId xmlns:a16="http://schemas.microsoft.com/office/drawing/2014/main" id="{24F29698-00EC-F2C6-3A8C-6F7F995CE99B}"/>
              </a:ext>
            </a:extLst>
          </p:cNvPr>
          <p:cNvCxnSpPr/>
          <p:nvPr/>
        </p:nvCxnSpPr>
        <p:spPr>
          <a:xfrm flipH="1" flipV="1">
            <a:off x="3586591" y="3268241"/>
            <a:ext cx="187526" cy="3170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그림 27">
            <a:extLst>
              <a:ext uri="{FF2B5EF4-FFF2-40B4-BE49-F238E27FC236}">
                <a16:creationId xmlns:a16="http://schemas.microsoft.com/office/drawing/2014/main" id="{6EAF357A-E002-4E2F-02F1-79CEB273C8A3}"/>
              </a:ext>
            </a:extLst>
          </p:cNvPr>
          <p:cNvPicPr>
            <a:picLocks noChangeAspect="1"/>
          </p:cNvPicPr>
          <p:nvPr/>
        </p:nvPicPr>
        <p:blipFill>
          <a:blip r:embed="rId5"/>
          <a:stretch>
            <a:fillRect/>
          </a:stretch>
        </p:blipFill>
        <p:spPr>
          <a:xfrm>
            <a:off x="1745953" y="2982451"/>
            <a:ext cx="4258269" cy="285790"/>
          </a:xfrm>
          <a:prstGeom prst="rect">
            <a:avLst/>
          </a:prstGeom>
          <a:ln>
            <a:solidFill>
              <a:srgbClr val="FF0000"/>
            </a:solidFill>
          </a:ln>
        </p:spPr>
      </p:pic>
      <p:cxnSp>
        <p:nvCxnSpPr>
          <p:cNvPr id="29" name="直線矢印コネクタ 23">
            <a:extLst>
              <a:ext uri="{FF2B5EF4-FFF2-40B4-BE49-F238E27FC236}">
                <a16:creationId xmlns:a16="http://schemas.microsoft.com/office/drawing/2014/main" id="{899E7F7C-7CE5-B6E1-D2A0-258A575880EB}"/>
              </a:ext>
            </a:extLst>
          </p:cNvPr>
          <p:cNvCxnSpPr>
            <a:cxnSpLocks/>
          </p:cNvCxnSpPr>
          <p:nvPr/>
        </p:nvCxnSpPr>
        <p:spPr>
          <a:xfrm flipH="1" flipV="1">
            <a:off x="2837543" y="5024708"/>
            <a:ext cx="210457" cy="203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Google Shape;127;p3">
            <a:extLst>
              <a:ext uri="{FF2B5EF4-FFF2-40B4-BE49-F238E27FC236}">
                <a16:creationId xmlns:a16="http://schemas.microsoft.com/office/drawing/2014/main" id="{1B6A1112-B59D-9D9C-274C-1477E2C4C4C1}"/>
              </a:ext>
            </a:extLst>
          </p:cNvPr>
          <p:cNvSpPr txBox="1"/>
          <p:nvPr/>
        </p:nvSpPr>
        <p:spPr>
          <a:xfrm>
            <a:off x="3117113" y="349636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1" name="Google Shape;277;p11">
            <a:extLst>
              <a:ext uri="{FF2B5EF4-FFF2-40B4-BE49-F238E27FC236}">
                <a16:creationId xmlns:a16="http://schemas.microsoft.com/office/drawing/2014/main" id="{ADF209BB-2392-0F98-BDCB-BD898222F11D}"/>
              </a:ext>
            </a:extLst>
          </p:cNvPr>
          <p:cNvSpPr txBox="1"/>
          <p:nvPr/>
        </p:nvSpPr>
        <p:spPr>
          <a:xfrm>
            <a:off x="1052879" y="51271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4" name="テキスト ボックス 2">
            <a:extLst>
              <a:ext uri="{FF2B5EF4-FFF2-40B4-BE49-F238E27FC236}">
                <a16:creationId xmlns:a16="http://schemas.microsoft.com/office/drawing/2014/main" id="{B4228709-0CF4-D4E2-1527-426B30D36E9F}"/>
              </a:ext>
            </a:extLst>
          </p:cNvPr>
          <p:cNvSpPr txBox="1"/>
          <p:nvPr/>
        </p:nvSpPr>
        <p:spPr>
          <a:xfrm>
            <a:off x="1298352" y="5796092"/>
            <a:ext cx="4971819" cy="1368644"/>
          </a:xfrm>
          <a:prstGeom prst="rect">
            <a:avLst/>
          </a:prstGeom>
          <a:noFill/>
        </p:spPr>
        <p:txBody>
          <a:bodyPr wrap="square">
            <a:spAutoFit/>
          </a:bodyPr>
          <a:lstStyle/>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①</a:t>
            </a:r>
            <a:r>
              <a:rPr lang="ja-JP" altLang="ja-JP" sz="1100" kern="0" dirty="0">
                <a:solidFill>
                  <a:srgbClr val="000000"/>
                </a:solidFill>
                <a:effectLst/>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摘要欄</a:t>
            </a:r>
            <a:r>
              <a:rPr lang="ja-JP" altLang="ko-KR" sz="1100" dirty="0">
                <a:latin typeface="MS Mincho" pitchFamily="49" charset="-128"/>
                <a:ea typeface="MS Mincho" pitchFamily="49" charset="-128"/>
              </a:rPr>
              <a:t>「在宅移行早期加算（在医総管・施医総管）」をダブル</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クリックすると病名</a:t>
            </a:r>
            <a:r>
              <a:rPr lang="ja-JP" altLang="en-US" sz="1100" dirty="0">
                <a:latin typeface="MS Mincho" pitchFamily="49" charset="-128"/>
                <a:ea typeface="MS Mincho" pitchFamily="49" charset="-128"/>
              </a:rPr>
              <a:t>漏れ</a:t>
            </a:r>
            <a:r>
              <a:rPr lang="ja-JP" altLang="ko-KR" sz="1100" dirty="0">
                <a:latin typeface="MS Mincho" pitchFamily="49" charset="-128"/>
                <a:ea typeface="MS Mincho" pitchFamily="49" charset="-128"/>
              </a:rPr>
              <a:t>の「適応症修正画面」が表示されますが、</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a:t>
            </a:r>
            <a:r>
              <a:rPr lang="ja-JP" altLang="en-US" sz="1100" dirty="0">
                <a:latin typeface="MS Mincho" pitchFamily="49" charset="-128"/>
                <a:ea typeface="MS Mincho" pitchFamily="49" charset="-128"/>
              </a:rPr>
              <a:t>漏れ点</a:t>
            </a:r>
            <a:r>
              <a:rPr lang="ja-JP" altLang="ko-KR" sz="1100" dirty="0">
                <a:latin typeface="MS Mincho" pitchFamily="49" charset="-128"/>
                <a:ea typeface="MS Mincho" pitchFamily="49" charset="-128"/>
              </a:rPr>
              <a:t>検ではなく「精密点検」結果</a:t>
            </a:r>
            <a:r>
              <a:rPr lang="ja-JP" altLang="en-US" sz="1100" dirty="0">
                <a:latin typeface="MS Mincho" pitchFamily="49" charset="-128"/>
                <a:ea typeface="MS Mincho" pitchFamily="49" charset="-128"/>
              </a:rPr>
              <a:t>として不合格ですので該当</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事項ではありません。</a:t>
            </a:r>
            <a:endParaRPr lang="en-US" altLang="ja-JP" sz="1100" dirty="0">
              <a:latin typeface="MS Mincho" pitchFamily="49" charset="-128"/>
              <a:ea typeface="MS Mincho" pitchFamily="49" charset="-128"/>
            </a:endParaRPr>
          </a:p>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②</a:t>
            </a:r>
            <a:r>
              <a:rPr lang="ja-JP" altLang="en-US" sz="1100" kern="0" dirty="0">
                <a:solidFill>
                  <a:srgbClr val="FF0000"/>
                </a:solidFill>
                <a:effectLst/>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精密点検の場合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は「点検メッセージ」をダブルクリックすると</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「コメントコードチェック設定」情報が表示されます。</a:t>
            </a:r>
            <a:endParaRPr lang="en-US" altLang="ja-JP" sz="1100" kern="0" dirty="0">
              <a:solidFill>
                <a:srgbClr val="000000"/>
              </a:solidFill>
              <a:effectLst/>
              <a:latin typeface="MS Mincho" pitchFamily="49" charset="-128"/>
              <a:ea typeface="MS Mincho" pitchFamily="49" charset="-128"/>
              <a:cs typeface="KozMinPro-Light"/>
            </a:endParaRPr>
          </a:p>
        </p:txBody>
      </p:sp>
      <p:sp>
        <p:nvSpPr>
          <p:cNvPr id="38" name="テキスト ボックス 10">
            <a:extLst>
              <a:ext uri="{FF2B5EF4-FFF2-40B4-BE49-F238E27FC236}">
                <a16:creationId xmlns:a16="http://schemas.microsoft.com/office/drawing/2014/main" id="{E06E9D23-6519-1F46-0951-F67658119E49}"/>
              </a:ext>
            </a:extLst>
          </p:cNvPr>
          <p:cNvSpPr txBox="1"/>
          <p:nvPr/>
        </p:nvSpPr>
        <p:spPr>
          <a:xfrm>
            <a:off x="2965979" y="7264003"/>
            <a:ext cx="3038243" cy="2462213"/>
          </a:xfrm>
          <a:prstGeom prst="rect">
            <a:avLst/>
          </a:prstGeom>
          <a:noFill/>
          <a:ln>
            <a:solidFill>
              <a:srgbClr val="FF0000"/>
            </a:solidFill>
          </a:ln>
        </p:spPr>
        <p:txBody>
          <a:bodyPr wrap="square" rtlCol="0">
            <a:spAutoFit/>
          </a:bodyPr>
          <a:lstStyle/>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ja-JP" altLang="en-US" sz="1100" dirty="0"/>
          </a:p>
        </p:txBody>
      </p:sp>
      <p:cxnSp>
        <p:nvCxnSpPr>
          <p:cNvPr id="39" name="연결선: 꺾임 38">
            <a:extLst>
              <a:ext uri="{FF2B5EF4-FFF2-40B4-BE49-F238E27FC236}">
                <a16:creationId xmlns:a16="http://schemas.microsoft.com/office/drawing/2014/main" id="{2B75B475-CD34-B224-3A27-5A5B731D8BD1}"/>
              </a:ext>
            </a:extLst>
          </p:cNvPr>
          <p:cNvCxnSpPr>
            <a:cxnSpLocks/>
            <a:stCxn id="31" idx="1"/>
            <a:endCxn id="38" idx="1"/>
          </p:cNvCxnSpPr>
          <p:nvPr/>
        </p:nvCxnSpPr>
        <p:spPr>
          <a:xfrm rot="10800000" flipH="1" flipV="1">
            <a:off x="1052879" y="5311836"/>
            <a:ext cx="1913100" cy="3183274"/>
          </a:xfrm>
          <a:prstGeom prst="bentConnector3">
            <a:avLst>
              <a:gd name="adj1" fmla="val -1194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7">
            <a:extLst>
              <a:ext uri="{FF2B5EF4-FFF2-40B4-BE49-F238E27FC236}">
                <a16:creationId xmlns:a16="http://schemas.microsoft.com/office/drawing/2014/main" id="{1D8C02D3-2A70-0294-92B6-093BF4D07819}"/>
              </a:ext>
            </a:extLst>
          </p:cNvPr>
          <p:cNvSpPr txBox="1"/>
          <p:nvPr/>
        </p:nvSpPr>
        <p:spPr>
          <a:xfrm>
            <a:off x="2983870" y="9195134"/>
            <a:ext cx="2361853" cy="430887"/>
          </a:xfrm>
          <a:prstGeom prst="rect">
            <a:avLst/>
          </a:prstGeom>
          <a:noFill/>
        </p:spPr>
        <p:txBody>
          <a:bodyPr wrap="square" rtlCol="0">
            <a:spAutoFit/>
          </a:bodyPr>
          <a:lstStyle/>
          <a:p>
            <a:r>
              <a:rPr lang="ja-JP" altLang="ko-KR" sz="1100" dirty="0">
                <a:latin typeface="MS Mincho" pitchFamily="49" charset="-128"/>
                <a:ea typeface="MS Mincho" pitchFamily="49" charset="-128"/>
              </a:rPr>
              <a:t>記載必要なコメントが欠落して</a:t>
            </a:r>
            <a:endParaRPr lang="en-US" altLang="ja-JP" sz="1100" dirty="0">
              <a:latin typeface="MS Mincho" pitchFamily="49" charset="-128"/>
              <a:ea typeface="MS Mincho" pitchFamily="49" charset="-128"/>
            </a:endParaRPr>
          </a:p>
          <a:p>
            <a:r>
              <a:rPr lang="ja-JP" altLang="ko-KR" sz="1100" dirty="0">
                <a:latin typeface="MS Mincho" pitchFamily="49" charset="-128"/>
                <a:ea typeface="MS Mincho" pitchFamily="49" charset="-128"/>
              </a:rPr>
              <a:t>不合格となったことを示します。</a:t>
            </a:r>
            <a:endParaRPr kumimoji="1" lang="ja-JP" altLang="en-US" sz="1100" dirty="0">
              <a:solidFill>
                <a:srgbClr val="0070C0"/>
              </a:solidFill>
              <a:latin typeface="MS Mincho" pitchFamily="49" charset="-128"/>
              <a:ea typeface="MS Mincho" pitchFamily="49" charset="-128"/>
            </a:endParaRPr>
          </a:p>
        </p:txBody>
      </p:sp>
      <p:pic>
        <p:nvPicPr>
          <p:cNvPr id="52" name="그림 51">
            <a:extLst>
              <a:ext uri="{FF2B5EF4-FFF2-40B4-BE49-F238E27FC236}">
                <a16:creationId xmlns:a16="http://schemas.microsoft.com/office/drawing/2014/main" id="{11383BE3-5F45-946E-536B-71B4B04695BF}"/>
              </a:ext>
            </a:extLst>
          </p:cNvPr>
          <p:cNvPicPr>
            <a:picLocks noChangeAspect="1"/>
          </p:cNvPicPr>
          <p:nvPr/>
        </p:nvPicPr>
        <p:blipFill>
          <a:blip r:embed="rId6"/>
          <a:stretch>
            <a:fillRect/>
          </a:stretch>
        </p:blipFill>
        <p:spPr>
          <a:xfrm>
            <a:off x="3508787" y="8579850"/>
            <a:ext cx="2588066" cy="276078"/>
          </a:xfrm>
          <a:prstGeom prst="rect">
            <a:avLst/>
          </a:prstGeom>
          <a:ln>
            <a:solidFill>
              <a:srgbClr val="FF0000"/>
            </a:solidFill>
          </a:ln>
        </p:spPr>
      </p:pic>
      <p:cxnSp>
        <p:nvCxnSpPr>
          <p:cNvPr id="53" name="直線矢印コネクタ 23">
            <a:extLst>
              <a:ext uri="{FF2B5EF4-FFF2-40B4-BE49-F238E27FC236}">
                <a16:creationId xmlns:a16="http://schemas.microsoft.com/office/drawing/2014/main" id="{2EE6EEFD-44C4-00F8-F3B2-23E2809D56B7}"/>
              </a:ext>
            </a:extLst>
          </p:cNvPr>
          <p:cNvCxnSpPr>
            <a:cxnSpLocks/>
          </p:cNvCxnSpPr>
          <p:nvPr/>
        </p:nvCxnSpPr>
        <p:spPr>
          <a:xfrm>
            <a:off x="3337448" y="8573284"/>
            <a:ext cx="146935" cy="190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四角形: 角を丸くする 17">
            <a:extLst>
              <a:ext uri="{FF2B5EF4-FFF2-40B4-BE49-F238E27FC236}">
                <a16:creationId xmlns:a16="http://schemas.microsoft.com/office/drawing/2014/main" id="{334B839E-3FB9-2CDB-A41D-7FD79BE0037C}"/>
              </a:ext>
            </a:extLst>
          </p:cNvPr>
          <p:cNvSpPr/>
          <p:nvPr/>
        </p:nvSpPr>
        <p:spPr>
          <a:xfrm>
            <a:off x="2983870" y="8899656"/>
            <a:ext cx="2178680" cy="281984"/>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pic>
        <p:nvPicPr>
          <p:cNvPr id="59" name="그림 58">
            <a:extLst>
              <a:ext uri="{FF2B5EF4-FFF2-40B4-BE49-F238E27FC236}">
                <a16:creationId xmlns:a16="http://schemas.microsoft.com/office/drawing/2014/main" id="{26700E1F-D491-92F5-8AFA-115AB18096A5}"/>
              </a:ext>
            </a:extLst>
          </p:cNvPr>
          <p:cNvPicPr>
            <a:picLocks noChangeAspect="1"/>
          </p:cNvPicPr>
          <p:nvPr/>
        </p:nvPicPr>
        <p:blipFill>
          <a:blip r:embed="rId7"/>
          <a:stretch>
            <a:fillRect/>
          </a:stretch>
        </p:blipFill>
        <p:spPr>
          <a:xfrm>
            <a:off x="968167" y="9995138"/>
            <a:ext cx="3599607" cy="478950"/>
          </a:xfrm>
          <a:prstGeom prst="rect">
            <a:avLst/>
          </a:prstGeom>
          <a:ln>
            <a:solidFill>
              <a:srgbClr val="0070C0"/>
            </a:solidFill>
          </a:ln>
        </p:spPr>
      </p:pic>
      <p:cxnSp>
        <p:nvCxnSpPr>
          <p:cNvPr id="60" name="연결선: 꺾임 59">
            <a:extLst>
              <a:ext uri="{FF2B5EF4-FFF2-40B4-BE49-F238E27FC236}">
                <a16:creationId xmlns:a16="http://schemas.microsoft.com/office/drawing/2014/main" id="{09B733A3-BC16-FA26-5805-7D47FDDD4FBB}"/>
              </a:ext>
            </a:extLst>
          </p:cNvPr>
          <p:cNvCxnSpPr>
            <a:cxnSpLocks/>
            <a:stCxn id="57" idx="1"/>
            <a:endCxn id="59" idx="0"/>
          </p:cNvCxnSpPr>
          <p:nvPr/>
        </p:nvCxnSpPr>
        <p:spPr>
          <a:xfrm rot="10800000" flipV="1">
            <a:off x="2767972" y="9040648"/>
            <a:ext cx="215899" cy="954490"/>
          </a:xfrm>
          <a:prstGeom prst="bent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0" name="Google Shape;107;p2">
            <a:extLst>
              <a:ext uri="{FF2B5EF4-FFF2-40B4-BE49-F238E27FC236}">
                <a16:creationId xmlns:a16="http://schemas.microsoft.com/office/drawing/2014/main" id="{C7B26DBB-7A85-5FEE-C956-299C0F8DC88F}"/>
              </a:ext>
            </a:extLst>
          </p:cNvPr>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コメントコードチェック設定</a:t>
            </a:r>
            <a:endParaRPr sz="1400" dirty="0">
              <a:solidFill>
                <a:srgbClr val="002060"/>
              </a:solidFill>
              <a:latin typeface="MS Mincho" pitchFamily="49" charset="-128"/>
              <a:ea typeface="MS Mincho" pitchFamily="49" charset="-128"/>
              <a:cs typeface="MS Gothic"/>
              <a:sym typeface="MS Gothic"/>
            </a:endParaRPr>
          </a:p>
        </p:txBody>
      </p:sp>
    </p:spTree>
    <p:extLst>
      <p:ext uri="{BB962C8B-B14F-4D97-AF65-F5344CB8AC3E}">
        <p14:creationId xmlns:p14="http://schemas.microsoft.com/office/powerpoint/2010/main" val="205025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그림 7">
            <a:extLst>
              <a:ext uri="{FF2B5EF4-FFF2-40B4-BE49-F238E27FC236}">
                <a16:creationId xmlns:a16="http://schemas.microsoft.com/office/drawing/2014/main" id="{A2E1ECE8-8781-C2B7-02E3-9345A5007E95}"/>
              </a:ext>
            </a:extLst>
          </p:cNvPr>
          <p:cNvPicPr>
            <a:picLocks noChangeAspect="1"/>
          </p:cNvPicPr>
          <p:nvPr/>
        </p:nvPicPr>
        <p:blipFill>
          <a:blip r:embed="rId3"/>
          <a:stretch>
            <a:fillRect/>
          </a:stretch>
        </p:blipFill>
        <p:spPr>
          <a:xfrm>
            <a:off x="1217274" y="6480076"/>
            <a:ext cx="5187950" cy="3364366"/>
          </a:xfrm>
          <a:prstGeom prst="rect">
            <a:avLst/>
          </a:prstGeom>
        </p:spPr>
      </p:pic>
      <p:pic>
        <p:nvPicPr>
          <p:cNvPr id="2" name="그림 1"/>
          <p:cNvPicPr>
            <a:picLocks noChangeAspect="1"/>
          </p:cNvPicPr>
          <p:nvPr/>
        </p:nvPicPr>
        <p:blipFill>
          <a:blip r:embed="rId4"/>
          <a:stretch>
            <a:fillRect/>
          </a:stretch>
        </p:blipFill>
        <p:spPr>
          <a:xfrm>
            <a:off x="1111574" y="2828333"/>
            <a:ext cx="2438400" cy="3124200"/>
          </a:xfrm>
          <a:prstGeom prst="rect">
            <a:avLst/>
          </a:prstGeom>
        </p:spPr>
      </p:pic>
      <p:sp>
        <p:nvSpPr>
          <p:cNvPr id="108" name="Google Shape;108;p2"/>
          <p:cNvSpPr txBox="1"/>
          <p:nvPr/>
        </p:nvSpPr>
        <p:spPr>
          <a:xfrm>
            <a:off x="1080000" y="1393374"/>
            <a:ext cx="5632299" cy="938678"/>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MS Mincho" pitchFamily="49" charset="-128"/>
                <a:ea typeface="MS Mincho" pitchFamily="49" charset="-128"/>
              </a:rPr>
              <a:t>前</a:t>
            </a:r>
            <a:r>
              <a:rPr lang="ja-JP" altLang="en-US" sz="1100" dirty="0">
                <a:latin typeface="MS Mincho" pitchFamily="49" charset="-128"/>
                <a:ea typeface="MS Mincho" pitchFamily="49" charset="-128"/>
              </a:rPr>
              <a:t>ページ</a:t>
            </a:r>
            <a:r>
              <a:rPr lang="ja-JP" altLang="ko-KR" sz="1100" dirty="0">
                <a:latin typeface="MS Mincho" pitchFamily="49" charset="-128"/>
                <a:ea typeface="MS Mincho" pitchFamily="49" charset="-128"/>
              </a:rPr>
              <a:t>の「コメントコード</a:t>
            </a:r>
            <a:r>
              <a:rPr lang="ja-JP" altLang="en-US" sz="1100" dirty="0">
                <a:latin typeface="MS Mincho" pitchFamily="49" charset="-128"/>
                <a:ea typeface="MS Mincho" pitchFamily="49" charset="-128"/>
              </a:rPr>
              <a:t>漏れ</a:t>
            </a:r>
            <a:r>
              <a:rPr lang="ja-JP" altLang="ko-KR" sz="1100" dirty="0">
                <a:latin typeface="MS Mincho" pitchFamily="49" charset="-128"/>
                <a:ea typeface="MS Mincho" pitchFamily="49" charset="-128"/>
              </a:rPr>
              <a:t>チェック」ケースのように 2020年10月から</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欄のコメントコードが義務化されました。したがって、必要なコメントコードが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欠落している場合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は精密点検により不合格と判定されます。これらのコメントコード</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に対して自動チェック</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適用</a:t>
            </a:r>
            <a:r>
              <a:rPr lang="ja-JP" altLang="en-US" sz="1100" dirty="0">
                <a:latin typeface="MS Mincho" pitchFamily="49" charset="-128"/>
                <a:ea typeface="MS Mincho" pitchFamily="49" charset="-128"/>
              </a:rPr>
              <a:t>可否</a:t>
            </a:r>
            <a:r>
              <a:rPr lang="ja-JP" altLang="ko-KR" sz="1100" dirty="0">
                <a:latin typeface="MS Mincho" pitchFamily="49" charset="-128"/>
                <a:ea typeface="MS Mincho" pitchFamily="49" charset="-128"/>
              </a:rPr>
              <a:t>を設定</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解除できます。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a:p>
        </p:txBody>
      </p:sp>
      <p:sp>
        <p:nvSpPr>
          <p:cNvPr id="112" name="Google Shape;112;p2"/>
          <p:cNvSpPr/>
          <p:nvPr/>
        </p:nvSpPr>
        <p:spPr>
          <a:xfrm>
            <a:off x="1548722" y="4998867"/>
            <a:ext cx="1884258" cy="27668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549974" y="4891688"/>
            <a:ext cx="2929701"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ナビゲーションウィンドウの「点検業務」&gt;「コメントコードチェック設定」をダブルクリックします。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111249" y="616769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6" name="テキスト ボックス 3">
            <a:extLst>
              <a:ext uri="{FF2B5EF4-FFF2-40B4-BE49-F238E27FC236}">
                <a16:creationId xmlns:a16="http://schemas.microsoft.com/office/drawing/2014/main" id="{6D32D925-5914-D235-F352-BD9E9A270CB9}"/>
              </a:ext>
            </a:extLst>
          </p:cNvPr>
          <p:cNvSpPr txBox="1"/>
          <p:nvPr/>
        </p:nvSpPr>
        <p:spPr>
          <a:xfrm>
            <a:off x="3518400" y="3010532"/>
            <a:ext cx="2929701" cy="1967590"/>
          </a:xfrm>
          <a:prstGeom prst="rect">
            <a:avLst/>
          </a:prstGeom>
          <a:noFill/>
        </p:spPr>
        <p:txBody>
          <a:bodyPr wrap="square">
            <a:spAutoFit/>
          </a:bodyPr>
          <a:lstStyle/>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レセプト摘要欄のコード記載は「別表</a:t>
            </a:r>
            <a:r>
              <a:rPr lang="en-US" altLang="ja-JP" sz="1100" dirty="0">
                <a:latin typeface="ＭＳ 明朝" panose="02020609040205080304" pitchFamily="17" charset="-128"/>
                <a:ea typeface="ＭＳ 明朝" panose="02020609040205080304" pitchFamily="17" charset="-128"/>
              </a:rPr>
              <a:t>Ⅰ</a:t>
            </a:r>
            <a:r>
              <a:rPr lang="ja-JP" altLang="en-US" sz="1100" dirty="0">
                <a:latin typeface="ＭＳ 明朝" panose="02020609040205080304" pitchFamily="17" charset="-128"/>
                <a:ea typeface="ＭＳ 明朝" panose="02020609040205080304" pitchFamily="17" charset="-128"/>
              </a:rPr>
              <a:t>」に規定されています。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「別表</a:t>
            </a:r>
            <a:r>
              <a:rPr lang="en-US" altLang="ja-JP" sz="1100" dirty="0">
                <a:latin typeface="ＭＳ 明朝" panose="02020609040205080304" pitchFamily="17" charset="-128"/>
                <a:ea typeface="ＭＳ 明朝" panose="02020609040205080304" pitchFamily="17" charset="-128"/>
              </a:rPr>
              <a:t>Ⅰ </a:t>
            </a:r>
            <a:r>
              <a:rPr lang="ja-JP" altLang="en-US" sz="1100" dirty="0">
                <a:latin typeface="ＭＳ 明朝" panose="02020609040205080304" pitchFamily="17" charset="-128"/>
                <a:ea typeface="ＭＳ 明朝" panose="02020609040205080304" pitchFamily="17" charset="-128"/>
              </a:rPr>
              <a:t>」は、「別表</a:t>
            </a:r>
            <a:r>
              <a:rPr lang="en-US" altLang="ja-JP" sz="1100" dirty="0">
                <a:latin typeface="ＭＳ 明朝" panose="02020609040205080304" pitchFamily="17" charset="-128"/>
                <a:ea typeface="ＭＳ 明朝" panose="02020609040205080304" pitchFamily="17" charset="-128"/>
              </a:rPr>
              <a:t>Ⅰ </a:t>
            </a:r>
            <a:r>
              <a:rPr lang="ja-JP" altLang="en-US" sz="1100" dirty="0">
                <a:latin typeface="ＭＳ 明朝" panose="02020609040205080304" pitchFamily="17" charset="-128"/>
                <a:ea typeface="ＭＳ 明朝" panose="02020609040205080304" pitchFamily="17" charset="-128"/>
              </a:rPr>
              <a:t>診療報酬明細書の「摘要」欄への記載事項等一覧 （医科） 」として以下の</a:t>
            </a:r>
            <a:r>
              <a:rPr lang="en-US" altLang="ja-JP" sz="1100" dirty="0">
                <a:latin typeface="ＭＳ 明朝" panose="02020609040205080304" pitchFamily="17" charset="-128"/>
                <a:ea typeface="ＭＳ 明朝" panose="02020609040205080304" pitchFamily="17" charset="-128"/>
              </a:rPr>
              <a:t>URL</a:t>
            </a:r>
            <a:r>
              <a:rPr lang="ja-JP" altLang="en-US" sz="1100" dirty="0">
                <a:latin typeface="ＭＳ 明朝" panose="02020609040205080304" pitchFamily="17" charset="-128"/>
                <a:ea typeface="ＭＳ 明朝" panose="02020609040205080304" pitchFamily="17" charset="-128"/>
              </a:rPr>
              <a:t>からファイル形式でダウンロードすることが可能です。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b="0" i="0" dirty="0">
                <a:solidFill>
                  <a:srgbClr val="0069A6"/>
                </a:solidFill>
                <a:effectLst/>
                <a:latin typeface="NotoSans"/>
                <a:hlinkClick r:id="rId5"/>
              </a:rPr>
              <a:t>https://www.mhlw.go.jp/content/12400000/000678301.xlsx</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p:txBody>
      </p:sp>
      <p:sp>
        <p:nvSpPr>
          <p:cNvPr id="13" name="テキスト ボックス 11">
            <a:extLst>
              <a:ext uri="{FF2B5EF4-FFF2-40B4-BE49-F238E27FC236}">
                <a16:creationId xmlns:a16="http://schemas.microsoft.com/office/drawing/2014/main" id="{00B948D0-A9D5-FB35-DF3F-CCC437CA76AF}"/>
              </a:ext>
            </a:extLst>
          </p:cNvPr>
          <p:cNvSpPr txBox="1"/>
          <p:nvPr/>
        </p:nvSpPr>
        <p:spPr>
          <a:xfrm>
            <a:off x="1343262" y="7549457"/>
            <a:ext cx="1711788" cy="769441"/>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*必要コメントコードを含める必要がある</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情報（＝診療行為または医薬品情報）</a:t>
            </a:r>
            <a:endParaRPr kumimoji="1" lang="ja-JP" altLang="en-US" sz="1100" dirty="0">
              <a:latin typeface="MS Mincho" pitchFamily="49" charset="-128"/>
              <a:ea typeface="MS Mincho" pitchFamily="49" charset="-128"/>
            </a:endParaRPr>
          </a:p>
        </p:txBody>
      </p:sp>
      <p:sp>
        <p:nvSpPr>
          <p:cNvPr id="14" name="テキスト ボックス 11">
            <a:extLst>
              <a:ext uri="{FF2B5EF4-FFF2-40B4-BE49-F238E27FC236}">
                <a16:creationId xmlns:a16="http://schemas.microsoft.com/office/drawing/2014/main" id="{1C7B3238-711E-9BCC-56D1-3D8D5208E841}"/>
              </a:ext>
            </a:extLst>
          </p:cNvPr>
          <p:cNvSpPr txBox="1"/>
          <p:nvPr/>
        </p:nvSpPr>
        <p:spPr>
          <a:xfrm>
            <a:off x="3968244" y="6926889"/>
            <a:ext cx="2543006" cy="261610"/>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選択された情報（=診療行為、医薬品）</a:t>
            </a:r>
            <a:endParaRPr kumimoji="1" lang="ja-JP" altLang="en-US" sz="1100" dirty="0">
              <a:latin typeface="MS Mincho" pitchFamily="49" charset="-128"/>
              <a:ea typeface="MS Mincho" pitchFamily="49" charset="-128"/>
            </a:endParaRPr>
          </a:p>
        </p:txBody>
      </p:sp>
      <p:sp>
        <p:nvSpPr>
          <p:cNvPr id="15" name="テキスト ボックス 11">
            <a:extLst>
              <a:ext uri="{FF2B5EF4-FFF2-40B4-BE49-F238E27FC236}">
                <a16:creationId xmlns:a16="http://schemas.microsoft.com/office/drawing/2014/main" id="{95062D17-766F-A4A6-6AA9-C9CBBF7F1C8F}"/>
              </a:ext>
            </a:extLst>
          </p:cNvPr>
          <p:cNvSpPr txBox="1"/>
          <p:nvPr/>
        </p:nvSpPr>
        <p:spPr>
          <a:xfrm>
            <a:off x="4005374" y="7605790"/>
            <a:ext cx="1711788" cy="261610"/>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詳細記載事項等を説明</a:t>
            </a:r>
            <a:endParaRPr kumimoji="1" lang="ja-JP" altLang="en-US" sz="1100" dirty="0">
              <a:latin typeface="MS Mincho" pitchFamily="49" charset="-128"/>
              <a:ea typeface="MS Mincho" pitchFamily="49" charset="-128"/>
            </a:endParaRPr>
          </a:p>
        </p:txBody>
      </p:sp>
      <p:sp>
        <p:nvSpPr>
          <p:cNvPr id="16" name="テキスト ボックス 11">
            <a:extLst>
              <a:ext uri="{FF2B5EF4-FFF2-40B4-BE49-F238E27FC236}">
                <a16:creationId xmlns:a16="http://schemas.microsoft.com/office/drawing/2014/main" id="{5627D607-2BD2-DD9D-A802-A86189ACF721}"/>
              </a:ext>
            </a:extLst>
          </p:cNvPr>
          <p:cNvSpPr txBox="1"/>
          <p:nvPr/>
        </p:nvSpPr>
        <p:spPr>
          <a:xfrm>
            <a:off x="4020888" y="8487434"/>
            <a:ext cx="1386000" cy="261610"/>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記載コメント情報</a:t>
            </a:r>
            <a:endParaRPr kumimoji="1" lang="ja-JP" altLang="en-US" sz="1100" dirty="0">
              <a:latin typeface="MS Mincho" pitchFamily="49" charset="-128"/>
              <a:ea typeface="MS Mincho" pitchFamily="49" charset="-128"/>
            </a:endParaRPr>
          </a:p>
        </p:txBody>
      </p:sp>
      <p:sp>
        <p:nvSpPr>
          <p:cNvPr id="17" name="Google Shape;122;p3">
            <a:extLst>
              <a:ext uri="{FF2B5EF4-FFF2-40B4-BE49-F238E27FC236}">
                <a16:creationId xmlns:a16="http://schemas.microsoft.com/office/drawing/2014/main" id="{07DFF7CB-29BB-7C73-12AC-1A429C7294A2}"/>
              </a:ext>
            </a:extLst>
          </p:cNvPr>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en-US" altLang="ko-KR" sz="1100" dirty="0">
                <a:solidFill>
                  <a:schemeClr val="tx1"/>
                </a:solidFill>
                <a:latin typeface="MS Mincho" pitchFamily="49" charset="-128"/>
                <a:ea typeface="MS Mincho" pitchFamily="49" charset="-128"/>
                <a:cs typeface="MS Mincho"/>
                <a:sym typeface="MS Mincho"/>
              </a:rPr>
              <a:t> </a:t>
            </a:r>
            <a:r>
              <a:rPr lang="ja-JP" altLang="ko-KR" sz="1100" dirty="0">
                <a:solidFill>
                  <a:schemeClr val="tx1"/>
                </a:solidFill>
                <a:latin typeface="MS Mincho" pitchFamily="49" charset="-128"/>
                <a:ea typeface="MS Mincho" pitchFamily="49" charset="-128"/>
              </a:rPr>
              <a:t>「コメントコード記載漏れのチェック設定」管理</a:t>
            </a:r>
            <a:endParaRPr sz="1100" dirty="0">
              <a:solidFill>
                <a:schemeClr val="tx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57427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a:extLst>
              <a:ext uri="{FF2B5EF4-FFF2-40B4-BE49-F238E27FC236}">
                <a16:creationId xmlns:a16="http://schemas.microsoft.com/office/drawing/2014/main" id="{F65C79A2-F0E8-2E3B-9B03-6E92C528D2A8}"/>
              </a:ext>
            </a:extLst>
          </p:cNvPr>
          <p:cNvPicPr>
            <a:picLocks noChangeAspect="1"/>
          </p:cNvPicPr>
          <p:nvPr/>
        </p:nvPicPr>
        <p:blipFill>
          <a:blip r:embed="rId3"/>
          <a:stretch>
            <a:fillRect/>
          </a:stretch>
        </p:blipFill>
        <p:spPr>
          <a:xfrm>
            <a:off x="1363598" y="2353953"/>
            <a:ext cx="4738019" cy="3166272"/>
          </a:xfrm>
          <a:prstGeom prst="rect">
            <a:avLst/>
          </a:prstGeom>
        </p:spPr>
      </p:pic>
      <p:sp>
        <p:nvSpPr>
          <p:cNvPr id="21" name="object 8">
            <a:extLst>
              <a:ext uri="{FF2B5EF4-FFF2-40B4-BE49-F238E27FC236}">
                <a16:creationId xmlns:a16="http://schemas.microsoft.com/office/drawing/2014/main" id="{323742ED-22A4-1A35-6067-B198DCA6ABA4}"/>
              </a:ext>
            </a:extLst>
          </p:cNvPr>
          <p:cNvSpPr/>
          <p:nvPr/>
        </p:nvSpPr>
        <p:spPr>
          <a:xfrm>
            <a:off x="1237894" y="8132888"/>
            <a:ext cx="5020573" cy="863589"/>
          </a:xfrm>
          <a:custGeom>
            <a:avLst/>
            <a:gdLst/>
            <a:ahLst/>
            <a:cxnLst/>
            <a:rect l="l" t="t" r="r" b="b"/>
            <a:pathLst>
              <a:path w="3240404" h="869950">
                <a:moveTo>
                  <a:pt x="3167989" y="0"/>
                </a:moveTo>
                <a:lnTo>
                  <a:pt x="71996" y="0"/>
                </a:lnTo>
                <a:lnTo>
                  <a:pt x="43971" y="5657"/>
                </a:lnTo>
                <a:lnTo>
                  <a:pt x="21086" y="21086"/>
                </a:lnTo>
                <a:lnTo>
                  <a:pt x="5657" y="43971"/>
                </a:lnTo>
                <a:lnTo>
                  <a:pt x="0" y="71996"/>
                </a:lnTo>
                <a:lnTo>
                  <a:pt x="0" y="797763"/>
                </a:lnTo>
                <a:lnTo>
                  <a:pt x="5657" y="825787"/>
                </a:lnTo>
                <a:lnTo>
                  <a:pt x="21086" y="848672"/>
                </a:lnTo>
                <a:lnTo>
                  <a:pt x="43971" y="864101"/>
                </a:lnTo>
                <a:lnTo>
                  <a:pt x="71996" y="869759"/>
                </a:lnTo>
                <a:lnTo>
                  <a:pt x="3167989" y="869759"/>
                </a:lnTo>
                <a:lnTo>
                  <a:pt x="3196021" y="864101"/>
                </a:lnTo>
                <a:lnTo>
                  <a:pt x="3218910" y="848672"/>
                </a:lnTo>
                <a:lnTo>
                  <a:pt x="3234340" y="825787"/>
                </a:lnTo>
                <a:lnTo>
                  <a:pt x="3239998" y="797763"/>
                </a:lnTo>
                <a:lnTo>
                  <a:pt x="3239998" y="71996"/>
                </a:lnTo>
                <a:lnTo>
                  <a:pt x="3234340" y="43971"/>
                </a:lnTo>
                <a:lnTo>
                  <a:pt x="3218910" y="21086"/>
                </a:lnTo>
                <a:lnTo>
                  <a:pt x="3196021" y="5657"/>
                </a:lnTo>
                <a:lnTo>
                  <a:pt x="3167989" y="0"/>
                </a:lnTo>
                <a:close/>
              </a:path>
            </a:pathLst>
          </a:custGeom>
          <a:solidFill>
            <a:srgbClr val="FFFCD5"/>
          </a:solidFill>
          <a:ln>
            <a:solidFill>
              <a:srgbClr val="FF0000"/>
            </a:solidFill>
          </a:ln>
        </p:spPr>
        <p:txBody>
          <a:bodyPr wrap="square" lIns="0" tIns="0" rIns="0" bIns="0" rtlCol="0"/>
          <a:lstStyle/>
          <a:p>
            <a:endParaRPr>
              <a:latin typeface="MS Mincho" pitchFamily="49" charset="-128"/>
              <a:ea typeface="MS Mincho" pitchFamily="49" charset="-128"/>
            </a:endParaRPr>
          </a:p>
        </p:txBody>
      </p:sp>
      <p:sp>
        <p:nvSpPr>
          <p:cNvPr id="45" name="テキスト ボックス 2">
            <a:extLst>
              <a:ext uri="{FF2B5EF4-FFF2-40B4-BE49-F238E27FC236}">
                <a16:creationId xmlns:a16="http://schemas.microsoft.com/office/drawing/2014/main" id="{2E8BDE35-6B75-43EE-966F-09A38183B47E}"/>
              </a:ext>
            </a:extLst>
          </p:cNvPr>
          <p:cNvSpPr txBox="1"/>
          <p:nvPr/>
        </p:nvSpPr>
        <p:spPr>
          <a:xfrm>
            <a:off x="1121893" y="6385814"/>
            <a:ext cx="6946942" cy="1150315"/>
          </a:xfrm>
          <a:prstGeom prst="rect">
            <a:avLst/>
          </a:prstGeom>
          <a:noFill/>
        </p:spPr>
        <p:txBody>
          <a:bodyPr wrap="square">
            <a:spAutoFit/>
          </a:bodyPr>
          <a:lstStyle/>
          <a:p>
            <a:pPr>
              <a:lnSpc>
                <a:spcPct val="125000"/>
              </a:lnSpc>
            </a:pP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「適用」選択チェックを解除または設定できます。</a:t>
            </a:r>
            <a:endParaRPr lang="en-US" altLang="ja-JP" sz="1100" dirty="0">
              <a:latin typeface="MS Mincho" pitchFamily="49" charset="-128"/>
              <a:ea typeface="MS Mincho" pitchFamily="49" charset="-128"/>
            </a:endParaRPr>
          </a:p>
          <a:p>
            <a:pPr>
              <a:lnSpc>
                <a:spcPct val="125000"/>
              </a:lnSpc>
            </a:pPr>
            <a:r>
              <a:rPr lang="en-US" altLang="ko-KR" sz="1100" dirty="0">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選択解除されたコードは該当する</a:t>
            </a:r>
            <a:r>
              <a:rPr lang="ja-JP" altLang="en-US" sz="1100" dirty="0">
                <a:latin typeface="MS Mincho" pitchFamily="49" charset="-128"/>
                <a:ea typeface="MS Mincho" pitchFamily="49" charset="-128"/>
              </a:rPr>
              <a:t>摘要欄</a:t>
            </a:r>
            <a:r>
              <a:rPr lang="ja-JP" altLang="ko-KR" sz="1100" dirty="0">
                <a:latin typeface="MS Mincho" pitchFamily="49" charset="-128"/>
                <a:ea typeface="MS Mincho" pitchFamily="49" charset="-128"/>
              </a:rPr>
              <a:t>にコメントコードの対象から除外してチェックします。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選択されたコードがない場合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該当する情報はチェック対象から除外されます。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チェック結果</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選択したコードが存在する場合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合格処理されます。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チェック結果</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選択したコードがない場合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不合格となります。</a:t>
            </a:r>
            <a:endParaRPr lang="en-US" altLang="ja-JP" sz="1100" dirty="0">
              <a:solidFill>
                <a:schemeClr val="tx1"/>
              </a:solidFill>
              <a:latin typeface="MS Mincho" pitchFamily="49" charset="-128"/>
              <a:ea typeface="MS Mincho" pitchFamily="49" charset="-128"/>
            </a:endParaRPr>
          </a:p>
        </p:txBody>
      </p:sp>
      <p:sp>
        <p:nvSpPr>
          <p:cNvPr id="108" name="Google Shape;108;p2"/>
          <p:cNvSpPr txBox="1"/>
          <p:nvPr/>
        </p:nvSpPr>
        <p:spPr>
          <a:xfrm>
            <a:off x="1206420" y="1415275"/>
            <a:ext cx="5353438" cy="727082"/>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コメントコードを記載する必要がある</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（診療行為、医薬品）を検索します。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 「診療行為」</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「医薬品」を選択し、名称で前方一致または後方一致などの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条件で該当</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情報を照会します。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a:p>
        </p:txBody>
      </p:sp>
      <p:sp>
        <p:nvSpPr>
          <p:cNvPr id="20" name="Google Shape;122;p3"/>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ＭＳ 明朝" panose="02020609040205080304" pitchFamily="17" charset="-128"/>
                <a:ea typeface="MS Mincho"/>
                <a:cs typeface="MS Mincho"/>
                <a:sym typeface="MS Mincho"/>
              </a:rPr>
              <a:t>●</a:t>
            </a:r>
            <a:r>
              <a:rPr lang="ja-JP" altLang="ko-KR" sz="1100" dirty="0">
                <a:solidFill>
                  <a:schemeClr val="tx1"/>
                </a:solidFill>
                <a:latin typeface="ＭＳ 明朝" panose="02020609040205080304" pitchFamily="17" charset="-128"/>
                <a:ea typeface="ＭＳ 明朝" panose="02020609040205080304" pitchFamily="17" charset="-128"/>
              </a:rPr>
              <a:t>コメントコード記載</a:t>
            </a:r>
            <a:r>
              <a:rPr lang="ja-JP" altLang="en-US" sz="1100" dirty="0">
                <a:solidFill>
                  <a:schemeClr val="tx1"/>
                </a:solidFill>
                <a:latin typeface="ＭＳ 明朝" panose="02020609040205080304" pitchFamily="17" charset="-128"/>
                <a:ea typeface="ＭＳ 明朝" panose="02020609040205080304" pitchFamily="17" charset="-128"/>
              </a:rPr>
              <a:t>漏れ</a:t>
            </a:r>
            <a:r>
              <a:rPr lang="ja-JP" altLang="ko-KR" sz="1100" dirty="0">
                <a:solidFill>
                  <a:schemeClr val="tx1"/>
                </a:solidFill>
                <a:latin typeface="ＭＳ 明朝" panose="02020609040205080304" pitchFamily="17" charset="-128"/>
                <a:ea typeface="ＭＳ 明朝" panose="02020609040205080304" pitchFamily="17" charset="-128"/>
              </a:rPr>
              <a:t>対象の</a:t>
            </a:r>
            <a:r>
              <a:rPr lang="ja-JP" altLang="en-US" sz="1100" dirty="0">
                <a:solidFill>
                  <a:schemeClr val="tx1"/>
                </a:solidFill>
                <a:latin typeface="ＭＳ 明朝" panose="02020609040205080304" pitchFamily="17" charset="-128"/>
                <a:ea typeface="ＭＳ 明朝" panose="02020609040205080304" pitchFamily="17" charset="-128"/>
              </a:rPr>
              <a:t>摘要</a:t>
            </a:r>
            <a:r>
              <a:rPr lang="ja-JP" altLang="ko-KR" sz="1100" dirty="0">
                <a:solidFill>
                  <a:schemeClr val="tx1"/>
                </a:solidFill>
                <a:latin typeface="ＭＳ 明朝" panose="02020609040205080304" pitchFamily="17" charset="-128"/>
                <a:ea typeface="ＭＳ 明朝" panose="02020609040205080304" pitchFamily="17" charset="-128"/>
              </a:rPr>
              <a:t>検索</a:t>
            </a:r>
            <a:endParaRPr sz="1100" dirty="0">
              <a:solidFill>
                <a:schemeClr val="tx1"/>
              </a:solidFill>
              <a:latin typeface="ＭＳ 明朝" panose="02020609040205080304" pitchFamily="17" charset="-128"/>
              <a:ea typeface="ＭＳ 明朝" panose="02020609040205080304" pitchFamily="17" charset="-128"/>
              <a:cs typeface="MS Mincho"/>
              <a:sym typeface="MS Mincho"/>
            </a:endParaRPr>
          </a:p>
        </p:txBody>
      </p:sp>
      <p:sp>
        <p:nvSpPr>
          <p:cNvPr id="23" name="Google Shape;277;p11">
            <a:extLst>
              <a:ext uri="{FF2B5EF4-FFF2-40B4-BE49-F238E27FC236}">
                <a16:creationId xmlns:a16="http://schemas.microsoft.com/office/drawing/2014/main" id="{50487C51-37C9-A2C0-6B98-96CF88285BA2}"/>
              </a:ext>
            </a:extLst>
          </p:cNvPr>
          <p:cNvSpPr txBox="1"/>
          <p:nvPr/>
        </p:nvSpPr>
        <p:spPr>
          <a:xfrm>
            <a:off x="4404157" y="50753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a16="http://schemas.microsoft.com/office/drawing/2014/main" id="{25AAAF0C-451D-087B-B159-D6A6EDD0891E}"/>
              </a:ext>
            </a:extLst>
          </p:cNvPr>
          <p:cNvSpPr txBox="1"/>
          <p:nvPr/>
        </p:nvSpPr>
        <p:spPr>
          <a:xfrm>
            <a:off x="3169902" y="3640525"/>
            <a:ext cx="28346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7" name="テキスト ボックス 2">
            <a:extLst>
              <a:ext uri="{FF2B5EF4-FFF2-40B4-BE49-F238E27FC236}">
                <a16:creationId xmlns:a16="http://schemas.microsoft.com/office/drawing/2014/main" id="{2E8BDE35-6B75-43EE-966F-09A38183B47E}"/>
              </a:ext>
            </a:extLst>
          </p:cNvPr>
          <p:cNvSpPr txBox="1"/>
          <p:nvPr/>
        </p:nvSpPr>
        <p:spPr>
          <a:xfrm>
            <a:off x="1121895" y="5600070"/>
            <a:ext cx="5400000" cy="303929"/>
          </a:xfrm>
          <a:prstGeom prst="rect">
            <a:avLst/>
          </a:prstGeom>
          <a:noFill/>
        </p:spPr>
        <p:txBody>
          <a:bodyPr wrap="square">
            <a:spAutoFit/>
          </a:bodyPr>
          <a:lstStyle/>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①</a:t>
            </a:r>
            <a:r>
              <a:rPr lang="ja-JP" altLang="ko-KR" sz="1100" dirty="0">
                <a:latin typeface="MS Mincho" pitchFamily="49" charset="-128"/>
                <a:ea typeface="MS Mincho" pitchFamily="49" charset="-128"/>
              </a:rPr>
              <a:t>診療行為の中で「</a:t>
            </a:r>
            <a:r>
              <a:rPr lang="ja-JP" altLang="en-US" sz="1100" dirty="0">
                <a:latin typeface="MS Mincho" pitchFamily="49" charset="-128"/>
                <a:ea typeface="MS Mincho" pitchFamily="49" charset="-128"/>
              </a:rPr>
              <a:t>初</a:t>
            </a:r>
            <a:r>
              <a:rPr lang="ja-JP" altLang="ko-KR" sz="1100" dirty="0">
                <a:latin typeface="MS Mincho" pitchFamily="49" charset="-128"/>
                <a:ea typeface="MS Mincho" pitchFamily="49" charset="-128"/>
              </a:rPr>
              <a:t>診療」をクリックします。</a:t>
            </a:r>
            <a:endParaRPr lang="ja-JP" altLang="ja-JP" sz="1100" kern="100" dirty="0">
              <a:solidFill>
                <a:schemeClr val="tx1"/>
              </a:solidFill>
              <a:effectLst/>
              <a:latin typeface="MS Mincho" pitchFamily="49" charset="-128"/>
              <a:ea typeface="MS Mincho" pitchFamily="49" charset="-128"/>
              <a:cs typeface="Times New Roman" panose="02020603050405020304" pitchFamily="18" charset="0"/>
            </a:endParaRPr>
          </a:p>
        </p:txBody>
      </p:sp>
      <p:cxnSp>
        <p:nvCxnSpPr>
          <p:cNvPr id="33" name="直線矢印コネクタ 12">
            <a:extLst>
              <a:ext uri="{FF2B5EF4-FFF2-40B4-BE49-F238E27FC236}">
                <a16:creationId xmlns:a16="http://schemas.microsoft.com/office/drawing/2014/main" id="{5A8567E8-6147-4E7D-8CBB-7051C16C1C01}"/>
              </a:ext>
            </a:extLst>
          </p:cNvPr>
          <p:cNvCxnSpPr>
            <a:cxnSpLocks/>
          </p:cNvCxnSpPr>
          <p:nvPr/>
        </p:nvCxnSpPr>
        <p:spPr>
          <a:xfrm>
            <a:off x="2747634" y="3201398"/>
            <a:ext cx="39468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2">
            <a:extLst>
              <a:ext uri="{FF2B5EF4-FFF2-40B4-BE49-F238E27FC236}">
                <a16:creationId xmlns:a16="http://schemas.microsoft.com/office/drawing/2014/main" id="{DA8A7BAC-63FD-DE78-26E5-3A12B5DD37FA}"/>
              </a:ext>
            </a:extLst>
          </p:cNvPr>
          <p:cNvSpPr/>
          <p:nvPr/>
        </p:nvSpPr>
        <p:spPr>
          <a:xfrm>
            <a:off x="3123265" y="2353645"/>
            <a:ext cx="2977283" cy="318511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bject 14">
            <a:extLst>
              <a:ext uri="{FF2B5EF4-FFF2-40B4-BE49-F238E27FC236}">
                <a16:creationId xmlns:a16="http://schemas.microsoft.com/office/drawing/2014/main" id="{D961D397-7ECA-0E5B-2BDB-F4AEF970EC48}"/>
              </a:ext>
            </a:extLst>
          </p:cNvPr>
          <p:cNvSpPr txBox="1"/>
          <p:nvPr/>
        </p:nvSpPr>
        <p:spPr>
          <a:xfrm>
            <a:off x="1301208" y="8191441"/>
            <a:ext cx="5020572" cy="634789"/>
          </a:xfrm>
          <a:prstGeom prst="rect">
            <a:avLst/>
          </a:prstGeom>
        </p:spPr>
        <p:txBody>
          <a:bodyPr vert="horz" wrap="square" lIns="0" tIns="12065" rIns="0" bIns="0" rtlCol="0">
            <a:spAutoFit/>
          </a:bodyPr>
          <a:lstStyle/>
          <a:p>
            <a:pPr marL="12700" marR="5080">
              <a:lnSpc>
                <a:spcPct val="135000"/>
              </a:lnSpc>
              <a:spcBef>
                <a:spcPts val="95"/>
              </a:spcBef>
            </a:pPr>
            <a:r>
              <a:rPr lang="ja-JP" altLang="ko-KR" sz="1050" dirty="0">
                <a:solidFill>
                  <a:srgbClr val="FF0000"/>
                </a:solidFill>
                <a:latin typeface="MS Mincho" pitchFamily="49" charset="-128"/>
                <a:ea typeface="MS Mincho" pitchFamily="49" charset="-128"/>
              </a:rPr>
              <a:t>注意 : 該当の</a:t>
            </a:r>
            <a:r>
              <a:rPr lang="ja-JP" altLang="en-US" sz="1050" dirty="0">
                <a:solidFill>
                  <a:srgbClr val="FF0000"/>
                </a:solidFill>
                <a:latin typeface="MS Mincho" pitchFamily="49" charset="-128"/>
                <a:ea typeface="MS Mincho" pitchFamily="49" charset="-128"/>
              </a:rPr>
              <a:t>摘要</a:t>
            </a:r>
            <a:r>
              <a:rPr lang="ja-JP" altLang="ko-KR" sz="1050" dirty="0">
                <a:solidFill>
                  <a:srgbClr val="FF0000"/>
                </a:solidFill>
                <a:latin typeface="MS Mincho" pitchFamily="49" charset="-128"/>
                <a:ea typeface="MS Mincho" pitchFamily="49" charset="-128"/>
              </a:rPr>
              <a:t>コードとコメントコードは</a:t>
            </a:r>
            <a:r>
              <a:rPr lang="ja-JP" altLang="en-US" sz="1050" dirty="0">
                <a:solidFill>
                  <a:srgbClr val="FF0000"/>
                </a:solidFill>
                <a:latin typeface="MS Mincho" pitchFamily="49" charset="-128"/>
                <a:ea typeface="MS Mincho" pitchFamily="49" charset="-128"/>
              </a:rPr>
              <a:t>デフォルトのものがありますが、</a:t>
            </a:r>
            <a:r>
              <a:rPr lang="ja-JP" altLang="ko-KR" sz="1050" dirty="0">
                <a:solidFill>
                  <a:srgbClr val="FF0000"/>
                </a:solidFill>
                <a:latin typeface="MS Mincho" pitchFamily="49" charset="-128"/>
                <a:ea typeface="MS Mincho" pitchFamily="49" charset="-128"/>
              </a:rPr>
              <a:t> 適用選択情報は医療機関ごとに変更可能です。 したがって、自動点検時に反映され、点検結果に影響を与える可能性があります。</a:t>
            </a:r>
            <a:endParaRPr lang="ko-KR" altLang="en-US" sz="1050" dirty="0">
              <a:solidFill>
                <a:srgbClr val="FF0000"/>
              </a:solidFill>
              <a:latin typeface="MS Mincho" pitchFamily="49" charset="-128"/>
              <a:ea typeface="ＭＳ 明朝" panose="02020609040205080304" pitchFamily="17" charset="-128"/>
              <a:cs typeface="Microsoft JhengHei"/>
            </a:endParaRPr>
          </a:p>
        </p:txBody>
      </p:sp>
      <p:sp>
        <p:nvSpPr>
          <p:cNvPr id="5" name="テキスト ボックス 10">
            <a:extLst>
              <a:ext uri="{FF2B5EF4-FFF2-40B4-BE49-F238E27FC236}">
                <a16:creationId xmlns:a16="http://schemas.microsoft.com/office/drawing/2014/main" id="{D2AE0ECE-CAAE-3C5C-7ED2-A748DADF5B02}"/>
              </a:ext>
            </a:extLst>
          </p:cNvPr>
          <p:cNvSpPr txBox="1"/>
          <p:nvPr/>
        </p:nvSpPr>
        <p:spPr>
          <a:xfrm>
            <a:off x="1377866" y="2383421"/>
            <a:ext cx="1666421" cy="3139321"/>
          </a:xfrm>
          <a:prstGeom prst="rect">
            <a:avLst/>
          </a:prstGeom>
          <a:noFill/>
          <a:ln>
            <a:solidFill>
              <a:srgbClr val="FF0000"/>
            </a:solidFill>
          </a:ln>
        </p:spPr>
        <p:txBody>
          <a:bodyPr wrap="square" rtlCol="0">
            <a:spAutoFit/>
          </a:bodyPr>
          <a:lstStyle/>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en-US" altLang="ja-JP" sz="1100" dirty="0"/>
          </a:p>
          <a:p>
            <a:pPr algn="l"/>
            <a:endParaRPr kumimoji="1" lang="ja-JP" altLang="en-US" sz="1100" dirty="0"/>
          </a:p>
        </p:txBody>
      </p:sp>
      <p:sp>
        <p:nvSpPr>
          <p:cNvPr id="22" name="Google Shape;127;p3">
            <a:extLst>
              <a:ext uri="{FF2B5EF4-FFF2-40B4-BE49-F238E27FC236}">
                <a16:creationId xmlns:a16="http://schemas.microsoft.com/office/drawing/2014/main" id="{4C655AA7-98F7-AB1B-629D-0D6151B91FA0}"/>
              </a:ext>
            </a:extLst>
          </p:cNvPr>
          <p:cNvSpPr txBox="1"/>
          <p:nvPr/>
        </p:nvSpPr>
        <p:spPr>
          <a:xfrm>
            <a:off x="2432055" y="300703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3" name="四角形: 角を丸くする 17">
            <a:extLst>
              <a:ext uri="{FF2B5EF4-FFF2-40B4-BE49-F238E27FC236}">
                <a16:creationId xmlns:a16="http://schemas.microsoft.com/office/drawing/2014/main" id="{E712456F-4DF0-6778-D40B-1160C045CF1A}"/>
              </a:ext>
            </a:extLst>
          </p:cNvPr>
          <p:cNvSpPr/>
          <p:nvPr/>
        </p:nvSpPr>
        <p:spPr>
          <a:xfrm>
            <a:off x="3171824" y="3953082"/>
            <a:ext cx="219075" cy="1262015"/>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6" name="テキスト ボックス 2">
            <a:extLst>
              <a:ext uri="{FF2B5EF4-FFF2-40B4-BE49-F238E27FC236}">
                <a16:creationId xmlns:a16="http://schemas.microsoft.com/office/drawing/2014/main" id="{B7272896-C813-265E-BB16-0089AF5C49EF}"/>
              </a:ext>
            </a:extLst>
          </p:cNvPr>
          <p:cNvSpPr txBox="1"/>
          <p:nvPr/>
        </p:nvSpPr>
        <p:spPr>
          <a:xfrm>
            <a:off x="1136714" y="5885529"/>
            <a:ext cx="5400000" cy="515526"/>
          </a:xfrm>
          <a:prstGeom prst="rect">
            <a:avLst/>
          </a:prstGeom>
          <a:noFill/>
        </p:spPr>
        <p:txBody>
          <a:bodyPr wrap="square">
            <a:spAutoFit/>
          </a:bodyPr>
          <a:lstStyle/>
          <a:p>
            <a:pPr>
              <a:lnSpc>
                <a:spcPct val="125000"/>
              </a:lnSpc>
            </a:pPr>
            <a:r>
              <a:rPr lang="ja-JP" altLang="ja-JP" sz="1050" kern="0" dirty="0">
                <a:solidFill>
                  <a:srgbClr val="FF0000"/>
                </a:solidFill>
                <a:effectLst/>
                <a:latin typeface="MS Mincho" pitchFamily="49" charset="-128"/>
                <a:ea typeface="MS Mincho" pitchFamily="49" charset="-128"/>
                <a:cs typeface="KozGoPro-Medium"/>
              </a:rPr>
              <a:t>②</a:t>
            </a:r>
            <a:r>
              <a:rPr lang="ja-JP" altLang="en-US" sz="1050" kern="0" dirty="0">
                <a:solidFill>
                  <a:schemeClr val="tx1"/>
                </a:solidFill>
                <a:effectLst/>
                <a:latin typeface="MS Mincho" pitchFamily="49" charset="-128"/>
                <a:ea typeface="MS Mincho" pitchFamily="49" charset="-128"/>
                <a:cs typeface="KozGoPro-Medium"/>
              </a:rPr>
              <a:t>摘要</a:t>
            </a:r>
            <a:r>
              <a:rPr lang="ja-JP" altLang="ko-KR" sz="1100" dirty="0">
                <a:latin typeface="MS Mincho" pitchFamily="49" charset="-128"/>
                <a:ea typeface="MS Mincho" pitchFamily="49" charset="-128"/>
              </a:rPr>
              <a:t>の「記載事項」情報と義務的に記載しなければならない選択可能なコメント</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情報のリストが表示されます。</a:t>
            </a:r>
            <a:endParaRPr lang="en-US" altLang="ko-KR" sz="1100" dirty="0">
              <a:latin typeface="MS Mincho" pitchFamily="49" charset="-128"/>
              <a:ea typeface="MS Mincho" pitchFamily="49" charset="-128"/>
              <a:cs typeface="KozGoPro-Medium"/>
            </a:endParaRPr>
          </a:p>
        </p:txBody>
      </p:sp>
      <p:sp>
        <p:nvSpPr>
          <p:cNvPr id="24" name="テキスト ボックス 14">
            <a:extLst>
              <a:ext uri="{FF2B5EF4-FFF2-40B4-BE49-F238E27FC236}">
                <a16:creationId xmlns:a16="http://schemas.microsoft.com/office/drawing/2014/main" id="{7BD883F1-E14D-65D1-6F8C-D21793A0F713}"/>
              </a:ext>
            </a:extLst>
          </p:cNvPr>
          <p:cNvSpPr txBox="1"/>
          <p:nvPr/>
        </p:nvSpPr>
        <p:spPr>
          <a:xfrm>
            <a:off x="1170174" y="7568550"/>
            <a:ext cx="5381351" cy="528863"/>
          </a:xfrm>
          <a:prstGeom prst="rect">
            <a:avLst/>
          </a:prstGeom>
          <a:solidFill>
            <a:schemeClr val="bg1"/>
          </a:solidFill>
        </p:spPr>
        <p:txBody>
          <a:bodyPr wrap="square" rtlCol="0">
            <a:spAutoFit/>
          </a:bodyPr>
          <a:lstStyle/>
          <a:p>
            <a:pPr marL="12700" marR="5080">
              <a:lnSpc>
                <a:spcPct val="135000"/>
              </a:lnSpc>
              <a:spcBef>
                <a:spcPts val="95"/>
              </a:spcBef>
            </a:pPr>
            <a:r>
              <a:rPr lang="ja-JP" altLang="en-US" sz="1100" dirty="0">
                <a:solidFill>
                  <a:schemeClr val="tx1"/>
                </a:solidFill>
                <a:latin typeface="MS Mincho" pitchFamily="49" charset="-128"/>
                <a:ea typeface="MS Mincho" pitchFamily="49" charset="-128"/>
                <a:cs typeface="Microsoft JhengHei"/>
              </a:rPr>
              <a:t>*参照</a:t>
            </a:r>
            <a:r>
              <a:rPr lang="ko-KR" altLang="en-US" sz="1100" dirty="0">
                <a:solidFill>
                  <a:schemeClr val="tx1"/>
                </a:solidFill>
                <a:latin typeface="MS Mincho" pitchFamily="49" charset="-128"/>
                <a:ea typeface="ＭＳ 明朝" panose="02020609040205080304" pitchFamily="17" charset="-128"/>
                <a:cs typeface="Microsoft JhengHei"/>
              </a:rPr>
              <a:t> </a:t>
            </a:r>
            <a:r>
              <a:rPr lang="en-US" altLang="ko-KR" sz="1100" dirty="0">
                <a:solidFill>
                  <a:schemeClr val="tx1"/>
                </a:solidFill>
                <a:latin typeface="MS Mincho" pitchFamily="49" charset="-128"/>
                <a:ea typeface="MS Mincho" pitchFamily="49" charset="-128"/>
                <a:cs typeface="Microsoft JhengHei"/>
              </a:rPr>
              <a:t>:</a:t>
            </a:r>
            <a:r>
              <a:rPr lang="ja-JP" altLang="ko-KR" sz="1100" dirty="0">
                <a:latin typeface="MS Mincho" pitchFamily="49" charset="-128"/>
                <a:ea typeface="MS Mincho" pitchFamily="49" charset="-128"/>
              </a:rPr>
              <a:t>「適用」選択の設定/解除はクリック時にすぐに変更処理されます。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marL="12700" marR="5080">
              <a:lnSpc>
                <a:spcPct val="135000"/>
              </a:lnSpc>
              <a:spcBef>
                <a:spcPts val="95"/>
              </a:spcBef>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別途</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変更処理ボタン</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存在しません。</a:t>
            </a:r>
            <a:endParaRPr lang="ko-KR" altLang="en-US" sz="1100" dirty="0">
              <a:solidFill>
                <a:schemeClr val="tx1"/>
              </a:solidFill>
              <a:latin typeface="MS Mincho" pitchFamily="49" charset="-128"/>
              <a:ea typeface="ＭＳ 明朝" panose="02020609040205080304" pitchFamily="17" charset="-128"/>
              <a:cs typeface="Microsoft JhengHei"/>
            </a:endParaRPr>
          </a:p>
        </p:txBody>
      </p:sp>
    </p:spTree>
    <p:extLst>
      <p:ext uri="{BB962C8B-B14F-4D97-AF65-F5344CB8AC3E}">
        <p14:creationId xmlns:p14="http://schemas.microsoft.com/office/powerpoint/2010/main" val="89599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65FFD0-7626-413F-8720-99E1EC55B42E}"/>
              </a:ext>
            </a:extLst>
          </p:cNvPr>
          <p:cNvSpPr txBox="1"/>
          <p:nvPr/>
        </p:nvSpPr>
        <p:spPr>
          <a:xfrm>
            <a:off x="1430837" y="7132729"/>
            <a:ext cx="4968000" cy="5604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□開発　</a:t>
            </a:r>
            <a:r>
              <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DX CARE</a:t>
            </a: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株式会社</a:t>
            </a:r>
            <a:endPar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□販売　株式会社ニチイ学館</a:t>
            </a:r>
          </a:p>
        </p:txBody>
      </p:sp>
      <p:sp>
        <p:nvSpPr>
          <p:cNvPr id="13" name="タイトル 1">
            <a:extLst>
              <a:ext uri="{FF2B5EF4-FFF2-40B4-BE49-F238E27FC236}">
                <a16:creationId xmlns:a16="http://schemas.microsoft.com/office/drawing/2014/main" id="{315CA086-6150-476E-B306-6D99E09DA5D8}"/>
              </a:ext>
            </a:extLst>
          </p:cNvPr>
          <p:cNvSpPr txBox="1">
            <a:spLocks/>
          </p:cNvSpPr>
          <p:nvPr/>
        </p:nvSpPr>
        <p:spPr>
          <a:xfrm>
            <a:off x="4426012" y="6550795"/>
            <a:ext cx="2115138" cy="462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1" lang="ja-JP" altLang="en-US" sz="13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２０２３年９月２７日</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cxnSp>
        <p:nvCxnSpPr>
          <p:cNvPr id="18" name="直線コネクタ 17">
            <a:extLst>
              <a:ext uri="{FF2B5EF4-FFF2-40B4-BE49-F238E27FC236}">
                <a16:creationId xmlns:a16="http://schemas.microsoft.com/office/drawing/2014/main" id="{8EF7195B-D80E-40EB-B436-EF57AFBE4E7E}"/>
              </a:ext>
            </a:extLst>
          </p:cNvPr>
          <p:cNvCxnSpPr/>
          <p:nvPr/>
        </p:nvCxnSpPr>
        <p:spPr>
          <a:xfrm>
            <a:off x="1080000" y="7045812"/>
            <a:ext cx="54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D43127-3735-4439-9D68-7152A97B2CDC}"/>
              </a:ext>
            </a:extLst>
          </p:cNvPr>
          <p:cNvSpPr txBox="1"/>
          <p:nvPr/>
        </p:nvSpPr>
        <p:spPr>
          <a:xfrm>
            <a:off x="1080000" y="4779815"/>
            <a:ext cx="5400000" cy="486415"/>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注：チェックアイＤＸによる判定の結果生じた返戻、減点、査定につきましては</a:t>
            </a:r>
            <a:endParaRPr kumimoji="0" lang="en-US"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endParaRP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　　責任を負いかねますのでご了承ください。</a:t>
            </a:r>
            <a:endParaRPr kumimoji="0" lang="ja-JP"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C29D30FD-ACF1-4C09-8970-6E4C47274BB0}"/>
              </a:ext>
            </a:extLst>
          </p:cNvPr>
          <p:cNvCxnSpPr/>
          <p:nvPr/>
        </p:nvCxnSpPr>
        <p:spPr>
          <a:xfrm>
            <a:off x="1080000" y="4517720"/>
            <a:ext cx="54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AAD34E9C-E131-0109-EA48-46852B8C4DDE}"/>
              </a:ext>
            </a:extLst>
          </p:cNvPr>
          <p:cNvSpPr txBox="1">
            <a:spLocks/>
          </p:cNvSpPr>
          <p:nvPr/>
        </p:nvSpPr>
        <p:spPr>
          <a:xfrm>
            <a:off x="519728" y="6040116"/>
            <a:ext cx="6331067" cy="533400"/>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lang="ja-JP" altLang="en-US" sz="2700" dirty="0">
                <a:solidFill>
                  <a:prstClr val="black"/>
                </a:solidFill>
                <a:latin typeface="ＭＳ ゴシック" panose="020B0609070205080204" pitchFamily="49" charset="-128"/>
                <a:ea typeface="ＭＳ ゴシック" panose="020B0609070205080204" pitchFamily="49" charset="-128"/>
              </a:rPr>
              <a:t>システム管理</a:t>
            </a:r>
            <a:r>
              <a:rPr kumimoji="1" lang="ja-JP" altLang="en-US" sz="2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マニュアル</a:t>
            </a:r>
            <a:endParaRPr kumimoji="1" lang="ja-JP" altLang="en-US" sz="2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pic>
        <p:nvPicPr>
          <p:cNvPr id="14" name="図 13">
            <a:extLst>
              <a:ext uri="{FF2B5EF4-FFF2-40B4-BE49-F238E27FC236}">
                <a16:creationId xmlns:a16="http://schemas.microsoft.com/office/drawing/2014/main" id="{FBEB664D-3791-8F98-7DF3-F74B96149BAC}"/>
              </a:ext>
            </a:extLst>
          </p:cNvPr>
          <p:cNvPicPr>
            <a:picLocks noChangeAspect="1"/>
          </p:cNvPicPr>
          <p:nvPr/>
        </p:nvPicPr>
        <p:blipFill>
          <a:blip r:embed="rId2"/>
          <a:stretch>
            <a:fillRect/>
          </a:stretch>
        </p:blipFill>
        <p:spPr>
          <a:xfrm>
            <a:off x="2504162" y="5565095"/>
            <a:ext cx="2362200" cy="533400"/>
          </a:xfrm>
          <a:prstGeom prst="rect">
            <a:avLst/>
          </a:prstGeom>
        </p:spPr>
      </p:pic>
      <p:sp>
        <p:nvSpPr>
          <p:cNvPr id="7" name="object 5">
            <a:extLst>
              <a:ext uri="{FF2B5EF4-FFF2-40B4-BE49-F238E27FC236}">
                <a16:creationId xmlns:a16="http://schemas.microsoft.com/office/drawing/2014/main" id="{B6255013-7D47-FCB2-21AD-72D9948D96FB}"/>
              </a:ext>
            </a:extLst>
          </p:cNvPr>
          <p:cNvSpPr txBox="1"/>
          <p:nvPr/>
        </p:nvSpPr>
        <p:spPr>
          <a:xfrm>
            <a:off x="1430837" y="9009506"/>
            <a:ext cx="2680970" cy="1035050"/>
          </a:xfrm>
          <a:prstGeom prst="rect">
            <a:avLst/>
          </a:prstGeom>
        </p:spPr>
        <p:txBody>
          <a:bodyPr vert="horz" wrap="square" lIns="0" tIns="12700" rIns="0" bIns="0" rtlCol="0">
            <a:spAutoFit/>
          </a:bodyPr>
          <a:lstStyle/>
          <a:p>
            <a:pPr marL="153035" marR="0" lvl="0" indent="-140970" algn="l" defTabSz="457200" rtl="0" eaLnBrk="1" fontAlgn="auto" latinLnBrk="0" hangingPunct="1">
              <a:lnSpc>
                <a:spcPct val="100000"/>
              </a:lnSpc>
              <a:spcBef>
                <a:spcPts val="100"/>
              </a:spcBef>
              <a:spcAft>
                <a:spcPts val="0"/>
              </a:spcAft>
              <a:buClrTx/>
              <a:buSzPct val="90909"/>
              <a:buFontTx/>
              <a:buChar char="■"/>
              <a:tabLst>
                <a:tab pos="153670"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お問</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い</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合わせ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a:p>
            <a:pPr marL="0" marR="0" lvl="0" indent="0" algn="l" defTabSz="4572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MS Gothic"/>
              <a:ea typeface="ＭＳ 明朝"/>
              <a:cs typeface="MS Gothic"/>
            </a:endParaRPr>
          </a:p>
          <a:p>
            <a:pPr marL="12700" marR="0" lvl="0" indent="0" algn="l" defTabSz="457200" rtl="0" eaLnBrk="1" fontAlgn="auto" latinLnBrk="0" hangingPunct="1">
              <a:lnSpc>
                <a:spcPct val="100000"/>
              </a:lnSpc>
              <a:spcBef>
                <a:spcPts val="0"/>
              </a:spcBef>
              <a:spcAft>
                <a:spcPts val="0"/>
              </a:spcAft>
              <a:buClrTx/>
              <a:buSzTx/>
              <a:buFontTx/>
              <a:buNone/>
              <a:tabLst>
                <a:tab pos="1130935"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チェッ</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ク</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アイDX	サ</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ポー</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ト窓口</a:t>
            </a:r>
          </a:p>
          <a:p>
            <a:pPr marL="12700" marR="0" lvl="0" indent="0" algn="l" defTabSz="457200" rtl="0" eaLnBrk="1" fontAlgn="auto" latinLnBrk="0" hangingPunct="1">
              <a:lnSpc>
                <a:spcPct val="100000"/>
              </a:lnSpc>
              <a:spcBef>
                <a:spcPts val="66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MS Gothic"/>
                <a:ea typeface="ＭＳ 明朝"/>
                <a:cs typeface="MS Gothic"/>
              </a:rPr>
              <a:t>E-mail：</a:t>
            </a:r>
            <a:r>
              <a:rPr kumimoji="0" sz="1100" b="0" i="0" u="none" strike="noStrike" kern="1200" cap="none" spc="-5" normalizeH="0" baseline="0" noProof="0" dirty="0">
                <a:ln>
                  <a:noFill/>
                </a:ln>
                <a:solidFill>
                  <a:prstClr val="black"/>
                </a:solidFill>
                <a:effectLst/>
                <a:uLnTx/>
                <a:uFillTx/>
                <a:latin typeface="MS Gothic"/>
                <a:ea typeface="ＭＳ 明朝"/>
                <a:cs typeface="MS Gothic"/>
                <a:hlinkClick r:id="rId3"/>
              </a:rPr>
              <a:t>checkeye-dx@nichiigakkan.co.jp</a:t>
            </a: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p:txBody>
      </p:sp>
      <p:pic>
        <p:nvPicPr>
          <p:cNvPr id="15" name="object 10">
            <a:extLst>
              <a:ext uri="{FF2B5EF4-FFF2-40B4-BE49-F238E27FC236}">
                <a16:creationId xmlns:a16="http://schemas.microsoft.com/office/drawing/2014/main" id="{29D02CEE-0610-F47E-FD6A-8CDF6696CC49}"/>
              </a:ext>
            </a:extLst>
          </p:cNvPr>
          <p:cNvPicPr/>
          <p:nvPr/>
        </p:nvPicPr>
        <p:blipFill>
          <a:blip r:embed="rId4" cstate="print"/>
          <a:stretch>
            <a:fillRect/>
          </a:stretch>
        </p:blipFill>
        <p:spPr>
          <a:xfrm>
            <a:off x="1397760" y="9344099"/>
            <a:ext cx="715373" cy="152771"/>
          </a:xfrm>
          <a:prstGeom prst="rect">
            <a:avLst/>
          </a:prstGeom>
        </p:spPr>
      </p:pic>
      <p:pic>
        <p:nvPicPr>
          <p:cNvPr id="16" name="object 11">
            <a:extLst>
              <a:ext uri="{FF2B5EF4-FFF2-40B4-BE49-F238E27FC236}">
                <a16:creationId xmlns:a16="http://schemas.microsoft.com/office/drawing/2014/main" id="{95181BEA-D414-62B6-67D3-E6ACD40D9436}"/>
              </a:ext>
            </a:extLst>
          </p:cNvPr>
          <p:cNvPicPr/>
          <p:nvPr/>
        </p:nvPicPr>
        <p:blipFill>
          <a:blip r:embed="rId5" cstate="print"/>
          <a:stretch>
            <a:fillRect/>
          </a:stretch>
        </p:blipFill>
        <p:spPr>
          <a:xfrm>
            <a:off x="2233732" y="9339570"/>
            <a:ext cx="1248156" cy="139192"/>
          </a:xfrm>
          <a:prstGeom prst="rect">
            <a:avLst/>
          </a:prstGeom>
        </p:spPr>
      </p:pic>
    </p:spTree>
    <p:extLst>
      <p:ext uri="{BB962C8B-B14F-4D97-AF65-F5344CB8AC3E}">
        <p14:creationId xmlns:p14="http://schemas.microsoft.com/office/powerpoint/2010/main" val="114658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2" name="図 6">
            <a:extLst>
              <a:ext uri="{FF2B5EF4-FFF2-40B4-BE49-F238E27FC236}">
                <a16:creationId xmlns:a16="http://schemas.microsoft.com/office/drawing/2014/main" id="{DB4B72EA-153B-4688-978E-918344EC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350" y="2849785"/>
            <a:ext cx="4637626" cy="3178598"/>
          </a:xfrm>
          <a:prstGeom prst="rect">
            <a:avLst/>
          </a:prstGeom>
        </p:spPr>
      </p:pic>
      <p:sp>
        <p:nvSpPr>
          <p:cNvPr id="108" name="Google Shape;108;p2"/>
          <p:cNvSpPr txBox="1"/>
          <p:nvPr/>
        </p:nvSpPr>
        <p:spPr>
          <a:xfrm>
            <a:off x="1209754" y="1819735"/>
            <a:ext cx="5070466"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2020年10月から</a:t>
            </a:r>
            <a:r>
              <a:rPr lang="ja-JP" altLang="en-US" sz="1100" dirty="0">
                <a:latin typeface="MS Mincho" pitchFamily="49" charset="-128"/>
                <a:ea typeface="MS Mincho" pitchFamily="49" charset="-128"/>
              </a:rPr>
              <a:t>エックス線撮影・超音波の部位はコメント入力が義務化されました。</a:t>
            </a:r>
            <a:endParaRPr sz="1100" dirty="0">
              <a:solidFill>
                <a:srgbClr val="FF0000"/>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a:t>
            </a:fld>
            <a:endParaRPr/>
          </a:p>
        </p:txBody>
      </p:sp>
      <p:sp>
        <p:nvSpPr>
          <p:cNvPr id="11" name="Google Shape;113;p2"/>
          <p:cNvSpPr/>
          <p:nvPr/>
        </p:nvSpPr>
        <p:spPr>
          <a:xfrm>
            <a:off x="1351384" y="5970152"/>
            <a:ext cx="5084751" cy="56368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コード入力した「部位」もチェックの対象となります。部位に対応した</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がある</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か、部位左右と</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左右は矛盾し</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ないか</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チェックします。</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20" name="Google Shape;122;p3"/>
          <p:cNvSpPr txBox="1"/>
          <p:nvPr/>
        </p:nvSpPr>
        <p:spPr>
          <a:xfrm>
            <a:off x="1048101" y="158255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診療行為の改正により「適応病名」に対する部位をチェックするようにします。</a:t>
            </a:r>
            <a:endParaRPr sz="1100" dirty="0">
              <a:solidFill>
                <a:schemeClr val="dk1"/>
              </a:solidFill>
              <a:latin typeface="MS Mincho" pitchFamily="49" charset="-128"/>
              <a:ea typeface="MS Mincho" pitchFamily="49" charset="-128"/>
              <a:cs typeface="MS Mincho"/>
              <a:sym typeface="MS Mincho"/>
            </a:endParaRPr>
          </a:p>
        </p:txBody>
      </p:sp>
      <p:sp>
        <p:nvSpPr>
          <p:cNvPr id="37" name="四角形: 角を丸くする 9">
            <a:extLst>
              <a:ext uri="{FF2B5EF4-FFF2-40B4-BE49-F238E27FC236}">
                <a16:creationId xmlns:a16="http://schemas.microsoft.com/office/drawing/2014/main" id="{5C2C3131-7F40-45CB-9473-5E3B147DD9BD}"/>
              </a:ext>
            </a:extLst>
          </p:cNvPr>
          <p:cNvSpPr/>
          <p:nvPr/>
        </p:nvSpPr>
        <p:spPr>
          <a:xfrm>
            <a:off x="3365603" y="4622444"/>
            <a:ext cx="2572293" cy="1639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適応コード部位の修正</a:t>
            </a:r>
            <a:endParaRPr sz="1400" dirty="0">
              <a:solidFill>
                <a:srgbClr val="002060"/>
              </a:solidFill>
              <a:latin typeface="MS Mincho" pitchFamily="49" charset="-128"/>
              <a:ea typeface="MS Mincho" pitchFamily="49" charset="-128"/>
              <a:cs typeface="MS Gothic"/>
              <a:sym typeface="MS Gothic"/>
            </a:endParaRPr>
          </a:p>
        </p:txBody>
      </p:sp>
      <p:sp>
        <p:nvSpPr>
          <p:cNvPr id="39" name="Google Shape;109;p2"/>
          <p:cNvSpPr txBox="1"/>
          <p:nvPr/>
        </p:nvSpPr>
        <p:spPr>
          <a:xfrm>
            <a:off x="2407673" y="648000"/>
            <a:ext cx="2744661" cy="369291"/>
          </a:xfrm>
          <a:prstGeom prst="rect">
            <a:avLst/>
          </a:prstGeom>
          <a:noFill/>
          <a:ln>
            <a:noFill/>
          </a:ln>
        </p:spPr>
        <p:txBody>
          <a:bodyPr spcFirstLastPara="1" wrap="square" lIns="91425" tIns="45700" rIns="91425" bIns="45700" anchor="t" anchorCtr="0">
            <a:spAutoFit/>
          </a:bodyPr>
          <a:lstStyle/>
          <a:p>
            <a:pPr lvl="0" algn="ctr"/>
            <a:r>
              <a:rPr lang="ja-JP" altLang="ko-KR" sz="1800" dirty="0">
                <a:latin typeface="MS Mincho" pitchFamily="49" charset="-128"/>
                <a:ea typeface="MS Mincho" pitchFamily="49" charset="-128"/>
              </a:rPr>
              <a:t>システム管理</a:t>
            </a:r>
            <a:endParaRPr sz="1800" b="1" dirty="0">
              <a:solidFill>
                <a:schemeClr val="dk1"/>
              </a:solidFill>
              <a:latin typeface="MS Mincho" pitchFamily="49" charset="-128"/>
              <a:ea typeface="MS Mincho" pitchFamily="49" charset="-128"/>
              <a:cs typeface="MS Gothic"/>
              <a:sym typeface="MS Gothic"/>
            </a:endParaRPr>
          </a:p>
        </p:txBody>
      </p:sp>
      <p:sp>
        <p:nvSpPr>
          <p:cNvPr id="21" name="テキスト ボックス 3">
            <a:extLst>
              <a:ext uri="{FF2B5EF4-FFF2-40B4-BE49-F238E27FC236}">
                <a16:creationId xmlns:a16="http://schemas.microsoft.com/office/drawing/2014/main" id="{40CEE7B2-8441-4DDD-9FD1-C563D636D408}"/>
              </a:ext>
            </a:extLst>
          </p:cNvPr>
          <p:cNvSpPr txBox="1"/>
          <p:nvPr/>
        </p:nvSpPr>
        <p:spPr>
          <a:xfrm>
            <a:off x="1209754" y="2316170"/>
            <a:ext cx="5532690" cy="486415"/>
          </a:xfrm>
          <a:prstGeom prst="rect">
            <a:avLst/>
          </a:prstGeom>
          <a:noFill/>
        </p:spPr>
        <p:txBody>
          <a:bodyPr wrap="square">
            <a:spAutoFit/>
          </a:bodyPr>
          <a:lstStyle/>
          <a:p>
            <a:pPr>
              <a:lnSpc>
                <a:spcPct val="125000"/>
              </a:lnSpc>
            </a:pPr>
            <a:r>
              <a:rPr lang="ja-JP" altLang="ko-KR" sz="1100" dirty="0">
                <a:solidFill>
                  <a:srgbClr val="FF0000"/>
                </a:solidFill>
                <a:latin typeface="MS Mincho" pitchFamily="49" charset="-128"/>
                <a:ea typeface="MS Mincho" pitchFamily="49" charset="-128"/>
              </a:rPr>
              <a:t>例</a:t>
            </a:r>
            <a:r>
              <a:rPr lang="ja-JP" altLang="en-US" sz="1100" dirty="0">
                <a:solidFill>
                  <a:srgbClr val="FF0000"/>
                </a:solidFill>
                <a:latin typeface="MS Mincho" pitchFamily="49" charset="-128"/>
                <a:ea typeface="MS Mincho" pitchFamily="49" charset="-128"/>
              </a:rPr>
              <a:t>として</a:t>
            </a:r>
            <a:r>
              <a:rPr lang="ja-JP" altLang="ko-KR"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で簡易撮影の写真撮影部位が「膝」の場合</a:t>
            </a:r>
            <a:r>
              <a:rPr lang="ja-JP" altLang="en-US" sz="1100" dirty="0">
                <a:solidFill>
                  <a:srgbClr val="FF0000"/>
                </a:solidFill>
                <a:latin typeface="MS Mincho" pitchFamily="49" charset="-128"/>
                <a:ea typeface="MS Mincho" pitchFamily="49" charset="-128"/>
              </a:rPr>
              <a:t>に</a:t>
            </a:r>
            <a:r>
              <a:rPr lang="ja-JP" altLang="ko-KR" sz="1100" dirty="0">
                <a:solidFill>
                  <a:srgbClr val="FF0000"/>
                </a:solidFill>
                <a:latin typeface="MS Mincho" pitchFamily="49" charset="-128"/>
                <a:ea typeface="MS Mincho" pitchFamily="49" charset="-128"/>
              </a:rPr>
              <a:t>は計算処理コードの</a:t>
            </a:r>
            <a:endParaRPr lang="en-US" altLang="ja-JP" sz="1100" dirty="0">
              <a:solidFill>
                <a:srgbClr val="FF0000"/>
              </a:solidFill>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コメントコード 830181500 を入力しなければなりません。</a:t>
            </a:r>
            <a:endParaRPr lang="en-US" altLang="ja-JP" sz="1100" dirty="0">
              <a:solidFill>
                <a:srgbClr val="FF0000"/>
              </a:solidFill>
              <a:latin typeface="MS Mincho" pitchFamily="49" charset="-128"/>
              <a:ea typeface="MS Mincho" pitchFamily="49" charset="-128"/>
            </a:endParaRPr>
          </a:p>
        </p:txBody>
      </p:sp>
      <p:pic>
        <p:nvPicPr>
          <p:cNvPr id="26" name="図 20">
            <a:extLst>
              <a:ext uri="{FF2B5EF4-FFF2-40B4-BE49-F238E27FC236}">
                <a16:creationId xmlns:a16="http://schemas.microsoft.com/office/drawing/2014/main" id="{EF76E918-B8F3-40D1-AF69-FE1A7CD9D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937" y="6620389"/>
            <a:ext cx="4320000" cy="3254248"/>
          </a:xfrm>
          <a:prstGeom prst="rect">
            <a:avLst/>
          </a:prstGeom>
        </p:spPr>
      </p:pic>
      <p:sp>
        <p:nvSpPr>
          <p:cNvPr id="27" name="テキスト ボックス 11">
            <a:extLst>
              <a:ext uri="{FF2B5EF4-FFF2-40B4-BE49-F238E27FC236}">
                <a16:creationId xmlns:a16="http://schemas.microsoft.com/office/drawing/2014/main" id="{C1EC6B8B-D625-4025-A5E4-2301C2048D18}"/>
              </a:ext>
            </a:extLst>
          </p:cNvPr>
          <p:cNvSpPr txBox="1"/>
          <p:nvPr/>
        </p:nvSpPr>
        <p:spPr>
          <a:xfrm>
            <a:off x="2336975" y="7964080"/>
            <a:ext cx="4111125" cy="430887"/>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部位チェック設定を変更したい場合は、その部位または部位を含む診療行為（＝検査）をダブルクリックします。</a:t>
            </a:r>
            <a:endParaRPr kumimoji="1" lang="ja-JP" altLang="en-US" sz="1100" dirty="0">
              <a:latin typeface="MS Mincho" pitchFamily="49" charset="-128"/>
              <a:ea typeface="MS Mincho" pitchFamily="49" charset="-128"/>
            </a:endParaRPr>
          </a:p>
        </p:txBody>
      </p:sp>
      <p:pic>
        <p:nvPicPr>
          <p:cNvPr id="28" name="図 22">
            <a:extLst>
              <a:ext uri="{FF2B5EF4-FFF2-40B4-BE49-F238E27FC236}">
                <a16:creationId xmlns:a16="http://schemas.microsoft.com/office/drawing/2014/main" id="{8115F58F-4C9B-42D3-9D20-C8DEECAF1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730" y="6993568"/>
            <a:ext cx="4950000" cy="424286"/>
          </a:xfrm>
          <a:prstGeom prst="rect">
            <a:avLst/>
          </a:prstGeom>
        </p:spPr>
      </p:pic>
      <p:cxnSp>
        <p:nvCxnSpPr>
          <p:cNvPr id="29" name="直線矢印コネクタ 23">
            <a:extLst>
              <a:ext uri="{FF2B5EF4-FFF2-40B4-BE49-F238E27FC236}">
                <a16:creationId xmlns:a16="http://schemas.microsoft.com/office/drawing/2014/main" id="{F9FB06C0-8347-4EF5-89A6-F5DCF2587234}"/>
              </a:ext>
            </a:extLst>
          </p:cNvPr>
          <p:cNvCxnSpPr/>
          <p:nvPr/>
        </p:nvCxnSpPr>
        <p:spPr>
          <a:xfrm flipH="1" flipV="1">
            <a:off x="3365603" y="7461013"/>
            <a:ext cx="187526" cy="317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四角形: 角を丸くする 24">
            <a:extLst>
              <a:ext uri="{FF2B5EF4-FFF2-40B4-BE49-F238E27FC236}">
                <a16:creationId xmlns:a16="http://schemas.microsoft.com/office/drawing/2014/main" id="{04DB1B9F-9D47-49D7-B090-CDA0E93C55BA}"/>
              </a:ext>
            </a:extLst>
          </p:cNvPr>
          <p:cNvSpPr/>
          <p:nvPr/>
        </p:nvSpPr>
        <p:spPr>
          <a:xfrm>
            <a:off x="1575350" y="7194323"/>
            <a:ext cx="1621351" cy="1788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33" name="テキスト ボックス 31">
            <a:extLst>
              <a:ext uri="{FF2B5EF4-FFF2-40B4-BE49-F238E27FC236}">
                <a16:creationId xmlns:a16="http://schemas.microsoft.com/office/drawing/2014/main" id="{7DCE7BD8-53A4-411F-9B32-18D630F85F38}"/>
              </a:ext>
            </a:extLst>
          </p:cNvPr>
          <p:cNvSpPr txBox="1"/>
          <p:nvPr/>
        </p:nvSpPr>
        <p:spPr>
          <a:xfrm>
            <a:off x="1369144" y="8852809"/>
            <a:ext cx="3886143" cy="430887"/>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メッセージは「〇〇の部位に対応する病名がありません」と表示されます。</a:t>
            </a:r>
            <a:endParaRPr kumimoji="1" lang="ja-JP" altLang="en-US" sz="1100" dirty="0">
              <a:latin typeface="MS Mincho" pitchFamily="49" charset="-128"/>
              <a:ea typeface="MS Mincho" pitchFamily="49" charset="-128"/>
            </a:endParaRPr>
          </a:p>
        </p:txBody>
      </p:sp>
      <p:pic>
        <p:nvPicPr>
          <p:cNvPr id="35" name="図 2">
            <a:extLst>
              <a:ext uri="{FF2B5EF4-FFF2-40B4-BE49-F238E27FC236}">
                <a16:creationId xmlns:a16="http://schemas.microsoft.com/office/drawing/2014/main" id="{7AA88986-E1FB-867E-8BD1-D2E2B12EF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998" y="6619324"/>
            <a:ext cx="4315237" cy="229921"/>
          </a:xfrm>
          <a:prstGeom prst="rect">
            <a:avLst/>
          </a:prstGeom>
        </p:spPr>
      </p:pic>
      <p:cxnSp>
        <p:nvCxnSpPr>
          <p:cNvPr id="40" name="直線矢印コネクタ 7">
            <a:extLst>
              <a:ext uri="{FF2B5EF4-FFF2-40B4-BE49-F238E27FC236}">
                <a16:creationId xmlns:a16="http://schemas.microsoft.com/office/drawing/2014/main" id="{A5F95C9D-781A-F193-ED2C-754E089938C5}"/>
              </a:ext>
            </a:extLst>
          </p:cNvPr>
          <p:cNvCxnSpPr>
            <a:cxnSpLocks/>
            <a:stCxn id="31" idx="1"/>
            <a:endCxn id="30" idx="0"/>
          </p:cNvCxnSpPr>
          <p:nvPr/>
        </p:nvCxnSpPr>
        <p:spPr>
          <a:xfrm flipH="1">
            <a:off x="2386026" y="6806432"/>
            <a:ext cx="261924" cy="3878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25">
            <a:extLst>
              <a:ext uri="{FF2B5EF4-FFF2-40B4-BE49-F238E27FC236}">
                <a16:creationId xmlns:a16="http://schemas.microsoft.com/office/drawing/2014/main" id="{CEA281A1-85BE-4DE1-89BC-BD047F5C5426}"/>
              </a:ext>
            </a:extLst>
          </p:cNvPr>
          <p:cNvSpPr txBox="1"/>
          <p:nvPr/>
        </p:nvSpPr>
        <p:spPr>
          <a:xfrm>
            <a:off x="2647950" y="6590988"/>
            <a:ext cx="3250432" cy="430887"/>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診療行為の内部にコメントコードが入力された場合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は緑色で表示されます。 （改訂）</a:t>
            </a:r>
            <a:endParaRPr kumimoji="1" lang="ja-JP" altLang="en-US" sz="1100" dirty="0">
              <a:latin typeface="MS Mincho" pitchFamily="49" charset="-128"/>
              <a:ea typeface="MS Mincho" pitchFamily="49" charset="-128"/>
            </a:endParaRPr>
          </a:p>
        </p:txBody>
      </p:sp>
      <p:pic>
        <p:nvPicPr>
          <p:cNvPr id="9" name="그림 8"/>
          <p:cNvPicPr>
            <a:picLocks noChangeAspect="1"/>
          </p:cNvPicPr>
          <p:nvPr/>
        </p:nvPicPr>
        <p:blipFill>
          <a:blip r:embed="rId7"/>
          <a:stretch>
            <a:fillRect/>
          </a:stretch>
        </p:blipFill>
        <p:spPr>
          <a:xfrm>
            <a:off x="4392537" y="7194323"/>
            <a:ext cx="2051279" cy="409575"/>
          </a:xfrm>
          <a:prstGeom prst="rect">
            <a:avLst/>
          </a:prstGeom>
        </p:spPr>
      </p:pic>
      <p:cxnSp>
        <p:nvCxnSpPr>
          <p:cNvPr id="2" name="直線矢印コネクタ 7">
            <a:extLst>
              <a:ext uri="{FF2B5EF4-FFF2-40B4-BE49-F238E27FC236}">
                <a16:creationId xmlns:a16="http://schemas.microsoft.com/office/drawing/2014/main" id="{BC9DF646-0540-43CA-B247-87F1235988DF}"/>
              </a:ext>
            </a:extLst>
          </p:cNvPr>
          <p:cNvCxnSpPr>
            <a:cxnSpLocks/>
            <a:endCxn id="9" idx="0"/>
          </p:cNvCxnSpPr>
          <p:nvPr/>
        </p:nvCxnSpPr>
        <p:spPr>
          <a:xfrm>
            <a:off x="4911726" y="7058160"/>
            <a:ext cx="506451" cy="1361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4B85D12-0032-476D-B597-FDE1E685A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777" y="6258563"/>
            <a:ext cx="4320000" cy="3254248"/>
          </a:xfrm>
          <a:prstGeom prst="rect">
            <a:avLst/>
          </a:prstGeom>
        </p:spPr>
      </p:pic>
      <p:pic>
        <p:nvPicPr>
          <p:cNvPr id="7" name="図 6">
            <a:extLst>
              <a:ext uri="{FF2B5EF4-FFF2-40B4-BE49-F238E27FC236}">
                <a16:creationId xmlns:a16="http://schemas.microsoft.com/office/drawing/2014/main" id="{FC67697C-67FD-42ED-A9E8-77B41869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135" y="1903231"/>
            <a:ext cx="4320000" cy="3254248"/>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080000"/>
            <a:ext cx="5400000" cy="698204"/>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コード入力された「部位」をダブルクリックして開く画面は、「単純撮影（ロ）の写真撮影」の「適応症修正」画面です。コード入力された部位のチェックデータを修正する</a:t>
            </a:r>
            <a:r>
              <a:rPr lang="ja-JP" altLang="en-US" sz="1100" dirty="0">
                <a:latin typeface="MS Mincho" pitchFamily="49" charset="-128"/>
                <a:ea typeface="MS Mincho" pitchFamily="49" charset="-128"/>
              </a:rPr>
              <a:t>ため</a:t>
            </a:r>
            <a:r>
              <a:rPr lang="ja-JP" altLang="ko-KR" sz="1100" dirty="0">
                <a:latin typeface="MS Mincho" pitchFamily="49" charset="-128"/>
                <a:ea typeface="MS Mincho" pitchFamily="49" charset="-128"/>
              </a:rPr>
              <a:t>には［コード部位チェックで］をクリックします。</a:t>
            </a:r>
            <a:endParaRPr lang="en-US" altLang="ja-JP" sz="1100" dirty="0">
              <a:latin typeface="MS Mincho" pitchFamily="49" charset="-128"/>
              <a:ea typeface="MS Mincho" pitchFamily="49" charset="-128"/>
            </a:endParaRPr>
          </a:p>
        </p:txBody>
      </p:sp>
      <p:sp>
        <p:nvSpPr>
          <p:cNvPr id="4" name="テキスト ボックス 3">
            <a:extLst>
              <a:ext uri="{FF2B5EF4-FFF2-40B4-BE49-F238E27FC236}">
                <a16:creationId xmlns:a16="http://schemas.microsoft.com/office/drawing/2014/main" id="{40CEE7B2-8441-4DDD-9FD1-C563D636D408}"/>
              </a:ext>
            </a:extLst>
          </p:cNvPr>
          <p:cNvSpPr txBox="1"/>
          <p:nvPr/>
        </p:nvSpPr>
        <p:spPr>
          <a:xfrm>
            <a:off x="1078135" y="5325115"/>
            <a:ext cx="5400000" cy="486608"/>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コード入力した部位の「膝」の「適応コード部位修正」画面が表示されます。コード部位の「膝」のチェックデータを含む病名がないので不合格と判定されました。</a:t>
            </a:r>
            <a:endParaRPr lang="en-US" altLang="ja-JP" sz="1100" dirty="0">
              <a:latin typeface="MS Mincho" pitchFamily="49" charset="-128"/>
              <a:ea typeface="MS Mincho" pitchFamily="49" charset="-128"/>
            </a:endParaRPr>
          </a:p>
        </p:txBody>
      </p:sp>
      <p:sp>
        <p:nvSpPr>
          <p:cNvPr id="13" name="テキスト ボックス 12">
            <a:extLst>
              <a:ext uri="{FF2B5EF4-FFF2-40B4-BE49-F238E27FC236}">
                <a16:creationId xmlns:a16="http://schemas.microsoft.com/office/drawing/2014/main" id="{08AF98D0-55CA-4A7B-A4E1-F16086E9F5D0}"/>
              </a:ext>
            </a:extLst>
          </p:cNvPr>
          <p:cNvSpPr txBox="1"/>
          <p:nvPr/>
        </p:nvSpPr>
        <p:spPr>
          <a:xfrm>
            <a:off x="1437666" y="3349747"/>
            <a:ext cx="3124285" cy="600164"/>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表示されるチェックデータは「単純撮影（ロ）の写真撮影」の適応病名のチェックデータ</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r>
              <a:rPr lang="ja-JP" altLang="en-US" sz="1100" dirty="0">
                <a:latin typeface="MS Mincho" pitchFamily="49" charset="-128"/>
                <a:ea typeface="MS Mincho" pitchFamily="49" charset="-128"/>
              </a:rPr>
              <a:t>して</a:t>
            </a:r>
            <a:r>
              <a:rPr lang="ja-JP" altLang="ko-KR" sz="1100" dirty="0">
                <a:latin typeface="MS Mincho" pitchFamily="49" charset="-128"/>
                <a:ea typeface="MS Mincho" pitchFamily="49" charset="-128"/>
              </a:rPr>
              <a:t>部位チェックではありません。</a:t>
            </a:r>
            <a:endParaRPr kumimoji="1" lang="ja-JP" altLang="en-US" sz="1100" dirty="0">
              <a:latin typeface="MS Mincho" pitchFamily="49" charset="-128"/>
              <a:ea typeface="MS Mincho" pitchFamily="49" charset="-128"/>
            </a:endParaRPr>
          </a:p>
        </p:txBody>
      </p:sp>
      <p:sp>
        <p:nvSpPr>
          <p:cNvPr id="2" name="四角形: 角を丸くする 1">
            <a:extLst>
              <a:ext uri="{FF2B5EF4-FFF2-40B4-BE49-F238E27FC236}">
                <a16:creationId xmlns:a16="http://schemas.microsoft.com/office/drawing/2014/main" id="{0D629276-EACB-4BF4-9FD8-673FE9553164}"/>
              </a:ext>
            </a:extLst>
          </p:cNvPr>
          <p:cNvSpPr/>
          <p:nvPr/>
        </p:nvSpPr>
        <p:spPr>
          <a:xfrm>
            <a:off x="5084986" y="2527300"/>
            <a:ext cx="635000" cy="2063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9D1FAC2-49E0-4F14-9D5B-FC98813FB316}"/>
              </a:ext>
            </a:extLst>
          </p:cNvPr>
          <p:cNvSpPr txBox="1"/>
          <p:nvPr/>
        </p:nvSpPr>
        <p:spPr>
          <a:xfrm>
            <a:off x="1192435" y="7458326"/>
            <a:ext cx="2360976" cy="1107996"/>
          </a:xfrm>
          <a:prstGeom prst="rect">
            <a:avLst/>
          </a:prstGeom>
          <a:solidFill>
            <a:schemeClr val="bg1"/>
          </a:solidFill>
          <a:ln>
            <a:solidFill>
              <a:srgbClr val="FF0000"/>
            </a:solidFill>
          </a:ln>
        </p:spPr>
        <p:txBody>
          <a:bodyPr wrap="square" rtlCol="0">
            <a:spAutoFit/>
          </a:bodyPr>
          <a:lstStyle/>
          <a:p>
            <a:r>
              <a:rPr kumimoji="1" lang="en-US" altLang="ko-KR"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撮影部位の「膝」が「右下肢痛」の病名で通過する場合には「右下肢痛」をダブルクリックしてチェックデータに追加する必要がありますが、現在の状態はHIT病名がないため不合格です。</a:t>
            </a:r>
            <a:endParaRPr kumimoji="1" lang="ja-JP" altLang="en-US" sz="1100" dirty="0">
              <a:solidFill>
                <a:srgbClr val="FF0000"/>
              </a:solidFill>
              <a:latin typeface="MS Mincho" pitchFamily="49" charset="-128"/>
              <a:ea typeface="MS Mincho" pitchFamily="49" charset="-128"/>
            </a:endParaRPr>
          </a:p>
        </p:txBody>
      </p:sp>
      <p:pic>
        <p:nvPicPr>
          <p:cNvPr id="3" name="図 2">
            <a:extLst>
              <a:ext uri="{FF2B5EF4-FFF2-40B4-BE49-F238E27FC236}">
                <a16:creationId xmlns:a16="http://schemas.microsoft.com/office/drawing/2014/main" id="{689EBBE8-81C3-D25E-4452-AFEE5C4E7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898" y="1902209"/>
            <a:ext cx="4315237" cy="229921"/>
          </a:xfrm>
          <a:prstGeom prst="rect">
            <a:avLst/>
          </a:prstGeom>
        </p:spPr>
      </p:pic>
      <p:pic>
        <p:nvPicPr>
          <p:cNvPr id="6" name="図 5">
            <a:extLst>
              <a:ext uri="{FF2B5EF4-FFF2-40B4-BE49-F238E27FC236}">
                <a16:creationId xmlns:a16="http://schemas.microsoft.com/office/drawing/2014/main" id="{800A5EE5-3C6E-350D-BA55-DCDBD777D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898" y="6251090"/>
            <a:ext cx="4315237" cy="229921"/>
          </a:xfrm>
          <a:prstGeom prst="rect">
            <a:avLst/>
          </a:prstGeom>
        </p:spPr>
      </p:pic>
      <p:sp>
        <p:nvSpPr>
          <p:cNvPr id="8" name="テキスト ボックス 7">
            <a:extLst>
              <a:ext uri="{FF2B5EF4-FFF2-40B4-BE49-F238E27FC236}">
                <a16:creationId xmlns:a16="http://schemas.microsoft.com/office/drawing/2014/main" id="{57C6ED31-E81C-387B-4BF9-D93C2EE4A007}"/>
              </a:ext>
            </a:extLst>
          </p:cNvPr>
          <p:cNvSpPr txBox="1"/>
          <p:nvPr/>
        </p:nvSpPr>
        <p:spPr>
          <a:xfrm>
            <a:off x="3929745" y="4561970"/>
            <a:ext cx="1790241" cy="600164"/>
          </a:xfrm>
          <a:prstGeom prst="rect">
            <a:avLst/>
          </a:prstGeom>
          <a:solidFill>
            <a:schemeClr val="bg1"/>
          </a:solidFill>
          <a:ln>
            <a:solidFill>
              <a:srgbClr val="FF0000"/>
            </a:solidFill>
          </a:ln>
        </p:spPr>
        <p:txBody>
          <a:bodyPr wrap="square" rtlCol="0">
            <a:spAutoFit/>
          </a:bodyPr>
          <a:lstStyle/>
          <a:p>
            <a:r>
              <a:rPr lang="ja-JP" altLang="ko-KR" sz="1100" dirty="0">
                <a:solidFill>
                  <a:srgbClr val="FF0000"/>
                </a:solidFill>
                <a:latin typeface="MS Mincho" pitchFamily="49" charset="-128"/>
                <a:ea typeface="MS Mincho" pitchFamily="49" charset="-128"/>
              </a:rPr>
              <a:t>「適応症修正」画面で 「適応コード部位修正」</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に切り替えが必要！</a:t>
            </a:r>
            <a:endParaRPr kumimoji="1" lang="ja-JP" altLang="en-US" sz="1100" dirty="0">
              <a:solidFill>
                <a:srgbClr val="FF0000"/>
              </a:solidFill>
              <a:latin typeface="MS Mincho" pitchFamily="49" charset="-128"/>
              <a:ea typeface="MS Mincho" pitchFamily="49" charset="-128"/>
            </a:endParaRPr>
          </a:p>
        </p:txBody>
      </p:sp>
      <p:sp>
        <p:nvSpPr>
          <p:cNvPr id="9" name="テキスト ボックス 8">
            <a:extLst>
              <a:ext uri="{FF2B5EF4-FFF2-40B4-BE49-F238E27FC236}">
                <a16:creationId xmlns:a16="http://schemas.microsoft.com/office/drawing/2014/main" id="{A767E903-953F-375C-BDB4-092A502712B4}"/>
              </a:ext>
            </a:extLst>
          </p:cNvPr>
          <p:cNvSpPr txBox="1"/>
          <p:nvPr/>
        </p:nvSpPr>
        <p:spPr>
          <a:xfrm>
            <a:off x="2869304" y="6472126"/>
            <a:ext cx="2018501" cy="261610"/>
          </a:xfrm>
          <a:prstGeom prst="rect">
            <a:avLst/>
          </a:prstGeom>
          <a:solidFill>
            <a:schemeClr val="bg1"/>
          </a:solidFill>
        </p:spPr>
        <p:txBody>
          <a:bodyPr wrap="none" rtlCol="0">
            <a:spAutoFit/>
          </a:bodyPr>
          <a:lstStyle/>
          <a:p>
            <a:r>
              <a:rPr lang="ja-JP" altLang="ko-KR" sz="1100" dirty="0">
                <a:latin typeface="MS Mincho" pitchFamily="49" charset="-128"/>
                <a:ea typeface="MS Mincho" pitchFamily="49" charset="-128"/>
              </a:rPr>
              <a:t>「適応コード部位修正」画面</a:t>
            </a:r>
            <a:endParaRPr kumimoji="1" lang="ja-JP" altLang="en-US" sz="1100" dirty="0">
              <a:solidFill>
                <a:srgbClr val="FF0000"/>
              </a:solidFill>
              <a:latin typeface="MS Mincho" pitchFamily="49" charset="-128"/>
              <a:ea typeface="MS Mincho" pitchFamily="49" charset="-128"/>
            </a:endParaRPr>
          </a:p>
        </p:txBody>
      </p:sp>
      <p:sp>
        <p:nvSpPr>
          <p:cNvPr id="11" name="スライド番号プレースホルダー 10">
            <a:extLst>
              <a:ext uri="{FF2B5EF4-FFF2-40B4-BE49-F238E27FC236}">
                <a16:creationId xmlns:a16="http://schemas.microsoft.com/office/drawing/2014/main" id="{F318C683-8569-D951-E87F-401AF04A8DDC}"/>
              </a:ext>
            </a:extLst>
          </p:cNvPr>
          <p:cNvSpPr>
            <a:spLocks noGrp="1"/>
          </p:cNvSpPr>
          <p:nvPr>
            <p:ph type="sldNum" sz="quarter" idx="12"/>
          </p:nvPr>
        </p:nvSpPr>
        <p:spPr>
          <a:xfrm>
            <a:off x="5310445" y="9909729"/>
            <a:ext cx="1700927" cy="569240"/>
          </a:xfrm>
        </p:spPr>
        <p:txBody>
          <a:bodyPr/>
          <a:lstStyle/>
          <a:p>
            <a:fld id="{00593AED-EEE3-4FE1-BF0F-C13142AE3BDC}" type="slidenum">
              <a:rPr kumimoji="1" lang="ja-JP" altLang="en-US" smtClean="0">
                <a:latin typeface="MS Mincho" pitchFamily="49" charset="-128"/>
                <a:ea typeface="MS Mincho" pitchFamily="49" charset="-128"/>
              </a:rPr>
              <a:pPr/>
              <a:t>2</a:t>
            </a:fld>
            <a:endParaRPr kumimoji="1" lang="ja-JP" altLang="en-US">
              <a:latin typeface="MS Mincho" pitchFamily="49" charset="-128"/>
              <a:ea typeface="MS Mincho" pitchFamily="49" charset="-128"/>
            </a:endParaRPr>
          </a:p>
        </p:txBody>
      </p:sp>
      <p:sp>
        <p:nvSpPr>
          <p:cNvPr id="18" name="object 10">
            <a:extLst>
              <a:ext uri="{FF2B5EF4-FFF2-40B4-BE49-F238E27FC236}">
                <a16:creationId xmlns:a16="http://schemas.microsoft.com/office/drawing/2014/main" id="{E51042FB-EEA5-5356-5A31-88C1D361D2A1}"/>
              </a:ext>
            </a:extLst>
          </p:cNvPr>
          <p:cNvSpPr/>
          <p:nvPr/>
        </p:nvSpPr>
        <p:spPr>
          <a:xfrm>
            <a:off x="3048000" y="8996696"/>
            <a:ext cx="2671986" cy="722441"/>
          </a:xfrm>
          <a:custGeom>
            <a:avLst/>
            <a:gdLst/>
            <a:ahLst/>
            <a:cxnLst/>
            <a:rect l="l" t="t" r="r" b="b"/>
            <a:pathLst>
              <a:path w="2835275" h="869950">
                <a:moveTo>
                  <a:pt x="2763012" y="0"/>
                </a:moveTo>
                <a:lnTo>
                  <a:pt x="72009" y="0"/>
                </a:lnTo>
                <a:lnTo>
                  <a:pt x="43982" y="5659"/>
                </a:lnTo>
                <a:lnTo>
                  <a:pt x="21093" y="21093"/>
                </a:lnTo>
                <a:lnTo>
                  <a:pt x="5659" y="43982"/>
                </a:lnTo>
                <a:lnTo>
                  <a:pt x="0" y="72008"/>
                </a:lnTo>
                <a:lnTo>
                  <a:pt x="0" y="797775"/>
                </a:lnTo>
                <a:lnTo>
                  <a:pt x="5659" y="825800"/>
                </a:lnTo>
                <a:lnTo>
                  <a:pt x="21093" y="848685"/>
                </a:lnTo>
                <a:lnTo>
                  <a:pt x="43982" y="864114"/>
                </a:lnTo>
                <a:lnTo>
                  <a:pt x="72009" y="869772"/>
                </a:lnTo>
                <a:lnTo>
                  <a:pt x="2763012" y="869772"/>
                </a:lnTo>
                <a:lnTo>
                  <a:pt x="2791036" y="864114"/>
                </a:lnTo>
                <a:lnTo>
                  <a:pt x="2813921" y="848685"/>
                </a:lnTo>
                <a:lnTo>
                  <a:pt x="2829350" y="825800"/>
                </a:lnTo>
                <a:lnTo>
                  <a:pt x="2835008" y="797775"/>
                </a:lnTo>
                <a:lnTo>
                  <a:pt x="2835008" y="72008"/>
                </a:lnTo>
                <a:lnTo>
                  <a:pt x="2829350" y="43982"/>
                </a:lnTo>
                <a:lnTo>
                  <a:pt x="2813921" y="21093"/>
                </a:lnTo>
                <a:lnTo>
                  <a:pt x="2791036" y="5659"/>
                </a:lnTo>
                <a:lnTo>
                  <a:pt x="2763012" y="0"/>
                </a:lnTo>
                <a:close/>
              </a:path>
            </a:pathLst>
          </a:custGeom>
          <a:solidFill>
            <a:srgbClr val="FFFCD5"/>
          </a:solidFill>
          <a:ln>
            <a:solidFill>
              <a:srgbClr val="0070C0"/>
            </a:solidFill>
          </a:ln>
        </p:spPr>
        <p:txBody>
          <a:bodyPr wrap="square" lIns="0" tIns="0" rIns="0" bIns="0" rtlCol="0"/>
          <a:lstStyle>
            <a:defPPr>
              <a:defRPr kern="0"/>
            </a:defPPr>
          </a:lstStyle>
          <a:p>
            <a:endParaRPr lang="en-US" sz="1100" dirty="0">
              <a:solidFill>
                <a:srgbClr val="0070C0"/>
              </a:solidFill>
              <a:latin typeface="MS Mincho" pitchFamily="49" charset="-128"/>
              <a:ea typeface="MS Mincho" pitchFamily="49" charset="-128"/>
            </a:endParaRPr>
          </a:p>
          <a:p>
            <a:pPr algn="ctr"/>
            <a:r>
              <a:rPr lang="ja-JP" altLang="ko-KR" sz="1100" dirty="0">
                <a:latin typeface="MS Mincho" pitchFamily="49" charset="-128"/>
                <a:ea typeface="MS Mincho" pitchFamily="49" charset="-128"/>
              </a:rPr>
              <a:t>「部位チェックデータ」を管理する画面が「部位コード部位修正」画面</a:t>
            </a:r>
            <a:r>
              <a:rPr lang="ja-JP" altLang="en-US" sz="1100" dirty="0">
                <a:latin typeface="MS Mincho" pitchFamily="49" charset="-128"/>
                <a:ea typeface="MS Mincho" pitchFamily="49" charset="-128"/>
              </a:rPr>
              <a:t>になります。</a:t>
            </a:r>
            <a:r>
              <a:rPr lang="en-US" altLang="ko-KR" sz="1100" dirty="0">
                <a:solidFill>
                  <a:srgbClr val="0070C0"/>
                </a:solidFill>
                <a:latin typeface="MS Mincho" pitchFamily="49" charset="-128"/>
                <a:ea typeface="MS Mincho" pitchFamily="49" charset="-128"/>
              </a:rPr>
              <a:t>. </a:t>
            </a:r>
            <a:r>
              <a:rPr lang="ko-KR" altLang="en-US" sz="1100" dirty="0">
                <a:solidFill>
                  <a:srgbClr val="0070C0"/>
                </a:solidFill>
                <a:latin typeface="MS Mincho" pitchFamily="49" charset="-128"/>
              </a:rPr>
              <a:t> </a:t>
            </a:r>
            <a:endParaRPr sz="1100" dirty="0">
              <a:solidFill>
                <a:srgbClr val="0070C0"/>
              </a:solidFill>
              <a:latin typeface="MS Mincho" pitchFamily="49" charset="-128"/>
              <a:ea typeface="MS Mincho" pitchFamily="49" charset="-128"/>
            </a:endParaRPr>
          </a:p>
        </p:txBody>
      </p:sp>
      <p:sp>
        <p:nvSpPr>
          <p:cNvPr id="19" name="四角形: 角を丸くする 17">
            <a:extLst>
              <a:ext uri="{FF2B5EF4-FFF2-40B4-BE49-F238E27FC236}">
                <a16:creationId xmlns:a16="http://schemas.microsoft.com/office/drawing/2014/main" id="{1AC21969-41DD-39EF-6E78-8BB32079FF56}"/>
              </a:ext>
            </a:extLst>
          </p:cNvPr>
          <p:cNvSpPr/>
          <p:nvPr/>
        </p:nvSpPr>
        <p:spPr>
          <a:xfrm>
            <a:off x="3626919" y="7069980"/>
            <a:ext cx="1097481" cy="1009405"/>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latin typeface="MS Mincho" pitchFamily="49" charset="-128"/>
              <a:ea typeface="MS Mincho" pitchFamily="49" charset="-128"/>
            </a:endParaRPr>
          </a:p>
        </p:txBody>
      </p:sp>
      <p:cxnSp>
        <p:nvCxnSpPr>
          <p:cNvPr id="20" name="연결선: 꺾임 19">
            <a:extLst>
              <a:ext uri="{FF2B5EF4-FFF2-40B4-BE49-F238E27FC236}">
                <a16:creationId xmlns:a16="http://schemas.microsoft.com/office/drawing/2014/main" id="{DCB2BDB1-2936-F29A-3AE6-8CD7C298E06A}"/>
              </a:ext>
            </a:extLst>
          </p:cNvPr>
          <p:cNvCxnSpPr>
            <a:cxnSpLocks/>
          </p:cNvCxnSpPr>
          <p:nvPr/>
        </p:nvCxnSpPr>
        <p:spPr>
          <a:xfrm rot="16200000" flipH="1">
            <a:off x="3689240" y="8538039"/>
            <a:ext cx="917310" cy="3"/>
          </a:xfrm>
          <a:prstGeom prst="bentConnector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99795C7B-21F8-5688-D3B0-2A3728F75A26}"/>
              </a:ext>
            </a:extLst>
          </p:cNvPr>
          <p:cNvCxnSpPr>
            <a:stCxn id="2" idx="3"/>
          </p:cNvCxnSpPr>
          <p:nvPr/>
        </p:nvCxnSpPr>
        <p:spPr>
          <a:xfrm>
            <a:off x="5719986" y="2630488"/>
            <a:ext cx="956585" cy="3972443"/>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B5EC24A-B627-E421-1C19-3F32E876253D}"/>
              </a:ext>
            </a:extLst>
          </p:cNvPr>
          <p:cNvCxnSpPr/>
          <p:nvPr/>
        </p:nvCxnSpPr>
        <p:spPr>
          <a:xfrm flipH="1">
            <a:off x="5936777" y="6602931"/>
            <a:ext cx="7511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1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3" name="그림 12"/>
          <p:cNvPicPr>
            <a:picLocks noChangeAspect="1"/>
          </p:cNvPicPr>
          <p:nvPr/>
        </p:nvPicPr>
        <p:blipFill>
          <a:blip r:embed="rId3"/>
          <a:stretch>
            <a:fillRect/>
          </a:stretch>
        </p:blipFill>
        <p:spPr>
          <a:xfrm>
            <a:off x="1216482" y="2680341"/>
            <a:ext cx="2453719" cy="3128967"/>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3</a:t>
            </a:fld>
            <a:endParaRPr/>
          </a:p>
        </p:txBody>
      </p:sp>
      <p:sp>
        <p:nvSpPr>
          <p:cNvPr id="112" name="Google Shape;112;p2"/>
          <p:cNvSpPr/>
          <p:nvPr/>
        </p:nvSpPr>
        <p:spPr>
          <a:xfrm>
            <a:off x="1609878" y="4389459"/>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13" name="Google Shape;113;p2"/>
          <p:cNvSpPr/>
          <p:nvPr/>
        </p:nvSpPr>
        <p:spPr>
          <a:xfrm>
            <a:off x="3504535" y="4063078"/>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ナビゲーションウィンドウの「点検業務」&gt;「適応コード部位の修正」をダブルクリックします。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068180" y="6030910"/>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Google Shape;122;p3"/>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ＭＳ 明朝" panose="02020609040205080304" pitchFamily="17" charset="-128"/>
                <a:ea typeface="MS Mincho"/>
                <a:cs typeface="MS Mincho"/>
                <a:sym typeface="MS Mincho"/>
              </a:rPr>
              <a:t>●</a:t>
            </a:r>
            <a:r>
              <a:rPr lang="en-US" altLang="ko-KR" sz="1100" dirty="0">
                <a:solidFill>
                  <a:schemeClr val="tx1"/>
                </a:solidFill>
                <a:latin typeface="ＭＳ 明朝" panose="02020609040205080304" pitchFamily="17" charset="-128"/>
                <a:ea typeface="ＭＳ 明朝" panose="02020609040205080304" pitchFamily="17" charset="-128"/>
                <a:cs typeface="MS Mincho"/>
                <a:sym typeface="MS Mincho"/>
              </a:rPr>
              <a:t> </a:t>
            </a:r>
            <a:r>
              <a:rPr lang="ja-JP" altLang="ko-KR" sz="1100" dirty="0">
                <a:solidFill>
                  <a:schemeClr val="tx1"/>
                </a:solidFill>
                <a:latin typeface="ＭＳ 明朝" panose="02020609040205080304" pitchFamily="17" charset="-128"/>
                <a:ea typeface="ＭＳ 明朝" panose="02020609040205080304" pitchFamily="17" charset="-128"/>
              </a:rPr>
              <a:t>「適応コード部位チェックデータ」管理</a:t>
            </a:r>
            <a:endParaRPr sz="1100" dirty="0">
              <a:solidFill>
                <a:schemeClr val="tx1"/>
              </a:solidFill>
              <a:latin typeface="ＭＳ 明朝" panose="02020609040205080304" pitchFamily="17" charset="-128"/>
              <a:ea typeface="ＭＳ 明朝" panose="02020609040205080304" pitchFamily="17" charset="-128"/>
              <a:cs typeface="MS Mincho"/>
              <a:sym typeface="MS Mincho"/>
            </a:endParaRPr>
          </a:p>
        </p:txBody>
      </p:sp>
      <p:sp>
        <p:nvSpPr>
          <p:cNvPr id="16" name="Google Shape;108;p2"/>
          <p:cNvSpPr txBox="1"/>
          <p:nvPr/>
        </p:nvSpPr>
        <p:spPr>
          <a:xfrm>
            <a:off x="1216482" y="1467652"/>
            <a:ext cx="6199202" cy="93867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の診療行為（＝検査）に部位関連コメントコードが含まれている場合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該当</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コードの部位チェックデータを確認して</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該当病名がない場合</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「○○部位に対応する病名が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ありません」という不合格メッセージ</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され</a:t>
            </a:r>
            <a:r>
              <a:rPr lang="ja-JP" altLang="ko-KR" sz="1100" dirty="0">
                <a:latin typeface="MS Mincho" pitchFamily="49" charset="-128"/>
                <a:ea typeface="MS Mincho" pitchFamily="49" charset="-128"/>
              </a:rPr>
              <a:t>ます。このための「コード部位チェック</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データ」を管理する画面です。</a:t>
            </a:r>
            <a:endParaRPr lang="ko-KR" altLang="en-US" sz="1100" dirty="0">
              <a:solidFill>
                <a:schemeClr val="dk1"/>
              </a:solidFill>
              <a:latin typeface="MS Mincho" pitchFamily="49" charset="-128"/>
              <a:ea typeface="MS Mincho"/>
              <a:cs typeface="MS Mincho"/>
              <a:sym typeface="MS Mincho"/>
            </a:endParaRPr>
          </a:p>
        </p:txBody>
      </p:sp>
      <p:pic>
        <p:nvPicPr>
          <p:cNvPr id="2" name="그림 1"/>
          <p:cNvPicPr>
            <a:picLocks noChangeAspect="1"/>
          </p:cNvPicPr>
          <p:nvPr/>
        </p:nvPicPr>
        <p:blipFill>
          <a:blip r:embed="rId4"/>
          <a:stretch>
            <a:fillRect/>
          </a:stretch>
        </p:blipFill>
        <p:spPr>
          <a:xfrm>
            <a:off x="1326435" y="6354201"/>
            <a:ext cx="5050486" cy="3288936"/>
          </a:xfrm>
          <a:prstGeom prst="rect">
            <a:avLst/>
          </a:prstGeom>
        </p:spPr>
      </p:pic>
      <p:sp>
        <p:nvSpPr>
          <p:cNvPr id="17" name="テキスト ボックス 14">
            <a:extLst>
              <a:ext uri="{FF2B5EF4-FFF2-40B4-BE49-F238E27FC236}">
                <a16:creationId xmlns:a16="http://schemas.microsoft.com/office/drawing/2014/main" id="{83854F03-2A4E-8E34-4C47-1945FBF7D002}"/>
              </a:ext>
            </a:extLst>
          </p:cNvPr>
          <p:cNvSpPr txBox="1"/>
          <p:nvPr/>
        </p:nvSpPr>
        <p:spPr>
          <a:xfrm>
            <a:off x="3670201" y="5620027"/>
            <a:ext cx="2915898" cy="600164"/>
          </a:xfrm>
          <a:prstGeom prst="rect">
            <a:avLst/>
          </a:prstGeom>
          <a:solidFill>
            <a:schemeClr val="bg1"/>
          </a:solidFill>
        </p:spPr>
        <p:txBody>
          <a:bodyPr wrap="square" rtlCol="0">
            <a:spAutoFit/>
          </a:bodyPr>
          <a:lstStyle/>
          <a:p>
            <a:r>
              <a:rPr lang="ja-JP" altLang="ko-KR" sz="1100" dirty="0">
                <a:solidFill>
                  <a:srgbClr val="FF0000"/>
                </a:solidFill>
                <a:latin typeface="MS Mincho" pitchFamily="49" charset="-128"/>
                <a:ea typeface="MS Mincho" pitchFamily="49" charset="-128"/>
              </a:rPr>
              <a:t>*「適応症修正」の「チェックデータ」と同じ方法で各医療機関でチェックデータを 追加</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変更</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削除</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可能です。</a:t>
            </a:r>
            <a:endParaRPr kumimoji="1" lang="ja-JP" altLang="en-US" sz="1100" dirty="0">
              <a:solidFill>
                <a:srgbClr val="FF0000"/>
              </a:solidFill>
              <a:latin typeface="MS Mincho" pitchFamily="49" charset="-128"/>
              <a:ea typeface="MS Mincho" pitchFamily="49" charset="-128"/>
            </a:endParaRPr>
          </a:p>
        </p:txBody>
      </p:sp>
      <p:sp>
        <p:nvSpPr>
          <p:cNvPr id="21" name="テキスト ボックス 11">
            <a:extLst>
              <a:ext uri="{FF2B5EF4-FFF2-40B4-BE49-F238E27FC236}">
                <a16:creationId xmlns:a16="http://schemas.microsoft.com/office/drawing/2014/main" id="{C1EC6B8B-D625-4025-A5E4-2301C2048D18}"/>
              </a:ext>
            </a:extLst>
          </p:cNvPr>
          <p:cNvSpPr txBox="1"/>
          <p:nvPr/>
        </p:nvSpPr>
        <p:spPr>
          <a:xfrm>
            <a:off x="1306283" y="7668443"/>
            <a:ext cx="1939332" cy="261610"/>
          </a:xfrm>
          <a:prstGeom prst="rect">
            <a:avLst/>
          </a:prstGeom>
          <a:solidFill>
            <a:schemeClr val="bg1"/>
          </a:solidFill>
          <a:ln>
            <a:solidFill>
              <a:srgbClr val="FF0000"/>
            </a:solidFill>
          </a:ln>
        </p:spPr>
        <p:txBody>
          <a:bodyPr wrap="square" rtlCol="0">
            <a:spAutoFit/>
          </a:bodyPr>
          <a:lstStyle/>
          <a:p>
            <a:pPr algn="l"/>
            <a:r>
              <a:rPr kumimoji="1" lang="en-US" altLang="ko-KR" sz="1100" dirty="0">
                <a:latin typeface="MS Mincho" pitchFamily="49" charset="-128"/>
                <a:ea typeface="MS Mincho" pitchFamily="49" charset="-128"/>
              </a:rPr>
              <a:t>* </a:t>
            </a:r>
            <a:r>
              <a:rPr kumimoji="1" lang="ko-KR" altLang="en-US" sz="1100" dirty="0">
                <a:latin typeface="MS Mincho" pitchFamily="49" charset="-128"/>
              </a:rPr>
              <a:t> </a:t>
            </a:r>
            <a:r>
              <a:rPr kumimoji="1" lang="ja-JP" altLang="en-US" sz="1100" dirty="0">
                <a:latin typeface="MS Mincho" pitchFamily="49" charset="-128"/>
                <a:ea typeface="MS Mincho" pitchFamily="49" charset="-128"/>
              </a:rPr>
              <a:t>適応コメントコード情報</a:t>
            </a:r>
          </a:p>
        </p:txBody>
      </p:sp>
      <p:sp>
        <p:nvSpPr>
          <p:cNvPr id="22" name="テキスト ボックス 11">
            <a:extLst>
              <a:ext uri="{FF2B5EF4-FFF2-40B4-BE49-F238E27FC236}">
                <a16:creationId xmlns:a16="http://schemas.microsoft.com/office/drawing/2014/main" id="{C1EC6B8B-D625-4025-A5E4-2301C2048D18}"/>
              </a:ext>
            </a:extLst>
          </p:cNvPr>
          <p:cNvSpPr txBox="1"/>
          <p:nvPr/>
        </p:nvSpPr>
        <p:spPr>
          <a:xfrm>
            <a:off x="3748101" y="6552018"/>
            <a:ext cx="1674492" cy="261610"/>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選択されたコード</a:t>
            </a:r>
            <a:r>
              <a:rPr lang="ja-JP" altLang="en-US" sz="1100" dirty="0">
                <a:latin typeface="MS Mincho" pitchFamily="49" charset="-128"/>
                <a:ea typeface="MS Mincho" pitchFamily="49" charset="-128"/>
              </a:rPr>
              <a:t>名称</a:t>
            </a:r>
            <a:endParaRPr kumimoji="1" lang="ja-JP" altLang="en-US" sz="1100" dirty="0">
              <a:latin typeface="MS Mincho" pitchFamily="49" charset="-128"/>
              <a:ea typeface="MS Mincho" pitchFamily="49" charset="-128"/>
            </a:endParaRPr>
          </a:p>
        </p:txBody>
      </p:sp>
      <p:sp>
        <p:nvSpPr>
          <p:cNvPr id="23" name="テキスト ボックス 11">
            <a:extLst>
              <a:ext uri="{FF2B5EF4-FFF2-40B4-BE49-F238E27FC236}">
                <a16:creationId xmlns:a16="http://schemas.microsoft.com/office/drawing/2014/main" id="{C1EC6B8B-D625-4025-A5E4-2301C2048D18}"/>
              </a:ext>
            </a:extLst>
          </p:cNvPr>
          <p:cNvSpPr txBox="1"/>
          <p:nvPr/>
        </p:nvSpPr>
        <p:spPr>
          <a:xfrm>
            <a:off x="3293542" y="7668443"/>
            <a:ext cx="1479428" cy="430887"/>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部位チェックデータ</a:t>
            </a:r>
            <a:r>
              <a:rPr lang="ja-JP" altLang="en-US" sz="1100" dirty="0">
                <a:latin typeface="MS Mincho" pitchFamily="49" charset="-128"/>
                <a:ea typeface="MS Mincho" pitchFamily="49" charset="-128"/>
              </a:rPr>
              <a:t>領域</a:t>
            </a:r>
            <a:r>
              <a:rPr kumimoji="1" lang="ko-KR" altLang="en-US" sz="1100" dirty="0">
                <a:latin typeface="MS Mincho" pitchFamily="49" charset="-128"/>
              </a:rPr>
              <a:t> </a:t>
            </a:r>
            <a:endParaRPr kumimoji="1" lang="ja-JP" altLang="en-US" sz="1100" dirty="0">
              <a:latin typeface="MS Mincho" pitchFamily="49" charset="-128"/>
              <a:ea typeface="MS Mincho" pitchFamily="49" charset="-128"/>
            </a:endParaRPr>
          </a:p>
        </p:txBody>
      </p:sp>
    </p:spTree>
    <p:extLst>
      <p:ext uri="{BB962C8B-B14F-4D97-AF65-F5344CB8AC3E}">
        <p14:creationId xmlns:p14="http://schemas.microsoft.com/office/powerpoint/2010/main" val="40342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1" name="object 8">
            <a:extLst>
              <a:ext uri="{FF2B5EF4-FFF2-40B4-BE49-F238E27FC236}">
                <a16:creationId xmlns:a16="http://schemas.microsoft.com/office/drawing/2014/main" id="{323742ED-22A4-1A35-6067-B198DCA6ABA4}"/>
              </a:ext>
            </a:extLst>
          </p:cNvPr>
          <p:cNvSpPr/>
          <p:nvPr/>
        </p:nvSpPr>
        <p:spPr>
          <a:xfrm>
            <a:off x="1664210" y="8088592"/>
            <a:ext cx="4977749" cy="1711746"/>
          </a:xfrm>
          <a:custGeom>
            <a:avLst/>
            <a:gdLst/>
            <a:ahLst/>
            <a:cxnLst/>
            <a:rect l="l" t="t" r="r" b="b"/>
            <a:pathLst>
              <a:path w="3240404" h="869950">
                <a:moveTo>
                  <a:pt x="3167989" y="0"/>
                </a:moveTo>
                <a:lnTo>
                  <a:pt x="71996" y="0"/>
                </a:lnTo>
                <a:lnTo>
                  <a:pt x="43971" y="5657"/>
                </a:lnTo>
                <a:lnTo>
                  <a:pt x="21086" y="21086"/>
                </a:lnTo>
                <a:lnTo>
                  <a:pt x="5657" y="43971"/>
                </a:lnTo>
                <a:lnTo>
                  <a:pt x="0" y="71996"/>
                </a:lnTo>
                <a:lnTo>
                  <a:pt x="0" y="797763"/>
                </a:lnTo>
                <a:lnTo>
                  <a:pt x="5657" y="825787"/>
                </a:lnTo>
                <a:lnTo>
                  <a:pt x="21086" y="848672"/>
                </a:lnTo>
                <a:lnTo>
                  <a:pt x="43971" y="864101"/>
                </a:lnTo>
                <a:lnTo>
                  <a:pt x="71996" y="869759"/>
                </a:lnTo>
                <a:lnTo>
                  <a:pt x="3167989" y="869759"/>
                </a:lnTo>
                <a:lnTo>
                  <a:pt x="3196021" y="864101"/>
                </a:lnTo>
                <a:lnTo>
                  <a:pt x="3218910" y="848672"/>
                </a:lnTo>
                <a:lnTo>
                  <a:pt x="3234340" y="825787"/>
                </a:lnTo>
                <a:lnTo>
                  <a:pt x="3239998" y="797763"/>
                </a:lnTo>
                <a:lnTo>
                  <a:pt x="3239998" y="71996"/>
                </a:lnTo>
                <a:lnTo>
                  <a:pt x="3234340" y="43971"/>
                </a:lnTo>
                <a:lnTo>
                  <a:pt x="3218910" y="21086"/>
                </a:lnTo>
                <a:lnTo>
                  <a:pt x="3196021" y="5657"/>
                </a:lnTo>
                <a:lnTo>
                  <a:pt x="3167989" y="0"/>
                </a:lnTo>
                <a:close/>
              </a:path>
            </a:pathLst>
          </a:custGeom>
          <a:solidFill>
            <a:srgbClr val="FFFCD5"/>
          </a:solidFill>
          <a:ln>
            <a:solidFill>
              <a:srgbClr val="FF0000"/>
            </a:solidFill>
          </a:ln>
        </p:spPr>
        <p:txBody>
          <a:bodyPr wrap="square" lIns="0" tIns="0" rIns="0" bIns="0" rtlCol="0"/>
          <a:lstStyle/>
          <a:p>
            <a:endParaRPr/>
          </a:p>
        </p:txBody>
      </p:sp>
      <p:sp>
        <p:nvSpPr>
          <p:cNvPr id="43" name="テキスト ボックス 2">
            <a:extLst>
              <a:ext uri="{FF2B5EF4-FFF2-40B4-BE49-F238E27FC236}">
                <a16:creationId xmlns:a16="http://schemas.microsoft.com/office/drawing/2014/main" id="{2E8BDE35-6B75-43EE-966F-09A38183B47E}"/>
              </a:ext>
            </a:extLst>
          </p:cNvPr>
          <p:cNvSpPr txBox="1"/>
          <p:nvPr/>
        </p:nvSpPr>
        <p:spPr>
          <a:xfrm>
            <a:off x="1127635" y="7317713"/>
            <a:ext cx="6459849" cy="486415"/>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MinPro-Light"/>
              </a:rPr>
              <a:t>⑤</a:t>
            </a:r>
            <a:r>
              <a:rPr lang="ja-JP" altLang="ko-KR" sz="1100" dirty="0">
                <a:latin typeface="MS Mincho" pitchFamily="49" charset="-128"/>
                <a:ea typeface="MS Mincho" pitchFamily="49" charset="-128"/>
              </a:rPr>
              <a:t>選択した適応コメントに対して審査対象</a:t>
            </a:r>
            <a:r>
              <a:rPr lang="ja-JP" altLang="en-US" sz="1100" dirty="0">
                <a:latin typeface="MS Mincho" pitchFamily="49" charset="-128"/>
                <a:ea typeface="MS Mincho" pitchFamily="49" charset="-128"/>
              </a:rPr>
              <a:t>可否を</a:t>
            </a:r>
            <a:r>
              <a:rPr lang="ja-JP" altLang="ko-KR" sz="1100" dirty="0">
                <a:latin typeface="MS Mincho" pitchFamily="49" charset="-128"/>
                <a:ea typeface="MS Mincho" pitchFamily="49" charset="-128"/>
              </a:rPr>
              <a:t>設定します。</a:t>
            </a:r>
            <a:endParaRPr lang="en-US" altLang="ko-KR" sz="1100" dirty="0">
              <a:latin typeface="MS Mincho" pitchFamily="49" charset="-128"/>
              <a:ea typeface="MS Mincho" pitchFamily="49" charset="-128"/>
              <a:cs typeface="KozMinPro-Light"/>
            </a:endParaRPr>
          </a:p>
          <a:p>
            <a:pPr>
              <a:lnSpc>
                <a:spcPct val="125000"/>
              </a:lnSpc>
            </a:pPr>
            <a:r>
              <a:rPr lang="ja-JP" altLang="en-US" sz="1100" dirty="0">
                <a:latin typeface="MS Mincho" pitchFamily="49" charset="-128"/>
                <a:ea typeface="MS Mincho" pitchFamily="49" charset="-128"/>
              </a:rPr>
              <a:t>　　　　　　のよう</a:t>
            </a:r>
            <a:r>
              <a:rPr lang="ja-JP" altLang="ko-KR" sz="1100" dirty="0">
                <a:latin typeface="MS Mincho" pitchFamily="49" charset="-128"/>
                <a:ea typeface="MS Mincho" pitchFamily="49" charset="-128"/>
              </a:rPr>
              <a:t>にクリックして変更すると外来の場合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チェック対象から除外します。</a:t>
            </a:r>
            <a:endParaRPr lang="en-US" altLang="ja-JP" sz="1100" dirty="0">
              <a:solidFill>
                <a:schemeClr val="tx1"/>
              </a:solidFill>
              <a:latin typeface="MS Mincho" pitchFamily="49" charset="-128"/>
              <a:ea typeface="MS Mincho" pitchFamily="49" charset="-128"/>
            </a:endParaRPr>
          </a:p>
        </p:txBody>
      </p:sp>
      <p:sp>
        <p:nvSpPr>
          <p:cNvPr id="45" name="テキスト ボックス 2">
            <a:extLst>
              <a:ext uri="{FF2B5EF4-FFF2-40B4-BE49-F238E27FC236}">
                <a16:creationId xmlns:a16="http://schemas.microsoft.com/office/drawing/2014/main" id="{2E8BDE35-6B75-43EE-966F-09A38183B47E}"/>
              </a:ext>
            </a:extLst>
          </p:cNvPr>
          <p:cNvSpPr txBox="1"/>
          <p:nvPr/>
        </p:nvSpPr>
        <p:spPr>
          <a:xfrm>
            <a:off x="1157798" y="6263331"/>
            <a:ext cx="5400000" cy="115031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cs typeface="KozMinPro-Light"/>
              </a:rPr>
              <a:t>③</a:t>
            </a:r>
            <a:r>
              <a:rPr lang="ja-JP" altLang="ko-KR" sz="1100" dirty="0">
                <a:latin typeface="ＭＳ 明朝" panose="02020609040205080304" pitchFamily="17" charset="-128"/>
                <a:ea typeface="ＭＳ 明朝" panose="02020609040205080304" pitchFamily="17" charset="-128"/>
              </a:rPr>
              <a:t>チェックデータ文字列を追加入力するか、</a:t>
            </a:r>
            <a:r>
              <a:rPr lang="ja-JP" altLang="en-US" sz="1100" dirty="0">
                <a:latin typeface="ＭＳ 明朝" panose="02020609040205080304" pitchFamily="17" charset="-128"/>
                <a:ea typeface="ＭＳ 明朝" panose="02020609040205080304" pitchFamily="17" charset="-128"/>
              </a:rPr>
              <a:t>又は</a:t>
            </a:r>
            <a:r>
              <a:rPr lang="ja-JP" altLang="ko-KR" sz="1100" dirty="0">
                <a:latin typeface="ＭＳ 明朝" panose="02020609040205080304" pitchFamily="17" charset="-128"/>
                <a:ea typeface="ＭＳ 明朝" panose="02020609040205080304" pitchFamily="17" charset="-128"/>
              </a:rPr>
              <a:t>選択したチェックデータを変更</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できるフィールドです。</a:t>
            </a:r>
            <a:endParaRPr lang="en-US" altLang="ko-KR" sz="1100" dirty="0">
              <a:latin typeface="ＭＳ 明朝" panose="02020609040205080304" pitchFamily="17" charset="-128"/>
              <a:ea typeface="ＭＳ 明朝" panose="02020609040205080304" pitchFamily="17" charset="-128"/>
              <a:cs typeface="KozMinPro-Light"/>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cs typeface="KozMinPro-Light"/>
              </a:rPr>
              <a:t>④</a:t>
            </a:r>
            <a:r>
              <a:rPr lang="ja-JP" altLang="ko-KR" sz="1100" dirty="0">
                <a:latin typeface="ＭＳ 明朝" panose="02020609040205080304" pitchFamily="17" charset="-128"/>
                <a:ea typeface="ＭＳ 明朝" panose="02020609040205080304" pitchFamily="17" charset="-128"/>
              </a:rPr>
              <a:t>入力欄に記載されたチェックデータを登録/変更/削除する操作ボタンです。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-フィールドの文字列は「追加」ボタンで追加されます。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cs typeface="KozMinPro-Light"/>
              </a:rPr>
              <a:t>   - </a:t>
            </a:r>
            <a:r>
              <a:rPr lang="ja-JP" altLang="ko-KR" sz="1100" dirty="0">
                <a:latin typeface="ＭＳ 明朝" panose="02020609040205080304" pitchFamily="17" charset="-128"/>
                <a:ea typeface="ＭＳ 明朝" panose="02020609040205080304" pitchFamily="17" charset="-128"/>
              </a:rPr>
              <a:t>②のチェックデータから選択してチェックデータを変更または削除します。</a:t>
            </a:r>
            <a:endParaRPr lang="en-US" altLang="ja-JP" sz="1100" dirty="0">
              <a:solidFill>
                <a:schemeClr val="tx1"/>
              </a:solidFill>
              <a:latin typeface="ＭＳ 明朝" panose="02020609040205080304" pitchFamily="17" charset="-128"/>
              <a:ea typeface="ＭＳ 明朝" panose="02020609040205080304" pitchFamily="17" charset="-128"/>
            </a:endParaRPr>
          </a:p>
        </p:txBody>
      </p:sp>
      <p:pic>
        <p:nvPicPr>
          <p:cNvPr id="6" name="그림 5">
            <a:extLst>
              <a:ext uri="{FF2B5EF4-FFF2-40B4-BE49-F238E27FC236}">
                <a16:creationId xmlns:a16="http://schemas.microsoft.com/office/drawing/2014/main" id="{9992ABF7-C640-E053-E7B4-0DDCC56A83B9}"/>
              </a:ext>
            </a:extLst>
          </p:cNvPr>
          <p:cNvPicPr>
            <a:picLocks noChangeAspect="1"/>
          </p:cNvPicPr>
          <p:nvPr/>
        </p:nvPicPr>
        <p:blipFill>
          <a:blip r:embed="rId3"/>
          <a:stretch>
            <a:fillRect/>
          </a:stretch>
        </p:blipFill>
        <p:spPr>
          <a:xfrm>
            <a:off x="1391676" y="2304398"/>
            <a:ext cx="5065950" cy="3335997"/>
          </a:xfrm>
          <a:prstGeom prst="rect">
            <a:avLst/>
          </a:prstGeom>
        </p:spPr>
      </p:pic>
      <p:sp>
        <p:nvSpPr>
          <p:cNvPr id="108" name="Google Shape;108;p2"/>
          <p:cNvSpPr txBox="1"/>
          <p:nvPr/>
        </p:nvSpPr>
        <p:spPr>
          <a:xfrm>
            <a:off x="1206419" y="1415275"/>
            <a:ext cx="6199216" cy="93867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「適応コメントコード情報一覧」に部位チェックデータを含むコメントコードが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検索されます。 （=提供される適応コメントマスターリスト）</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チェックする場合、導入された</a:t>
            </a:r>
            <a:r>
              <a:rPr lang="ja-JP" altLang="en-US" sz="1100" dirty="0">
                <a:latin typeface="MS Mincho" pitchFamily="49" charset="-128"/>
                <a:ea typeface="MS Mincho" pitchFamily="49" charset="-128"/>
              </a:rPr>
              <a:t>レセプト内</a:t>
            </a:r>
            <a:r>
              <a:rPr lang="ja-JP" altLang="ko-KR" sz="1100" dirty="0">
                <a:latin typeface="MS Mincho" pitchFamily="49" charset="-128"/>
                <a:ea typeface="MS Mincho" pitchFamily="49" charset="-128"/>
              </a:rPr>
              <a:t>で適応コメントに該当するコメントコ</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ードを照会します。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a:t>
            </a:fld>
            <a:endParaRPr dirty="0"/>
          </a:p>
        </p:txBody>
      </p:sp>
      <p:sp>
        <p:nvSpPr>
          <p:cNvPr id="20" name="Google Shape;122;p3"/>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b="1" dirty="0">
                <a:solidFill>
                  <a:schemeClr val="tx1"/>
                </a:solidFill>
                <a:latin typeface="MS Mincho" pitchFamily="49" charset="-128"/>
                <a:ea typeface="MS Mincho"/>
                <a:cs typeface="MS Mincho"/>
                <a:sym typeface="MS Mincho"/>
              </a:rPr>
              <a:t> </a:t>
            </a:r>
            <a:r>
              <a:rPr lang="ja-JP" altLang="ko-KR" sz="1100" dirty="0">
                <a:solidFill>
                  <a:schemeClr val="tx1"/>
                </a:solidFill>
                <a:latin typeface="MS Mincho" pitchFamily="49" charset="-128"/>
                <a:ea typeface="MS Mincho" pitchFamily="49" charset="-128"/>
              </a:rPr>
              <a:t>適応コメントに対する「コード部位チェックデータ」管理</a:t>
            </a:r>
            <a:endParaRPr sz="1100" dirty="0">
              <a:solidFill>
                <a:schemeClr val="tx1"/>
              </a:solidFill>
              <a:latin typeface="MS Mincho" pitchFamily="49" charset="-128"/>
              <a:ea typeface="MS Mincho" pitchFamily="49" charset="-128"/>
              <a:cs typeface="MS Mincho"/>
              <a:sym typeface="MS Mincho"/>
            </a:endParaRPr>
          </a:p>
        </p:txBody>
      </p:sp>
      <p:pic>
        <p:nvPicPr>
          <p:cNvPr id="3" name="그림 2"/>
          <p:cNvPicPr>
            <a:picLocks noChangeAspect="1"/>
          </p:cNvPicPr>
          <p:nvPr/>
        </p:nvPicPr>
        <p:blipFill>
          <a:blip r:embed="rId4"/>
          <a:stretch>
            <a:fillRect/>
          </a:stretch>
        </p:blipFill>
        <p:spPr>
          <a:xfrm>
            <a:off x="1206419" y="1836734"/>
            <a:ext cx="824756" cy="271994"/>
          </a:xfrm>
          <a:prstGeom prst="rect">
            <a:avLst/>
          </a:prstGeom>
        </p:spPr>
      </p:pic>
      <p:sp>
        <p:nvSpPr>
          <p:cNvPr id="22" name="Google Shape;127;p3">
            <a:extLst>
              <a:ext uri="{FF2B5EF4-FFF2-40B4-BE49-F238E27FC236}">
                <a16:creationId xmlns:a16="http://schemas.microsoft.com/office/drawing/2014/main" id="{4C655AA7-98F7-AB1B-629D-0D6151B91FA0}"/>
              </a:ext>
            </a:extLst>
          </p:cNvPr>
          <p:cNvSpPr txBox="1"/>
          <p:nvPr/>
        </p:nvSpPr>
        <p:spPr>
          <a:xfrm>
            <a:off x="2735502" y="27712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23" name="Google Shape;277;p11">
            <a:extLst>
              <a:ext uri="{FF2B5EF4-FFF2-40B4-BE49-F238E27FC236}">
                <a16:creationId xmlns:a16="http://schemas.microsoft.com/office/drawing/2014/main" id="{50487C51-37C9-A2C0-6B98-96CF88285BA2}"/>
              </a:ext>
            </a:extLst>
          </p:cNvPr>
          <p:cNvSpPr txBox="1"/>
          <p:nvPr/>
        </p:nvSpPr>
        <p:spPr>
          <a:xfrm>
            <a:off x="3994155" y="334510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25" name="Google Shape;280;p11">
            <a:extLst>
              <a:ext uri="{FF2B5EF4-FFF2-40B4-BE49-F238E27FC236}">
                <a16:creationId xmlns:a16="http://schemas.microsoft.com/office/drawing/2014/main" id="{25AAAF0C-451D-087B-B159-D6A6EDD0891E}"/>
              </a:ext>
            </a:extLst>
          </p:cNvPr>
          <p:cNvSpPr txBox="1"/>
          <p:nvPr/>
        </p:nvSpPr>
        <p:spPr>
          <a:xfrm>
            <a:off x="6240352" y="3007077"/>
            <a:ext cx="28346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26" name="テキスト ボックス 20">
            <a:extLst>
              <a:ext uri="{FF2B5EF4-FFF2-40B4-BE49-F238E27FC236}">
                <a16:creationId xmlns:a16="http://schemas.microsoft.com/office/drawing/2014/main" id="{C953F9AA-21C9-4BC1-92C0-35C9C38165A0}"/>
              </a:ext>
            </a:extLst>
          </p:cNvPr>
          <p:cNvSpPr txBox="1"/>
          <p:nvPr/>
        </p:nvSpPr>
        <p:spPr>
          <a:xfrm>
            <a:off x="3558138" y="3809986"/>
            <a:ext cx="1454244" cy="261610"/>
          </a:xfrm>
          <a:prstGeom prst="rect">
            <a:avLst/>
          </a:prstGeom>
          <a:noFill/>
        </p:spPr>
        <p:txBody>
          <a:bodyPr wrap="none" rtlCol="0">
            <a:spAutoFit/>
          </a:bodyPr>
          <a:lstStyle/>
          <a:p>
            <a:r>
              <a:rPr lang="ja-JP" altLang="ko-KR" sz="1100" dirty="0">
                <a:solidFill>
                  <a:srgbClr val="FF0000"/>
                </a:solidFill>
                <a:latin typeface="MS Mincho" pitchFamily="49" charset="-128"/>
                <a:ea typeface="MS Mincho" pitchFamily="49" charset="-128"/>
              </a:rPr>
              <a:t>部位チェックデータ</a:t>
            </a:r>
            <a:endParaRPr kumimoji="1" lang="ja-JP" altLang="en-US" sz="1100" dirty="0">
              <a:solidFill>
                <a:srgbClr val="FF0000"/>
              </a:solidFill>
              <a:latin typeface="MS Mincho" pitchFamily="49" charset="-128"/>
              <a:ea typeface="MS Mincho" pitchFamily="49" charset="-128"/>
            </a:endParaRPr>
          </a:p>
        </p:txBody>
      </p:sp>
      <p:sp>
        <p:nvSpPr>
          <p:cNvPr id="27" name="テキスト ボックス 2">
            <a:extLst>
              <a:ext uri="{FF2B5EF4-FFF2-40B4-BE49-F238E27FC236}">
                <a16:creationId xmlns:a16="http://schemas.microsoft.com/office/drawing/2014/main" id="{2E8BDE35-6B75-43EE-966F-09A38183B47E}"/>
              </a:ext>
            </a:extLst>
          </p:cNvPr>
          <p:cNvSpPr txBox="1"/>
          <p:nvPr/>
        </p:nvSpPr>
        <p:spPr>
          <a:xfrm>
            <a:off x="1159848" y="5600070"/>
            <a:ext cx="5771283" cy="714619"/>
          </a:xfrm>
          <a:prstGeom prst="rect">
            <a:avLst/>
          </a:prstGeom>
          <a:noFill/>
        </p:spPr>
        <p:txBody>
          <a:bodyPr wrap="square">
            <a:spAutoFit/>
          </a:bodyPr>
          <a:lstStyle/>
          <a:p>
            <a:pPr marL="228600" indent="-228600">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latin typeface="ＭＳ 明朝" panose="02020609040205080304" pitchFamily="17" charset="-128"/>
                <a:ea typeface="ＭＳ 明朝" panose="02020609040205080304" pitchFamily="17" charset="-128"/>
              </a:rPr>
              <a:t>「超音波検査（断層撮影法）（胸腹部）：</a:t>
            </a:r>
            <a:r>
              <a:rPr lang="ja-JP" altLang="en-US" sz="1100" dirty="0">
                <a:latin typeface="ＭＳ 明朝" panose="02020609040205080304" pitchFamily="17" charset="-128"/>
                <a:ea typeface="ＭＳ 明朝" panose="02020609040205080304" pitchFamily="17" charset="-128"/>
              </a:rPr>
              <a:t>ア</a:t>
            </a:r>
            <a:r>
              <a:rPr lang="ja-JP" altLang="ko-KR" sz="1100" dirty="0">
                <a:latin typeface="ＭＳ 明朝" panose="02020609040205080304" pitchFamily="17" charset="-128"/>
                <a:ea typeface="ＭＳ 明朝" panose="02020609040205080304" pitchFamily="17" charset="-128"/>
              </a:rPr>
              <a:t>　消化器領域」</a:t>
            </a:r>
            <a:r>
              <a:rPr lang="en-US" altLang="ko-KR" sz="1100" dirty="0">
                <a:latin typeface="ＭＳ 明朝" panose="02020609040205080304" pitchFamily="17" charset="-128"/>
                <a:ea typeface="ＭＳ 明朝" panose="02020609040205080304" pitchFamily="17" charset="-128"/>
                <a:cs typeface="KozMinPro-Light"/>
              </a:rPr>
              <a:t>(820100681)</a:t>
            </a:r>
            <a:r>
              <a:rPr lang="ja-JP" altLang="ko-KR" sz="1100" dirty="0">
                <a:latin typeface="ＭＳ 明朝" panose="02020609040205080304" pitchFamily="17" charset="-128"/>
                <a:ea typeface="ＭＳ 明朝" panose="02020609040205080304" pitchFamily="17" charset="-128"/>
              </a:rPr>
              <a:t>を</a:t>
            </a:r>
            <a:endParaRPr lang="en-US" altLang="ja-JP" sz="1100" dirty="0">
              <a:latin typeface="ＭＳ 明朝" panose="02020609040205080304" pitchFamily="17" charset="-128"/>
              <a:ea typeface="ＭＳ 明朝" panose="02020609040205080304" pitchFamily="17" charset="-128"/>
            </a:endParaRPr>
          </a:p>
          <a:p>
            <a:pPr marL="228600" indent="-228600">
              <a:lnSpc>
                <a:spcPct val="125000"/>
              </a:lnSpc>
            </a:pPr>
            <a:r>
              <a:rPr lang="ja-JP" altLang="en-US"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ダブルクリックします。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ct val="125000"/>
              </a:lnSpc>
            </a:pPr>
            <a:r>
              <a:rPr lang="ja-JP" altLang="ja-JP" sz="1050" kern="0" dirty="0">
                <a:solidFill>
                  <a:srgbClr val="FF0000"/>
                </a:solidFill>
                <a:effectLst/>
                <a:latin typeface="ＭＳ 明朝" panose="02020609040205080304" pitchFamily="17" charset="-128"/>
                <a:ea typeface="ＭＳ 明朝" panose="02020609040205080304" pitchFamily="17" charset="-128"/>
                <a:cs typeface="KozGoPro-Medium"/>
              </a:rPr>
              <a:t>②</a:t>
            </a:r>
            <a:r>
              <a:rPr lang="ja-JP" altLang="ko-KR" sz="1100" dirty="0">
                <a:latin typeface="ＭＳ 明朝" panose="02020609040205080304" pitchFamily="17" charset="-128"/>
                <a:ea typeface="ＭＳ 明朝" panose="02020609040205080304" pitchFamily="17" charset="-128"/>
              </a:rPr>
              <a:t>コメントコードに</a:t>
            </a:r>
            <a:r>
              <a:rPr lang="ja-JP" altLang="en-US" sz="1100" dirty="0">
                <a:latin typeface="ＭＳ 明朝" panose="02020609040205080304" pitchFamily="17" charset="-128"/>
                <a:ea typeface="ＭＳ 明朝" panose="02020609040205080304" pitchFamily="17" charset="-128"/>
              </a:rPr>
              <a:t>対する</a:t>
            </a:r>
            <a:r>
              <a:rPr lang="ja-JP" altLang="ko-KR" sz="1100" dirty="0">
                <a:latin typeface="ＭＳ 明朝" panose="02020609040205080304" pitchFamily="17" charset="-128"/>
                <a:ea typeface="ＭＳ 明朝" panose="02020609040205080304" pitchFamily="17" charset="-128"/>
              </a:rPr>
              <a:t>適応病名部位チェックデータです</a:t>
            </a:r>
            <a:r>
              <a:rPr lang="ja-JP" altLang="en-US" sz="1100" dirty="0">
                <a:latin typeface="ＭＳ 明朝" panose="02020609040205080304" pitchFamily="17" charset="-128"/>
                <a:ea typeface="ＭＳ 明朝" panose="02020609040205080304" pitchFamily="17" charset="-128"/>
              </a:rPr>
              <a:t>。</a:t>
            </a:r>
            <a:endParaRPr lang="en-US" altLang="ja-JP" sz="1100" kern="0" dirty="0">
              <a:solidFill>
                <a:srgbClr val="000000"/>
              </a:solidFill>
              <a:effectLst/>
              <a:latin typeface="ＭＳ 明朝" panose="02020609040205080304" pitchFamily="17" charset="-128"/>
              <a:ea typeface="ＭＳ 明朝" panose="02020609040205080304" pitchFamily="17" charset="-128"/>
              <a:cs typeface="KozMinPro-Light"/>
            </a:endParaRPr>
          </a:p>
        </p:txBody>
      </p:sp>
      <p:cxnSp>
        <p:nvCxnSpPr>
          <p:cNvPr id="28" name="직선 화살표 연결선 27"/>
          <p:cNvCxnSpPr>
            <a:cxnSpLocks/>
          </p:cNvCxnSpPr>
          <p:nvPr/>
        </p:nvCxnSpPr>
        <p:spPr>
          <a:xfrm>
            <a:off x="2864335" y="3120699"/>
            <a:ext cx="407298" cy="6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12">
            <a:extLst>
              <a:ext uri="{FF2B5EF4-FFF2-40B4-BE49-F238E27FC236}">
                <a16:creationId xmlns:a16="http://schemas.microsoft.com/office/drawing/2014/main" id="{5A8567E8-6147-4E7D-8CBB-7051C16C1C01}"/>
              </a:ext>
            </a:extLst>
          </p:cNvPr>
          <p:cNvCxnSpPr>
            <a:cxnSpLocks/>
            <a:stCxn id="25" idx="1"/>
            <a:endCxn id="12" idx="3"/>
          </p:cNvCxnSpPr>
          <p:nvPr/>
        </p:nvCxnSpPr>
        <p:spPr>
          <a:xfrm flipH="1">
            <a:off x="6042128" y="3191723"/>
            <a:ext cx="198224" cy="96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Google Shape;280;p11">
            <a:extLst>
              <a:ext uri="{FF2B5EF4-FFF2-40B4-BE49-F238E27FC236}">
                <a16:creationId xmlns:a16="http://schemas.microsoft.com/office/drawing/2014/main" id="{25AAAF0C-451D-087B-B159-D6A6EDD0891E}"/>
              </a:ext>
            </a:extLst>
          </p:cNvPr>
          <p:cNvSpPr txBox="1"/>
          <p:nvPr/>
        </p:nvSpPr>
        <p:spPr>
          <a:xfrm flipH="1">
            <a:off x="5992146" y="2790058"/>
            <a:ext cx="3747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itchFamily="49" charset="-128"/>
                <a:ea typeface="Century"/>
                <a:cs typeface="Century"/>
                <a:sym typeface="Century"/>
              </a:rPr>
              <a:t>④</a:t>
            </a:r>
            <a:endParaRPr sz="1800" dirty="0">
              <a:solidFill>
                <a:srgbClr val="FF0000"/>
              </a:solidFill>
              <a:latin typeface="MS Mincho" pitchFamily="49" charset="-128"/>
              <a:ea typeface="MS Mincho" pitchFamily="49" charset="-128"/>
              <a:cs typeface="Century"/>
              <a:sym typeface="Century"/>
            </a:endParaRPr>
          </a:p>
        </p:txBody>
      </p:sp>
      <p:sp>
        <p:nvSpPr>
          <p:cNvPr id="38" name="四角形: 角を丸くする 12">
            <a:extLst>
              <a:ext uri="{FF2B5EF4-FFF2-40B4-BE49-F238E27FC236}">
                <a16:creationId xmlns:a16="http://schemas.microsoft.com/office/drawing/2014/main" id="{4F63F663-47F0-470A-B0F2-1C937E1F5FF9}"/>
              </a:ext>
            </a:extLst>
          </p:cNvPr>
          <p:cNvSpPr/>
          <p:nvPr/>
        </p:nvSpPr>
        <p:spPr>
          <a:xfrm>
            <a:off x="4857236" y="2959932"/>
            <a:ext cx="1196139" cy="14686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39" name="Google Shape;280;p11">
            <a:extLst>
              <a:ext uri="{FF2B5EF4-FFF2-40B4-BE49-F238E27FC236}">
                <a16:creationId xmlns:a16="http://schemas.microsoft.com/office/drawing/2014/main" id="{25AAAF0C-451D-087B-B159-D6A6EDD0891E}"/>
              </a:ext>
            </a:extLst>
          </p:cNvPr>
          <p:cNvSpPr txBox="1"/>
          <p:nvPr/>
        </p:nvSpPr>
        <p:spPr>
          <a:xfrm>
            <a:off x="5439698" y="34374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itchFamily="49" charset="-128"/>
                <a:ea typeface="Century"/>
                <a:cs typeface="Century"/>
                <a:sym typeface="Century"/>
              </a:rPr>
              <a:t>⑤</a:t>
            </a:r>
            <a:endParaRPr sz="1800" dirty="0">
              <a:solidFill>
                <a:srgbClr val="FF0000"/>
              </a:solidFill>
              <a:latin typeface="MS Mincho" pitchFamily="49" charset="-128"/>
              <a:ea typeface="MS Mincho" pitchFamily="49" charset="-128"/>
              <a:cs typeface="Century"/>
              <a:sym typeface="Century"/>
            </a:endParaRPr>
          </a:p>
        </p:txBody>
      </p:sp>
      <p:pic>
        <p:nvPicPr>
          <p:cNvPr id="29" name="그림 28"/>
          <p:cNvPicPr>
            <a:picLocks noChangeAspect="1"/>
          </p:cNvPicPr>
          <p:nvPr/>
        </p:nvPicPr>
        <p:blipFill>
          <a:blip r:embed="rId5"/>
          <a:stretch>
            <a:fillRect/>
          </a:stretch>
        </p:blipFill>
        <p:spPr>
          <a:xfrm>
            <a:off x="1343840" y="7582818"/>
            <a:ext cx="727137" cy="260345"/>
          </a:xfrm>
          <a:prstGeom prst="rect">
            <a:avLst/>
          </a:prstGeom>
        </p:spPr>
      </p:pic>
      <p:sp>
        <p:nvSpPr>
          <p:cNvPr id="7" name="テキスト ボックス 11">
            <a:extLst>
              <a:ext uri="{FF2B5EF4-FFF2-40B4-BE49-F238E27FC236}">
                <a16:creationId xmlns:a16="http://schemas.microsoft.com/office/drawing/2014/main" id="{E7762CE4-54F8-2489-A2EB-90670297B9D0}"/>
              </a:ext>
            </a:extLst>
          </p:cNvPr>
          <p:cNvSpPr txBox="1"/>
          <p:nvPr/>
        </p:nvSpPr>
        <p:spPr>
          <a:xfrm>
            <a:off x="1346479" y="3791392"/>
            <a:ext cx="2039815" cy="261610"/>
          </a:xfrm>
          <a:prstGeom prst="rect">
            <a:avLst/>
          </a:prstGeom>
          <a:solidFill>
            <a:schemeClr val="bg1"/>
          </a:solidFill>
          <a:ln>
            <a:solidFill>
              <a:srgbClr val="FF0000"/>
            </a:solidFill>
          </a:ln>
        </p:spPr>
        <p:txBody>
          <a:bodyPr wrap="square" rtlCol="0">
            <a:spAutoFit/>
          </a:bodyPr>
          <a:lstStyle/>
          <a:p>
            <a:r>
              <a:rPr kumimoji="1" lang="en-US" altLang="ko-KR"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適応コメントコードリスト</a:t>
            </a:r>
            <a:endParaRPr kumimoji="1" lang="ja-JP" altLang="en-US" sz="1100" dirty="0">
              <a:solidFill>
                <a:srgbClr val="FF0000"/>
              </a:solidFill>
              <a:latin typeface="MS Mincho" pitchFamily="49" charset="-128"/>
              <a:ea typeface="MS Mincho" pitchFamily="49" charset="-128"/>
            </a:endParaRPr>
          </a:p>
        </p:txBody>
      </p:sp>
      <p:sp>
        <p:nvSpPr>
          <p:cNvPr id="12" name="四角形: 角を丸くする 12">
            <a:extLst>
              <a:ext uri="{FF2B5EF4-FFF2-40B4-BE49-F238E27FC236}">
                <a16:creationId xmlns:a16="http://schemas.microsoft.com/office/drawing/2014/main" id="{DA8A7BAC-63FD-DE78-26E5-3A12B5DD37FA}"/>
              </a:ext>
            </a:extLst>
          </p:cNvPr>
          <p:cNvSpPr/>
          <p:nvPr/>
        </p:nvSpPr>
        <p:spPr>
          <a:xfrm>
            <a:off x="4845989" y="3110804"/>
            <a:ext cx="1196139" cy="1811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18" name="四角形: 角を丸くする 12">
            <a:extLst>
              <a:ext uri="{FF2B5EF4-FFF2-40B4-BE49-F238E27FC236}">
                <a16:creationId xmlns:a16="http://schemas.microsoft.com/office/drawing/2014/main" id="{0B391E53-0877-1D91-92B3-B92CE5897189}"/>
              </a:ext>
            </a:extLst>
          </p:cNvPr>
          <p:cNvSpPr/>
          <p:nvPr/>
        </p:nvSpPr>
        <p:spPr>
          <a:xfrm>
            <a:off x="4850862" y="3377337"/>
            <a:ext cx="652777" cy="46146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19" name="object 14">
            <a:extLst>
              <a:ext uri="{FF2B5EF4-FFF2-40B4-BE49-F238E27FC236}">
                <a16:creationId xmlns:a16="http://schemas.microsoft.com/office/drawing/2014/main" id="{D961D397-7ECA-0E5B-2BDB-F4AEF970EC48}"/>
              </a:ext>
            </a:extLst>
          </p:cNvPr>
          <p:cNvSpPr txBox="1"/>
          <p:nvPr/>
        </p:nvSpPr>
        <p:spPr>
          <a:xfrm>
            <a:off x="1745450" y="8108907"/>
            <a:ext cx="4946752" cy="1616083"/>
          </a:xfrm>
          <a:prstGeom prst="rect">
            <a:avLst/>
          </a:prstGeom>
        </p:spPr>
        <p:txBody>
          <a:bodyPr vert="horz" wrap="square" lIns="0" tIns="12065" rIns="0" bIns="0" rtlCol="0">
            <a:spAutoFit/>
          </a:bodyPr>
          <a:lstStyle/>
          <a:p>
            <a:pPr marL="12700" marR="5080">
              <a:lnSpc>
                <a:spcPct val="135000"/>
              </a:lnSpc>
              <a:spcBef>
                <a:spcPts val="95"/>
              </a:spcBef>
            </a:pPr>
            <a:r>
              <a:rPr lang="ja-JP" altLang="en-US" sz="1050" dirty="0">
                <a:latin typeface="MS Mincho" pitchFamily="49" charset="-128"/>
                <a:ea typeface="MS Mincho" pitchFamily="49" charset="-128"/>
              </a:rPr>
              <a:t>参考</a:t>
            </a:r>
            <a:r>
              <a:rPr lang="ja-JP" altLang="ko-KR" sz="1050" dirty="0">
                <a:latin typeface="MS Mincho" pitchFamily="49" charset="-128"/>
                <a:ea typeface="MS Mincho" pitchFamily="49" charset="-128"/>
              </a:rPr>
              <a:t>：提供されたコメントコードのサブチェックデータは医療機関で任意の判断</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ko-KR" sz="1050" dirty="0">
                <a:latin typeface="MS Mincho" pitchFamily="49" charset="-128"/>
                <a:ea typeface="MS Mincho" pitchFamily="49" charset="-128"/>
              </a:rPr>
              <a:t>で学習され、追加されたチェックデータは赤い文字で表示されます。</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en-US" altLang="ko-KR" sz="1050" dirty="0">
                <a:latin typeface="MS Mincho" pitchFamily="49" charset="-128"/>
                <a:ea typeface="MS Mincho" pitchFamily="49" charset="-128"/>
                <a:cs typeface="Microsoft JhengHei"/>
              </a:rPr>
              <a:t>- </a:t>
            </a:r>
            <a:r>
              <a:rPr lang="ja-JP" altLang="ko-KR" sz="1050" dirty="0">
                <a:latin typeface="MS Mincho" pitchFamily="49" charset="-128"/>
                <a:ea typeface="MS Mincho" pitchFamily="49" charset="-128"/>
              </a:rPr>
              <a:t>本画面でのチェックデータ変更後</a:t>
            </a:r>
            <a:r>
              <a:rPr lang="ja-JP" altLang="en-US" sz="1050" dirty="0">
                <a:latin typeface="MS Mincho" pitchFamily="49" charset="-128"/>
                <a:ea typeface="MS Mincho" pitchFamily="49" charset="-128"/>
              </a:rPr>
              <a:t>に</a:t>
            </a:r>
            <a:r>
              <a:rPr lang="ja-JP" altLang="ko-KR" sz="1050" dirty="0">
                <a:latin typeface="MS Mincho" pitchFamily="49" charset="-128"/>
                <a:ea typeface="MS Mincho" pitchFamily="49" charset="-128"/>
              </a:rPr>
              <a:t>は</a:t>
            </a:r>
            <a:r>
              <a:rPr lang="ja-JP" altLang="en-US" sz="1050" dirty="0">
                <a:latin typeface="MS Mincho" pitchFamily="49" charset="-128"/>
                <a:ea typeface="MS Mincho" pitchFamily="49" charset="-128"/>
              </a:rPr>
              <a:t>レセプト</a:t>
            </a:r>
            <a:r>
              <a:rPr lang="ja-JP" altLang="ko-KR" sz="1050" dirty="0">
                <a:latin typeface="MS Mincho" pitchFamily="49" charset="-128"/>
                <a:ea typeface="MS Mincho" pitchFamily="49" charset="-128"/>
              </a:rPr>
              <a:t>目視点検過程でチェックデータ</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en-US" sz="1050" dirty="0">
                <a:latin typeface="MS Mincho" pitchFamily="49" charset="-128"/>
                <a:ea typeface="MS Mincho" pitchFamily="49" charset="-128"/>
              </a:rPr>
              <a:t>　</a:t>
            </a:r>
            <a:r>
              <a:rPr lang="ja-JP" altLang="ko-KR" sz="1050" dirty="0">
                <a:latin typeface="MS Mincho" pitchFamily="49" charset="-128"/>
                <a:ea typeface="MS Mincho" pitchFamily="49" charset="-128"/>
              </a:rPr>
              <a:t>変更後に行われる「自動再点検」は実行されません。</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en-US" altLang="ko-KR" sz="1050" dirty="0">
                <a:latin typeface="MS Mincho" pitchFamily="49" charset="-128"/>
                <a:ea typeface="MS Mincho" pitchFamily="49" charset="-128"/>
                <a:cs typeface="Microsoft JhengHei"/>
              </a:rPr>
              <a:t>- </a:t>
            </a:r>
            <a:r>
              <a:rPr lang="ja-JP" altLang="ko-KR" sz="1050" dirty="0">
                <a:latin typeface="MS Mincho" pitchFamily="49" charset="-128"/>
                <a:ea typeface="MS Mincho" pitchFamily="49" charset="-128"/>
              </a:rPr>
              <a:t>適用すべき該当する</a:t>
            </a:r>
            <a:r>
              <a:rPr lang="ja-JP" altLang="en-US" sz="1050" dirty="0">
                <a:latin typeface="MS Mincho" pitchFamily="49" charset="-128"/>
                <a:ea typeface="MS Mincho" pitchFamily="49" charset="-128"/>
              </a:rPr>
              <a:t>レセプト</a:t>
            </a:r>
            <a:r>
              <a:rPr lang="ja-JP" altLang="ko-KR" sz="1050" dirty="0">
                <a:latin typeface="MS Mincho" pitchFamily="49" charset="-128"/>
                <a:ea typeface="MS Mincho" pitchFamily="49" charset="-128"/>
              </a:rPr>
              <a:t>がわからないため、必要に応じて診療月の対象</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en-US" sz="1050" dirty="0">
                <a:latin typeface="MS Mincho" pitchFamily="49" charset="-128"/>
                <a:ea typeface="MS Mincho" pitchFamily="49" charset="-128"/>
              </a:rPr>
              <a:t>　</a:t>
            </a:r>
            <a:r>
              <a:rPr lang="ja-JP" altLang="ko-KR" sz="1050" dirty="0">
                <a:latin typeface="MS Mincho" pitchFamily="49" charset="-128"/>
                <a:ea typeface="MS Mincho" pitchFamily="49" charset="-128"/>
              </a:rPr>
              <a:t>として別途再点検を行ってください。</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ja-JP" altLang="ko-KR" sz="1050" dirty="0">
                <a:latin typeface="MS Mincho" pitchFamily="49" charset="-128"/>
                <a:ea typeface="MS Mincho" pitchFamily="49" charset="-128"/>
              </a:rPr>
              <a:t>（再点検の遂行は「点検業務」&gt;「受付及び点検」で可能です。）</a:t>
            </a:r>
            <a:endParaRPr lang="ko-KR" altLang="en-US" sz="1050" dirty="0">
              <a:latin typeface="MS Mincho" pitchFamily="49" charset="-128"/>
              <a:ea typeface="ＭＳ 明朝" panose="02020609040205080304" pitchFamily="17" charset="-128"/>
              <a:cs typeface="Microsoft JhengHei"/>
            </a:endParaRPr>
          </a:p>
        </p:txBody>
      </p:sp>
    </p:spTree>
    <p:extLst>
      <p:ext uri="{BB962C8B-B14F-4D97-AF65-F5344CB8AC3E}">
        <p14:creationId xmlns:p14="http://schemas.microsoft.com/office/powerpoint/2010/main" val="285793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그림 7"/>
          <p:cNvPicPr>
            <a:picLocks noChangeAspect="1"/>
          </p:cNvPicPr>
          <p:nvPr/>
        </p:nvPicPr>
        <p:blipFill>
          <a:blip r:embed="rId3"/>
          <a:stretch>
            <a:fillRect/>
          </a:stretch>
        </p:blipFill>
        <p:spPr>
          <a:xfrm>
            <a:off x="1339796" y="6723512"/>
            <a:ext cx="4849687" cy="3331147"/>
          </a:xfrm>
          <a:prstGeom prst="rect">
            <a:avLst/>
          </a:prstGeom>
        </p:spPr>
      </p:pic>
      <p:pic>
        <p:nvPicPr>
          <p:cNvPr id="5" name="그림 4"/>
          <p:cNvPicPr>
            <a:picLocks noChangeAspect="1"/>
          </p:cNvPicPr>
          <p:nvPr/>
        </p:nvPicPr>
        <p:blipFill>
          <a:blip r:embed="rId4"/>
          <a:stretch>
            <a:fillRect/>
          </a:stretch>
        </p:blipFill>
        <p:spPr>
          <a:xfrm>
            <a:off x="1373933" y="2268355"/>
            <a:ext cx="4711181" cy="3234541"/>
          </a:xfrm>
          <a:prstGeom prst="rect">
            <a:avLst/>
          </a:prstGeom>
        </p:spPr>
      </p:pic>
      <p:sp>
        <p:nvSpPr>
          <p:cNvPr id="108" name="Google Shape;108;p2"/>
          <p:cNvSpPr txBox="1"/>
          <p:nvPr/>
        </p:nvSpPr>
        <p:spPr>
          <a:xfrm>
            <a:off x="1081390" y="2107477"/>
            <a:ext cx="5892728" cy="515485"/>
          </a:xfrm>
          <a:prstGeom prst="rect">
            <a:avLst/>
          </a:prstGeom>
          <a:solidFill>
            <a:schemeClr val="bg1"/>
          </a:solid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「湿布部位のコメント」「腰１日１枚１４日分」について病名がなく不合格判定を受けた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です。</a:t>
            </a:r>
            <a:endParaRPr sz="1100" dirty="0">
              <a:solidFill>
                <a:srgbClr val="FF0000"/>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5</a:t>
            </a:fld>
            <a:endParaRPr/>
          </a:p>
        </p:txBody>
      </p:sp>
      <p:sp>
        <p:nvSpPr>
          <p:cNvPr id="11" name="Google Shape;113;p2"/>
          <p:cNvSpPr/>
          <p:nvPr/>
        </p:nvSpPr>
        <p:spPr>
          <a:xfrm>
            <a:off x="1320899" y="9199483"/>
            <a:ext cx="3130521"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「肩」筋肉痛はコメント「腰」と合わ</a:t>
            </a:r>
            <a:r>
              <a:rPr lang="ja-JP" altLang="en-US" sz="1100" dirty="0">
                <a:latin typeface="MS Mincho" pitchFamily="49" charset="-128"/>
                <a:ea typeface="MS Mincho" pitchFamily="49" charset="-128"/>
              </a:rPr>
              <a:t>ず、</a:t>
            </a:r>
            <a:r>
              <a:rPr lang="ja-JP" altLang="ko-KR" sz="1100" dirty="0">
                <a:latin typeface="MS Mincho" pitchFamily="49" charset="-128"/>
                <a:ea typeface="MS Mincho" pitchFamily="49" charset="-128"/>
              </a:rPr>
              <a:t>コメント部位に対するHIT病名が存在しない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ため不合格です。</a:t>
            </a:r>
            <a:endParaRPr sz="1100" dirty="0">
              <a:solidFill>
                <a:schemeClr val="dk1"/>
              </a:solidFill>
              <a:latin typeface="MS Mincho" pitchFamily="49" charset="-128"/>
              <a:ea typeface="MS Mincho" pitchFamily="49" charset="-128"/>
              <a:cs typeface="MS Mincho"/>
              <a:sym typeface="MS Mincho"/>
            </a:endParaRPr>
          </a:p>
        </p:txBody>
      </p:sp>
      <p:sp>
        <p:nvSpPr>
          <p:cNvPr id="15" name="テキスト ボックス 10">
            <a:extLst>
              <a:ext uri="{FF2B5EF4-FFF2-40B4-BE49-F238E27FC236}">
                <a16:creationId xmlns:a16="http://schemas.microsoft.com/office/drawing/2014/main" id="{CF8FFA11-7344-4683-AA52-1775D42A73D7}"/>
              </a:ext>
            </a:extLst>
          </p:cNvPr>
          <p:cNvSpPr txBox="1"/>
          <p:nvPr/>
        </p:nvSpPr>
        <p:spPr>
          <a:xfrm>
            <a:off x="1323036" y="5287714"/>
            <a:ext cx="4980851" cy="261610"/>
          </a:xfrm>
          <a:prstGeom prst="rect">
            <a:avLst/>
          </a:prstGeom>
          <a:solidFill>
            <a:schemeClr val="bg1"/>
          </a:solidFill>
          <a:ln>
            <a:solidFill>
              <a:srgbClr val="FF0000"/>
            </a:solidFill>
          </a:ln>
        </p:spPr>
        <p:txBody>
          <a:bodyPr wrap="none" rtlCol="0">
            <a:spAutoFit/>
          </a:bodyPr>
          <a:lstStyle/>
          <a:p>
            <a:r>
              <a:rPr lang="ja-JP" altLang="ko-KR" sz="1100" dirty="0">
                <a:latin typeface="MS Mincho" pitchFamily="49" charset="-128"/>
                <a:ea typeface="MS Mincho" pitchFamily="49" charset="-128"/>
              </a:rPr>
              <a:t>メッセージは「〇〇の</a:t>
            </a:r>
            <a:r>
              <a:rPr lang="ja-JP" altLang="ko-KR" sz="1100" dirty="0">
                <a:solidFill>
                  <a:srgbClr val="FF0000"/>
                </a:solidFill>
                <a:latin typeface="MS Mincho" pitchFamily="49" charset="-128"/>
                <a:ea typeface="MS Mincho" pitchFamily="49" charset="-128"/>
              </a:rPr>
              <a:t>部位</a:t>
            </a:r>
            <a:r>
              <a:rPr lang="ja-JP" altLang="ko-KR" sz="1100" dirty="0">
                <a:latin typeface="MS Mincho" pitchFamily="49" charset="-128"/>
                <a:ea typeface="MS Mincho" pitchFamily="49" charset="-128"/>
              </a:rPr>
              <a:t>に対応する</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病名がありません」</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表示します。</a:t>
            </a:r>
            <a:endParaRPr kumimoji="1" lang="ja-JP" altLang="en-US" sz="1100" dirty="0">
              <a:latin typeface="MS Mincho" pitchFamily="49" charset="-128"/>
              <a:ea typeface="MS Mincho" pitchFamily="49" charset="-128"/>
            </a:endParaRPr>
          </a:p>
        </p:txBody>
      </p:sp>
      <p:sp>
        <p:nvSpPr>
          <p:cNvPr id="19" name="テキスト ボックス 17">
            <a:extLst>
              <a:ext uri="{FF2B5EF4-FFF2-40B4-BE49-F238E27FC236}">
                <a16:creationId xmlns:a16="http://schemas.microsoft.com/office/drawing/2014/main" id="{DF435E5B-D206-4B16-AFA0-AE6B9CD91509}"/>
              </a:ext>
            </a:extLst>
          </p:cNvPr>
          <p:cNvSpPr txBox="1"/>
          <p:nvPr/>
        </p:nvSpPr>
        <p:spPr>
          <a:xfrm>
            <a:off x="2123767" y="4187327"/>
            <a:ext cx="2723823" cy="261610"/>
          </a:xfrm>
          <a:prstGeom prst="rect">
            <a:avLst/>
          </a:prstGeom>
          <a:solidFill>
            <a:schemeClr val="bg1"/>
          </a:solidFill>
          <a:ln>
            <a:solidFill>
              <a:srgbClr val="FF0000"/>
            </a:solidFill>
          </a:ln>
        </p:spPr>
        <p:txBody>
          <a:bodyPr wrap="none" rtlCol="0">
            <a:spAutoFit/>
          </a:bodyPr>
          <a:lstStyle/>
          <a:p>
            <a:r>
              <a:rPr lang="ja-JP" altLang="ko-KR" sz="1100" dirty="0">
                <a:latin typeface="MS Mincho" pitchFamily="49" charset="-128"/>
                <a:ea typeface="MS Mincho" pitchFamily="49" charset="-128"/>
              </a:rPr>
              <a:t>コメントは紫色の太字で表示されます。</a:t>
            </a:r>
            <a:endParaRPr kumimoji="1" lang="ja-JP" altLang="en-US" sz="1100" dirty="0">
              <a:latin typeface="MS Mincho" pitchFamily="49" charset="-128"/>
              <a:ea typeface="MS Mincho" pitchFamily="49" charset="-128"/>
            </a:endParaRPr>
          </a:p>
        </p:txBody>
      </p:sp>
      <p:sp>
        <p:nvSpPr>
          <p:cNvPr id="20" name="Google Shape;122;p3"/>
          <p:cNvSpPr txBox="1"/>
          <p:nvPr/>
        </p:nvSpPr>
        <p:spPr>
          <a:xfrm>
            <a:off x="1048101" y="1582554"/>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pitchFamily="49" charset="-128"/>
                <a:cs typeface="MS Mincho"/>
                <a:sym typeface="MS Mincho"/>
              </a:rPr>
              <a:t>レセプト</a:t>
            </a:r>
            <a:r>
              <a:rPr lang="ja-JP" altLang="ko-KR" sz="1100" dirty="0">
                <a:solidFill>
                  <a:schemeClr val="tx1"/>
                </a:solidFill>
                <a:latin typeface="MS Mincho" pitchFamily="49" charset="-128"/>
                <a:ea typeface="MS Mincho" pitchFamily="49" charset="-128"/>
              </a:rPr>
              <a:t>「</a:t>
            </a:r>
            <a:r>
              <a:rPr lang="ja-JP" altLang="ko-KR" sz="1100" dirty="0">
                <a:latin typeface="MS Mincho" pitchFamily="49" charset="-128"/>
                <a:ea typeface="MS Mincho" pitchFamily="49" charset="-128"/>
              </a:rPr>
              <a:t>適応コメントに対する部位チェック」の事例です。 （基本動作マニュアル「部位チェック」P29と同様）</a:t>
            </a:r>
            <a:endParaRPr sz="1100" dirty="0">
              <a:solidFill>
                <a:schemeClr val="dk1"/>
              </a:solidFill>
              <a:latin typeface="MS Mincho" pitchFamily="49" charset="-128"/>
              <a:ea typeface="MS Mincho" pitchFamily="49" charset="-128"/>
              <a:cs typeface="MS Mincho"/>
              <a:sym typeface="MS Mincho"/>
            </a:endParaRPr>
          </a:p>
        </p:txBody>
      </p:sp>
      <p:pic>
        <p:nvPicPr>
          <p:cNvPr id="6" name="그림 5"/>
          <p:cNvPicPr>
            <a:picLocks noChangeAspect="1"/>
          </p:cNvPicPr>
          <p:nvPr/>
        </p:nvPicPr>
        <p:blipFill>
          <a:blip r:embed="rId5"/>
          <a:stretch>
            <a:fillRect/>
          </a:stretch>
        </p:blipFill>
        <p:spPr>
          <a:xfrm>
            <a:off x="2123767" y="3382998"/>
            <a:ext cx="3838575" cy="609600"/>
          </a:xfrm>
          <a:prstGeom prst="rect">
            <a:avLst/>
          </a:prstGeom>
          <a:ln>
            <a:solidFill>
              <a:srgbClr val="FF0000"/>
            </a:solidFill>
          </a:ln>
        </p:spPr>
      </p:pic>
      <p:sp>
        <p:nvSpPr>
          <p:cNvPr id="17" name="四角形: 角を丸くする 9">
            <a:extLst>
              <a:ext uri="{FF2B5EF4-FFF2-40B4-BE49-F238E27FC236}">
                <a16:creationId xmlns:a16="http://schemas.microsoft.com/office/drawing/2014/main" id="{5C2C3131-7F40-45CB-9473-5E3B147DD9BD}"/>
              </a:ext>
            </a:extLst>
          </p:cNvPr>
          <p:cNvSpPr/>
          <p:nvPr/>
        </p:nvSpPr>
        <p:spPr>
          <a:xfrm>
            <a:off x="2260600" y="3762256"/>
            <a:ext cx="1144160" cy="20494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cxnSp>
        <p:nvCxnSpPr>
          <p:cNvPr id="18" name="直線矢印コネクタ 16">
            <a:extLst>
              <a:ext uri="{FF2B5EF4-FFF2-40B4-BE49-F238E27FC236}">
                <a16:creationId xmlns:a16="http://schemas.microsoft.com/office/drawing/2014/main" id="{9AA85618-5ACE-4E64-96AA-D8AEBD5EE47A}"/>
              </a:ext>
            </a:extLst>
          </p:cNvPr>
          <p:cNvCxnSpPr>
            <a:cxnSpLocks/>
          </p:cNvCxnSpPr>
          <p:nvPr/>
        </p:nvCxnSpPr>
        <p:spPr>
          <a:xfrm>
            <a:off x="3909754" y="3131511"/>
            <a:ext cx="0" cy="264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
            <a:extLst>
              <a:ext uri="{FF2B5EF4-FFF2-40B4-BE49-F238E27FC236}">
                <a16:creationId xmlns:a16="http://schemas.microsoft.com/office/drawing/2014/main" id="{40CEE7B2-8441-4DDD-9FD1-C563D636D408}"/>
              </a:ext>
            </a:extLst>
          </p:cNvPr>
          <p:cNvSpPr txBox="1"/>
          <p:nvPr/>
        </p:nvSpPr>
        <p:spPr>
          <a:xfrm>
            <a:off x="1057684" y="5796986"/>
            <a:ext cx="5660365" cy="938719"/>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不合格（ピンク色）診療行為、医薬品をダブルクリックすると「適応症修正画面」</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が表示されますが、該当不合格対象はコメントです。したがって、</a:t>
            </a:r>
            <a:r>
              <a:rPr lang="ja-JP" altLang="ko-KR" sz="1100" dirty="0">
                <a:solidFill>
                  <a:srgbClr val="FF0000"/>
                </a:solidFill>
                <a:latin typeface="MS Mincho" pitchFamily="49" charset="-128"/>
                <a:ea typeface="MS Mincho" pitchFamily="49" charset="-128"/>
              </a:rPr>
              <a:t>コメント</a:t>
            </a:r>
            <a:r>
              <a:rPr lang="ja-JP" altLang="ko-KR" sz="1100" dirty="0">
                <a:latin typeface="MS Mincho" pitchFamily="49" charset="-128"/>
                <a:ea typeface="MS Mincho" pitchFamily="49" charset="-128"/>
              </a:rPr>
              <a:t>をダブ</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ルクリックする必要があります。 「部位適応症修正」画面（＝コメント部位チェック）</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が表示されます。</a:t>
            </a:r>
            <a:r>
              <a:rPr lang="en-US" altLang="ko-KR" sz="1100" dirty="0">
                <a:latin typeface="MS Mincho" pitchFamily="49" charset="-128"/>
                <a:ea typeface="MS Mincho" pitchFamily="49" charset="-128"/>
                <a:cs typeface="Times New Roman" panose="02020603050405020304" pitchFamily="18" charset="0"/>
              </a:rPr>
              <a:t>  </a:t>
            </a:r>
            <a:r>
              <a:rPr lang="ko-KR" altLang="en-US" sz="1100" dirty="0">
                <a:latin typeface="MS Mincho" pitchFamily="49" charset="-128"/>
                <a:ea typeface="ＭＳ 明朝" panose="02020609040205080304" pitchFamily="17" charset="-128"/>
                <a:cs typeface="Times New Roman" panose="02020603050405020304" pitchFamily="18" charset="0"/>
              </a:rPr>
              <a:t> </a:t>
            </a:r>
            <a:endParaRPr lang="en-US" altLang="ja-JP" sz="1100" dirty="0">
              <a:latin typeface="MS Mincho" pitchFamily="49" charset="-128"/>
              <a:ea typeface="MS Mincho" pitchFamily="49" charset="-128"/>
            </a:endParaRPr>
          </a:p>
        </p:txBody>
      </p:sp>
      <p:sp>
        <p:nvSpPr>
          <p:cNvPr id="34" name="テキスト ボックス 14">
            <a:extLst>
              <a:ext uri="{FF2B5EF4-FFF2-40B4-BE49-F238E27FC236}">
                <a16:creationId xmlns:a16="http://schemas.microsoft.com/office/drawing/2014/main" id="{83854F03-2A4E-8E34-4C47-1945FBF7D002}"/>
              </a:ext>
            </a:extLst>
          </p:cNvPr>
          <p:cNvSpPr txBox="1"/>
          <p:nvPr/>
        </p:nvSpPr>
        <p:spPr>
          <a:xfrm>
            <a:off x="4271910" y="6639505"/>
            <a:ext cx="1877437" cy="261610"/>
          </a:xfrm>
          <a:prstGeom prst="rect">
            <a:avLst/>
          </a:prstGeom>
          <a:solidFill>
            <a:schemeClr val="bg1"/>
          </a:solidFill>
        </p:spPr>
        <p:txBody>
          <a:bodyPr wrap="none" rtlCol="0">
            <a:spAutoFit/>
          </a:bodyPr>
          <a:lstStyle/>
          <a:p>
            <a:r>
              <a:rPr lang="ja-JP" altLang="ko-KR" sz="1100" dirty="0">
                <a:solidFill>
                  <a:srgbClr val="FF0000"/>
                </a:solidFill>
                <a:latin typeface="MS Mincho" pitchFamily="49" charset="-128"/>
                <a:ea typeface="MS Mincho" pitchFamily="49" charset="-128"/>
              </a:rPr>
              <a:t>「適応コメント部位修正」</a:t>
            </a:r>
            <a:endParaRPr kumimoji="1" lang="ja-JP" altLang="en-US" sz="1100" dirty="0">
              <a:solidFill>
                <a:srgbClr val="FF0000"/>
              </a:solidFill>
              <a:latin typeface="MS Mincho" pitchFamily="49" charset="-128"/>
              <a:ea typeface="MS Mincho" pitchFamily="49" charset="-128"/>
            </a:endParaRPr>
          </a:p>
        </p:txBody>
      </p:sp>
      <p:pic>
        <p:nvPicPr>
          <p:cNvPr id="13" name="그림 12"/>
          <p:cNvPicPr>
            <a:picLocks noChangeAspect="1"/>
          </p:cNvPicPr>
          <p:nvPr/>
        </p:nvPicPr>
        <p:blipFill>
          <a:blip r:embed="rId6"/>
          <a:stretch>
            <a:fillRect/>
          </a:stretch>
        </p:blipFill>
        <p:spPr>
          <a:xfrm>
            <a:off x="2476776" y="8097594"/>
            <a:ext cx="2017804" cy="1041187"/>
          </a:xfrm>
          <a:prstGeom prst="rect">
            <a:avLst/>
          </a:prstGeom>
          <a:ln>
            <a:solidFill>
              <a:srgbClr val="FF0000"/>
            </a:solidFill>
          </a:ln>
        </p:spPr>
      </p:pic>
      <p:cxnSp>
        <p:nvCxnSpPr>
          <p:cNvPr id="36" name="直線矢印コネクタ 16">
            <a:extLst>
              <a:ext uri="{FF2B5EF4-FFF2-40B4-BE49-F238E27FC236}">
                <a16:creationId xmlns:a16="http://schemas.microsoft.com/office/drawing/2014/main" id="{9AA85618-5ACE-4E64-96AA-D8AEBD5EE47A}"/>
              </a:ext>
            </a:extLst>
          </p:cNvPr>
          <p:cNvCxnSpPr/>
          <p:nvPr/>
        </p:nvCxnSpPr>
        <p:spPr>
          <a:xfrm>
            <a:off x="2825423" y="7825340"/>
            <a:ext cx="177195" cy="326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9">
            <a:extLst>
              <a:ext uri="{FF2B5EF4-FFF2-40B4-BE49-F238E27FC236}">
                <a16:creationId xmlns:a16="http://schemas.microsoft.com/office/drawing/2014/main" id="{5C2C3131-7F40-45CB-9473-5E3B147DD9BD}"/>
              </a:ext>
            </a:extLst>
          </p:cNvPr>
          <p:cNvSpPr/>
          <p:nvPr/>
        </p:nvSpPr>
        <p:spPr>
          <a:xfrm>
            <a:off x="2439252" y="8737577"/>
            <a:ext cx="1470502" cy="1778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適応コメント部位の修正</a:t>
            </a:r>
            <a:endParaRPr sz="1400" dirty="0">
              <a:solidFill>
                <a:srgbClr val="002060"/>
              </a:solidFill>
              <a:latin typeface="MS Mincho" pitchFamily="49" charset="-128"/>
              <a:ea typeface="MS Mincho" pitchFamily="49" charset="-128"/>
              <a:cs typeface="MS Gothic"/>
              <a:sym typeface="MS Gothic"/>
            </a:endParaRPr>
          </a:p>
        </p:txBody>
      </p:sp>
      <p:sp>
        <p:nvSpPr>
          <p:cNvPr id="3" name="四角形: 角を丸くする 17">
            <a:extLst>
              <a:ext uri="{FF2B5EF4-FFF2-40B4-BE49-F238E27FC236}">
                <a16:creationId xmlns:a16="http://schemas.microsoft.com/office/drawing/2014/main" id="{9506FAFB-EAE8-7D77-02C8-7666D150F168}"/>
              </a:ext>
            </a:extLst>
          </p:cNvPr>
          <p:cNvSpPr/>
          <p:nvPr/>
        </p:nvSpPr>
        <p:spPr>
          <a:xfrm>
            <a:off x="3626919" y="7302848"/>
            <a:ext cx="1097481" cy="776537"/>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4" name="연결선: 꺾임 3">
            <a:extLst>
              <a:ext uri="{FF2B5EF4-FFF2-40B4-BE49-F238E27FC236}">
                <a16:creationId xmlns:a16="http://schemas.microsoft.com/office/drawing/2014/main" id="{18AB4926-783A-CF89-4B57-96B4B41EB5B9}"/>
              </a:ext>
            </a:extLst>
          </p:cNvPr>
          <p:cNvCxnSpPr>
            <a:cxnSpLocks/>
            <a:stCxn id="3" idx="3"/>
          </p:cNvCxnSpPr>
          <p:nvPr/>
        </p:nvCxnSpPr>
        <p:spPr>
          <a:xfrm>
            <a:off x="4724400" y="7691117"/>
            <a:ext cx="974278" cy="1327867"/>
          </a:xfrm>
          <a:prstGeom prst="bent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연결선: 꺾임 40">
            <a:extLst>
              <a:ext uri="{FF2B5EF4-FFF2-40B4-BE49-F238E27FC236}">
                <a16:creationId xmlns:a16="http://schemas.microsoft.com/office/drawing/2014/main" id="{F7EBE0A2-B668-E6A2-F85E-D611D887FD43}"/>
              </a:ext>
            </a:extLst>
          </p:cNvPr>
          <p:cNvCxnSpPr>
            <a:cxnSpLocks/>
          </p:cNvCxnSpPr>
          <p:nvPr/>
        </p:nvCxnSpPr>
        <p:spPr>
          <a:xfrm>
            <a:off x="3435225" y="3933170"/>
            <a:ext cx="2744587" cy="2905580"/>
          </a:xfrm>
          <a:prstGeom prst="bentConnector3">
            <a:avLst>
              <a:gd name="adj1" fmla="val 12102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B7DF3D-267F-6604-65F7-BBB18C13E6C6}"/>
              </a:ext>
            </a:extLst>
          </p:cNvPr>
          <p:cNvSpPr txBox="1"/>
          <p:nvPr/>
        </p:nvSpPr>
        <p:spPr>
          <a:xfrm>
            <a:off x="5452179" y="5568762"/>
            <a:ext cx="1265870" cy="261610"/>
          </a:xfrm>
          <a:prstGeom prst="rect">
            <a:avLst/>
          </a:prstGeom>
          <a:noFill/>
        </p:spPr>
        <p:txBody>
          <a:bodyPr wrap="square">
            <a:spAutoFit/>
          </a:bodyPr>
          <a:lstStyle/>
          <a:p>
            <a:r>
              <a:rPr lang="ja-JP" altLang="ko-KR" sz="1100" b="1" dirty="0">
                <a:solidFill>
                  <a:srgbClr val="FF0000"/>
                </a:solidFill>
                <a:latin typeface="MS Mincho" pitchFamily="49" charset="-128"/>
                <a:ea typeface="MS Mincho" pitchFamily="49" charset="-128"/>
              </a:rPr>
              <a:t>ダブルクリック</a:t>
            </a:r>
            <a:endParaRPr lang="ko-KR" altLang="en-US" sz="1100" b="1" dirty="0">
              <a:solidFill>
                <a:srgbClr val="FF0000"/>
              </a:solidFill>
              <a:latin typeface="MS Mincho" pitchFamily="49" charset="-128"/>
            </a:endParaRPr>
          </a:p>
        </p:txBody>
      </p:sp>
      <p:sp>
        <p:nvSpPr>
          <p:cNvPr id="50" name="object 10">
            <a:extLst>
              <a:ext uri="{FF2B5EF4-FFF2-40B4-BE49-F238E27FC236}">
                <a16:creationId xmlns:a16="http://schemas.microsoft.com/office/drawing/2014/main" id="{90F6A052-DC4E-67D4-2BD2-BD5E0A0485F8}"/>
              </a:ext>
            </a:extLst>
          </p:cNvPr>
          <p:cNvSpPr/>
          <p:nvPr/>
        </p:nvSpPr>
        <p:spPr>
          <a:xfrm>
            <a:off x="4932022" y="9044754"/>
            <a:ext cx="1606108" cy="984135"/>
          </a:xfrm>
          <a:custGeom>
            <a:avLst/>
            <a:gdLst/>
            <a:ahLst/>
            <a:cxnLst/>
            <a:rect l="l" t="t" r="r" b="b"/>
            <a:pathLst>
              <a:path w="2835275" h="869950">
                <a:moveTo>
                  <a:pt x="2763012" y="0"/>
                </a:moveTo>
                <a:lnTo>
                  <a:pt x="72009" y="0"/>
                </a:lnTo>
                <a:lnTo>
                  <a:pt x="43982" y="5659"/>
                </a:lnTo>
                <a:lnTo>
                  <a:pt x="21093" y="21093"/>
                </a:lnTo>
                <a:lnTo>
                  <a:pt x="5659" y="43982"/>
                </a:lnTo>
                <a:lnTo>
                  <a:pt x="0" y="72008"/>
                </a:lnTo>
                <a:lnTo>
                  <a:pt x="0" y="797775"/>
                </a:lnTo>
                <a:lnTo>
                  <a:pt x="5659" y="825800"/>
                </a:lnTo>
                <a:lnTo>
                  <a:pt x="21093" y="848685"/>
                </a:lnTo>
                <a:lnTo>
                  <a:pt x="43982" y="864114"/>
                </a:lnTo>
                <a:lnTo>
                  <a:pt x="72009" y="869772"/>
                </a:lnTo>
                <a:lnTo>
                  <a:pt x="2763012" y="869772"/>
                </a:lnTo>
                <a:lnTo>
                  <a:pt x="2791036" y="864114"/>
                </a:lnTo>
                <a:lnTo>
                  <a:pt x="2813921" y="848685"/>
                </a:lnTo>
                <a:lnTo>
                  <a:pt x="2829350" y="825800"/>
                </a:lnTo>
                <a:lnTo>
                  <a:pt x="2835008" y="797775"/>
                </a:lnTo>
                <a:lnTo>
                  <a:pt x="2835008" y="72008"/>
                </a:lnTo>
                <a:lnTo>
                  <a:pt x="2829350" y="43982"/>
                </a:lnTo>
                <a:lnTo>
                  <a:pt x="2813921" y="21093"/>
                </a:lnTo>
                <a:lnTo>
                  <a:pt x="2791036" y="5659"/>
                </a:lnTo>
                <a:lnTo>
                  <a:pt x="2763012" y="0"/>
                </a:lnTo>
                <a:close/>
              </a:path>
            </a:pathLst>
          </a:custGeom>
          <a:solidFill>
            <a:srgbClr val="FFFCD5"/>
          </a:solidFill>
          <a:ln>
            <a:solidFill>
              <a:srgbClr val="0070C0"/>
            </a:solidFill>
          </a:ln>
        </p:spPr>
        <p:txBody>
          <a:bodyPr wrap="square" lIns="0" tIns="0" rIns="0" bIns="0" rtlCol="0"/>
          <a:lstStyle>
            <a:defPPr>
              <a:defRPr kern="0"/>
            </a:defPPr>
          </a:lstStyle>
          <a:p>
            <a:pPr algn="ctr"/>
            <a:r>
              <a:rPr lang="en-US" altLang="ko-KR" sz="1200" dirty="0">
                <a:solidFill>
                  <a:srgbClr val="0070C0"/>
                </a:solidFill>
              </a:rPr>
              <a:t>. </a:t>
            </a:r>
            <a:endParaRPr sz="1200" dirty="0">
              <a:solidFill>
                <a:srgbClr val="0070C0"/>
              </a:solidFill>
            </a:endParaRPr>
          </a:p>
        </p:txBody>
      </p:sp>
      <p:sp>
        <p:nvSpPr>
          <p:cNvPr id="52" name="テキスト ボックス 14">
            <a:extLst>
              <a:ext uri="{FF2B5EF4-FFF2-40B4-BE49-F238E27FC236}">
                <a16:creationId xmlns:a16="http://schemas.microsoft.com/office/drawing/2014/main" id="{9DF3D8CF-1B0F-D593-60E4-B3D41B64C3CD}"/>
              </a:ext>
            </a:extLst>
          </p:cNvPr>
          <p:cNvSpPr txBox="1"/>
          <p:nvPr/>
        </p:nvSpPr>
        <p:spPr>
          <a:xfrm>
            <a:off x="4932023" y="9086022"/>
            <a:ext cx="1547978" cy="938719"/>
          </a:xfrm>
          <a:prstGeom prst="rect">
            <a:avLst/>
          </a:prstGeom>
          <a:noFill/>
        </p:spPr>
        <p:txBody>
          <a:bodyPr wrap="square" rtlCol="0">
            <a:spAutoFit/>
          </a:bodyPr>
          <a:lstStyle/>
          <a:p>
            <a:r>
              <a:rPr lang="ja-JP" altLang="ko-KR" sz="1100" dirty="0">
                <a:latin typeface="MS Mincho" pitchFamily="49" charset="-128"/>
                <a:ea typeface="MS Mincho" pitchFamily="49" charset="-128"/>
              </a:rPr>
              <a:t>「適応コメントに対する部位チェックデータ」を管理する画面が「適応コメント部位修正」画面です。</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360529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1" name="그림 10"/>
          <p:cNvPicPr>
            <a:picLocks noChangeAspect="1"/>
          </p:cNvPicPr>
          <p:nvPr/>
        </p:nvPicPr>
        <p:blipFill>
          <a:blip r:embed="rId3"/>
          <a:stretch>
            <a:fillRect/>
          </a:stretch>
        </p:blipFill>
        <p:spPr>
          <a:xfrm>
            <a:off x="1104233" y="6318278"/>
            <a:ext cx="5557824" cy="3654460"/>
          </a:xfrm>
          <a:prstGeom prst="rect">
            <a:avLst/>
          </a:prstGeom>
        </p:spPr>
      </p:pic>
      <p:pic>
        <p:nvPicPr>
          <p:cNvPr id="28" name="그림 27"/>
          <p:cNvPicPr>
            <a:picLocks noChangeAspect="1"/>
          </p:cNvPicPr>
          <p:nvPr/>
        </p:nvPicPr>
        <p:blipFill>
          <a:blip r:embed="rId4"/>
          <a:stretch>
            <a:fillRect/>
          </a:stretch>
        </p:blipFill>
        <p:spPr>
          <a:xfrm>
            <a:off x="1162041" y="2721504"/>
            <a:ext cx="2428875" cy="3095625"/>
          </a:xfrm>
          <a:prstGeom prst="rect">
            <a:avLst/>
          </a:prstGeom>
        </p:spPr>
      </p:pic>
      <p:sp>
        <p:nvSpPr>
          <p:cNvPr id="108" name="Google Shape;108;p2"/>
          <p:cNvSpPr txBox="1"/>
          <p:nvPr/>
        </p:nvSpPr>
        <p:spPr>
          <a:xfrm>
            <a:off x="1216482" y="1475576"/>
            <a:ext cx="5533844" cy="93867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 コメントに記載されている部位名称について病名部位チェックをして</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該当病名がない場合、「○○部位に対応する病名がありません」という不合格メ</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ッセージを表示します。 「コメントで使用できる部位名称の部位チェックデータ」を管理します。</a:t>
            </a:r>
            <a:endParaRPr lang="ko-KR" altLang="en-US" sz="1100" dirty="0">
              <a:solidFill>
                <a:schemeClr val="dk1"/>
              </a:solidFill>
              <a:latin typeface="MS Mincho" pitchFamily="49" charset="-128"/>
              <a:ea typeface="MS Mincho"/>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6</a:t>
            </a:fld>
            <a:endParaRPr/>
          </a:p>
        </p:txBody>
      </p:sp>
      <p:sp>
        <p:nvSpPr>
          <p:cNvPr id="112" name="Google Shape;112;p2"/>
          <p:cNvSpPr/>
          <p:nvPr/>
        </p:nvSpPr>
        <p:spPr>
          <a:xfrm>
            <a:off x="1553029" y="4638264"/>
            <a:ext cx="157408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456068" y="4006979"/>
            <a:ext cx="3205989"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ナビゲーションウィンドウの「システム管理」＞「適応コメント部位の修正」をダブルクリックします。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048101" y="599803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14">
            <a:extLst>
              <a:ext uri="{FF2B5EF4-FFF2-40B4-BE49-F238E27FC236}">
                <a16:creationId xmlns:a16="http://schemas.microsoft.com/office/drawing/2014/main" id="{83854F03-2A4E-8E34-4C47-1945FBF7D002}"/>
              </a:ext>
            </a:extLst>
          </p:cNvPr>
          <p:cNvSpPr txBox="1"/>
          <p:nvPr/>
        </p:nvSpPr>
        <p:spPr>
          <a:xfrm>
            <a:off x="3525065" y="5556850"/>
            <a:ext cx="3498726" cy="600164"/>
          </a:xfrm>
          <a:prstGeom prst="rect">
            <a:avLst/>
          </a:prstGeom>
          <a:solidFill>
            <a:schemeClr val="bg1"/>
          </a:solidFill>
        </p:spPr>
        <p:txBody>
          <a:bodyPr wrap="square" rtlCol="0">
            <a:spAutoFit/>
          </a:bodyPr>
          <a:lstStyle/>
          <a:p>
            <a:r>
              <a:rPr lang="ja-JP" altLang="ko-KR" sz="1100" dirty="0">
                <a:solidFill>
                  <a:srgbClr val="FF0000"/>
                </a:solidFill>
                <a:latin typeface="MS Mincho" pitchFamily="49" charset="-128"/>
                <a:ea typeface="MS Mincho" pitchFamily="49" charset="-128"/>
              </a:rPr>
              <a:t>*「適応症の修正」と「適応コード部位の修正」の</a:t>
            </a:r>
            <a:endParaRPr lang="en-US" altLang="ja-JP" sz="1100" dirty="0">
              <a:solidFill>
                <a:srgbClr val="FF0000"/>
              </a:solidFill>
              <a:latin typeface="MS Mincho" pitchFamily="49" charset="-128"/>
              <a:ea typeface="MS Mincho" pitchFamily="49" charset="-128"/>
            </a:endParaRPr>
          </a:p>
          <a:p>
            <a:r>
              <a:rPr lang="ja-JP" altLang="ko-KR" sz="1100" dirty="0">
                <a:solidFill>
                  <a:srgbClr val="FF0000"/>
                </a:solidFill>
                <a:latin typeface="MS Mincho" pitchFamily="49" charset="-128"/>
                <a:ea typeface="MS Mincho" pitchFamily="49" charset="-128"/>
              </a:rPr>
              <a:t>「チェックデータ」と同じ方法で医療機関でチェックデータを追加</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変更</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削除</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可能です。</a:t>
            </a:r>
            <a:endParaRPr kumimoji="1" lang="ja-JP" altLang="en-US" sz="1100" dirty="0">
              <a:solidFill>
                <a:srgbClr val="FF0000"/>
              </a:solidFill>
              <a:latin typeface="MS Mincho" pitchFamily="49" charset="-128"/>
              <a:ea typeface="MS Mincho" pitchFamily="49" charset="-128"/>
            </a:endParaRPr>
          </a:p>
        </p:txBody>
      </p:sp>
      <p:sp>
        <p:nvSpPr>
          <p:cNvPr id="23" name="Google Shape;122;p3"/>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en-US" altLang="ko-KR" sz="1100" dirty="0">
                <a:solidFill>
                  <a:schemeClr val="tx1"/>
                </a:solidFill>
                <a:latin typeface="MS Mincho" pitchFamily="49" charset="-128"/>
                <a:ea typeface="MS Mincho" pitchFamily="49" charset="-128"/>
                <a:cs typeface="MS Mincho"/>
                <a:sym typeface="MS Mincho"/>
              </a:rPr>
              <a:t> </a:t>
            </a:r>
            <a:r>
              <a:rPr lang="ja-JP" altLang="ko-KR" sz="1100" dirty="0">
                <a:solidFill>
                  <a:schemeClr val="tx1"/>
                </a:solidFill>
                <a:latin typeface="MS Mincho" pitchFamily="49" charset="-128"/>
                <a:ea typeface="MS Mincho" pitchFamily="49" charset="-128"/>
              </a:rPr>
              <a:t>「適応コメント部位チェックデータ」管理</a:t>
            </a:r>
            <a:endParaRPr sz="1100" dirty="0">
              <a:solidFill>
                <a:schemeClr val="tx1"/>
              </a:solidFill>
              <a:latin typeface="MS Mincho" pitchFamily="49" charset="-128"/>
              <a:ea typeface="MS Mincho" pitchFamily="49" charset="-128"/>
              <a:cs typeface="MS Mincho"/>
              <a:sym typeface="MS Mincho"/>
            </a:endParaRPr>
          </a:p>
        </p:txBody>
      </p:sp>
      <p:sp>
        <p:nvSpPr>
          <p:cNvPr id="30" name="テキスト ボックス 11">
            <a:extLst>
              <a:ext uri="{FF2B5EF4-FFF2-40B4-BE49-F238E27FC236}">
                <a16:creationId xmlns:a16="http://schemas.microsoft.com/office/drawing/2014/main" id="{C1EC6B8B-D625-4025-A5E4-2301C2048D18}"/>
              </a:ext>
            </a:extLst>
          </p:cNvPr>
          <p:cNvSpPr txBox="1"/>
          <p:nvPr/>
        </p:nvSpPr>
        <p:spPr>
          <a:xfrm>
            <a:off x="1330217" y="7779401"/>
            <a:ext cx="1711788" cy="430887"/>
          </a:xfrm>
          <a:prstGeom prst="rect">
            <a:avLst/>
          </a:prstGeom>
          <a:solidFill>
            <a:schemeClr val="bg1"/>
          </a:solidFill>
          <a:ln>
            <a:solidFill>
              <a:srgbClr val="FF0000"/>
            </a:solidFill>
          </a:ln>
        </p:spPr>
        <p:txBody>
          <a:bodyPr wrap="square" rtlCol="0">
            <a:spAutoFit/>
          </a:bodyPr>
          <a:lstStyle/>
          <a:p>
            <a:r>
              <a:rPr lang="ja-JP" altLang="ko-KR" sz="1100" dirty="0">
                <a:solidFill>
                  <a:srgbClr val="FF0000"/>
                </a:solidFill>
                <a:latin typeface="MS Mincho" pitchFamily="49" charset="-128"/>
                <a:ea typeface="MS Mincho" pitchFamily="49" charset="-128"/>
              </a:rPr>
              <a:t>*コメントで使用できる部位名称情報</a:t>
            </a:r>
            <a:endParaRPr kumimoji="1" lang="ja-JP" altLang="en-US" sz="1100" dirty="0">
              <a:solidFill>
                <a:srgbClr val="FF0000"/>
              </a:solidFill>
              <a:latin typeface="MS Mincho" pitchFamily="49" charset="-128"/>
              <a:ea typeface="MS Mincho" pitchFamily="49" charset="-128"/>
            </a:endParaRPr>
          </a:p>
        </p:txBody>
      </p:sp>
      <p:sp>
        <p:nvSpPr>
          <p:cNvPr id="31" name="テキスト ボックス 11">
            <a:extLst>
              <a:ext uri="{FF2B5EF4-FFF2-40B4-BE49-F238E27FC236}">
                <a16:creationId xmlns:a16="http://schemas.microsoft.com/office/drawing/2014/main" id="{C1EC6B8B-D625-4025-A5E4-2301C2048D18}"/>
              </a:ext>
            </a:extLst>
          </p:cNvPr>
          <p:cNvSpPr txBox="1"/>
          <p:nvPr/>
        </p:nvSpPr>
        <p:spPr>
          <a:xfrm>
            <a:off x="3916277" y="6657689"/>
            <a:ext cx="1674492" cy="261610"/>
          </a:xfrm>
          <a:prstGeom prst="rect">
            <a:avLst/>
          </a:prstGeom>
          <a:solidFill>
            <a:schemeClr val="bg1"/>
          </a:solidFill>
          <a:ln>
            <a:solidFill>
              <a:srgbClr val="FF0000"/>
            </a:solidFill>
          </a:ln>
        </p:spPr>
        <p:txBody>
          <a:bodyPr wrap="square" rtlCol="0">
            <a:spAutoFit/>
          </a:bodyPr>
          <a:lstStyle/>
          <a:p>
            <a:r>
              <a:rPr lang="ja-JP" altLang="ko-KR" sz="1100" dirty="0">
                <a:latin typeface="MS Mincho" pitchFamily="49" charset="-128"/>
                <a:ea typeface="MS Mincho" pitchFamily="49" charset="-128"/>
              </a:rPr>
              <a:t>選択した部位名</a:t>
            </a:r>
            <a:endParaRPr kumimoji="1" lang="ja-JP" altLang="en-US" sz="1100" dirty="0">
              <a:latin typeface="MS Mincho" pitchFamily="49" charset="-128"/>
              <a:ea typeface="MS Mincho" pitchFamily="49" charset="-128"/>
            </a:endParaRPr>
          </a:p>
        </p:txBody>
      </p:sp>
      <p:sp>
        <p:nvSpPr>
          <p:cNvPr id="32" name="テキスト ボックス 11">
            <a:extLst>
              <a:ext uri="{FF2B5EF4-FFF2-40B4-BE49-F238E27FC236}">
                <a16:creationId xmlns:a16="http://schemas.microsoft.com/office/drawing/2014/main" id="{C1EC6B8B-D625-4025-A5E4-2301C2048D18}"/>
              </a:ext>
            </a:extLst>
          </p:cNvPr>
          <p:cNvSpPr txBox="1"/>
          <p:nvPr/>
        </p:nvSpPr>
        <p:spPr>
          <a:xfrm>
            <a:off x="3471844" y="7768514"/>
            <a:ext cx="1333646" cy="430887"/>
          </a:xfrm>
          <a:prstGeom prst="rect">
            <a:avLst/>
          </a:prstGeom>
          <a:solidFill>
            <a:schemeClr val="bg1"/>
          </a:solidFill>
          <a:ln>
            <a:solidFill>
              <a:srgbClr val="FF0000"/>
            </a:solidFill>
          </a:ln>
        </p:spPr>
        <p:txBody>
          <a:bodyPr wrap="square" rtlCol="0">
            <a:spAutoFit/>
          </a:bodyPr>
          <a:lstStyle/>
          <a:p>
            <a:r>
              <a:rPr lang="ja-JP" altLang="ko-KR" sz="1100" dirty="0">
                <a:solidFill>
                  <a:srgbClr val="FF0000"/>
                </a:solidFill>
                <a:latin typeface="MS Mincho" pitchFamily="49" charset="-128"/>
                <a:ea typeface="MS Mincho" pitchFamily="49" charset="-128"/>
              </a:rPr>
              <a:t>部位チェックデータ</a:t>
            </a:r>
            <a:r>
              <a:rPr lang="ja-JP" altLang="en-US" sz="1100" dirty="0">
                <a:solidFill>
                  <a:srgbClr val="FF0000"/>
                </a:solidFill>
                <a:latin typeface="MS Mincho" pitchFamily="49" charset="-128"/>
                <a:ea typeface="MS Mincho" pitchFamily="49" charset="-128"/>
              </a:rPr>
              <a:t>領域</a:t>
            </a:r>
            <a:endParaRPr kumimoji="1" lang="ja-JP" altLang="en-US" sz="1100" dirty="0">
              <a:solidFill>
                <a:srgbClr val="FF0000"/>
              </a:solidFill>
              <a:latin typeface="MS Mincho" pitchFamily="49" charset="-128"/>
              <a:ea typeface="MS Mincho"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3" name="テキスト ボックス 2">
            <a:extLst>
              <a:ext uri="{FF2B5EF4-FFF2-40B4-BE49-F238E27FC236}">
                <a16:creationId xmlns:a16="http://schemas.microsoft.com/office/drawing/2014/main" id="{2E8BDE35-6B75-43EE-966F-09A38183B47E}"/>
              </a:ext>
            </a:extLst>
          </p:cNvPr>
          <p:cNvSpPr txBox="1"/>
          <p:nvPr/>
        </p:nvSpPr>
        <p:spPr>
          <a:xfrm>
            <a:off x="1403239" y="7380587"/>
            <a:ext cx="5721042" cy="698012"/>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MinPro-Light"/>
              </a:rPr>
              <a:t>⑤　</a:t>
            </a:r>
            <a:r>
              <a:rPr lang="ja-JP" altLang="ko-KR" sz="1100" dirty="0">
                <a:latin typeface="MS Mincho" pitchFamily="49" charset="-128"/>
                <a:ea typeface="MS Mincho" pitchFamily="49" charset="-128"/>
              </a:rPr>
              <a:t>選択したコメント部位名である「腰」（1011）に対して審査対象</a:t>
            </a:r>
            <a:r>
              <a:rPr lang="ja-JP" altLang="en-US" sz="1100" dirty="0">
                <a:latin typeface="MS Mincho" pitchFamily="49" charset="-128"/>
                <a:ea typeface="MS Mincho" pitchFamily="49" charset="-128"/>
              </a:rPr>
              <a:t>可否</a:t>
            </a:r>
            <a:r>
              <a:rPr lang="ja-JP" altLang="ko-KR" sz="1100" dirty="0">
                <a:latin typeface="MS Mincho" pitchFamily="49" charset="-128"/>
                <a:ea typeface="MS Mincho" pitchFamily="49" charset="-128"/>
              </a:rPr>
              <a:t>を</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設定します。</a:t>
            </a:r>
            <a:endParaRPr lang="en-US" altLang="ko-KR" sz="1100" dirty="0">
              <a:latin typeface="MS Mincho" pitchFamily="49" charset="-128"/>
              <a:ea typeface="MS Mincho" pitchFamily="49" charset="-128"/>
              <a:cs typeface="KozMinPro-Light"/>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でクリックして変更すると外来の場合、チェック対象から除外します。</a:t>
            </a:r>
            <a:endParaRPr lang="en-US" altLang="ja-JP" sz="1100" dirty="0">
              <a:solidFill>
                <a:schemeClr val="tx1"/>
              </a:solidFill>
              <a:latin typeface="MS Mincho" pitchFamily="49" charset="-128"/>
              <a:ea typeface="MS Mincho" pitchFamily="49" charset="-128"/>
            </a:endParaRPr>
          </a:p>
        </p:txBody>
      </p:sp>
      <p:sp>
        <p:nvSpPr>
          <p:cNvPr id="108" name="Google Shape;108;p2"/>
          <p:cNvSpPr txBox="1"/>
          <p:nvPr/>
        </p:nvSpPr>
        <p:spPr>
          <a:xfrm>
            <a:off x="1272615" y="1300373"/>
            <a:ext cx="5353438" cy="938678"/>
          </a:xfrm>
          <a:prstGeom prst="rect">
            <a:avLst/>
          </a:prstGeom>
          <a:noFill/>
          <a:ln>
            <a:noFill/>
          </a:ln>
        </p:spPr>
        <p:txBody>
          <a:bodyPr spcFirstLastPara="1" wrap="square" lIns="91425" tIns="45700" rIns="91425" bIns="45700" anchor="t" anchorCtr="0">
            <a:spAutoFit/>
          </a:bodyPr>
          <a:lstStyle/>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チェックを解除すると提供する「適応部位マスター」リスト</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が表示されます。 チェックする場合は、導入された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でコメント</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に記載されている部位が適応部位マスターに含まれている場合に表示さ</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7</a:t>
            </a:fld>
            <a:endParaRPr/>
          </a:p>
        </p:txBody>
      </p:sp>
      <p:sp>
        <p:nvSpPr>
          <p:cNvPr id="20" name="Google Shape;122;p3"/>
          <p:cNvSpPr txBox="1"/>
          <p:nvPr/>
        </p:nvSpPr>
        <p:spPr>
          <a:xfrm>
            <a:off x="1048101" y="1025710"/>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ＭＳ 明朝" panose="02020609040205080304" pitchFamily="17" charset="-128"/>
                <a:ea typeface="MS Mincho"/>
                <a:cs typeface="MS Mincho"/>
                <a:sym typeface="MS Mincho"/>
              </a:rPr>
              <a:t>●</a:t>
            </a:r>
            <a:r>
              <a:rPr lang="ja-JP" altLang="ko-KR" sz="1100" dirty="0">
                <a:solidFill>
                  <a:schemeClr val="tx1"/>
                </a:solidFill>
                <a:latin typeface="ＭＳ 明朝" panose="02020609040205080304" pitchFamily="17" charset="-128"/>
                <a:ea typeface="ＭＳ 明朝" panose="02020609040205080304" pitchFamily="17" charset="-128"/>
              </a:rPr>
              <a:t>部位名称に対する「部位チェックデータ」管理</a:t>
            </a:r>
            <a:endParaRPr sz="1100" dirty="0">
              <a:solidFill>
                <a:schemeClr val="tx1"/>
              </a:solidFill>
              <a:latin typeface="ＭＳ 明朝" panose="02020609040205080304" pitchFamily="17" charset="-128"/>
              <a:ea typeface="ＭＳ 明朝" panose="02020609040205080304" pitchFamily="17" charset="-128"/>
              <a:cs typeface="MS Mincho"/>
              <a:sym typeface="MS Mincho"/>
            </a:endParaRPr>
          </a:p>
        </p:txBody>
      </p:sp>
      <p:pic>
        <p:nvPicPr>
          <p:cNvPr id="2" name="그림 1"/>
          <p:cNvPicPr>
            <a:picLocks noChangeAspect="1"/>
          </p:cNvPicPr>
          <p:nvPr/>
        </p:nvPicPr>
        <p:blipFill>
          <a:blip r:embed="rId3"/>
          <a:stretch>
            <a:fillRect/>
          </a:stretch>
        </p:blipFill>
        <p:spPr>
          <a:xfrm>
            <a:off x="1363047" y="2185306"/>
            <a:ext cx="5429639" cy="3608553"/>
          </a:xfrm>
          <a:prstGeom prst="rect">
            <a:avLst/>
          </a:prstGeom>
        </p:spPr>
      </p:pic>
      <p:pic>
        <p:nvPicPr>
          <p:cNvPr id="3" name="그림 2"/>
          <p:cNvPicPr>
            <a:picLocks noChangeAspect="1"/>
          </p:cNvPicPr>
          <p:nvPr/>
        </p:nvPicPr>
        <p:blipFill>
          <a:blip r:embed="rId4"/>
          <a:stretch>
            <a:fillRect/>
          </a:stretch>
        </p:blipFill>
        <p:spPr>
          <a:xfrm>
            <a:off x="1193332" y="1291371"/>
            <a:ext cx="895350" cy="295275"/>
          </a:xfrm>
          <a:prstGeom prst="rect">
            <a:avLst/>
          </a:prstGeom>
        </p:spPr>
      </p:pic>
      <p:sp>
        <p:nvSpPr>
          <p:cNvPr id="22" name="Google Shape;127;p3">
            <a:extLst>
              <a:ext uri="{FF2B5EF4-FFF2-40B4-BE49-F238E27FC236}">
                <a16:creationId xmlns:a16="http://schemas.microsoft.com/office/drawing/2014/main" id="{4C655AA7-98F7-AB1B-629D-0D6151B91FA0}"/>
              </a:ext>
            </a:extLst>
          </p:cNvPr>
          <p:cNvSpPr txBox="1"/>
          <p:nvPr/>
        </p:nvSpPr>
        <p:spPr>
          <a:xfrm>
            <a:off x="2627975" y="294489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277;p11">
            <a:extLst>
              <a:ext uri="{FF2B5EF4-FFF2-40B4-BE49-F238E27FC236}">
                <a16:creationId xmlns:a16="http://schemas.microsoft.com/office/drawing/2014/main" id="{50487C51-37C9-A2C0-6B98-96CF88285BA2}"/>
              </a:ext>
            </a:extLst>
          </p:cNvPr>
          <p:cNvSpPr txBox="1"/>
          <p:nvPr/>
        </p:nvSpPr>
        <p:spPr>
          <a:xfrm>
            <a:off x="3994155" y="303077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a16="http://schemas.microsoft.com/office/drawing/2014/main" id="{25AAAF0C-451D-087B-B159-D6A6EDD0891E}"/>
              </a:ext>
            </a:extLst>
          </p:cNvPr>
          <p:cNvSpPr txBox="1"/>
          <p:nvPr/>
        </p:nvSpPr>
        <p:spPr>
          <a:xfrm>
            <a:off x="6404032" y="30074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7" name="テキスト ボックス 2">
            <a:extLst>
              <a:ext uri="{FF2B5EF4-FFF2-40B4-BE49-F238E27FC236}">
                <a16:creationId xmlns:a16="http://schemas.microsoft.com/office/drawing/2014/main" id="{2E8BDE35-6B75-43EE-966F-09A38183B47E}"/>
              </a:ext>
            </a:extLst>
          </p:cNvPr>
          <p:cNvSpPr txBox="1"/>
          <p:nvPr/>
        </p:nvSpPr>
        <p:spPr>
          <a:xfrm>
            <a:off x="1419530" y="5791199"/>
            <a:ext cx="5400000" cy="493405"/>
          </a:xfrm>
          <a:prstGeom prst="rect">
            <a:avLst/>
          </a:prstGeom>
          <a:noFill/>
        </p:spPr>
        <p:txBody>
          <a:bodyPr wrap="square">
            <a:spAutoFit/>
          </a:bodyPr>
          <a:lstStyle/>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①</a:t>
            </a:r>
            <a:r>
              <a:rPr lang="ja-JP" altLang="ja-JP" sz="1100" kern="0" dirty="0">
                <a:solidFill>
                  <a:srgbClr val="000000"/>
                </a:solidFill>
                <a:effectLst/>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適応部位マスターの</a:t>
            </a:r>
            <a:r>
              <a:rPr lang="ja-JP" altLang="en-US" sz="1100" dirty="0">
                <a:latin typeface="MS Mincho" pitchFamily="49" charset="-128"/>
                <a:ea typeface="MS Mincho" pitchFamily="49" charset="-128"/>
              </a:rPr>
              <a:t>内</a:t>
            </a:r>
            <a:r>
              <a:rPr lang="ja-JP" altLang="ko-KR" sz="1100" dirty="0">
                <a:latin typeface="MS Mincho" pitchFamily="49" charset="-128"/>
                <a:ea typeface="MS Mincho" pitchFamily="49" charset="-128"/>
              </a:rPr>
              <a:t>「腰」（1011）をダブルクリックします。</a:t>
            </a:r>
            <a:endParaRPr lang="ja-JP" altLang="ja-JP" sz="1100" kern="100" dirty="0">
              <a:effectLst/>
              <a:latin typeface="MS Mincho" pitchFamily="49" charset="-128"/>
              <a:ea typeface="MS Mincho" pitchFamily="49" charset="-128"/>
              <a:cs typeface="Times New Roman" panose="02020603050405020304" pitchFamily="18" charset="0"/>
            </a:endParaRPr>
          </a:p>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②</a:t>
            </a:r>
            <a:r>
              <a:rPr lang="ja-JP" altLang="ja-JP" sz="1100" kern="0" dirty="0">
                <a:solidFill>
                  <a:srgbClr val="000000"/>
                </a:solidFill>
                <a:effectLst/>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コメント内に「腰」が存在する場合に該当する部位チェックデータです。</a:t>
            </a:r>
            <a:endParaRPr lang="en-US" altLang="ja-JP" sz="1100" kern="0" dirty="0">
              <a:solidFill>
                <a:srgbClr val="000000"/>
              </a:solidFill>
              <a:effectLst/>
              <a:latin typeface="MS Mincho" pitchFamily="49" charset="-128"/>
              <a:ea typeface="MS Mincho" pitchFamily="49" charset="-128"/>
              <a:cs typeface="KozMinPro-Light"/>
            </a:endParaRPr>
          </a:p>
        </p:txBody>
      </p:sp>
      <p:cxnSp>
        <p:nvCxnSpPr>
          <p:cNvPr id="28" name="직선 화살표 연결선 27"/>
          <p:cNvCxnSpPr>
            <a:stCxn id="22" idx="3"/>
          </p:cNvCxnSpPr>
          <p:nvPr/>
        </p:nvCxnSpPr>
        <p:spPr>
          <a:xfrm>
            <a:off x="3043473" y="3129560"/>
            <a:ext cx="407298" cy="6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12">
            <a:extLst>
              <a:ext uri="{FF2B5EF4-FFF2-40B4-BE49-F238E27FC236}">
                <a16:creationId xmlns:a16="http://schemas.microsoft.com/office/drawing/2014/main" id="{5A8567E8-6147-4E7D-8CBB-7051C16C1C01}"/>
              </a:ext>
            </a:extLst>
          </p:cNvPr>
          <p:cNvCxnSpPr/>
          <p:nvPr/>
        </p:nvCxnSpPr>
        <p:spPr>
          <a:xfrm flipH="1">
            <a:off x="6258365" y="3194876"/>
            <a:ext cx="23764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Google Shape;280;p11">
            <a:extLst>
              <a:ext uri="{FF2B5EF4-FFF2-40B4-BE49-F238E27FC236}">
                <a16:creationId xmlns:a16="http://schemas.microsoft.com/office/drawing/2014/main" id="{25AAAF0C-451D-087B-B159-D6A6EDD0891E}"/>
              </a:ext>
            </a:extLst>
          </p:cNvPr>
          <p:cNvSpPr txBox="1"/>
          <p:nvPr/>
        </p:nvSpPr>
        <p:spPr>
          <a:xfrm flipH="1">
            <a:off x="6301909" y="2767057"/>
            <a:ext cx="3747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④</a:t>
            </a:r>
            <a:endParaRPr sz="1800" dirty="0">
              <a:solidFill>
                <a:srgbClr val="FF0000"/>
              </a:solidFill>
              <a:latin typeface="Century"/>
              <a:ea typeface="Century"/>
              <a:cs typeface="Century"/>
              <a:sym typeface="Century"/>
            </a:endParaRPr>
          </a:p>
        </p:txBody>
      </p:sp>
      <p:sp>
        <p:nvSpPr>
          <p:cNvPr id="38" name="四角形: 角を丸くする 12">
            <a:extLst>
              <a:ext uri="{FF2B5EF4-FFF2-40B4-BE49-F238E27FC236}">
                <a16:creationId xmlns:a16="http://schemas.microsoft.com/office/drawing/2014/main" id="{4F63F663-47F0-470A-B0F2-1C937E1F5FF9}"/>
              </a:ext>
            </a:extLst>
          </p:cNvPr>
          <p:cNvSpPr/>
          <p:nvPr/>
        </p:nvSpPr>
        <p:spPr>
          <a:xfrm>
            <a:off x="5085398" y="2907949"/>
            <a:ext cx="1291789"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Google Shape;280;p11">
            <a:extLst>
              <a:ext uri="{FF2B5EF4-FFF2-40B4-BE49-F238E27FC236}">
                <a16:creationId xmlns:a16="http://schemas.microsoft.com/office/drawing/2014/main" id="{25AAAF0C-451D-087B-B159-D6A6EDD0891E}"/>
              </a:ext>
            </a:extLst>
          </p:cNvPr>
          <p:cNvSpPr txBox="1"/>
          <p:nvPr/>
        </p:nvSpPr>
        <p:spPr>
          <a:xfrm>
            <a:off x="5637877" y="346511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pic>
        <p:nvPicPr>
          <p:cNvPr id="29" name="그림 28"/>
          <p:cNvPicPr>
            <a:picLocks noChangeAspect="1"/>
          </p:cNvPicPr>
          <p:nvPr/>
        </p:nvPicPr>
        <p:blipFill>
          <a:blip r:embed="rId5"/>
          <a:stretch>
            <a:fillRect/>
          </a:stretch>
        </p:blipFill>
        <p:spPr>
          <a:xfrm>
            <a:off x="1729811" y="7807865"/>
            <a:ext cx="918702" cy="306234"/>
          </a:xfrm>
          <a:prstGeom prst="rect">
            <a:avLst/>
          </a:prstGeom>
        </p:spPr>
      </p:pic>
      <p:sp>
        <p:nvSpPr>
          <p:cNvPr id="40" name="Google Shape;280;p11">
            <a:extLst>
              <a:ext uri="{FF2B5EF4-FFF2-40B4-BE49-F238E27FC236}">
                <a16:creationId xmlns:a16="http://schemas.microsoft.com/office/drawing/2014/main" id="{25AAAF0C-451D-087B-B159-D6A6EDD0891E}"/>
              </a:ext>
            </a:extLst>
          </p:cNvPr>
          <p:cNvSpPr txBox="1"/>
          <p:nvPr/>
        </p:nvSpPr>
        <p:spPr>
          <a:xfrm>
            <a:off x="6314891" y="245198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⑥</a:t>
            </a:r>
            <a:endParaRPr sz="1800" dirty="0">
              <a:solidFill>
                <a:srgbClr val="FF0000"/>
              </a:solidFill>
              <a:latin typeface="Century"/>
              <a:ea typeface="Century"/>
              <a:cs typeface="Century"/>
              <a:sym typeface="Century"/>
            </a:endParaRPr>
          </a:p>
        </p:txBody>
      </p:sp>
      <p:sp>
        <p:nvSpPr>
          <p:cNvPr id="45" name="テキスト ボックス 2">
            <a:extLst>
              <a:ext uri="{FF2B5EF4-FFF2-40B4-BE49-F238E27FC236}">
                <a16:creationId xmlns:a16="http://schemas.microsoft.com/office/drawing/2014/main" id="{2E8BDE35-6B75-43EE-966F-09A38183B47E}"/>
              </a:ext>
            </a:extLst>
          </p:cNvPr>
          <p:cNvSpPr txBox="1"/>
          <p:nvPr/>
        </p:nvSpPr>
        <p:spPr>
          <a:xfrm>
            <a:off x="1424069" y="6236759"/>
            <a:ext cx="5400000" cy="1150315"/>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MinPro-Light"/>
              </a:rPr>
              <a:t>③　</a:t>
            </a:r>
            <a:r>
              <a:rPr lang="ja-JP" altLang="ko-KR" sz="1100" dirty="0">
                <a:latin typeface="MS Mincho" pitchFamily="49" charset="-128"/>
                <a:ea typeface="MS Mincho" pitchFamily="49" charset="-128"/>
              </a:rPr>
              <a:t>チェックデータ文字列を追加入力するか</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選択したチェックデータを変更</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できるフィールドです。</a:t>
            </a:r>
            <a:endParaRPr lang="en-US" altLang="ko-KR" sz="1100" dirty="0">
              <a:latin typeface="MS Mincho" pitchFamily="49" charset="-128"/>
              <a:ea typeface="MS Mincho" pitchFamily="49" charset="-128"/>
              <a:cs typeface="KozMinPro-Light"/>
            </a:endParaRPr>
          </a:p>
          <a:p>
            <a:pPr>
              <a:lnSpc>
                <a:spcPct val="125000"/>
              </a:lnSpc>
            </a:pPr>
            <a:r>
              <a:rPr lang="ja-JP" altLang="en-US" sz="1100" dirty="0">
                <a:solidFill>
                  <a:srgbClr val="FF0000"/>
                </a:solidFill>
                <a:latin typeface="MS Mincho" pitchFamily="49" charset="-128"/>
                <a:ea typeface="MS Mincho" pitchFamily="49" charset="-128"/>
                <a:cs typeface="KozMinPro-Light"/>
              </a:rPr>
              <a:t>④　</a:t>
            </a:r>
            <a:r>
              <a:rPr lang="ja-JP" altLang="ko-KR" sz="1100" dirty="0">
                <a:latin typeface="MS Mincho" pitchFamily="49" charset="-128"/>
                <a:ea typeface="MS Mincho" pitchFamily="49" charset="-128"/>
              </a:rPr>
              <a:t>入力欄に記載されたチェックデータを登録/変更/削除する操作ボタンです。</a:t>
            </a:r>
            <a:endParaRPr lang="en-US" altLang="ko-KR" sz="1100" kern="0" dirty="0">
              <a:solidFill>
                <a:srgbClr val="000000"/>
              </a:solidFill>
              <a:effectLst/>
              <a:latin typeface="MS Mincho" pitchFamily="49" charset="-128"/>
              <a:ea typeface="MS Mincho" pitchFamily="49" charset="-128"/>
              <a:cs typeface="KozMinPro-Light"/>
            </a:endParaRPr>
          </a:p>
          <a:p>
            <a:pPr>
              <a:lnSpc>
                <a:spcPct val="125000"/>
              </a:lnSpc>
            </a:pPr>
            <a:r>
              <a:rPr lang="en-US" altLang="ja-JP" sz="1100" kern="0" dirty="0">
                <a:solidFill>
                  <a:srgbClr val="000000"/>
                </a:solidFill>
                <a:effectLst/>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フィールドの文字列は「追加」ボタンで追加されます。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a:latin typeface="MS Mincho" pitchFamily="49" charset="-128"/>
                <a:ea typeface="MS Mincho" pitchFamily="49" charset="-128"/>
                <a:cs typeface="KozMinPro-Light"/>
              </a:rPr>
              <a:t>       - </a:t>
            </a:r>
            <a:r>
              <a:rPr lang="ja-JP" altLang="ko-KR" sz="1100" dirty="0">
                <a:latin typeface="MS Mincho" pitchFamily="49" charset="-128"/>
                <a:ea typeface="MS Mincho" pitchFamily="49" charset="-128"/>
              </a:rPr>
              <a:t>②のチェックデータから選択してチェックデータを変更</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削除します。</a:t>
            </a:r>
            <a:endParaRPr lang="en-US" altLang="ja-JP" sz="1100" dirty="0">
              <a:solidFill>
                <a:schemeClr val="tx1"/>
              </a:solidFill>
              <a:latin typeface="MS Mincho" pitchFamily="49" charset="-128"/>
              <a:ea typeface="MS Mincho" pitchFamily="49" charset="-128"/>
            </a:endParaRPr>
          </a:p>
        </p:txBody>
      </p:sp>
      <p:sp>
        <p:nvSpPr>
          <p:cNvPr id="4" name="四角形: 角を丸くする 12">
            <a:extLst>
              <a:ext uri="{FF2B5EF4-FFF2-40B4-BE49-F238E27FC236}">
                <a16:creationId xmlns:a16="http://schemas.microsoft.com/office/drawing/2014/main" id="{1E94EF66-8081-7C48-B2D1-BDB7D2EEE2FB}"/>
              </a:ext>
            </a:extLst>
          </p:cNvPr>
          <p:cNvSpPr/>
          <p:nvPr/>
        </p:nvSpPr>
        <p:spPr>
          <a:xfrm>
            <a:off x="5085398" y="3108441"/>
            <a:ext cx="1291789"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12">
            <a:extLst>
              <a:ext uri="{FF2B5EF4-FFF2-40B4-BE49-F238E27FC236}">
                <a16:creationId xmlns:a16="http://schemas.microsoft.com/office/drawing/2014/main" id="{6953E5BF-1786-3CD5-EF3A-A5325BE5D0BD}"/>
              </a:ext>
            </a:extLst>
          </p:cNvPr>
          <p:cNvSpPr/>
          <p:nvPr/>
        </p:nvSpPr>
        <p:spPr>
          <a:xfrm>
            <a:off x="5915025" y="2594611"/>
            <a:ext cx="509879" cy="14542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12">
            <a:extLst>
              <a:ext uri="{FF2B5EF4-FFF2-40B4-BE49-F238E27FC236}">
                <a16:creationId xmlns:a16="http://schemas.microsoft.com/office/drawing/2014/main" id="{5CFFC107-D10F-C59A-D961-924F996BC710}"/>
              </a:ext>
            </a:extLst>
          </p:cNvPr>
          <p:cNvSpPr/>
          <p:nvPr/>
        </p:nvSpPr>
        <p:spPr>
          <a:xfrm>
            <a:off x="5071748" y="3385375"/>
            <a:ext cx="652777" cy="46146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11">
            <a:extLst>
              <a:ext uri="{FF2B5EF4-FFF2-40B4-BE49-F238E27FC236}">
                <a16:creationId xmlns:a16="http://schemas.microsoft.com/office/drawing/2014/main" id="{651C879F-D562-A23D-9440-1B5030EA7C24}"/>
              </a:ext>
            </a:extLst>
          </p:cNvPr>
          <p:cNvSpPr txBox="1"/>
          <p:nvPr/>
        </p:nvSpPr>
        <p:spPr>
          <a:xfrm>
            <a:off x="1447202" y="4220321"/>
            <a:ext cx="1854879" cy="261610"/>
          </a:xfrm>
          <a:prstGeom prst="rect">
            <a:avLst/>
          </a:prstGeom>
          <a:solidFill>
            <a:schemeClr val="bg1"/>
          </a:solidFill>
          <a:ln>
            <a:solidFill>
              <a:srgbClr val="FF0000"/>
            </a:solidFill>
          </a:ln>
        </p:spPr>
        <p:txBody>
          <a:bodyPr wrap="square" rtlCol="0">
            <a:spAutoFit/>
          </a:bodyPr>
          <a:lstStyle/>
          <a:p>
            <a:r>
              <a:rPr kumimoji="1" lang="en-US" altLang="ko-KR"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適応部位マスター</a:t>
            </a:r>
            <a:endParaRPr kumimoji="1" lang="ja-JP" altLang="en-US" sz="1100" dirty="0">
              <a:solidFill>
                <a:srgbClr val="FF0000"/>
              </a:solidFill>
              <a:latin typeface="MS Mincho" pitchFamily="49" charset="-128"/>
              <a:ea typeface="MS Mincho" pitchFamily="49" charset="-128"/>
            </a:endParaRPr>
          </a:p>
        </p:txBody>
      </p:sp>
      <p:sp>
        <p:nvSpPr>
          <p:cNvPr id="11" name="object 8">
            <a:extLst>
              <a:ext uri="{FF2B5EF4-FFF2-40B4-BE49-F238E27FC236}">
                <a16:creationId xmlns:a16="http://schemas.microsoft.com/office/drawing/2014/main" id="{C1FA918E-5530-3665-B36E-1263C002B9C4}"/>
              </a:ext>
            </a:extLst>
          </p:cNvPr>
          <p:cNvSpPr/>
          <p:nvPr/>
        </p:nvSpPr>
        <p:spPr>
          <a:xfrm>
            <a:off x="1664210" y="8088591"/>
            <a:ext cx="4967701" cy="2055533"/>
          </a:xfrm>
          <a:custGeom>
            <a:avLst/>
            <a:gdLst/>
            <a:ahLst/>
            <a:cxnLst/>
            <a:rect l="l" t="t" r="r" b="b"/>
            <a:pathLst>
              <a:path w="3240404" h="869950">
                <a:moveTo>
                  <a:pt x="3167989" y="0"/>
                </a:moveTo>
                <a:lnTo>
                  <a:pt x="71996" y="0"/>
                </a:lnTo>
                <a:lnTo>
                  <a:pt x="43971" y="5657"/>
                </a:lnTo>
                <a:lnTo>
                  <a:pt x="21086" y="21086"/>
                </a:lnTo>
                <a:lnTo>
                  <a:pt x="5657" y="43971"/>
                </a:lnTo>
                <a:lnTo>
                  <a:pt x="0" y="71996"/>
                </a:lnTo>
                <a:lnTo>
                  <a:pt x="0" y="797763"/>
                </a:lnTo>
                <a:lnTo>
                  <a:pt x="5657" y="825787"/>
                </a:lnTo>
                <a:lnTo>
                  <a:pt x="21086" y="848672"/>
                </a:lnTo>
                <a:lnTo>
                  <a:pt x="43971" y="864101"/>
                </a:lnTo>
                <a:lnTo>
                  <a:pt x="71996" y="869759"/>
                </a:lnTo>
                <a:lnTo>
                  <a:pt x="3167989" y="869759"/>
                </a:lnTo>
                <a:lnTo>
                  <a:pt x="3196021" y="864101"/>
                </a:lnTo>
                <a:lnTo>
                  <a:pt x="3218910" y="848672"/>
                </a:lnTo>
                <a:lnTo>
                  <a:pt x="3234340" y="825787"/>
                </a:lnTo>
                <a:lnTo>
                  <a:pt x="3239998" y="797763"/>
                </a:lnTo>
                <a:lnTo>
                  <a:pt x="3239998" y="71996"/>
                </a:lnTo>
                <a:lnTo>
                  <a:pt x="3234340" y="43971"/>
                </a:lnTo>
                <a:lnTo>
                  <a:pt x="3218910" y="21086"/>
                </a:lnTo>
                <a:lnTo>
                  <a:pt x="3196021" y="5657"/>
                </a:lnTo>
                <a:lnTo>
                  <a:pt x="3167989" y="0"/>
                </a:lnTo>
                <a:close/>
              </a:path>
            </a:pathLst>
          </a:custGeom>
          <a:solidFill>
            <a:srgbClr val="FFFCD5"/>
          </a:solidFill>
          <a:ln>
            <a:solidFill>
              <a:srgbClr val="FF0000"/>
            </a:solidFill>
          </a:ln>
        </p:spPr>
        <p:txBody>
          <a:bodyPr wrap="square" lIns="0" tIns="0" rIns="0" bIns="0" rtlCol="0"/>
          <a:lstStyle/>
          <a:p>
            <a:endParaRPr/>
          </a:p>
        </p:txBody>
      </p:sp>
      <p:sp>
        <p:nvSpPr>
          <p:cNvPr id="12" name="object 14">
            <a:extLst>
              <a:ext uri="{FF2B5EF4-FFF2-40B4-BE49-F238E27FC236}">
                <a16:creationId xmlns:a16="http://schemas.microsoft.com/office/drawing/2014/main" id="{84491CB5-2E54-0DFD-2823-BC154C62B49E}"/>
              </a:ext>
            </a:extLst>
          </p:cNvPr>
          <p:cNvSpPr txBox="1"/>
          <p:nvPr/>
        </p:nvSpPr>
        <p:spPr>
          <a:xfrm>
            <a:off x="1745450" y="8204157"/>
            <a:ext cx="4886462" cy="1847044"/>
          </a:xfrm>
          <a:prstGeom prst="rect">
            <a:avLst/>
          </a:prstGeom>
        </p:spPr>
        <p:txBody>
          <a:bodyPr vert="horz" wrap="square" lIns="0" tIns="12065" rIns="0" bIns="0" rtlCol="0">
            <a:spAutoFit/>
          </a:bodyPr>
          <a:lstStyle/>
          <a:p>
            <a:pPr marL="12700" marR="5080">
              <a:lnSpc>
                <a:spcPct val="135000"/>
              </a:lnSpc>
              <a:spcBef>
                <a:spcPts val="95"/>
              </a:spcBef>
            </a:pPr>
            <a:r>
              <a:rPr lang="ja-JP" altLang="en-US" sz="1050" dirty="0">
                <a:latin typeface="MS Mincho" pitchFamily="49" charset="-128"/>
                <a:ea typeface="MS Mincho" pitchFamily="49" charset="-128"/>
                <a:cs typeface="Microsoft JhengHei"/>
              </a:rPr>
              <a:t>参考</a:t>
            </a:r>
            <a:r>
              <a:rPr lang="ko-KR" altLang="en-US" sz="1050" dirty="0">
                <a:latin typeface="MS Mincho" pitchFamily="49" charset="-128"/>
                <a:ea typeface="ＭＳ 明朝" panose="02020609040205080304" pitchFamily="17" charset="-128"/>
                <a:cs typeface="Microsoft JhengHei"/>
              </a:rPr>
              <a:t> </a:t>
            </a:r>
            <a:r>
              <a:rPr lang="ja-JP" altLang="ko-KR" sz="1050" dirty="0">
                <a:latin typeface="MS Mincho" pitchFamily="49" charset="-128"/>
                <a:ea typeface="MS Mincho" pitchFamily="49" charset="-128"/>
              </a:rPr>
              <a:t>：提供される適応部位のチェックデータは医療機関で任意の判断で学習</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ko-KR" sz="1050" dirty="0">
                <a:latin typeface="MS Mincho" pitchFamily="49" charset="-128"/>
                <a:ea typeface="MS Mincho" pitchFamily="49" charset="-128"/>
              </a:rPr>
              <a:t>され、追加されたチェックデータは赤い文字で表示されます。</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en-US" altLang="ko-KR" sz="1050" dirty="0">
                <a:latin typeface="MS Mincho" pitchFamily="49" charset="-128"/>
                <a:ea typeface="MS Mincho" pitchFamily="49" charset="-128"/>
                <a:cs typeface="Microsoft JhengHei"/>
              </a:rPr>
              <a:t>- </a:t>
            </a:r>
            <a:r>
              <a:rPr lang="ja-JP" altLang="ko-KR" sz="1050" dirty="0">
                <a:latin typeface="MS Mincho" pitchFamily="49" charset="-128"/>
                <a:ea typeface="MS Mincho" pitchFamily="49" charset="-128"/>
              </a:rPr>
              <a:t>本画面でのチェックデータ変更後</a:t>
            </a:r>
            <a:r>
              <a:rPr lang="ja-JP" altLang="en-US" sz="1050" dirty="0">
                <a:latin typeface="MS Mincho" pitchFamily="49" charset="-128"/>
                <a:ea typeface="MS Mincho" pitchFamily="49" charset="-128"/>
              </a:rPr>
              <a:t>に</a:t>
            </a:r>
            <a:r>
              <a:rPr lang="ja-JP" altLang="ko-KR" sz="1050" dirty="0">
                <a:latin typeface="MS Mincho" pitchFamily="49" charset="-128"/>
                <a:ea typeface="MS Mincho" pitchFamily="49" charset="-128"/>
              </a:rPr>
              <a:t>は</a:t>
            </a:r>
            <a:r>
              <a:rPr lang="ja-JP" altLang="en-US" sz="1050" dirty="0">
                <a:latin typeface="MS Mincho" pitchFamily="49" charset="-128"/>
                <a:ea typeface="MS Mincho" pitchFamily="49" charset="-128"/>
              </a:rPr>
              <a:t>レセプト</a:t>
            </a:r>
            <a:r>
              <a:rPr lang="ja-JP" altLang="ko-KR" sz="1050" dirty="0">
                <a:latin typeface="MS Mincho" pitchFamily="49" charset="-128"/>
                <a:ea typeface="MS Mincho" pitchFamily="49" charset="-128"/>
              </a:rPr>
              <a:t>目視点検過程でチェックデータ</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en-US" sz="1050" dirty="0">
                <a:latin typeface="MS Mincho" pitchFamily="49" charset="-128"/>
                <a:ea typeface="MS Mincho" pitchFamily="49" charset="-128"/>
              </a:rPr>
              <a:t>　</a:t>
            </a:r>
            <a:r>
              <a:rPr lang="ja-JP" altLang="ko-KR" sz="1050" dirty="0">
                <a:latin typeface="MS Mincho" pitchFamily="49" charset="-128"/>
                <a:ea typeface="MS Mincho" pitchFamily="49" charset="-128"/>
              </a:rPr>
              <a:t>変更後に行われる「自動再点検」は実行されません。</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en-US" altLang="ko-KR" sz="1050" dirty="0">
                <a:latin typeface="MS Mincho" pitchFamily="49" charset="-128"/>
                <a:ea typeface="MS Mincho" pitchFamily="49" charset="-128"/>
                <a:cs typeface="Microsoft JhengHei"/>
              </a:rPr>
              <a:t>- </a:t>
            </a:r>
            <a:r>
              <a:rPr lang="ja-JP" altLang="ko-KR" sz="1050" dirty="0">
                <a:latin typeface="MS Mincho" pitchFamily="49" charset="-128"/>
                <a:ea typeface="MS Mincho" pitchFamily="49" charset="-128"/>
              </a:rPr>
              <a:t>適用すべき該当する</a:t>
            </a:r>
            <a:r>
              <a:rPr lang="ja-JP" altLang="en-US" sz="1050" dirty="0">
                <a:latin typeface="MS Mincho" pitchFamily="49" charset="-128"/>
                <a:ea typeface="MS Mincho" pitchFamily="49" charset="-128"/>
              </a:rPr>
              <a:t>レセプト</a:t>
            </a:r>
            <a:r>
              <a:rPr lang="ja-JP" altLang="ko-KR" sz="1050" dirty="0">
                <a:latin typeface="MS Mincho" pitchFamily="49" charset="-128"/>
                <a:ea typeface="MS Mincho" pitchFamily="49" charset="-128"/>
              </a:rPr>
              <a:t>がわからないため、必要に応じて診療月の対象</a:t>
            </a:r>
            <a:endParaRPr lang="en-US" altLang="ja-JP" sz="1050" dirty="0">
              <a:latin typeface="MS Mincho" pitchFamily="49" charset="-128"/>
              <a:ea typeface="MS Mincho" pitchFamily="49" charset="-128"/>
            </a:endParaRPr>
          </a:p>
          <a:p>
            <a:pPr marL="12700" marR="5080">
              <a:lnSpc>
                <a:spcPct val="135000"/>
              </a:lnSpc>
              <a:spcBef>
                <a:spcPts val="95"/>
              </a:spcBef>
            </a:pPr>
            <a:r>
              <a:rPr lang="ja-JP" altLang="en-US" sz="1050" dirty="0">
                <a:latin typeface="MS Mincho" pitchFamily="49" charset="-128"/>
                <a:ea typeface="MS Mincho" pitchFamily="49" charset="-128"/>
              </a:rPr>
              <a:t>　</a:t>
            </a:r>
            <a:r>
              <a:rPr lang="ja-JP" altLang="ko-KR" sz="1050" dirty="0">
                <a:latin typeface="MS Mincho" pitchFamily="49" charset="-128"/>
                <a:ea typeface="MS Mincho" pitchFamily="49" charset="-128"/>
              </a:rPr>
              <a:t>として別途再点検を行ってください。</a:t>
            </a:r>
            <a:endParaRPr lang="en-US" altLang="ko-KR" sz="1050" dirty="0">
              <a:latin typeface="MS Mincho" pitchFamily="49" charset="-128"/>
              <a:ea typeface="MS Mincho" pitchFamily="49" charset="-128"/>
              <a:cs typeface="Microsoft JhengHei"/>
            </a:endParaRPr>
          </a:p>
          <a:p>
            <a:pPr marL="12700" marR="5080">
              <a:lnSpc>
                <a:spcPct val="135000"/>
              </a:lnSpc>
              <a:spcBef>
                <a:spcPts val="95"/>
              </a:spcBef>
            </a:pPr>
            <a:r>
              <a:rPr lang="ja-JP" altLang="en-US" sz="1050" dirty="0">
                <a:latin typeface="MS Mincho" pitchFamily="49" charset="-128"/>
                <a:ea typeface="MS Mincho" pitchFamily="49" charset="-128"/>
                <a:cs typeface="Microsoft JhengHei"/>
              </a:rPr>
              <a:t>　</a:t>
            </a:r>
            <a:r>
              <a:rPr lang="en-US" altLang="ko-KR" sz="1050" dirty="0">
                <a:latin typeface="MS Mincho" pitchFamily="49" charset="-128"/>
                <a:ea typeface="MS Mincho" pitchFamily="49" charset="-128"/>
                <a:cs typeface="Microsoft JhengHei"/>
              </a:rPr>
              <a:t>(</a:t>
            </a:r>
            <a:r>
              <a:rPr lang="ja-JP" altLang="ko-KR" sz="1050" dirty="0">
                <a:latin typeface="MS Mincho" pitchFamily="49" charset="-128"/>
                <a:ea typeface="MS Mincho" pitchFamily="49" charset="-128"/>
              </a:rPr>
              <a:t>再点検は「点検業務」 &gt; 「受付及び点検」で可能です。</a:t>
            </a:r>
            <a:r>
              <a:rPr lang="en-US" altLang="ko-KR" sz="1050" dirty="0">
                <a:latin typeface="MS Mincho" pitchFamily="49" charset="-128"/>
                <a:ea typeface="MS Mincho" pitchFamily="49" charset="-128"/>
                <a:cs typeface="Microsoft JhengHei"/>
              </a:rPr>
              <a:t>) </a:t>
            </a:r>
            <a:r>
              <a:rPr lang="ko-KR" altLang="en-US" sz="1050" dirty="0">
                <a:latin typeface="MS Mincho" pitchFamily="49" charset="-128"/>
                <a:ea typeface="ＭＳ 明朝" panose="02020609040205080304" pitchFamily="17" charset="-128"/>
                <a:cs typeface="Microsoft JhengHei"/>
              </a:rPr>
              <a:t> </a:t>
            </a:r>
            <a:r>
              <a:rPr lang="en-US" altLang="ko-KR" sz="1050" dirty="0">
                <a:latin typeface="MS Mincho" pitchFamily="49" charset="-128"/>
                <a:ea typeface="MS Mincho" pitchFamily="49" charset="-128"/>
                <a:cs typeface="Microsoft JhengHei"/>
              </a:rPr>
              <a:t>   </a:t>
            </a:r>
            <a:endParaRPr sz="1050" dirty="0">
              <a:latin typeface="MS Mincho" pitchFamily="49" charset="-128"/>
              <a:ea typeface="MS Mincho" pitchFamily="49" charset="-128"/>
              <a:cs typeface="Microsoft JhengHei"/>
            </a:endParaRPr>
          </a:p>
        </p:txBody>
      </p:sp>
      <p:sp>
        <p:nvSpPr>
          <p:cNvPr id="30" name="テキスト ボックス 20">
            <a:extLst>
              <a:ext uri="{FF2B5EF4-FFF2-40B4-BE49-F238E27FC236}">
                <a16:creationId xmlns:a16="http://schemas.microsoft.com/office/drawing/2014/main" id="{C953F9AA-21C9-4BC1-92C0-35C9C38165A0}"/>
              </a:ext>
            </a:extLst>
          </p:cNvPr>
          <p:cNvSpPr txBox="1"/>
          <p:nvPr/>
        </p:nvSpPr>
        <p:spPr>
          <a:xfrm>
            <a:off x="3558138" y="3495661"/>
            <a:ext cx="1454244" cy="261610"/>
          </a:xfrm>
          <a:prstGeom prst="rect">
            <a:avLst/>
          </a:prstGeom>
          <a:noFill/>
        </p:spPr>
        <p:txBody>
          <a:bodyPr wrap="none" rtlCol="0">
            <a:spAutoFit/>
          </a:bodyPr>
          <a:lstStyle/>
          <a:p>
            <a:r>
              <a:rPr lang="ja-JP" altLang="ko-KR" sz="1100" dirty="0">
                <a:solidFill>
                  <a:srgbClr val="FF0000"/>
                </a:solidFill>
                <a:latin typeface="MS Mincho" pitchFamily="49" charset="-128"/>
                <a:ea typeface="MS Mincho" pitchFamily="49" charset="-128"/>
              </a:rPr>
              <a:t>部位チェックデータ</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284787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8</a:t>
            </a:fld>
            <a:endParaRPr/>
          </a:p>
        </p:txBody>
      </p:sp>
      <p:sp>
        <p:nvSpPr>
          <p:cNvPr id="12" name="テキスト ボックス 2">
            <a:extLst>
              <a:ext uri="{FF2B5EF4-FFF2-40B4-BE49-F238E27FC236}">
                <a16:creationId xmlns:a16="http://schemas.microsoft.com/office/drawing/2014/main" id="{703BC4F5-BD25-E9CF-A7E8-0A54189DFE42}"/>
              </a:ext>
            </a:extLst>
          </p:cNvPr>
          <p:cNvSpPr txBox="1"/>
          <p:nvPr/>
        </p:nvSpPr>
        <p:spPr>
          <a:xfrm>
            <a:off x="1083549" y="5163308"/>
            <a:ext cx="5755578" cy="486415"/>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MinPro-Light"/>
              </a:rPr>
              <a:t>⑥　</a:t>
            </a:r>
            <a:r>
              <a:rPr lang="ja-JP" altLang="ko-KR" sz="1100" dirty="0">
                <a:latin typeface="MS Mincho" pitchFamily="49" charset="-128"/>
                <a:ea typeface="MS Mincho" pitchFamily="49" charset="-128"/>
              </a:rPr>
              <a:t>医療機関で追加で「適応部位マスター」の部位名称を登録使用可能です。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上部の「新規」ボタンをクリックすると登録ウィンドウが表示されます。</a:t>
            </a:r>
            <a:endParaRPr lang="en-US" altLang="ja-JP" sz="1100" dirty="0">
              <a:solidFill>
                <a:schemeClr val="tx1"/>
              </a:solidFill>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9E098103-365F-FD5B-4199-4C03897009CB}"/>
              </a:ext>
            </a:extLst>
          </p:cNvPr>
          <p:cNvPicPr>
            <a:picLocks noChangeAspect="1"/>
          </p:cNvPicPr>
          <p:nvPr/>
        </p:nvPicPr>
        <p:blipFill>
          <a:blip r:embed="rId3"/>
          <a:stretch>
            <a:fillRect/>
          </a:stretch>
        </p:blipFill>
        <p:spPr>
          <a:xfrm>
            <a:off x="1655728" y="5683209"/>
            <a:ext cx="3300295" cy="1138476"/>
          </a:xfrm>
          <a:prstGeom prst="rect">
            <a:avLst/>
          </a:prstGeom>
        </p:spPr>
      </p:pic>
      <p:sp>
        <p:nvSpPr>
          <p:cNvPr id="14" name="テキスト ボックス 2">
            <a:extLst>
              <a:ext uri="{FF2B5EF4-FFF2-40B4-BE49-F238E27FC236}">
                <a16:creationId xmlns:a16="http://schemas.microsoft.com/office/drawing/2014/main" id="{8B5829A4-1409-5723-E333-FC780D010C9C}"/>
              </a:ext>
            </a:extLst>
          </p:cNvPr>
          <p:cNvSpPr txBox="1"/>
          <p:nvPr/>
        </p:nvSpPr>
        <p:spPr>
          <a:xfrm>
            <a:off x="1155457" y="6899753"/>
            <a:ext cx="6608186" cy="938719"/>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部位名称を記入後</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OKボタンをクリックすると新しい適応部位マスタ情報が生成されます。</a:t>
            </a:r>
            <a:endParaRPr lang="en-US" altLang="ko-KR" sz="1100" dirty="0">
              <a:solidFill>
                <a:srgbClr val="FF0000"/>
              </a:solidFill>
              <a:latin typeface="MS Mincho" pitchFamily="49" charset="-128"/>
              <a:ea typeface="MS Mincho" pitchFamily="49" charset="-128"/>
            </a:endParaRPr>
          </a:p>
          <a:p>
            <a:pPr marL="171450" indent="-171450">
              <a:lnSpc>
                <a:spcPct val="125000"/>
              </a:lnSpc>
              <a:buFont typeface="Arial" panose="020B0604020202020204" pitchFamily="34" charset="0"/>
              <a:buChar char="•"/>
            </a:pPr>
            <a:r>
              <a:rPr lang="ja-JP" altLang="ko-KR" sz="1100" dirty="0">
                <a:latin typeface="MS Mincho" pitchFamily="49" charset="-128"/>
                <a:ea typeface="MS Mincho" pitchFamily="49" charset="-128"/>
              </a:rPr>
              <a:t>その後、生成された部位名のチェックデータを追加登録する必要があります。</a:t>
            </a:r>
            <a:endParaRPr lang="en-US" altLang="ja-JP" sz="1100" dirty="0">
              <a:latin typeface="MS Mincho" pitchFamily="49" charset="-128"/>
              <a:ea typeface="MS Mincho" pitchFamily="49" charset="-128"/>
            </a:endParaRPr>
          </a:p>
          <a:p>
            <a:pPr marL="171450" indent="-171450">
              <a:lnSpc>
                <a:spcPct val="125000"/>
              </a:lnSpc>
              <a:buFont typeface="Arial" panose="020B0604020202020204" pitchFamily="34" charset="0"/>
              <a:buChar char="•"/>
            </a:pPr>
            <a:r>
              <a:rPr lang="ja-JP" altLang="ko-KR" sz="1100" dirty="0">
                <a:latin typeface="MS Mincho" pitchFamily="49" charset="-128"/>
                <a:ea typeface="MS Mincho" pitchFamily="49" charset="-128"/>
              </a:rPr>
              <a:t>該当するチェックデータが存在すると「自動点検」時に「適応コメント部位チェック」が</a:t>
            </a:r>
            <a:endParaRPr lang="en-US" altLang="ja-JP" sz="1100" dirty="0">
              <a:latin typeface="MS Mincho" pitchFamily="49" charset="-128"/>
              <a:ea typeface="MS Mincho" pitchFamily="49" charset="-128"/>
            </a:endParaRPr>
          </a:p>
          <a:p>
            <a:pPr marL="171450" indent="-17145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行われます。</a:t>
            </a:r>
            <a:endParaRPr lang="en-US" altLang="ja-JP" sz="1100" dirty="0">
              <a:solidFill>
                <a:srgbClr val="FF0000"/>
              </a:solidFill>
              <a:latin typeface="MS Mincho" pitchFamily="49" charset="-128"/>
              <a:ea typeface="MS Mincho" pitchFamily="49" charset="-128"/>
            </a:endParaRPr>
          </a:p>
        </p:txBody>
      </p:sp>
      <p:sp>
        <p:nvSpPr>
          <p:cNvPr id="15" name="四角形: 角を丸くする 10">
            <a:extLst>
              <a:ext uri="{FF2B5EF4-FFF2-40B4-BE49-F238E27FC236}">
                <a16:creationId xmlns:a16="http://schemas.microsoft.com/office/drawing/2014/main" id="{A5008F37-D6C3-24CF-4FEB-73777E113C3E}"/>
              </a:ext>
            </a:extLst>
          </p:cNvPr>
          <p:cNvSpPr/>
          <p:nvPr/>
        </p:nvSpPr>
        <p:spPr>
          <a:xfrm>
            <a:off x="5000567" y="5830078"/>
            <a:ext cx="2274871" cy="817247"/>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buFont typeface="Arial" charset="0"/>
              <a:buChar char="•"/>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コードは既存の「コメント</a:t>
            </a:r>
            <a:endParaRPr lang="en-US" altLang="ja-JP" sz="1100" dirty="0">
              <a:solidFill>
                <a:schemeClr val="tx1"/>
              </a:solidFill>
              <a:latin typeface="MS Mincho" pitchFamily="49" charset="-128"/>
              <a:ea typeface="MS Mincho" pitchFamily="49" charset="-128"/>
            </a:endParaRPr>
          </a:p>
          <a:p>
            <a:pPr>
              <a:lnSpc>
                <a:spcPct val="125000"/>
              </a:lnSpc>
            </a:pPr>
            <a:r>
              <a:rPr lang="ja-JP" altLang="en-US" sz="1100" dirty="0">
                <a:solidFill>
                  <a:schemeClr val="tx1"/>
                </a:solidFill>
                <a:latin typeface="MS Mincho" pitchFamily="49" charset="-128"/>
                <a:ea typeface="MS Mincho" pitchFamily="49" charset="-128"/>
              </a:rPr>
              <a:t>部</a:t>
            </a:r>
            <a:r>
              <a:rPr lang="ja-JP" altLang="ko-KR" sz="1100" dirty="0">
                <a:solidFill>
                  <a:schemeClr val="tx1"/>
                </a:solidFill>
                <a:latin typeface="MS Mincho" pitchFamily="49" charset="-128"/>
                <a:ea typeface="MS Mincho" pitchFamily="49" charset="-128"/>
              </a:rPr>
              <a:t>位名称」の次の順に自動的に</a:t>
            </a: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付与されます。</a:t>
            </a:r>
            <a:endParaRPr kumimoji="1" lang="ja-JP" altLang="en-US" sz="1100" dirty="0">
              <a:solidFill>
                <a:schemeClr val="tx1"/>
              </a:solidFill>
              <a:latin typeface="MS Mincho" pitchFamily="49" charset="-128"/>
              <a:ea typeface="MS Mincho" pitchFamily="49" charset="-128"/>
            </a:endParaRPr>
          </a:p>
        </p:txBody>
      </p:sp>
      <p:cxnSp>
        <p:nvCxnSpPr>
          <p:cNvPr id="16" name="직선 화살표 연결선 15">
            <a:extLst>
              <a:ext uri="{FF2B5EF4-FFF2-40B4-BE49-F238E27FC236}">
                <a16:creationId xmlns:a16="http://schemas.microsoft.com/office/drawing/2014/main" id="{3FE5E8F1-A7E5-51B6-6171-5D032D59A2C0}"/>
              </a:ext>
            </a:extLst>
          </p:cNvPr>
          <p:cNvCxnSpPr>
            <a:cxnSpLocks/>
          </p:cNvCxnSpPr>
          <p:nvPr/>
        </p:nvCxnSpPr>
        <p:spPr>
          <a:xfrm>
            <a:off x="3125699" y="6014869"/>
            <a:ext cx="1854258" cy="1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122;p3">
            <a:extLst>
              <a:ext uri="{FF2B5EF4-FFF2-40B4-BE49-F238E27FC236}">
                <a16:creationId xmlns:a16="http://schemas.microsoft.com/office/drawing/2014/main" id="{4EA0E7C8-2CEF-103C-754F-9CF4AA8E5340}"/>
              </a:ext>
            </a:extLst>
          </p:cNvPr>
          <p:cNvSpPr txBox="1"/>
          <p:nvPr/>
        </p:nvSpPr>
        <p:spPr>
          <a:xfrm>
            <a:off x="1048101" y="113623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ＭＳ 明朝" panose="02020609040205080304" pitchFamily="17" charset="-128"/>
                <a:ea typeface="MS Mincho"/>
                <a:cs typeface="MS Mincho"/>
                <a:sym typeface="MS Mincho"/>
              </a:rPr>
              <a:t>●</a:t>
            </a:r>
            <a:r>
              <a:rPr lang="ja-JP" altLang="ko-KR" sz="1100" dirty="0">
                <a:solidFill>
                  <a:schemeClr val="tx1"/>
                </a:solidFill>
                <a:latin typeface="ＭＳ 明朝" panose="02020609040205080304" pitchFamily="17" charset="-128"/>
                <a:ea typeface="ＭＳ 明朝" panose="02020609040205080304" pitchFamily="17" charset="-128"/>
              </a:rPr>
              <a:t>部位名称に対する「部位チェックデータ」管理（続き）</a:t>
            </a:r>
            <a:endParaRPr sz="1100" dirty="0">
              <a:solidFill>
                <a:schemeClr val="tx1"/>
              </a:solidFill>
              <a:latin typeface="ＭＳ 明朝" panose="02020609040205080304" pitchFamily="17" charset="-128"/>
              <a:ea typeface="ＭＳ 明朝" panose="02020609040205080304" pitchFamily="17" charset="-128"/>
              <a:cs typeface="MS Mincho"/>
              <a:sym typeface="MS Mincho"/>
            </a:endParaRPr>
          </a:p>
        </p:txBody>
      </p:sp>
      <p:pic>
        <p:nvPicPr>
          <p:cNvPr id="18" name="그림 17">
            <a:extLst>
              <a:ext uri="{FF2B5EF4-FFF2-40B4-BE49-F238E27FC236}">
                <a16:creationId xmlns:a16="http://schemas.microsoft.com/office/drawing/2014/main" id="{EA79BED5-0FA6-6D90-C487-C2D1BB2E9406}"/>
              </a:ext>
            </a:extLst>
          </p:cNvPr>
          <p:cNvPicPr>
            <a:picLocks noChangeAspect="1"/>
          </p:cNvPicPr>
          <p:nvPr/>
        </p:nvPicPr>
        <p:blipFill>
          <a:blip r:embed="rId4"/>
          <a:stretch>
            <a:fillRect/>
          </a:stretch>
        </p:blipFill>
        <p:spPr>
          <a:xfrm>
            <a:off x="1363047" y="1470931"/>
            <a:ext cx="5429639" cy="3608553"/>
          </a:xfrm>
          <a:prstGeom prst="rect">
            <a:avLst/>
          </a:prstGeom>
        </p:spPr>
      </p:pic>
      <p:sp>
        <p:nvSpPr>
          <p:cNvPr id="19" name="Google Shape;280;p11">
            <a:extLst>
              <a:ext uri="{FF2B5EF4-FFF2-40B4-BE49-F238E27FC236}">
                <a16:creationId xmlns:a16="http://schemas.microsoft.com/office/drawing/2014/main" id="{C0171144-B8CC-0F8A-1C32-9B4F557D2B3A}"/>
              </a:ext>
            </a:extLst>
          </p:cNvPr>
          <p:cNvSpPr txBox="1"/>
          <p:nvPr/>
        </p:nvSpPr>
        <p:spPr>
          <a:xfrm>
            <a:off x="6314891" y="173760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⑥</a:t>
            </a:r>
            <a:endParaRPr sz="1800" dirty="0">
              <a:solidFill>
                <a:srgbClr val="FF0000"/>
              </a:solidFill>
              <a:latin typeface="Century"/>
              <a:ea typeface="Century"/>
              <a:cs typeface="Century"/>
              <a:sym typeface="Century"/>
            </a:endParaRPr>
          </a:p>
        </p:txBody>
      </p:sp>
      <p:sp>
        <p:nvSpPr>
          <p:cNvPr id="21" name="四角形: 角を丸くする 12">
            <a:extLst>
              <a:ext uri="{FF2B5EF4-FFF2-40B4-BE49-F238E27FC236}">
                <a16:creationId xmlns:a16="http://schemas.microsoft.com/office/drawing/2014/main" id="{BFB38A97-87FA-208B-D90F-7D44179801C2}"/>
              </a:ext>
            </a:extLst>
          </p:cNvPr>
          <p:cNvSpPr/>
          <p:nvPr/>
        </p:nvSpPr>
        <p:spPr>
          <a:xfrm>
            <a:off x="5915025" y="1880236"/>
            <a:ext cx="509879" cy="17353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4189685"/>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2354</Words>
  <Application>Microsoft Office PowerPoint</Application>
  <PresentationFormat>ユーザー設定</PresentationFormat>
  <Paragraphs>244</Paragraphs>
  <Slides>13</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13</vt:i4>
      </vt:variant>
    </vt:vector>
  </HeadingPairs>
  <TitlesOfParts>
    <vt:vector size="21" baseType="lpstr">
      <vt:lpstr>ＭＳ ゴシック</vt:lpstr>
      <vt:lpstr>ＭＳ ゴシック</vt:lpstr>
      <vt:lpstr>MS Mincho</vt:lpstr>
      <vt:lpstr>MS Mincho</vt:lpstr>
      <vt:lpstr>NotoSans</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honda</dc:creator>
  <cp:lastModifiedBy>英華 金</cp:lastModifiedBy>
  <cp:revision>102</cp:revision>
  <dcterms:created xsi:type="dcterms:W3CDTF">2019-02-22T14:43:31Z</dcterms:created>
  <dcterms:modified xsi:type="dcterms:W3CDTF">2023-09-27T09:28:45Z</dcterms:modified>
</cp:coreProperties>
</file>