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0" r:id="rId1"/>
  </p:sldMasterIdLst>
  <p:notesMasterIdLst>
    <p:notesMasterId r:id="rId49"/>
  </p:notesMasterIdLst>
  <p:sldIdLst>
    <p:sldId id="423" r:id="rId2"/>
    <p:sldId id="330" r:id="rId3"/>
    <p:sldId id="331" r:id="rId4"/>
    <p:sldId id="332" r:id="rId5"/>
    <p:sldId id="335" r:id="rId6"/>
    <p:sldId id="333" r:id="rId7"/>
    <p:sldId id="416" r:id="rId8"/>
    <p:sldId id="397" r:id="rId9"/>
    <p:sldId id="42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422" r:id="rId48"/>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16798-F3AD-8C1A-08AB-E22FBAA5A885}" name="英華 金" initials="英金" userId="781d4d9df2c519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FF"/>
    <a:srgbClr val="99CCFF"/>
    <a:srgbClr val="33CCFF"/>
    <a:srgbClr val="0099CC"/>
    <a:srgbClr val="3399FF"/>
    <a:srgbClr val="0000FF"/>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2732E-2DCC-43D3-8BE3-072ACCEBD315}" v="42" dt="2023-09-28T01:41:50.21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2" autoAdjust="0"/>
    <p:restoredTop sz="94660"/>
  </p:normalViewPr>
  <p:slideViewPr>
    <p:cSldViewPr snapToGrid="0">
      <p:cViewPr>
        <p:scale>
          <a:sx n="110" d="100"/>
          <a:sy n="110" d="100"/>
        </p:scale>
        <p:origin x="897" y="-1337"/>
      </p:cViewPr>
      <p:guideLst>
        <p:guide orient="horz" pos="3345"/>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9F32732E-2DCC-43D3-8BE3-072ACCEBD315}"/>
    <pc:docChg chg="undo custSel modSld">
      <pc:chgData name="英華 金" userId="781d4d9df2c5199d" providerId="LiveId" clId="{9F32732E-2DCC-43D3-8BE3-072ACCEBD315}" dt="2023-09-28T01:43:28.405" v="607" actId="1076"/>
      <pc:docMkLst>
        <pc:docMk/>
      </pc:docMkLst>
      <pc:sldChg chg="addSp modSp mod">
        <pc:chgData name="英華 金" userId="781d4d9df2c5199d" providerId="LiveId" clId="{9F32732E-2DCC-43D3-8BE3-072ACCEBD315}" dt="2023-09-27T09:45:48.810" v="94" actId="1037"/>
        <pc:sldMkLst>
          <pc:docMk/>
          <pc:sldMk cId="2428204461" sldId="297"/>
        </pc:sldMkLst>
        <pc:spChg chg="mod">
          <ac:chgData name="英華 金" userId="781d4d9df2c5199d" providerId="LiveId" clId="{9F32732E-2DCC-43D3-8BE3-072ACCEBD315}" dt="2023-09-27T09:45:15.083" v="37" actId="14100"/>
          <ac:spMkLst>
            <pc:docMk/>
            <pc:sldMk cId="2428204461" sldId="297"/>
            <ac:spMk id="6" creationId="{00000000-0000-0000-0000-000000000000}"/>
          </ac:spMkLst>
        </pc:spChg>
        <pc:spChg chg="add mod">
          <ac:chgData name="英華 金" userId="781d4d9df2c5199d" providerId="LiveId" clId="{9F32732E-2DCC-43D3-8BE3-072ACCEBD315}" dt="2023-09-27T09:44:10.031" v="26" actId="2085"/>
          <ac:spMkLst>
            <pc:docMk/>
            <pc:sldMk cId="2428204461" sldId="297"/>
            <ac:spMk id="7" creationId="{AADFD26B-D2E8-ED91-B6C3-48642EE14C59}"/>
          </ac:spMkLst>
        </pc:spChg>
        <pc:spChg chg="add mod">
          <ac:chgData name="英華 金" userId="781d4d9df2c5199d" providerId="LiveId" clId="{9F32732E-2DCC-43D3-8BE3-072ACCEBD315}" dt="2023-09-27T09:44:47.028" v="36" actId="1035"/>
          <ac:spMkLst>
            <pc:docMk/>
            <pc:sldMk cId="2428204461" sldId="297"/>
            <ac:spMk id="9" creationId="{24D9E9E9-5FE1-2D51-0A24-14C5D01BEA03}"/>
          </ac:spMkLst>
        </pc:spChg>
        <pc:spChg chg="add mod">
          <ac:chgData name="英華 金" userId="781d4d9df2c5199d" providerId="LiveId" clId="{9F32732E-2DCC-43D3-8BE3-072ACCEBD315}" dt="2023-09-27T09:45:48.810" v="94" actId="1037"/>
          <ac:spMkLst>
            <pc:docMk/>
            <pc:sldMk cId="2428204461" sldId="297"/>
            <ac:spMk id="10" creationId="{86AC8E2E-9CC1-AF77-17D3-E6FB3B6A0AF7}"/>
          </ac:spMkLst>
        </pc:spChg>
        <pc:spChg chg="mod">
          <ac:chgData name="英華 金" userId="781d4d9df2c5199d" providerId="LiveId" clId="{9F32732E-2DCC-43D3-8BE3-072ACCEBD315}" dt="2023-09-27T09:43:57.295" v="25" actId="2085"/>
          <ac:spMkLst>
            <pc:docMk/>
            <pc:sldMk cId="2428204461" sldId="297"/>
            <ac:spMk id="18" creationId="{00000000-0000-0000-0000-000000000000}"/>
          </ac:spMkLst>
        </pc:spChg>
        <pc:grpChg chg="mod">
          <ac:chgData name="英華 金" userId="781d4d9df2c5199d" providerId="LiveId" clId="{9F32732E-2DCC-43D3-8BE3-072ACCEBD315}" dt="2023-09-27T09:43:53.099" v="24" actId="207"/>
          <ac:grpSpMkLst>
            <pc:docMk/>
            <pc:sldMk cId="2428204461" sldId="297"/>
            <ac:grpSpMk id="5" creationId="{00000000-0000-0000-0000-000000000000}"/>
          </ac:grpSpMkLst>
        </pc:grpChg>
        <pc:picChg chg="mod">
          <ac:chgData name="英華 金" userId="781d4d9df2c5199d" providerId="LiveId" clId="{9F32732E-2DCC-43D3-8BE3-072ACCEBD315}" dt="2023-09-27T09:43:57.295" v="25" actId="2085"/>
          <ac:picMkLst>
            <pc:docMk/>
            <pc:sldMk cId="2428204461" sldId="297"/>
            <ac:picMk id="4" creationId="{00000000-0000-0000-0000-000000000000}"/>
          </ac:picMkLst>
        </pc:picChg>
      </pc:sldChg>
      <pc:sldChg chg="addSp modSp mod">
        <pc:chgData name="英華 金" userId="781d4d9df2c5199d" providerId="LiveId" clId="{9F32732E-2DCC-43D3-8BE3-072ACCEBD315}" dt="2023-09-27T09:47:49.949" v="215" actId="1035"/>
        <pc:sldMkLst>
          <pc:docMk/>
          <pc:sldMk cId="4252031771" sldId="298"/>
        </pc:sldMkLst>
        <pc:spChg chg="add mod">
          <ac:chgData name="英華 金" userId="781d4d9df2c5199d" providerId="LiveId" clId="{9F32732E-2DCC-43D3-8BE3-072ACCEBD315}" dt="2023-09-27T09:46:55.364" v="113" actId="14100"/>
          <ac:spMkLst>
            <pc:docMk/>
            <pc:sldMk cId="4252031771" sldId="298"/>
            <ac:spMk id="6" creationId="{74A95570-2DBB-3226-F13A-3E166C19E8EF}"/>
          </ac:spMkLst>
        </pc:spChg>
        <pc:spChg chg="add mod">
          <ac:chgData name="英華 金" userId="781d4d9df2c5199d" providerId="LiveId" clId="{9F32732E-2DCC-43D3-8BE3-072ACCEBD315}" dt="2023-09-27T09:47:05.591" v="116" actId="1037"/>
          <ac:spMkLst>
            <pc:docMk/>
            <pc:sldMk cId="4252031771" sldId="298"/>
            <ac:spMk id="7" creationId="{48F10391-C59D-44F3-CD4B-EFE23C620F09}"/>
          </ac:spMkLst>
        </pc:spChg>
        <pc:spChg chg="add mod">
          <ac:chgData name="英華 金" userId="781d4d9df2c5199d" providerId="LiveId" clId="{9F32732E-2DCC-43D3-8BE3-072ACCEBD315}" dt="2023-09-27T09:47:23.423" v="123" actId="1038"/>
          <ac:spMkLst>
            <pc:docMk/>
            <pc:sldMk cId="4252031771" sldId="298"/>
            <ac:spMk id="8" creationId="{DE34059C-1F97-3D78-4459-4AE3BE3A66BC}"/>
          </ac:spMkLst>
        </pc:spChg>
        <pc:spChg chg="add mod">
          <ac:chgData name="英華 金" userId="781d4d9df2c5199d" providerId="LiveId" clId="{9F32732E-2DCC-43D3-8BE3-072ACCEBD315}" dt="2023-09-27T09:47:49.949" v="215" actId="1035"/>
          <ac:spMkLst>
            <pc:docMk/>
            <pc:sldMk cId="4252031771" sldId="298"/>
            <ac:spMk id="9" creationId="{1EE2F0BF-36AD-379D-35D4-BBE18EE6DE92}"/>
          </ac:spMkLst>
        </pc:spChg>
      </pc:sldChg>
      <pc:sldChg chg="addSp modSp mod">
        <pc:chgData name="英華 金" userId="781d4d9df2c5199d" providerId="LiveId" clId="{9F32732E-2DCC-43D3-8BE3-072ACCEBD315}" dt="2023-09-27T09:51:30.721" v="428" actId="1076"/>
        <pc:sldMkLst>
          <pc:docMk/>
          <pc:sldMk cId="1830715814" sldId="299"/>
        </pc:sldMkLst>
        <pc:spChg chg="add mod">
          <ac:chgData name="英華 金" userId="781d4d9df2c5199d" providerId="LiveId" clId="{9F32732E-2DCC-43D3-8BE3-072ACCEBD315}" dt="2023-09-27T09:48:38.619" v="220" actId="14100"/>
          <ac:spMkLst>
            <pc:docMk/>
            <pc:sldMk cId="1830715814" sldId="299"/>
            <ac:spMk id="3" creationId="{DD9EE114-BA09-BE5E-FE3C-28DF3071C42F}"/>
          </ac:spMkLst>
        </pc:spChg>
        <pc:spChg chg="add mod">
          <ac:chgData name="英華 金" userId="781d4d9df2c5199d" providerId="LiveId" clId="{9F32732E-2DCC-43D3-8BE3-072ACCEBD315}" dt="2023-09-27T09:48:52.387" v="227" actId="1038"/>
          <ac:spMkLst>
            <pc:docMk/>
            <pc:sldMk cId="1830715814" sldId="299"/>
            <ac:spMk id="4" creationId="{2AEC5EFF-2F14-389E-5B61-236FAEEC5BDE}"/>
          </ac:spMkLst>
        </pc:spChg>
        <pc:spChg chg="add mod">
          <ac:chgData name="英華 金" userId="781d4d9df2c5199d" providerId="LiveId" clId="{9F32732E-2DCC-43D3-8BE3-072ACCEBD315}" dt="2023-09-27T09:49:35.381" v="326" actId="1037"/>
          <ac:spMkLst>
            <pc:docMk/>
            <pc:sldMk cId="1830715814" sldId="299"/>
            <ac:spMk id="5" creationId="{8E39115A-5427-62DF-9DFD-960882E09FA6}"/>
          </ac:spMkLst>
        </pc:spChg>
        <pc:spChg chg="add mod">
          <ac:chgData name="英華 金" userId="781d4d9df2c5199d" providerId="LiveId" clId="{9F32732E-2DCC-43D3-8BE3-072ACCEBD315}" dt="2023-09-27T09:49:59.784" v="424" actId="1036"/>
          <ac:spMkLst>
            <pc:docMk/>
            <pc:sldMk cId="1830715814" sldId="299"/>
            <ac:spMk id="6" creationId="{86ED4DF4-872E-0BAE-DD60-788F1DD31FFE}"/>
          </ac:spMkLst>
        </pc:spChg>
        <pc:spChg chg="add mod">
          <ac:chgData name="英華 金" userId="781d4d9df2c5199d" providerId="LiveId" clId="{9F32732E-2DCC-43D3-8BE3-072ACCEBD315}" dt="2023-09-27T09:51:09.577" v="426" actId="1076"/>
          <ac:spMkLst>
            <pc:docMk/>
            <pc:sldMk cId="1830715814" sldId="299"/>
            <ac:spMk id="7" creationId="{C81F5DD0-7C6B-4E74-8ED4-1273C91CE454}"/>
          </ac:spMkLst>
        </pc:spChg>
        <pc:spChg chg="add mod">
          <ac:chgData name="英華 金" userId="781d4d9df2c5199d" providerId="LiveId" clId="{9F32732E-2DCC-43D3-8BE3-072ACCEBD315}" dt="2023-09-27T09:51:30.721" v="428" actId="1076"/>
          <ac:spMkLst>
            <pc:docMk/>
            <pc:sldMk cId="1830715814" sldId="299"/>
            <ac:spMk id="8" creationId="{A59CFA92-C0CE-2DE9-3FD8-AA4B8ECDA8E2}"/>
          </ac:spMkLst>
        </pc:spChg>
      </pc:sldChg>
      <pc:sldChg chg="addSp modSp mod">
        <pc:chgData name="英華 金" userId="781d4d9df2c5199d" providerId="LiveId" clId="{9F32732E-2DCC-43D3-8BE3-072ACCEBD315}" dt="2023-09-28T01:22:58.222" v="467" actId="1035"/>
        <pc:sldMkLst>
          <pc:docMk/>
          <pc:sldMk cId="4082677834" sldId="301"/>
        </pc:sldMkLst>
        <pc:spChg chg="add mod">
          <ac:chgData name="英華 金" userId="781d4d9df2c5199d" providerId="LiveId" clId="{9F32732E-2DCC-43D3-8BE3-072ACCEBD315}" dt="2023-09-27T09:53:35.782" v="431" actId="207"/>
          <ac:spMkLst>
            <pc:docMk/>
            <pc:sldMk cId="4082677834" sldId="301"/>
            <ac:spMk id="3" creationId="{1790A9F6-FA3F-D87F-EBEE-C49C3C954211}"/>
          </ac:spMkLst>
        </pc:spChg>
        <pc:spChg chg="add mod">
          <ac:chgData name="英華 金" userId="781d4d9df2c5199d" providerId="LiveId" clId="{9F32732E-2DCC-43D3-8BE3-072ACCEBD315}" dt="2023-09-28T01:17:13.174" v="440" actId="1037"/>
          <ac:spMkLst>
            <pc:docMk/>
            <pc:sldMk cId="4082677834" sldId="301"/>
            <ac:spMk id="5" creationId="{B565A136-9E66-B739-5DCC-9934993D8844}"/>
          </ac:spMkLst>
        </pc:spChg>
        <pc:spChg chg="add mod">
          <ac:chgData name="英華 金" userId="781d4d9df2c5199d" providerId="LiveId" clId="{9F32732E-2DCC-43D3-8BE3-072ACCEBD315}" dt="2023-09-28T01:22:44.117" v="463" actId="1038"/>
          <ac:spMkLst>
            <pc:docMk/>
            <pc:sldMk cId="4082677834" sldId="301"/>
            <ac:spMk id="6" creationId="{EC75EA9F-34B6-8D91-1F4C-7A795F920729}"/>
          </ac:spMkLst>
        </pc:spChg>
        <pc:spChg chg="add mod">
          <ac:chgData name="英華 金" userId="781d4d9df2c5199d" providerId="LiveId" clId="{9F32732E-2DCC-43D3-8BE3-072ACCEBD315}" dt="2023-09-28T01:22:58.222" v="467" actId="1035"/>
          <ac:spMkLst>
            <pc:docMk/>
            <pc:sldMk cId="4082677834" sldId="301"/>
            <ac:spMk id="9" creationId="{E33E1C96-7AD2-A39C-C37F-DBB4013DA1AF}"/>
          </ac:spMkLst>
        </pc:spChg>
      </pc:sldChg>
      <pc:sldChg chg="addSp modSp mod">
        <pc:chgData name="英華 金" userId="781d4d9df2c5199d" providerId="LiveId" clId="{9F32732E-2DCC-43D3-8BE3-072ACCEBD315}" dt="2023-09-28T01:25:23.741" v="481" actId="14100"/>
        <pc:sldMkLst>
          <pc:docMk/>
          <pc:sldMk cId="696450973" sldId="302"/>
        </pc:sldMkLst>
        <pc:spChg chg="add mod">
          <ac:chgData name="英華 金" userId="781d4d9df2c5199d" providerId="LiveId" clId="{9F32732E-2DCC-43D3-8BE3-072ACCEBD315}" dt="2023-09-28T01:24:45.064" v="476" actId="1035"/>
          <ac:spMkLst>
            <pc:docMk/>
            <pc:sldMk cId="696450973" sldId="302"/>
            <ac:spMk id="3" creationId="{260E4245-FC2A-A15F-23BD-1C045CE27B24}"/>
          </ac:spMkLst>
        </pc:spChg>
        <pc:spChg chg="add mod">
          <ac:chgData name="英華 金" userId="781d4d9df2c5199d" providerId="LiveId" clId="{9F32732E-2DCC-43D3-8BE3-072ACCEBD315}" dt="2023-09-28T01:25:23.741" v="481" actId="14100"/>
          <ac:spMkLst>
            <pc:docMk/>
            <pc:sldMk cId="696450973" sldId="302"/>
            <ac:spMk id="4" creationId="{9933A816-E8C1-0DE0-6BF2-D5EDAC012BE4}"/>
          </ac:spMkLst>
        </pc:spChg>
      </pc:sldChg>
      <pc:sldChg chg="addSp modSp mod">
        <pc:chgData name="英華 金" userId="781d4d9df2c5199d" providerId="LiveId" clId="{9F32732E-2DCC-43D3-8BE3-072ACCEBD315}" dt="2023-09-28T01:30:55.499" v="496" actId="1035"/>
        <pc:sldMkLst>
          <pc:docMk/>
          <pc:sldMk cId="2708509419" sldId="304"/>
        </pc:sldMkLst>
        <pc:spChg chg="add mod">
          <ac:chgData name="英華 金" userId="781d4d9df2c5199d" providerId="LiveId" clId="{9F32732E-2DCC-43D3-8BE3-072ACCEBD315}" dt="2023-09-28T01:30:15.263" v="483" actId="1076"/>
          <ac:spMkLst>
            <pc:docMk/>
            <pc:sldMk cId="2708509419" sldId="304"/>
            <ac:spMk id="7" creationId="{AE2E4C21-49B3-18C0-4495-211316ED0CA2}"/>
          </ac:spMkLst>
        </pc:spChg>
        <pc:spChg chg="add mod">
          <ac:chgData name="英華 金" userId="781d4d9df2c5199d" providerId="LiveId" clId="{9F32732E-2DCC-43D3-8BE3-072ACCEBD315}" dt="2023-09-28T01:30:27.527" v="488" actId="1037"/>
          <ac:spMkLst>
            <pc:docMk/>
            <pc:sldMk cId="2708509419" sldId="304"/>
            <ac:spMk id="19" creationId="{25FE1E34-1AF6-0F9B-04D9-613D20A7FEB1}"/>
          </ac:spMkLst>
        </pc:spChg>
        <pc:spChg chg="add mod">
          <ac:chgData name="英華 金" userId="781d4d9df2c5199d" providerId="LiveId" clId="{9F32732E-2DCC-43D3-8BE3-072ACCEBD315}" dt="2023-09-28T01:30:39.016" v="490" actId="1076"/>
          <ac:spMkLst>
            <pc:docMk/>
            <pc:sldMk cId="2708509419" sldId="304"/>
            <ac:spMk id="20" creationId="{ADBF42B2-DE8E-2161-DE25-E2E8B8025B7F}"/>
          </ac:spMkLst>
        </pc:spChg>
        <pc:spChg chg="add mod">
          <ac:chgData name="英華 金" userId="781d4d9df2c5199d" providerId="LiveId" clId="{9F32732E-2DCC-43D3-8BE3-072ACCEBD315}" dt="2023-09-28T01:30:44.873" v="492" actId="1076"/>
          <ac:spMkLst>
            <pc:docMk/>
            <pc:sldMk cId="2708509419" sldId="304"/>
            <ac:spMk id="21" creationId="{9E640370-DE17-94E8-4395-9FF9C0F8F469}"/>
          </ac:spMkLst>
        </pc:spChg>
        <pc:spChg chg="add mod">
          <ac:chgData name="英華 金" userId="781d4d9df2c5199d" providerId="LiveId" clId="{9F32732E-2DCC-43D3-8BE3-072ACCEBD315}" dt="2023-09-28T01:30:55.499" v="496" actId="1035"/>
          <ac:spMkLst>
            <pc:docMk/>
            <pc:sldMk cId="2708509419" sldId="304"/>
            <ac:spMk id="22" creationId="{DEBAC464-9C4D-F0F7-2D54-9745EB991F03}"/>
          </ac:spMkLst>
        </pc:spChg>
      </pc:sldChg>
      <pc:sldChg chg="addSp modSp mod">
        <pc:chgData name="英華 金" userId="781d4d9df2c5199d" providerId="LiveId" clId="{9F32732E-2DCC-43D3-8BE3-072ACCEBD315}" dt="2023-09-28T01:33:30.820" v="520" actId="1076"/>
        <pc:sldMkLst>
          <pc:docMk/>
          <pc:sldMk cId="2476109200" sldId="305"/>
        </pc:sldMkLst>
        <pc:spChg chg="add mod">
          <ac:chgData name="英華 金" userId="781d4d9df2c5199d" providerId="LiveId" clId="{9F32732E-2DCC-43D3-8BE3-072ACCEBD315}" dt="2023-09-28T01:32:17.156" v="505" actId="1037"/>
          <ac:spMkLst>
            <pc:docMk/>
            <pc:sldMk cId="2476109200" sldId="305"/>
            <ac:spMk id="4" creationId="{4FD28F22-F6DE-B3BA-7B40-66AE78261D8F}"/>
          </ac:spMkLst>
        </pc:spChg>
        <pc:spChg chg="add mod">
          <ac:chgData name="英華 金" userId="781d4d9df2c5199d" providerId="LiveId" clId="{9F32732E-2DCC-43D3-8BE3-072ACCEBD315}" dt="2023-09-28T01:32:39.696" v="509" actId="14100"/>
          <ac:spMkLst>
            <pc:docMk/>
            <pc:sldMk cId="2476109200" sldId="305"/>
            <ac:spMk id="8" creationId="{1A5362AF-C861-6977-6F60-05F40165A632}"/>
          </ac:spMkLst>
        </pc:spChg>
        <pc:spChg chg="add mod">
          <ac:chgData name="英華 金" userId="781d4d9df2c5199d" providerId="LiveId" clId="{9F32732E-2DCC-43D3-8BE3-072ACCEBD315}" dt="2023-09-28T01:32:59.347" v="513" actId="1076"/>
          <ac:spMkLst>
            <pc:docMk/>
            <pc:sldMk cId="2476109200" sldId="305"/>
            <ac:spMk id="9" creationId="{3ACCBA10-5126-D20F-C4F2-1564A83C0A7B}"/>
          </ac:spMkLst>
        </pc:spChg>
        <pc:spChg chg="add mod">
          <ac:chgData name="英華 金" userId="781d4d9df2c5199d" providerId="LiveId" clId="{9F32732E-2DCC-43D3-8BE3-072ACCEBD315}" dt="2023-09-28T01:33:15.644" v="518" actId="1037"/>
          <ac:spMkLst>
            <pc:docMk/>
            <pc:sldMk cId="2476109200" sldId="305"/>
            <ac:spMk id="10" creationId="{D9025151-08EB-D4F3-E0E8-A8C36B840742}"/>
          </ac:spMkLst>
        </pc:spChg>
        <pc:spChg chg="mod">
          <ac:chgData name="英華 金" userId="781d4d9df2c5199d" providerId="LiveId" clId="{9F32732E-2DCC-43D3-8BE3-072ACCEBD315}" dt="2023-09-28T01:33:25.422" v="519" actId="1076"/>
          <ac:spMkLst>
            <pc:docMk/>
            <pc:sldMk cId="2476109200" sldId="305"/>
            <ac:spMk id="21" creationId="{00000000-0000-0000-0000-000000000000}"/>
          </ac:spMkLst>
        </pc:spChg>
        <pc:spChg chg="mod">
          <ac:chgData name="英華 金" userId="781d4d9df2c5199d" providerId="LiveId" clId="{9F32732E-2DCC-43D3-8BE3-072ACCEBD315}" dt="2023-09-28T01:33:30.820" v="520" actId="1076"/>
          <ac:spMkLst>
            <pc:docMk/>
            <pc:sldMk cId="2476109200" sldId="305"/>
            <ac:spMk id="23" creationId="{00000000-0000-0000-0000-000000000000}"/>
          </ac:spMkLst>
        </pc:spChg>
      </pc:sldChg>
      <pc:sldChg chg="addSp modSp mod">
        <pc:chgData name="英華 金" userId="781d4d9df2c5199d" providerId="LiveId" clId="{9F32732E-2DCC-43D3-8BE3-072ACCEBD315}" dt="2023-09-28T01:36:04.226" v="536" actId="1076"/>
        <pc:sldMkLst>
          <pc:docMk/>
          <pc:sldMk cId="3887489897" sldId="307"/>
        </pc:sldMkLst>
        <pc:spChg chg="add mod">
          <ac:chgData name="英華 金" userId="781d4d9df2c5199d" providerId="LiveId" clId="{9F32732E-2DCC-43D3-8BE3-072ACCEBD315}" dt="2023-09-28T01:35:25.891" v="527" actId="14100"/>
          <ac:spMkLst>
            <pc:docMk/>
            <pc:sldMk cId="3887489897" sldId="307"/>
            <ac:spMk id="3" creationId="{1E32FC2B-95B1-ED6F-58FE-0A6A2D94D045}"/>
          </ac:spMkLst>
        </pc:spChg>
        <pc:spChg chg="add mod">
          <ac:chgData name="英華 金" userId="781d4d9df2c5199d" providerId="LiveId" clId="{9F32732E-2DCC-43D3-8BE3-072ACCEBD315}" dt="2023-09-28T01:35:31.360" v="529" actId="1076"/>
          <ac:spMkLst>
            <pc:docMk/>
            <pc:sldMk cId="3887489897" sldId="307"/>
            <ac:spMk id="19" creationId="{A84EC01C-5595-DC8E-4817-0495515E1AA6}"/>
          </ac:spMkLst>
        </pc:spChg>
        <pc:spChg chg="add mod">
          <ac:chgData name="英華 金" userId="781d4d9df2c5199d" providerId="LiveId" clId="{9F32732E-2DCC-43D3-8BE3-072ACCEBD315}" dt="2023-09-28T01:35:46.527" v="532" actId="14100"/>
          <ac:spMkLst>
            <pc:docMk/>
            <pc:sldMk cId="3887489897" sldId="307"/>
            <ac:spMk id="20" creationId="{4500438F-708D-5F41-6B42-FE7FE339A899}"/>
          </ac:spMkLst>
        </pc:spChg>
        <pc:spChg chg="add mod">
          <ac:chgData name="英華 金" userId="781d4d9df2c5199d" providerId="LiveId" clId="{9F32732E-2DCC-43D3-8BE3-072ACCEBD315}" dt="2023-09-28T01:35:53.792" v="534" actId="1076"/>
          <ac:spMkLst>
            <pc:docMk/>
            <pc:sldMk cId="3887489897" sldId="307"/>
            <ac:spMk id="21" creationId="{ED33A241-481F-9244-482C-62350C7540CE}"/>
          </ac:spMkLst>
        </pc:spChg>
        <pc:spChg chg="add mod">
          <ac:chgData name="英華 金" userId="781d4d9df2c5199d" providerId="LiveId" clId="{9F32732E-2DCC-43D3-8BE3-072ACCEBD315}" dt="2023-09-28T01:36:04.226" v="536" actId="1076"/>
          <ac:spMkLst>
            <pc:docMk/>
            <pc:sldMk cId="3887489897" sldId="307"/>
            <ac:spMk id="22" creationId="{85F2B26C-B492-7887-DB27-3E63A1E689FF}"/>
          </ac:spMkLst>
        </pc:spChg>
      </pc:sldChg>
      <pc:sldChg chg="addSp modSp mod">
        <pc:chgData name="英華 金" userId="781d4d9df2c5199d" providerId="LiveId" clId="{9F32732E-2DCC-43D3-8BE3-072ACCEBD315}" dt="2023-09-28T01:36:54.642" v="540" actId="14100"/>
        <pc:sldMkLst>
          <pc:docMk/>
          <pc:sldMk cId="3800938960" sldId="308"/>
        </pc:sldMkLst>
        <pc:spChg chg="add mod">
          <ac:chgData name="英華 金" userId="781d4d9df2c5199d" providerId="LiveId" clId="{9F32732E-2DCC-43D3-8BE3-072ACCEBD315}" dt="2023-09-28T01:36:54.642" v="540" actId="14100"/>
          <ac:spMkLst>
            <pc:docMk/>
            <pc:sldMk cId="3800938960" sldId="308"/>
            <ac:spMk id="9" creationId="{B335414D-1190-D853-CC06-571E5DC5BAC9}"/>
          </ac:spMkLst>
        </pc:spChg>
      </pc:sldChg>
      <pc:sldChg chg="addSp modSp mod">
        <pc:chgData name="英華 金" userId="781d4d9df2c5199d" providerId="LiveId" clId="{9F32732E-2DCC-43D3-8BE3-072ACCEBD315}" dt="2023-09-28T01:43:28.405" v="607" actId="1076"/>
        <pc:sldMkLst>
          <pc:docMk/>
          <pc:sldMk cId="0" sldId="311"/>
        </pc:sldMkLst>
        <pc:spChg chg="add mod">
          <ac:chgData name="英華 金" userId="781d4d9df2c5199d" providerId="LiveId" clId="{9F32732E-2DCC-43D3-8BE3-072ACCEBD315}" dt="2023-09-28T01:39:44.091" v="565" actId="1037"/>
          <ac:spMkLst>
            <pc:docMk/>
            <pc:sldMk cId="0" sldId="311"/>
            <ac:spMk id="2" creationId="{F002620E-07C6-2FAC-E20E-426451996570}"/>
          </ac:spMkLst>
        </pc:spChg>
        <pc:spChg chg="add mod">
          <ac:chgData name="英華 金" userId="781d4d9df2c5199d" providerId="LiveId" clId="{9F32732E-2DCC-43D3-8BE3-072ACCEBD315}" dt="2023-09-28T01:39:39.289" v="562" actId="1037"/>
          <ac:spMkLst>
            <pc:docMk/>
            <pc:sldMk cId="0" sldId="311"/>
            <ac:spMk id="3" creationId="{1B26E446-F3FD-7FA5-77E8-81E3C9BF4522}"/>
          </ac:spMkLst>
        </pc:spChg>
        <pc:spChg chg="add mod">
          <ac:chgData name="英華 金" userId="781d4d9df2c5199d" providerId="LiveId" clId="{9F32732E-2DCC-43D3-8BE3-072ACCEBD315}" dt="2023-09-28T01:39:41.684" v="564" actId="1037"/>
          <ac:spMkLst>
            <pc:docMk/>
            <pc:sldMk cId="0" sldId="311"/>
            <ac:spMk id="4" creationId="{539DC099-4F55-795C-38F2-2510B7273195}"/>
          </ac:spMkLst>
        </pc:spChg>
        <pc:spChg chg="add mod">
          <ac:chgData name="英華 金" userId="781d4d9df2c5199d" providerId="LiveId" clId="{9F32732E-2DCC-43D3-8BE3-072ACCEBD315}" dt="2023-09-28T01:39:36.615" v="560" actId="1036"/>
          <ac:spMkLst>
            <pc:docMk/>
            <pc:sldMk cId="0" sldId="311"/>
            <ac:spMk id="5" creationId="{CEEDE2C3-331A-146F-BA02-E65A8F31CC49}"/>
          </ac:spMkLst>
        </pc:spChg>
        <pc:spChg chg="add mod ord">
          <ac:chgData name="英華 金" userId="781d4d9df2c5199d" providerId="LiveId" clId="{9F32732E-2DCC-43D3-8BE3-072ACCEBD315}" dt="2023-09-28T01:42:41.945" v="601" actId="171"/>
          <ac:spMkLst>
            <pc:docMk/>
            <pc:sldMk cId="0" sldId="311"/>
            <ac:spMk id="6" creationId="{CB8C24FA-CB54-6869-989B-E993A81E1D15}"/>
          </ac:spMkLst>
        </pc:spChg>
        <pc:spChg chg="add mod">
          <ac:chgData name="英華 金" userId="781d4d9df2c5199d" providerId="LiveId" clId="{9F32732E-2DCC-43D3-8BE3-072ACCEBD315}" dt="2023-09-28T01:41:21.845" v="586" actId="14100"/>
          <ac:spMkLst>
            <pc:docMk/>
            <pc:sldMk cId="0" sldId="311"/>
            <ac:spMk id="7" creationId="{1B5FDC7C-809B-7955-EE64-DC4ADEFF5101}"/>
          </ac:spMkLst>
        </pc:spChg>
        <pc:spChg chg="add mod">
          <ac:chgData name="英華 金" userId="781d4d9df2c5199d" providerId="LiveId" clId="{9F32732E-2DCC-43D3-8BE3-072ACCEBD315}" dt="2023-09-28T01:41:18.201" v="585" actId="14100"/>
          <ac:spMkLst>
            <pc:docMk/>
            <pc:sldMk cId="0" sldId="311"/>
            <ac:spMk id="8" creationId="{8E72E676-137E-365F-FFAD-3A096FDC070E}"/>
          </ac:spMkLst>
        </pc:spChg>
        <pc:spChg chg="add mod">
          <ac:chgData name="英華 金" userId="781d4d9df2c5199d" providerId="LiveId" clId="{9F32732E-2DCC-43D3-8BE3-072ACCEBD315}" dt="2023-09-28T01:41:15.436" v="584" actId="14100"/>
          <ac:spMkLst>
            <pc:docMk/>
            <pc:sldMk cId="0" sldId="311"/>
            <ac:spMk id="9" creationId="{8DF7ABE7-36E0-18BE-13A0-825A7D187DFD}"/>
          </ac:spMkLst>
        </pc:spChg>
        <pc:spChg chg="add mod">
          <ac:chgData name="英華 金" userId="781d4d9df2c5199d" providerId="LiveId" clId="{9F32732E-2DCC-43D3-8BE3-072ACCEBD315}" dt="2023-09-28T01:41:10.649" v="582" actId="1076"/>
          <ac:spMkLst>
            <pc:docMk/>
            <pc:sldMk cId="0" sldId="311"/>
            <ac:spMk id="10" creationId="{55A0AD48-CD6D-3B0A-CCCB-7AB5C65B3B3D}"/>
          </ac:spMkLst>
        </pc:spChg>
        <pc:spChg chg="add mod">
          <ac:chgData name="英華 金" userId="781d4d9df2c5199d" providerId="LiveId" clId="{9F32732E-2DCC-43D3-8BE3-072ACCEBD315}" dt="2023-09-28T01:41:45.386" v="590" actId="1076"/>
          <ac:spMkLst>
            <pc:docMk/>
            <pc:sldMk cId="0" sldId="311"/>
            <ac:spMk id="11" creationId="{4B18AD5A-8FA1-4561-5D10-1EA07C256572}"/>
          </ac:spMkLst>
        </pc:spChg>
        <pc:spChg chg="add mod ord">
          <ac:chgData name="英華 金" userId="781d4d9df2c5199d" providerId="LiveId" clId="{9F32732E-2DCC-43D3-8BE3-072ACCEBD315}" dt="2023-09-28T01:42:32.247" v="600" actId="171"/>
          <ac:spMkLst>
            <pc:docMk/>
            <pc:sldMk cId="0" sldId="311"/>
            <ac:spMk id="12" creationId="{8A9E2E32-6489-9166-4C59-94739D2A57C4}"/>
          </ac:spMkLst>
        </pc:spChg>
        <pc:spChg chg="mod">
          <ac:chgData name="英華 金" userId="781d4d9df2c5199d" providerId="LiveId" clId="{9F32732E-2DCC-43D3-8BE3-072ACCEBD315}" dt="2023-09-28T01:43:22.235" v="606" actId="1076"/>
          <ac:spMkLst>
            <pc:docMk/>
            <pc:sldMk cId="0" sldId="311"/>
            <ac:spMk id="574" creationId="{00000000-0000-0000-0000-000000000000}"/>
          </ac:spMkLst>
        </pc:spChg>
        <pc:spChg chg="mod ord">
          <ac:chgData name="英華 金" userId="781d4d9df2c5199d" providerId="LiveId" clId="{9F32732E-2DCC-43D3-8BE3-072ACCEBD315}" dt="2023-09-28T01:43:28.405" v="607" actId="1076"/>
          <ac:spMkLst>
            <pc:docMk/>
            <pc:sldMk cId="0" sldId="311"/>
            <ac:spMk id="575" creationId="{00000000-0000-0000-0000-000000000000}"/>
          </ac:spMkLst>
        </pc:spChg>
        <pc:picChg chg="mod">
          <ac:chgData name="英華 金" userId="781d4d9df2c5199d" providerId="LiveId" clId="{9F32732E-2DCC-43D3-8BE3-072ACCEBD315}" dt="2023-09-28T01:38:06.667" v="543" actId="207"/>
          <ac:picMkLst>
            <pc:docMk/>
            <pc:sldMk cId="0" sldId="311"/>
            <ac:picMk id="564" creationId="{00000000-0000-0000-0000-000000000000}"/>
          </ac:picMkLst>
        </pc:picChg>
        <pc:cxnChg chg="mod ord">
          <ac:chgData name="英華 金" userId="781d4d9df2c5199d" providerId="LiveId" clId="{9F32732E-2DCC-43D3-8BE3-072ACCEBD315}" dt="2023-09-28T01:43:14.591" v="605" actId="14100"/>
          <ac:cxnSpMkLst>
            <pc:docMk/>
            <pc:sldMk cId="0" sldId="311"/>
            <ac:cxnSpMk id="582" creationId="{00000000-0000-0000-0000-000000000000}"/>
          </ac:cxnSpMkLst>
        </pc:cxnChg>
      </pc:sldChg>
      <pc:sldChg chg="addSp delSp modSp mod">
        <pc:chgData name="英華 金" userId="781d4d9df2c5199d" providerId="LiveId" clId="{9F32732E-2DCC-43D3-8BE3-072ACCEBD315}" dt="2023-09-27T09:41:44.488" v="21" actId="1076"/>
        <pc:sldMkLst>
          <pc:docMk/>
          <pc:sldMk cId="1557507254" sldId="330"/>
        </pc:sldMkLst>
        <pc:picChg chg="add mod modCrop">
          <ac:chgData name="英華 金" userId="781d4d9df2c5199d" providerId="LiveId" clId="{9F32732E-2DCC-43D3-8BE3-072ACCEBD315}" dt="2023-09-27T09:41:44.488" v="21" actId="1076"/>
          <ac:picMkLst>
            <pc:docMk/>
            <pc:sldMk cId="1557507254" sldId="330"/>
            <ac:picMk id="7" creationId="{C5FF9443-B348-4B5B-A1A5-412A85480251}"/>
          </ac:picMkLst>
        </pc:picChg>
        <pc:picChg chg="del">
          <ac:chgData name="英華 金" userId="781d4d9df2c5199d" providerId="LiveId" clId="{9F32732E-2DCC-43D3-8BE3-072ACCEBD315}" dt="2023-09-27T09:41:28.578" v="16" actId="478"/>
          <ac:picMkLst>
            <pc:docMk/>
            <pc:sldMk cId="1557507254" sldId="330"/>
            <ac:picMk id="27" creationId="{8FE400D6-38CE-4194-67EC-BF6A1DD0DF81}"/>
          </ac:picMkLst>
        </pc:picChg>
      </pc:sldChg>
      <pc:sldChg chg="modSp mod">
        <pc:chgData name="英華 金" userId="781d4d9df2c5199d" providerId="LiveId" clId="{9F32732E-2DCC-43D3-8BE3-072ACCEBD315}" dt="2023-09-27T09:28:07.078" v="15" actId="20577"/>
        <pc:sldMkLst>
          <pc:docMk/>
          <pc:sldMk cId="1146580895" sldId="422"/>
        </pc:sldMkLst>
        <pc:spChg chg="mod">
          <ac:chgData name="英華 金" userId="781d4d9df2c5199d" providerId="LiveId" clId="{9F32732E-2DCC-43D3-8BE3-072ACCEBD315}" dt="2023-09-27T09:28:07.078" v="15" actId="20577"/>
          <ac:spMkLst>
            <pc:docMk/>
            <pc:sldMk cId="1146580895" sldId="422"/>
            <ac:spMk id="12" creationId="{AAD34E9C-E131-0109-EA48-46852B8C4D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E952CC8-D3C0-4098-84E6-3F189BCD0975}" type="datetimeFigureOut">
              <a:rPr kumimoji="1" lang="ja-JP" altLang="en-US" smtClean="0"/>
              <a:pPr/>
              <a:t>2023/9/28</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132B2D-22A9-4108-88A8-AC3059C31BDB}" type="slidenum">
              <a:rPr kumimoji="1" lang="ja-JP" altLang="en-US" smtClean="0"/>
              <a:pPr/>
              <a:t>‹#›</a:t>
            </a:fld>
            <a:endParaRPr kumimoji="1" lang="ja-JP" altLang="en-US"/>
          </a:p>
        </p:txBody>
      </p:sp>
    </p:spTree>
    <p:extLst>
      <p:ext uri="{BB962C8B-B14F-4D97-AF65-F5344CB8AC3E}">
        <p14:creationId xmlns:p14="http://schemas.microsoft.com/office/powerpoint/2010/main" val="2453634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6" name="Google Shape;426;p2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31</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42</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8: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F2CC9-1097-45CA-A24D-9E0A575A0BC2}" type="datetime1">
              <a:rPr kumimoji="1" lang="ja-JP" altLang="en-US" smtClean="0"/>
              <a:pPr/>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561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70A038-3782-4CBD-9EC2-36F69CCB1E0C}" type="datetime1">
              <a:rPr kumimoji="1" lang="ja-JP" altLang="en-US" smtClean="0"/>
              <a:pPr/>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1297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213500-FE77-4A5A-96A1-901FB5C4B411}" type="datetime1">
              <a:rPr kumimoji="1" lang="ja-JP" altLang="en-US" smtClean="0"/>
              <a:pPr/>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1011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F6B51-EEDE-4AC1-AA16-CD7E43DB47E1}" type="datetime1">
              <a:rPr kumimoji="1" lang="ja-JP" altLang="en-US" smtClean="0"/>
              <a:pPr/>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5140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665D33-B36F-40ED-89E8-E6F8D0C79D88}" type="datetime1">
              <a:rPr kumimoji="1" lang="ja-JP" altLang="en-US" smtClean="0"/>
              <a:pPr/>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42900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61D765-67C5-4650-BBEF-23DC1EF128AF}" type="datetime1">
              <a:rPr kumimoji="1" lang="ja-JP" altLang="en-US" smtClean="0"/>
              <a:pPr/>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104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CD51CD-6C80-489C-B522-AEC317F9AB42}" type="datetime1">
              <a:rPr kumimoji="1" lang="ja-JP" altLang="en-US" smtClean="0"/>
              <a:pPr/>
              <a:t>2023/9/28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07500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7652E0-A8CB-4240-B752-27EA8B73CE02}" type="datetime1">
              <a:rPr kumimoji="1" lang="ja-JP" altLang="en-US" smtClean="0"/>
              <a:pPr/>
              <a:t>2023/9/28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9948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49EE4-1A89-4268-A5E6-AF62A8567661}" type="datetime1">
              <a:rPr kumimoji="1" lang="ja-JP" altLang="en-US" smtClean="0"/>
              <a:pPr/>
              <a:t>2023/9/28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5500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70155-6EDB-4224-9D07-24CD71B9DAD8}" type="datetime1">
              <a:rPr kumimoji="1" lang="ja-JP" altLang="en-US" smtClean="0"/>
              <a:pPr/>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893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20438D-89AD-49EE-8A5F-D7577B5F95E6}" type="datetime1">
              <a:rPr kumimoji="1" lang="ja-JP" altLang="en-US" smtClean="0"/>
              <a:pPr/>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9904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4303929-DDE0-4EC7-9258-CA34DCCBA2D6}" type="datetime1">
              <a:rPr kumimoji="1" lang="ja-JP" altLang="en-US" smtClean="0"/>
              <a:pPr/>
              <a:t>2023/9/28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76729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png"/><Relationship Id="rId7" Type="http://schemas.openxmlformats.org/officeDocument/2006/relationships/image" Target="../media/image13.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 Id="rId5" Type="http://schemas.openxmlformats.org/officeDocument/2006/relationships/image" Target="../media/image109.png"/><Relationship Id="rId4" Type="http://schemas.openxmlformats.org/officeDocument/2006/relationships/image" Target="../media/image108.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3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7.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7.xml.rels><?xml version="1.0" encoding="UTF-8" standalone="yes"?>
<Relationships xmlns="http://schemas.openxmlformats.org/package/2006/relationships"><Relationship Id="rId3" Type="http://schemas.openxmlformats.org/officeDocument/2006/relationships/hyperlink" Target="mailto:checkeye-dx@nichiigakkan.co.j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a:extLst>
              <a:ext uri="{FF2B5EF4-FFF2-40B4-BE49-F238E27FC236}">
                <a16:creationId xmlns:a16="http://schemas.microsoft.com/office/drawing/2014/main" id="{69323D4C-CD71-8914-23E5-12D01D5F7558}"/>
              </a:ext>
            </a:extLst>
          </p:cNvPr>
          <p:cNvSpPr txBox="1"/>
          <p:nvPr/>
        </p:nvSpPr>
        <p:spPr>
          <a:xfrm>
            <a:off x="1757700" y="2510213"/>
            <a:ext cx="3315470"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１．顧客管理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２．ユーザー管理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３．使用者ログ</a:t>
            </a:r>
            <a:r>
              <a:rPr lang="ko-KR" sz="1200" b="0" i="0" u="none" strike="noStrike" cap="none" dirty="0" err="1">
                <a:solidFill>
                  <a:schemeClr val="dk1"/>
                </a:solidFill>
                <a:latin typeface="MS Mincho" pitchFamily="49" charset="-128"/>
                <a:ea typeface="Century"/>
                <a:cs typeface="Century"/>
                <a:sym typeface="Century"/>
              </a:rPr>
              <a:t>履歴</a:t>
            </a:r>
            <a:r>
              <a:rPr lang="ko-KR" sz="1200" b="0" i="0" u="none" strike="noStrike" cap="none" dirty="0">
                <a:solidFill>
                  <a:schemeClr val="dk1"/>
                </a:solidFill>
                <a:latin typeface="MS Mincho" pitchFamily="49" charset="-128"/>
                <a:ea typeface="Century"/>
                <a:cs typeface="Century"/>
                <a:sym typeface="Century"/>
              </a:rPr>
              <a:t>　</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４．レセプト抽出ルール管理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５．休日管理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６．使用者ワープロ病名管理</a:t>
            </a:r>
            <a:endParaRPr lang="en-US" altLang="ko-KR" sz="1200" b="0" i="0" u="none" strike="noStrike" cap="none"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dirty="0">
                <a:solidFill>
                  <a:schemeClr val="dk1"/>
                </a:solidFill>
                <a:latin typeface="MS Mincho" pitchFamily="49" charset="-128"/>
                <a:ea typeface="Century"/>
                <a:cs typeface="Century"/>
                <a:sym typeface="Century"/>
              </a:rPr>
              <a:t>７．マザー</a:t>
            </a:r>
            <a:r>
              <a:rPr lang="en-US" altLang="ja-JP" sz="1200" dirty="0">
                <a:solidFill>
                  <a:schemeClr val="dk1"/>
                </a:solidFill>
                <a:latin typeface="MS Mincho" pitchFamily="49" charset="-128"/>
                <a:ea typeface="Century"/>
                <a:cs typeface="Century"/>
                <a:sym typeface="Century"/>
              </a:rPr>
              <a:t>DB</a:t>
            </a:r>
            <a:r>
              <a:rPr lang="ja-JP" altLang="en-US" sz="1200" dirty="0">
                <a:solidFill>
                  <a:schemeClr val="dk1"/>
                </a:solidFill>
                <a:latin typeface="MS Mincho" pitchFamily="49" charset="-128"/>
                <a:ea typeface="Century"/>
                <a:cs typeface="Century"/>
                <a:sym typeface="Century"/>
              </a:rPr>
              <a:t>管理</a:t>
            </a:r>
            <a:endParaRPr lang="en-US" altLang="ja-JP" sz="1200"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MS Mincho" pitchFamily="49" charset="-128"/>
                <a:ea typeface="Century"/>
                <a:cs typeface="Century"/>
                <a:sym typeface="Century"/>
              </a:rPr>
              <a:t>　</a:t>
            </a:r>
            <a:r>
              <a:rPr lang="en-US" altLang="ja-JP" sz="1200" dirty="0">
                <a:solidFill>
                  <a:schemeClr val="dk1"/>
                </a:solidFill>
                <a:latin typeface="Century" pitchFamily="18" charset="0"/>
                <a:ea typeface="Century"/>
                <a:cs typeface="Century"/>
                <a:sym typeface="Century"/>
              </a:rPr>
              <a:t>7.1</a:t>
            </a:r>
            <a:r>
              <a:rPr lang="ja-JP" altLang="en-US" sz="1200" dirty="0">
                <a:solidFill>
                  <a:schemeClr val="dk1"/>
                </a:solidFill>
                <a:latin typeface="Century" pitchFamily="18" charset="0"/>
                <a:ea typeface="Century"/>
                <a:cs typeface="Century"/>
                <a:sym typeface="Century"/>
              </a:rPr>
              <a:t>　摘要コード別の病名集計</a:t>
            </a:r>
            <a:endParaRPr lang="en-US" altLang="ja-JP" sz="1200" dirty="0">
              <a:solidFill>
                <a:schemeClr val="dk1"/>
              </a:solidFill>
              <a:latin typeface="Century" pitchFamily="18" charset="0"/>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Century" pitchFamily="18" charset="0"/>
                <a:ea typeface="Century"/>
                <a:cs typeface="Century"/>
                <a:sym typeface="Century"/>
              </a:rPr>
              <a:t>　</a:t>
            </a:r>
            <a:r>
              <a:rPr lang="en-US" altLang="ja-JP" sz="1200" b="0" i="0" u="none" strike="noStrike" cap="none" dirty="0">
                <a:solidFill>
                  <a:schemeClr val="dk1"/>
                </a:solidFill>
                <a:latin typeface="Century" pitchFamily="18" charset="0"/>
                <a:ea typeface="Century"/>
                <a:cs typeface="Century"/>
                <a:sym typeface="Century"/>
              </a:rPr>
              <a:t>7.2</a:t>
            </a:r>
            <a:r>
              <a:rPr lang="ja-JP" altLang="en-US" sz="1200" b="0" i="0" u="none" strike="noStrike" cap="none" dirty="0">
                <a:solidFill>
                  <a:schemeClr val="dk1"/>
                </a:solidFill>
                <a:latin typeface="Century" pitchFamily="18" charset="0"/>
                <a:ea typeface="Century"/>
                <a:cs typeface="Century"/>
                <a:sym typeface="Century"/>
              </a:rPr>
              <a:t>　チェックデータの比較</a:t>
            </a:r>
            <a:endParaRPr lang="en-US" altLang="ja-JP" sz="1200" b="0" i="0" u="none" strike="noStrike" cap="none" dirty="0">
              <a:solidFill>
                <a:schemeClr val="dk1"/>
              </a:solidFill>
              <a:latin typeface="Century" pitchFamily="18" charset="0"/>
              <a:ea typeface="Century"/>
              <a:cs typeface="Century"/>
              <a:sym typeface="Century"/>
            </a:endParaRPr>
          </a:p>
          <a:p>
            <a:pPr lvl="0">
              <a:lnSpc>
                <a:spcPct val="200000"/>
              </a:lnSpc>
            </a:pPr>
            <a:r>
              <a:rPr lang="ja-JP" altLang="en-US" sz="1200" dirty="0">
                <a:solidFill>
                  <a:schemeClr val="dk1"/>
                </a:solidFill>
                <a:latin typeface="Century" pitchFamily="18" charset="0"/>
                <a:ea typeface="Century"/>
                <a:cs typeface="Century"/>
                <a:sym typeface="Century"/>
              </a:rPr>
              <a:t>８</a:t>
            </a:r>
            <a:r>
              <a:rPr lang="ja-JP" altLang="en-US" sz="1200" dirty="0">
                <a:solidFill>
                  <a:schemeClr val="dk1"/>
                </a:solidFill>
                <a:latin typeface="MS Mincho" pitchFamily="49" charset="-128"/>
                <a:ea typeface="Century"/>
                <a:cs typeface="Century"/>
                <a:sym typeface="Century"/>
              </a:rPr>
              <a:t> ．問い合わせ一覧</a:t>
            </a:r>
            <a:endParaRPr lang="en-US" altLang="ja-JP" sz="1200" dirty="0">
              <a:solidFill>
                <a:schemeClr val="dk1"/>
              </a:solidFill>
              <a:latin typeface="MS Mincho" pitchFamily="49" charset="-128"/>
              <a:ea typeface="Century"/>
              <a:cs typeface="Century"/>
              <a:sym typeface="Century"/>
            </a:endParaRPr>
          </a:p>
          <a:p>
            <a:pPr lvl="0">
              <a:lnSpc>
                <a:spcPct val="200000"/>
              </a:lnSpc>
            </a:pPr>
            <a:r>
              <a:rPr kumimoji="1" lang="ja-JP" altLang="en-US" sz="1200" dirty="0">
                <a:solidFill>
                  <a:schemeClr val="dk1"/>
                </a:solidFill>
                <a:latin typeface="Century" pitchFamily="18" charset="0"/>
                <a:ea typeface="MS Mincho" pitchFamily="49" charset="-128"/>
                <a:sym typeface="Century"/>
              </a:rPr>
              <a:t>　</a:t>
            </a:r>
            <a:r>
              <a:rPr kumimoji="1" lang="en-US" altLang="ja-JP" sz="1200" dirty="0">
                <a:solidFill>
                  <a:schemeClr val="dk1"/>
                </a:solidFill>
                <a:latin typeface="Century" pitchFamily="18" charset="0"/>
                <a:ea typeface="MS Mincho" pitchFamily="49" charset="-128"/>
                <a:sym typeface="Century"/>
              </a:rPr>
              <a:t>8.1</a:t>
            </a:r>
            <a:r>
              <a:rPr kumimoji="1" lang="ja-JP" altLang="en-US" sz="1200" dirty="0">
                <a:solidFill>
                  <a:schemeClr val="dk1"/>
                </a:solidFill>
                <a:latin typeface="Century" pitchFamily="18" charset="0"/>
                <a:ea typeface="MS Mincho" pitchFamily="49" charset="-128"/>
                <a:sym typeface="Century"/>
              </a:rPr>
              <a:t>　</a:t>
            </a:r>
            <a:r>
              <a:rPr lang="ja-JP" altLang="en-US" sz="1200" dirty="0">
                <a:solidFill>
                  <a:schemeClr val="dk1"/>
                </a:solidFill>
                <a:latin typeface="MS Mincho" pitchFamily="49" charset="-128"/>
                <a:ea typeface="Century"/>
                <a:cs typeface="Century"/>
                <a:sym typeface="Century"/>
              </a:rPr>
              <a:t>チェックアイ</a:t>
            </a:r>
            <a:r>
              <a:rPr lang="en-US" altLang="ja-JP" sz="1200" dirty="0">
                <a:solidFill>
                  <a:schemeClr val="dk1"/>
                </a:solidFill>
                <a:latin typeface="Century" pitchFamily="18" charset="0"/>
                <a:ea typeface="Century"/>
                <a:cs typeface="Century"/>
                <a:sym typeface="Century"/>
              </a:rPr>
              <a:t>DX</a:t>
            </a:r>
            <a:r>
              <a:rPr lang="ja-JP" altLang="en-US" sz="1200" dirty="0">
                <a:solidFill>
                  <a:schemeClr val="dk1"/>
                </a:solidFill>
                <a:latin typeface="Century" pitchFamily="18" charset="0"/>
                <a:ea typeface="Century"/>
                <a:cs typeface="Century"/>
                <a:sym typeface="Century"/>
              </a:rPr>
              <a:t>の運営者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8.2</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dirty="0">
                <a:solidFill>
                  <a:schemeClr val="dk1"/>
                </a:solidFill>
                <a:latin typeface="Century" pitchFamily="18" charset="0"/>
                <a:ea typeface="Century"/>
                <a:cs typeface="Century"/>
                <a:sym typeface="Century"/>
              </a:rPr>
              <a:t>DX Care</a:t>
            </a:r>
            <a:r>
              <a:rPr lang="ja-JP" altLang="en-US" sz="1200" dirty="0">
                <a:solidFill>
                  <a:schemeClr val="dk1"/>
                </a:solidFill>
                <a:latin typeface="Century" pitchFamily="18" charset="0"/>
                <a:ea typeface="Century"/>
                <a:cs typeface="Century"/>
                <a:sym typeface="Century"/>
              </a:rPr>
              <a:t>サポートデスク</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8.3</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ja-JP" altLang="en-US" sz="1200" dirty="0">
                <a:solidFill>
                  <a:schemeClr val="dk1"/>
                </a:solidFill>
                <a:latin typeface="Century" pitchFamily="18" charset="0"/>
                <a:ea typeface="Century"/>
                <a:cs typeface="Century"/>
                <a:sym typeface="Century"/>
              </a:rPr>
              <a:t>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ko-KR" altLang="en-US" sz="1200" dirty="0">
                <a:solidFill>
                  <a:schemeClr val="dk1"/>
                </a:solidFill>
                <a:latin typeface="Century" pitchFamily="18" charset="0"/>
                <a:ea typeface="Century"/>
                <a:cs typeface="Century"/>
                <a:sym typeface="Century"/>
              </a:rPr>
              <a:t> </a:t>
            </a:r>
            <a:r>
              <a:rPr lang="ja-JP" altLang="en-US" sz="1200" dirty="0">
                <a:solidFill>
                  <a:schemeClr val="dk1"/>
                </a:solidFill>
                <a:latin typeface="Century" pitchFamily="18" charset="0"/>
                <a:ea typeface="Century"/>
                <a:cs typeface="Century"/>
                <a:sym typeface="Century"/>
              </a:rPr>
              <a:t>別添：医療機関転換方法</a:t>
            </a:r>
            <a:endParaRPr sz="1200" b="0" i="0" u="none" strike="noStrike" cap="none" dirty="0">
              <a:solidFill>
                <a:schemeClr val="dk1"/>
              </a:solidFill>
              <a:latin typeface="Century" pitchFamily="18" charset="0"/>
              <a:ea typeface="MS Mincho" pitchFamily="49" charset="-128"/>
              <a:cs typeface="Century"/>
              <a:sym typeface="Century"/>
            </a:endParaRPr>
          </a:p>
        </p:txBody>
      </p:sp>
      <p:sp>
        <p:nvSpPr>
          <p:cNvPr id="8" name="タイトル 1">
            <a:extLst>
              <a:ext uri="{FF2B5EF4-FFF2-40B4-BE49-F238E27FC236}">
                <a16:creationId xmlns:a16="http://schemas.microsoft.com/office/drawing/2014/main" id="{FA3BCCB4-D3E5-4B2C-B128-C8DBC2980D19}"/>
              </a:ext>
            </a:extLst>
          </p:cNvPr>
          <p:cNvSpPr txBox="1">
            <a:spLocks/>
          </p:cNvSpPr>
          <p:nvPr/>
        </p:nvSpPr>
        <p:spPr>
          <a:xfrm>
            <a:off x="540380" y="964900"/>
            <a:ext cx="6331067" cy="1287318"/>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5000"/>
              </a:lnSpc>
            </a:pPr>
            <a:br>
              <a:rPr lang="en-US" altLang="ja-JP" sz="2400" dirty="0">
                <a:latin typeface="ＭＳ ゴシック" panose="020B0609070205080204" pitchFamily="49" charset="-128"/>
                <a:ea typeface="ＭＳ ゴシック" panose="020B0609070205080204" pitchFamily="49" charset="-128"/>
              </a:rPr>
            </a:br>
            <a:r>
              <a:rPr lang="ja-JP" altLang="en-US" sz="2400" dirty="0">
                <a:solidFill>
                  <a:srgbClr val="66CCFF"/>
                </a:solidFill>
                <a:latin typeface="ＭＳ ゴシック" panose="020B0609070205080204" pitchFamily="49" charset="-128"/>
                <a:ea typeface="ＭＳ ゴシック" panose="020B0609070205080204" pitchFamily="49" charset="-128"/>
              </a:rPr>
              <a:t>運営者マニュアル</a:t>
            </a:r>
            <a:endParaRPr lang="ja-JP" altLang="en-US" sz="2200" dirty="0">
              <a:solidFill>
                <a:srgbClr val="66CCFF"/>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DA8EC14A-0F06-07D4-A09B-EEADFDB2D7B3}"/>
              </a:ext>
            </a:extLst>
          </p:cNvPr>
          <p:cNvSpPr txBox="1"/>
          <p:nvPr/>
        </p:nvSpPr>
        <p:spPr>
          <a:xfrm>
            <a:off x="4087849" y="2529079"/>
            <a:ext cx="1460335" cy="3726469"/>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endParaRPr kumimoji="1" lang="en-US" altLang="ja-JP" sz="1200" dirty="0"/>
          </a:p>
        </p:txBody>
      </p:sp>
      <p:sp>
        <p:nvSpPr>
          <p:cNvPr id="11" name="四角形: 角を丸くする 10">
            <a:extLst>
              <a:ext uri="{FF2B5EF4-FFF2-40B4-BE49-F238E27FC236}">
                <a16:creationId xmlns:a16="http://schemas.microsoft.com/office/drawing/2014/main" id="{EC555DDC-E4EA-13F1-84B3-3BC113856E11}"/>
              </a:ext>
            </a:extLst>
          </p:cNvPr>
          <p:cNvSpPr/>
          <p:nvPr/>
        </p:nvSpPr>
        <p:spPr>
          <a:xfrm>
            <a:off x="1597528" y="8043829"/>
            <a:ext cx="4437656" cy="1155946"/>
          </a:xfrm>
          <a:prstGeom prst="round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714538-0DFE-41AB-AACB-CD24FCFC295B}"/>
              </a:ext>
            </a:extLst>
          </p:cNvPr>
          <p:cNvSpPr txBox="1"/>
          <p:nvPr/>
        </p:nvSpPr>
        <p:spPr>
          <a:xfrm>
            <a:off x="1665163" y="8202255"/>
            <a:ext cx="4302387" cy="814390"/>
          </a:xfrm>
          <a:prstGeom prst="rect">
            <a:avLst/>
          </a:prstGeom>
          <a:noFill/>
        </p:spPr>
        <p:txBody>
          <a:bodyPr wrap="square">
            <a:spAutoFit/>
          </a:bodyPr>
          <a:lstStyle/>
          <a:p>
            <a:pPr>
              <a:lnSpc>
                <a:spcPct val="150000"/>
              </a:lnSpc>
            </a:pPr>
            <a:r>
              <a:rPr lang="ja-JP" altLang="en-US" sz="1100" dirty="0">
                <a:latin typeface="ＭＳ 明朝" panose="02020609040205080304" pitchFamily="17" charset="-128"/>
                <a:ea typeface="ＭＳ 明朝" panose="02020609040205080304" pitchFamily="17" charset="-128"/>
              </a:rPr>
              <a:t>本説明書はチェックアイ</a:t>
            </a:r>
            <a:r>
              <a:rPr lang="en-US" altLang="ja-JP" sz="1100" dirty="0">
                <a:latin typeface="ＭＳ 明朝" panose="02020609040205080304" pitchFamily="17" charset="-128"/>
                <a:ea typeface="ＭＳ 明朝" panose="02020609040205080304" pitchFamily="17" charset="-128"/>
              </a:rPr>
              <a:t>DX</a:t>
            </a:r>
            <a:r>
              <a:rPr lang="ja-JP" altLang="en-US" sz="1100" dirty="0">
                <a:latin typeface="ＭＳ 明朝" panose="02020609040205080304" pitchFamily="17" charset="-128"/>
                <a:ea typeface="ＭＳ 明朝" panose="02020609040205080304" pitchFamily="17" charset="-128"/>
              </a:rPr>
              <a:t>の基本操作について説明したものです。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cs typeface="MS UI Gothic"/>
              </a:rPr>
              <a:t>医療機関名、 患者氏名は仮名に変換してあります。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rPr>
              <a:t>詳細はホームページの操作マニュアルを参照してください。</a:t>
            </a:r>
            <a:endParaRPr lang="en-US" altLang="ja-JP" sz="11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0A0BD38E-2D79-66AD-1E55-402EAC0CE42E}"/>
              </a:ext>
            </a:extLst>
          </p:cNvPr>
          <p:cNvPicPr>
            <a:picLocks noChangeAspect="1"/>
          </p:cNvPicPr>
          <p:nvPr/>
        </p:nvPicPr>
        <p:blipFill>
          <a:blip r:embed="rId2" cstate="print"/>
          <a:stretch>
            <a:fillRect/>
          </a:stretch>
        </p:blipFill>
        <p:spPr>
          <a:xfrm>
            <a:off x="2524813" y="1115254"/>
            <a:ext cx="2362200" cy="533400"/>
          </a:xfrm>
          <a:prstGeom prst="rect">
            <a:avLst/>
          </a:prstGeom>
        </p:spPr>
      </p:pic>
      <p:sp>
        <p:nvSpPr>
          <p:cNvPr id="7" name="テキスト ボックス 6">
            <a:extLst>
              <a:ext uri="{FF2B5EF4-FFF2-40B4-BE49-F238E27FC236}">
                <a16:creationId xmlns:a16="http://schemas.microsoft.com/office/drawing/2014/main" id="{3E235814-5877-8226-9556-269F56962393}"/>
              </a:ext>
            </a:extLst>
          </p:cNvPr>
          <p:cNvSpPr txBox="1"/>
          <p:nvPr/>
        </p:nvSpPr>
        <p:spPr>
          <a:xfrm>
            <a:off x="3822285" y="9181056"/>
            <a:ext cx="2724197" cy="539187"/>
          </a:xfrm>
          <a:prstGeom prst="rect">
            <a:avLst/>
          </a:prstGeom>
          <a:noFill/>
        </p:spPr>
        <p:txBody>
          <a:bodyPr wrap="square">
            <a:spAutoFit/>
          </a:bodyPr>
          <a:lstStyle/>
          <a:p>
            <a:pPr>
              <a:lnSpc>
                <a:spcPct val="150000"/>
              </a:lnSpc>
            </a:pPr>
            <a:r>
              <a:rPr lang="ja-JP" altLang="en-US" sz="1050" dirty="0">
                <a:latin typeface="ＭＳ 明朝" panose="02020609040205080304" pitchFamily="17" charset="-128"/>
                <a:ea typeface="ＭＳ 明朝" panose="02020609040205080304" pitchFamily="17" charset="-128"/>
              </a:rPr>
              <a:t>開発：</a:t>
            </a:r>
            <a:endParaRPr lang="en-US" altLang="ja-JP" sz="1050" dirty="0">
              <a:latin typeface="ＭＳ 明朝" panose="02020609040205080304" pitchFamily="17" charset="-128"/>
              <a:ea typeface="ＭＳ 明朝" panose="02020609040205080304" pitchFamily="17" charset="-128"/>
            </a:endParaRPr>
          </a:p>
          <a:p>
            <a:pPr>
              <a:lnSpc>
                <a:spcPct val="150000"/>
              </a:lnSpc>
            </a:pPr>
            <a:r>
              <a:rPr lang="ja-JP" altLang="en-US" sz="1050" dirty="0">
                <a:latin typeface="ＭＳ 明朝" panose="02020609040205080304" pitchFamily="17" charset="-128"/>
                <a:ea typeface="ＭＳ 明朝" panose="02020609040205080304" pitchFamily="17" charset="-128"/>
              </a:rPr>
              <a:t>販売：</a:t>
            </a:r>
            <a:endParaRPr lang="en-US" altLang="ja-JP" sz="1050" dirty="0">
              <a:latin typeface="ＭＳ 明朝" panose="02020609040205080304" pitchFamily="17" charset="-128"/>
              <a:ea typeface="ＭＳ 明朝" panose="02020609040205080304" pitchFamily="17" charset="-128"/>
            </a:endParaRPr>
          </a:p>
        </p:txBody>
      </p:sp>
      <p:pic>
        <p:nvPicPr>
          <p:cNvPr id="13" name="図 12">
            <a:extLst>
              <a:ext uri="{FF2B5EF4-FFF2-40B4-BE49-F238E27FC236}">
                <a16:creationId xmlns:a16="http://schemas.microsoft.com/office/drawing/2014/main" id="{D9F24B67-03B9-9CBE-E117-78B95F2FB9B3}"/>
              </a:ext>
            </a:extLst>
          </p:cNvPr>
          <p:cNvPicPr>
            <a:picLocks noChangeAspect="1"/>
          </p:cNvPicPr>
          <p:nvPr/>
        </p:nvPicPr>
        <p:blipFill>
          <a:blip r:embed="rId3" cstate="print"/>
          <a:stretch>
            <a:fillRect/>
          </a:stretch>
        </p:blipFill>
        <p:spPr>
          <a:xfrm>
            <a:off x="4316279" y="9494256"/>
            <a:ext cx="801864" cy="208079"/>
          </a:xfrm>
          <a:prstGeom prst="rect">
            <a:avLst/>
          </a:prstGeom>
        </p:spPr>
      </p:pic>
      <p:pic>
        <p:nvPicPr>
          <p:cNvPr id="14" name="図 13">
            <a:extLst>
              <a:ext uri="{FF2B5EF4-FFF2-40B4-BE49-F238E27FC236}">
                <a16:creationId xmlns:a16="http://schemas.microsoft.com/office/drawing/2014/main" id="{08ADEF2F-7C2E-3714-D3DD-C8946D3A0427}"/>
              </a:ext>
            </a:extLst>
          </p:cNvPr>
          <p:cNvPicPr>
            <a:picLocks noChangeAspect="1"/>
          </p:cNvPicPr>
          <p:nvPr/>
        </p:nvPicPr>
        <p:blipFill>
          <a:blip r:embed="rId4" cstate="print"/>
          <a:stretch>
            <a:fillRect/>
          </a:stretch>
        </p:blipFill>
        <p:spPr>
          <a:xfrm>
            <a:off x="5171682" y="9487905"/>
            <a:ext cx="1301827" cy="208079"/>
          </a:xfrm>
          <a:prstGeom prst="rect">
            <a:avLst/>
          </a:prstGeom>
        </p:spPr>
      </p:pic>
      <p:sp>
        <p:nvSpPr>
          <p:cNvPr id="5" name="テキスト ボックス 4">
            <a:extLst>
              <a:ext uri="{FF2B5EF4-FFF2-40B4-BE49-F238E27FC236}">
                <a16:creationId xmlns:a16="http://schemas.microsoft.com/office/drawing/2014/main" id="{DC5BE4C9-CFBC-073F-DA8C-4735BDC285B0}"/>
              </a:ext>
            </a:extLst>
          </p:cNvPr>
          <p:cNvSpPr txBox="1"/>
          <p:nvPr/>
        </p:nvSpPr>
        <p:spPr>
          <a:xfrm>
            <a:off x="4112206" y="5794556"/>
            <a:ext cx="1254077" cy="1878591"/>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p:txBody>
      </p:sp>
      <p:sp>
        <p:nvSpPr>
          <p:cNvPr id="10" name="Google Shape;90;p1">
            <a:extLst>
              <a:ext uri="{FF2B5EF4-FFF2-40B4-BE49-F238E27FC236}">
                <a16:creationId xmlns:a16="http://schemas.microsoft.com/office/drawing/2014/main" id="{58E2E7D4-6450-1ACC-E5B6-3C396603C9B8}"/>
              </a:ext>
            </a:extLst>
          </p:cNvPr>
          <p:cNvSpPr txBox="1"/>
          <p:nvPr/>
        </p:nvSpPr>
        <p:spPr>
          <a:xfrm>
            <a:off x="5205847" y="2522895"/>
            <a:ext cx="366694"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9</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14</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18</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21</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25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26</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34</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38</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41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45</a:t>
            </a:r>
            <a:endParaRPr sz="1200" b="0" i="0" u="none" strike="noStrike" cap="none" dirty="0">
              <a:solidFill>
                <a:schemeClr val="dk1"/>
              </a:solidFill>
              <a:latin typeface="MS Mincho" pitchFamily="49" charset="-128"/>
              <a:ea typeface="MS Mincho" pitchFamily="49" charset="-128"/>
              <a:cs typeface="Century"/>
              <a:sym typeface="Century"/>
            </a:endParaRPr>
          </a:p>
        </p:txBody>
      </p:sp>
    </p:spTree>
    <p:extLst>
      <p:ext uri="{BB962C8B-B14F-4D97-AF65-F5344CB8AC3E}">
        <p14:creationId xmlns:p14="http://schemas.microsoft.com/office/powerpoint/2010/main" val="174825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0"/>
          <p:cNvPicPr preferRelativeResize="0"/>
          <p:nvPr/>
        </p:nvPicPr>
        <p:blipFill rotWithShape="1">
          <a:blip r:embed="rId3" cstate="print">
            <a:alphaModFix/>
          </a:blip>
          <a:srcRect/>
          <a:stretch/>
        </p:blipFill>
        <p:spPr>
          <a:xfrm>
            <a:off x="1079837" y="3058860"/>
            <a:ext cx="1998372" cy="3567464"/>
          </a:xfrm>
          <a:prstGeom prst="rect">
            <a:avLst/>
          </a:prstGeom>
          <a:noFill/>
          <a:ln>
            <a:noFill/>
          </a:ln>
        </p:spPr>
      </p:pic>
      <p:sp>
        <p:nvSpPr>
          <p:cNvPr id="258" name="Google Shape;258;p10"/>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259" name="Google Shape;259;p10"/>
          <p:cNvSpPr txBox="1"/>
          <p:nvPr/>
        </p:nvSpPr>
        <p:spPr>
          <a:xfrm>
            <a:off x="1080000" y="1621974"/>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チェックアイDXを利用するユーザーを照会します。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a:solidFill>
                  <a:srgbClr val="FF0000"/>
                </a:solidFill>
                <a:latin typeface="MS Mincho" pitchFamily="49" charset="-128"/>
                <a:ea typeface="MS Mincho" pitchFamily="49" charset="-128"/>
              </a:rPr>
              <a:t>注：管理の容易さのために「顧客管理」にユーザー管理機能が吸収され</a:t>
            </a:r>
            <a:r>
              <a:rPr lang="ja-JP" altLang="en-US" sz="1100" dirty="0">
                <a:solidFill>
                  <a:srgbClr val="FF0000"/>
                </a:solidFill>
                <a:latin typeface="MS Mincho" pitchFamily="49" charset="-128"/>
                <a:ea typeface="MS Mincho" pitchFamily="49" charset="-128"/>
              </a:rPr>
              <a:t>ています。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本画面はユーザーリスト照会用</a:t>
            </a:r>
            <a:r>
              <a:rPr lang="ja-JP" altLang="en-US" sz="1100" dirty="0">
                <a:solidFill>
                  <a:srgbClr val="FF0000"/>
                </a:solidFill>
                <a:latin typeface="MS Mincho" pitchFamily="49" charset="-128"/>
                <a:ea typeface="MS Mincho" pitchFamily="49" charset="-128"/>
              </a:rPr>
              <a:t>のため、</a:t>
            </a:r>
            <a:r>
              <a:rPr lang="ja-JP" altLang="ko-KR" sz="1100" dirty="0">
                <a:solidFill>
                  <a:srgbClr val="FF0000"/>
                </a:solidFill>
                <a:latin typeface="MS Mincho" pitchFamily="49" charset="-128"/>
                <a:ea typeface="MS Mincho" pitchFamily="49" charset="-128"/>
              </a:rPr>
              <a:t>ユーザーの作成と削除は「顧客管理」&gt;</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261" name="Google Shape;261;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262" name="Google Shape;262;p10"/>
          <p:cNvSpPr/>
          <p:nvPr/>
        </p:nvSpPr>
        <p:spPr>
          <a:xfrm>
            <a:off x="1278513" y="5293788"/>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63" name="Google Shape;263;p10"/>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64" name="Google Shape;264;p10"/>
          <p:cNvSpPr txBox="1"/>
          <p:nvPr/>
        </p:nvSpPr>
        <p:spPr>
          <a:xfrm>
            <a:off x="1079838" y="6789356"/>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265" name="Google Shape;265;p10"/>
          <p:cNvPicPr preferRelativeResize="0"/>
          <p:nvPr/>
        </p:nvPicPr>
        <p:blipFill rotWithShape="1">
          <a:blip r:embed="rId4" cstate="print">
            <a:alphaModFix/>
          </a:blip>
          <a:srcRect/>
          <a:stretch/>
        </p:blipFill>
        <p:spPr>
          <a:xfrm>
            <a:off x="1079837" y="7093285"/>
            <a:ext cx="5016163" cy="3340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cstate="print">
            <a:alphaModFix/>
          </a:blip>
          <a:srcRect/>
          <a:stretch/>
        </p:blipFill>
        <p:spPr>
          <a:xfrm>
            <a:off x="1037467" y="6192316"/>
            <a:ext cx="3027587" cy="4499497"/>
          </a:xfrm>
          <a:prstGeom prst="rect">
            <a:avLst/>
          </a:prstGeom>
          <a:noFill/>
          <a:ln>
            <a:noFill/>
          </a:ln>
        </p:spPr>
      </p:pic>
      <p:pic>
        <p:nvPicPr>
          <p:cNvPr id="271" name="Google Shape;271;p11"/>
          <p:cNvPicPr preferRelativeResize="0"/>
          <p:nvPr/>
        </p:nvPicPr>
        <p:blipFill rotWithShape="1">
          <a:blip r:embed="rId4" cstate="print">
            <a:alphaModFix/>
          </a:blip>
          <a:srcRect/>
          <a:stretch/>
        </p:blipFill>
        <p:spPr>
          <a:xfrm>
            <a:off x="1082670" y="3998148"/>
            <a:ext cx="6028902" cy="981806"/>
          </a:xfrm>
          <a:prstGeom prst="rect">
            <a:avLst/>
          </a:prstGeom>
          <a:noFill/>
          <a:ln>
            <a:noFill/>
          </a:ln>
        </p:spPr>
      </p:pic>
      <p:pic>
        <p:nvPicPr>
          <p:cNvPr id="272" name="Google Shape;272;p11"/>
          <p:cNvPicPr preferRelativeResize="0"/>
          <p:nvPr/>
        </p:nvPicPr>
        <p:blipFill rotWithShape="1">
          <a:blip r:embed="rId5" cstate="print">
            <a:alphaModFix/>
          </a:blip>
          <a:srcRect/>
          <a:stretch/>
        </p:blipFill>
        <p:spPr>
          <a:xfrm>
            <a:off x="1048101" y="1646137"/>
            <a:ext cx="4627659" cy="395655"/>
          </a:xfrm>
          <a:prstGeom prst="rect">
            <a:avLst/>
          </a:prstGeom>
          <a:noFill/>
          <a:ln>
            <a:noFill/>
          </a:ln>
        </p:spPr>
      </p:pic>
      <p:sp>
        <p:nvSpPr>
          <p:cNvPr id="273" name="Google Shape;273;p11"/>
          <p:cNvSpPr txBox="1"/>
          <p:nvPr/>
        </p:nvSpPr>
        <p:spPr>
          <a:xfrm>
            <a:off x="4098344" y="5559397"/>
            <a:ext cx="3647162"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④</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ユーザーの詳細情報です。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「顧客管理」の「ユーザー生成」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に登録された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情報と同じです。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仮</a:t>
            </a:r>
            <a:r>
              <a:rPr lang="ja-JP" altLang="ko-KR" sz="1100" dirty="0">
                <a:latin typeface="MS Mincho" pitchFamily="49" charset="-128"/>
                <a:ea typeface="MS Mincho" pitchFamily="49" charset="-128"/>
              </a:rPr>
              <a:t>パスワードを再発行できます。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a:latin typeface="MS Mincho" pitchFamily="49" charset="-128"/>
                <a:ea typeface="MS Mincho" pitchFamily="49" charset="-128"/>
              </a:rPr>
              <a:t>ユーザーの権限を変更します。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有効かどうか確認し、チェックを</a:t>
            </a:r>
            <a:r>
              <a:rPr lang="ja-JP" altLang="ko-KR" sz="1100" dirty="0">
                <a:latin typeface="MS Mincho" pitchFamily="49" charset="-128"/>
                <a:ea typeface="MS Mincho" pitchFamily="49" charset="-128"/>
              </a:rPr>
              <a:t>解除します。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a:cs typeface="MS Mincho"/>
                <a:sym typeface="MS Mincho"/>
              </a:rPr>
              <a:t>「</a:t>
            </a:r>
            <a:r>
              <a:rPr lang="ja-JP" altLang="ko-KR" sz="1100" dirty="0">
                <a:solidFill>
                  <a:srgbClr val="FF0000"/>
                </a:solidFill>
                <a:latin typeface="MS Mincho" pitchFamily="49" charset="-128"/>
                <a:ea typeface="MS Mincho" pitchFamily="49" charset="-128"/>
              </a:rPr>
              <a:t>無効化」処理されると、ユーザーはログイン</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ko-KR"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が無効にな</a:t>
            </a:r>
            <a:r>
              <a:rPr lang="ja-JP" altLang="en-US" sz="1100" dirty="0">
                <a:solidFill>
                  <a:srgbClr val="FF0000"/>
                </a:solidFill>
                <a:latin typeface="MS Mincho" pitchFamily="49" charset="-128"/>
                <a:ea typeface="MS Mincho" pitchFamily="49" charset="-128"/>
              </a:rPr>
              <a:t>り、</a:t>
            </a:r>
            <a:r>
              <a:rPr lang="ja-JP" altLang="ko-KR" sz="1100" dirty="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74" name="Google Shape;274;p11"/>
          <p:cNvSpPr txBox="1"/>
          <p:nvPr/>
        </p:nvSpPr>
        <p:spPr>
          <a:xfrm>
            <a:off x="1048101" y="1336465"/>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MS Mincho"/>
                <a:ea typeface="MS Mincho"/>
                <a:cs typeface="MS Mincho"/>
                <a:sym typeface="MS Mincho"/>
              </a:rPr>
              <a:t>●</a:t>
            </a:r>
            <a:r>
              <a:rPr lang="ja-JP" altLang="en-US" sz="1100" dirty="0"/>
              <a:t>上部のエリアに　　</a:t>
            </a:r>
            <a:r>
              <a:rPr lang="ja-JP" altLang="ko-KR" sz="1100" dirty="0"/>
              <a:t>検索ボタンが存在します。</a:t>
            </a:r>
            <a:endParaRPr sz="1100" dirty="0">
              <a:solidFill>
                <a:schemeClr val="dk1"/>
              </a:solidFill>
              <a:latin typeface="MS Mincho"/>
              <a:ea typeface="MS Mincho"/>
              <a:cs typeface="MS Mincho"/>
              <a:sym typeface="MS Mincho"/>
            </a:endParaRPr>
          </a:p>
        </p:txBody>
      </p:sp>
      <p:sp>
        <p:nvSpPr>
          <p:cNvPr id="275" name="Google Shape;275;p11"/>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76" name="Google Shape;276;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277" name="Google Shape;277;p11"/>
          <p:cNvSpPr txBox="1"/>
          <p:nvPr/>
        </p:nvSpPr>
        <p:spPr>
          <a:xfrm>
            <a:off x="4556505" y="16364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78" name="Google Shape;278;p11"/>
          <p:cNvSpPr txBox="1"/>
          <p:nvPr/>
        </p:nvSpPr>
        <p:spPr>
          <a:xfrm>
            <a:off x="840352" y="15437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279" name="Google Shape;279;p11"/>
          <p:cNvSpPr txBox="1"/>
          <p:nvPr/>
        </p:nvSpPr>
        <p:spPr>
          <a:xfrm>
            <a:off x="349231" y="2112445"/>
            <a:ext cx="6942115"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①</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医療機関名の場合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登録された医療機関のリストが表示されます。</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で所属医療機関が選択）</a:t>
            </a:r>
            <a:endParaRPr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ユーザーIDとユーザー名は前方一致条件で検索するようになっています。ユーザー権限は「所属権限」</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と同じです。（Page5「顧客管理」&gt;「ユーザー情報」の所属</a:t>
            </a:r>
            <a:r>
              <a:rPr lang="ja-JP" altLang="en-US" sz="1100" dirty="0">
                <a:latin typeface="MS Mincho" pitchFamily="49" charset="-128"/>
                <a:ea typeface="MS Mincho" pitchFamily="49" charset="-128"/>
              </a:rPr>
              <a:t>権限</a:t>
            </a:r>
            <a:r>
              <a:rPr lang="ja-JP" altLang="ko-KR" sz="1100" dirty="0">
                <a:latin typeface="MS Mincho" pitchFamily="49" charset="-128"/>
                <a:ea typeface="MS Mincho" pitchFamily="49" charset="-128"/>
              </a:rPr>
              <a:t>を参照してください。）</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a:ea typeface="MS Mincho"/>
                <a:cs typeface="MS Mincho"/>
                <a:sym typeface="MS Mincho"/>
              </a:rPr>
              <a:t>② 　</a:t>
            </a:r>
            <a:r>
              <a:rPr lang="ja-JP" altLang="en-US"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ja-JP" altLang="ko-KR" sz="1100" dirty="0">
                <a:solidFill>
                  <a:srgbClr val="FF0000"/>
                </a:solidFill>
                <a:latin typeface="MS Mincho" pitchFamily="49" charset="-128"/>
                <a:ea typeface="MS Mincho" pitchFamily="49" charset="-128"/>
              </a:rPr>
              <a:t>ユーザーの生成変更は「顧客管理」の「ユーザー情報」を利用します</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そのため、本画面による登録/削除はできません。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80" name="Google Shape;280;p11"/>
          <p:cNvSpPr txBox="1"/>
          <p:nvPr/>
        </p:nvSpPr>
        <p:spPr>
          <a:xfrm>
            <a:off x="1748344" y="39273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281" name="Google Shape;281;p11"/>
          <p:cNvSpPr/>
          <p:nvPr/>
        </p:nvSpPr>
        <p:spPr>
          <a:xfrm>
            <a:off x="1099049" y="47057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2" name="Google Shape;282;p11"/>
          <p:cNvSpPr txBox="1"/>
          <p:nvPr/>
        </p:nvSpPr>
        <p:spPr>
          <a:xfrm>
            <a:off x="933205" y="4985116"/>
            <a:ext cx="64629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ユーザーリスト</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検索結果です。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該当ユーザーをクリックすると右画面でユーザー詳細情報と「所属医療機関」が照会されます。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283" name="Google Shape;283;p11"/>
          <p:cNvPicPr preferRelativeResize="0"/>
          <p:nvPr/>
        </p:nvPicPr>
        <p:blipFill rotWithShape="1">
          <a:blip r:embed="rId6" cstate="print">
            <a:alphaModFix/>
          </a:blip>
          <a:srcRect/>
          <a:stretch/>
        </p:blipFill>
        <p:spPr>
          <a:xfrm>
            <a:off x="770443" y="2793380"/>
            <a:ext cx="244939" cy="197016"/>
          </a:xfrm>
          <a:prstGeom prst="rect">
            <a:avLst/>
          </a:prstGeom>
          <a:noFill/>
          <a:ln>
            <a:noFill/>
          </a:ln>
        </p:spPr>
      </p:pic>
      <p:pic>
        <p:nvPicPr>
          <p:cNvPr id="284" name="Google Shape;284;p11"/>
          <p:cNvPicPr preferRelativeResize="0"/>
          <p:nvPr/>
        </p:nvPicPr>
        <p:blipFill rotWithShape="1">
          <a:blip r:embed="rId6" cstate="print">
            <a:alphaModFix/>
          </a:blip>
          <a:srcRect/>
          <a:stretch/>
        </p:blipFill>
        <p:spPr>
          <a:xfrm>
            <a:off x="2244762" y="1400414"/>
            <a:ext cx="244939" cy="197016"/>
          </a:xfrm>
          <a:prstGeom prst="rect">
            <a:avLst/>
          </a:prstGeom>
          <a:noFill/>
          <a:ln>
            <a:noFill/>
          </a:ln>
        </p:spPr>
      </p:pic>
      <p:cxnSp>
        <p:nvCxnSpPr>
          <p:cNvPr id="285" name="Google Shape;285;p11"/>
          <p:cNvCxnSpPr>
            <a:stCxn id="281" idx="1"/>
            <a:endCxn id="270" idx="1"/>
          </p:cNvCxnSpPr>
          <p:nvPr/>
        </p:nvCxnSpPr>
        <p:spPr>
          <a:xfrm rot="10800000" flipV="1">
            <a:off x="1037467" y="4818503"/>
            <a:ext cx="61582" cy="3623562"/>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286" name="Google Shape;286;p11"/>
          <p:cNvSpPr txBox="1"/>
          <p:nvPr/>
        </p:nvSpPr>
        <p:spPr>
          <a:xfrm>
            <a:off x="1724068" y="61066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87" name="Google Shape;287;p11"/>
          <p:cNvSpPr txBox="1"/>
          <p:nvPr/>
        </p:nvSpPr>
        <p:spPr>
          <a:xfrm>
            <a:off x="1829264" y="76015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88" name="Google Shape;288;p11"/>
          <p:cNvSpPr txBox="1"/>
          <p:nvPr/>
        </p:nvSpPr>
        <p:spPr>
          <a:xfrm>
            <a:off x="4097119" y="8678904"/>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⑤</a:t>
            </a:r>
            <a:r>
              <a:rPr lang="ja-JP" altLang="ko-KR" sz="1100" dirty="0">
                <a:latin typeface="MS Mincho" pitchFamily="49" charset="-128"/>
                <a:ea typeface="MS Mincho" pitchFamily="49" charset="-128"/>
              </a:rPr>
              <a:t>ユーザーの所属医療機関がチェックされて表示</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89" name="Google Shape;289;p11"/>
          <p:cNvPicPr preferRelativeResize="0"/>
          <p:nvPr/>
        </p:nvPicPr>
        <p:blipFill rotWithShape="1">
          <a:blip r:embed="rId7" cstate="print">
            <a:alphaModFix/>
          </a:blip>
          <a:srcRect/>
          <a:stretch/>
        </p:blipFill>
        <p:spPr>
          <a:xfrm>
            <a:off x="4117608" y="6314358"/>
            <a:ext cx="1470418" cy="345400"/>
          </a:xfrm>
          <a:prstGeom prst="rect">
            <a:avLst/>
          </a:prstGeom>
          <a:noFill/>
          <a:ln>
            <a:noFill/>
          </a:ln>
        </p:spPr>
      </p:pic>
      <p:pic>
        <p:nvPicPr>
          <p:cNvPr id="290" name="Google Shape;290;p11"/>
          <p:cNvPicPr preferRelativeResize="0"/>
          <p:nvPr/>
        </p:nvPicPr>
        <p:blipFill rotWithShape="1">
          <a:blip r:embed="rId8" cstate="print">
            <a:alphaModFix/>
          </a:blip>
          <a:srcRect/>
          <a:stretch/>
        </p:blipFill>
        <p:spPr>
          <a:xfrm>
            <a:off x="4156962" y="6927179"/>
            <a:ext cx="1114425" cy="266700"/>
          </a:xfrm>
          <a:prstGeom prst="rect">
            <a:avLst/>
          </a:prstGeom>
          <a:noFill/>
          <a:ln>
            <a:noFill/>
          </a:ln>
        </p:spPr>
      </p:pic>
      <p:pic>
        <p:nvPicPr>
          <p:cNvPr id="291" name="Google Shape;291;p11"/>
          <p:cNvPicPr preferRelativeResize="0"/>
          <p:nvPr/>
        </p:nvPicPr>
        <p:blipFill rotWithShape="1">
          <a:blip r:embed="rId9" cstate="print">
            <a:alphaModFix/>
          </a:blip>
          <a:srcRect/>
          <a:stretch/>
        </p:blipFill>
        <p:spPr>
          <a:xfrm>
            <a:off x="4169315" y="7585229"/>
            <a:ext cx="1123950" cy="28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cstate="print">
            <a:alphaModFix/>
          </a:blip>
          <a:srcRect/>
          <a:stretch/>
        </p:blipFill>
        <p:spPr>
          <a:xfrm>
            <a:off x="935519" y="2983885"/>
            <a:ext cx="1990994" cy="3293090"/>
          </a:xfrm>
          <a:prstGeom prst="rect">
            <a:avLst/>
          </a:prstGeom>
          <a:noFill/>
          <a:ln>
            <a:noFill/>
          </a:ln>
        </p:spPr>
      </p:pic>
      <p:sp>
        <p:nvSpPr>
          <p:cNvPr id="297" name="Google Shape;297;p12"/>
          <p:cNvSpPr/>
          <p:nvPr/>
        </p:nvSpPr>
        <p:spPr>
          <a:xfrm>
            <a:off x="853423" y="1294999"/>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298" name="Google Shape;298;p12"/>
          <p:cNvSpPr txBox="1"/>
          <p:nvPr/>
        </p:nvSpPr>
        <p:spPr>
          <a:xfrm>
            <a:off x="671640" y="1621974"/>
            <a:ext cx="688803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a:t>
            </a:r>
            <a:r>
              <a:rPr lang="ja-JP" altLang="en-US" sz="1100" dirty="0">
                <a:latin typeface="MS Mincho" pitchFamily="49" charset="-128"/>
                <a:ea typeface="MS Mincho" pitchFamily="49" charset="-128"/>
              </a:rPr>
              <a:t>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医療機関のユーザーが使用した画面のアクセス</a:t>
            </a:r>
            <a:r>
              <a:rPr lang="ja-JP" altLang="en-US" sz="1100" dirty="0">
                <a:latin typeface="MS Mincho" pitchFamily="49" charset="-128"/>
                <a:ea typeface="MS Mincho" pitchFamily="49" charset="-128"/>
              </a:rPr>
              <a:t>日時</a:t>
            </a:r>
            <a:r>
              <a:rPr lang="ja-JP" altLang="ko-KR" sz="1100" dirty="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本機能は運営者のみの固有権限</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所属医療機関以外のユーザー</a:t>
            </a:r>
            <a:r>
              <a:rPr lang="ja-JP" altLang="en-US" sz="1100" dirty="0">
                <a:solidFill>
                  <a:srgbClr val="FF0000"/>
                </a:solidFill>
                <a:latin typeface="MS Mincho" pitchFamily="49" charset="-128"/>
                <a:ea typeface="MS Mincho" pitchFamily="49" charset="-128"/>
              </a:rPr>
              <a:t>使用履歴を</a:t>
            </a:r>
            <a:r>
              <a:rPr lang="ja-JP" altLang="ko-KR" sz="1100" dirty="0">
                <a:solidFill>
                  <a:srgbClr val="FF0000"/>
                </a:solidFill>
                <a:latin typeface="MS Mincho" pitchFamily="49" charset="-128"/>
                <a:ea typeface="MS Mincho" pitchFamily="49" charset="-128"/>
              </a:rPr>
              <a:t>照会するためには</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所属医療機関を変更する必要があります。</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医療機関の切り替えについては[別添・医療機関の切り替え方法]を参照してください。）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299" name="Google Shape;299;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a:p>
        </p:txBody>
      </p:sp>
      <p:sp>
        <p:nvSpPr>
          <p:cNvPr id="300" name="Google Shape;300;p12"/>
          <p:cNvSpPr/>
          <p:nvPr/>
        </p:nvSpPr>
        <p:spPr>
          <a:xfrm>
            <a:off x="1278513" y="5093016"/>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01" name="Google Shape;301;p12"/>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02" name="Google Shape;302;p12"/>
          <p:cNvSpPr txBox="1"/>
          <p:nvPr/>
        </p:nvSpPr>
        <p:spPr>
          <a:xfrm>
            <a:off x="751103" y="648533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303" name="Google Shape;303;p12"/>
          <p:cNvPicPr preferRelativeResize="0"/>
          <p:nvPr/>
        </p:nvPicPr>
        <p:blipFill rotWithShape="1">
          <a:blip r:embed="rId4" cstate="print">
            <a:alphaModFix/>
          </a:blip>
          <a:srcRect/>
          <a:stretch/>
        </p:blipFill>
        <p:spPr>
          <a:xfrm>
            <a:off x="866762" y="6825463"/>
            <a:ext cx="6097328" cy="2518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3"/>
          <p:cNvPicPr preferRelativeResize="0"/>
          <p:nvPr/>
        </p:nvPicPr>
        <p:blipFill rotWithShape="1">
          <a:blip r:embed="rId3" cstate="print">
            <a:alphaModFix/>
          </a:blip>
          <a:srcRect/>
          <a:stretch/>
        </p:blipFill>
        <p:spPr>
          <a:xfrm>
            <a:off x="1112110" y="4989015"/>
            <a:ext cx="5610135" cy="2749583"/>
          </a:xfrm>
          <a:prstGeom prst="rect">
            <a:avLst/>
          </a:prstGeom>
          <a:noFill/>
          <a:ln>
            <a:noFill/>
          </a:ln>
        </p:spPr>
      </p:pic>
      <p:sp>
        <p:nvSpPr>
          <p:cNvPr id="309" name="Google Shape;309;p13"/>
          <p:cNvSpPr txBox="1"/>
          <p:nvPr/>
        </p:nvSpPr>
        <p:spPr>
          <a:xfrm>
            <a:off x="1048101" y="1948129"/>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ユーザーの履歴ログ抽出照会条件</a:t>
            </a:r>
            <a:r>
              <a:rPr lang="ja-JP" altLang="en-US" sz="1100" dirty="0">
                <a:latin typeface="MS Mincho" pitchFamily="49" charset="-128"/>
                <a:ea typeface="MS Mincho" pitchFamily="49" charset="-128"/>
              </a:rPr>
              <a:t>です</a:t>
            </a:r>
            <a:r>
              <a:rPr lang="ja-JP" altLang="ko-KR" sz="1100" dirty="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ja-JP" altLang="en-US" sz="1100" dirty="0">
                <a:latin typeface="MS Mincho" pitchFamily="49" charset="-128"/>
                <a:ea typeface="MS Mincho" pitchFamily="49" charset="-128"/>
              </a:rPr>
              <a:t>デフォルトとして</a:t>
            </a:r>
            <a:r>
              <a:rPr lang="ja-JP" altLang="ko-KR" sz="1100" dirty="0">
                <a:latin typeface="MS Mincho" pitchFamily="49" charset="-128"/>
                <a:ea typeface="MS Mincho" pitchFamily="49" charset="-128"/>
              </a:rPr>
              <a:t>現在の日付</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 日付を変更すると使用履歴のあるユーザー（ユーザーID、ユーザー名称）が左下段</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履歴</a:t>
            </a:r>
            <a:r>
              <a:rPr lang="ko-KR" sz="1100" dirty="0">
                <a:solidFill>
                  <a:schemeClr val="dk1"/>
                </a:solidFill>
                <a:latin typeface="MS Mincho" pitchFamily="49" charset="-128"/>
                <a:ea typeface="MS Mincho"/>
                <a:cs typeface="MS Mincho"/>
                <a:sym typeface="MS Mincho"/>
              </a:rPr>
              <a:t>ログが存在する使用者リスト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照会されます</a:t>
            </a:r>
            <a:r>
              <a:rPr lang="ja-JP" altLang="en-US" sz="1100" dirty="0">
                <a:latin typeface="MS Mincho" pitchFamily="49" charset="-128"/>
                <a:ea typeface="MS Mincho" pitchFamily="49" charset="-128"/>
              </a:rPr>
              <a:t>。</a:t>
            </a:r>
            <a:endParaRPr dirty="0">
              <a:latin typeface="MS Mincho" pitchFamily="49" charset="-128"/>
              <a:ea typeface="MS Mincho" pitchFamily="49" charset="-128"/>
            </a:endParaRPr>
          </a:p>
        </p:txBody>
      </p:sp>
      <p:pic>
        <p:nvPicPr>
          <p:cNvPr id="310" name="Google Shape;310;p13"/>
          <p:cNvPicPr preferRelativeResize="0"/>
          <p:nvPr/>
        </p:nvPicPr>
        <p:blipFill rotWithShape="1">
          <a:blip r:embed="rId4" cstate="print">
            <a:alphaModFix/>
          </a:blip>
          <a:srcRect/>
          <a:stretch/>
        </p:blipFill>
        <p:spPr>
          <a:xfrm>
            <a:off x="4347652" y="3015966"/>
            <a:ext cx="2453487" cy="374634"/>
          </a:xfrm>
          <a:prstGeom prst="rect">
            <a:avLst/>
          </a:prstGeom>
          <a:noFill/>
          <a:ln>
            <a:noFill/>
          </a:ln>
        </p:spPr>
      </p:pic>
      <p:grpSp>
        <p:nvGrpSpPr>
          <p:cNvPr id="311" name="Google Shape;311;p13"/>
          <p:cNvGrpSpPr/>
          <p:nvPr/>
        </p:nvGrpSpPr>
        <p:grpSpPr>
          <a:xfrm>
            <a:off x="1013812" y="1502173"/>
            <a:ext cx="6390407" cy="426958"/>
            <a:chOff x="1013812" y="1502173"/>
            <a:chExt cx="6390407" cy="426958"/>
          </a:xfrm>
        </p:grpSpPr>
        <p:pic>
          <p:nvPicPr>
            <p:cNvPr id="312" name="Google Shape;312;p13"/>
            <p:cNvPicPr preferRelativeResize="0"/>
            <p:nvPr/>
          </p:nvPicPr>
          <p:blipFill rotWithShape="1">
            <a:blip r:embed="rId5" cstate="print">
              <a:alphaModFix/>
            </a:blip>
            <a:srcRect/>
            <a:stretch/>
          </p:blipFill>
          <p:spPr>
            <a:xfrm>
              <a:off x="1013812" y="1530533"/>
              <a:ext cx="4995333" cy="398598"/>
            </a:xfrm>
            <a:prstGeom prst="rect">
              <a:avLst/>
            </a:prstGeom>
            <a:noFill/>
            <a:ln>
              <a:noFill/>
            </a:ln>
          </p:spPr>
        </p:pic>
        <p:pic>
          <p:nvPicPr>
            <p:cNvPr id="313" name="Google Shape;313;p13"/>
            <p:cNvPicPr preferRelativeResize="0"/>
            <p:nvPr/>
          </p:nvPicPr>
          <p:blipFill rotWithShape="1">
            <a:blip r:embed="rId6" cstate="print">
              <a:alphaModFix/>
            </a:blip>
            <a:srcRect/>
            <a:stretch/>
          </p:blipFill>
          <p:spPr>
            <a:xfrm>
              <a:off x="6003262" y="1502173"/>
              <a:ext cx="1400957" cy="426958"/>
            </a:xfrm>
            <a:prstGeom prst="rect">
              <a:avLst/>
            </a:prstGeom>
            <a:noFill/>
            <a:ln>
              <a:noFill/>
            </a:ln>
          </p:spPr>
        </p:pic>
      </p:grpSp>
      <p:sp>
        <p:nvSpPr>
          <p:cNvPr id="314" name="Google Shape;314;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315" name="Google Shape;315;p13"/>
          <p:cNvSpPr txBox="1"/>
          <p:nvPr/>
        </p:nvSpPr>
        <p:spPr>
          <a:xfrm>
            <a:off x="3716297" y="3487534"/>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en-US" sz="1100" dirty="0">
                <a:solidFill>
                  <a:schemeClr val="tx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で「ユーザー」は空欄ですが、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「履歴</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ログが存在するユーザーリスト」で</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クリックするとIDユーザー名が設定され、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自動的に</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使用履歴が照会</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p:txBody>
      </p:sp>
      <p:pic>
        <p:nvPicPr>
          <p:cNvPr id="316" name="Google Shape;316;p13"/>
          <p:cNvPicPr preferRelativeResize="0"/>
          <p:nvPr/>
        </p:nvPicPr>
        <p:blipFill rotWithShape="1">
          <a:blip r:embed="rId7" cstate="print">
            <a:alphaModFix/>
          </a:blip>
          <a:srcRect/>
          <a:stretch/>
        </p:blipFill>
        <p:spPr>
          <a:xfrm>
            <a:off x="4636581" y="2824168"/>
            <a:ext cx="180975" cy="81187"/>
          </a:xfrm>
          <a:prstGeom prst="rect">
            <a:avLst/>
          </a:prstGeom>
          <a:noFill/>
          <a:ln>
            <a:noFill/>
          </a:ln>
        </p:spPr>
      </p:pic>
      <p:sp>
        <p:nvSpPr>
          <p:cNvPr id="317" name="Google Shape;317;p13"/>
          <p:cNvSpPr txBox="1"/>
          <p:nvPr/>
        </p:nvSpPr>
        <p:spPr>
          <a:xfrm>
            <a:off x="1043215" y="80879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en-US" sz="1100" dirty="0">
                <a:solidFill>
                  <a:schemeClr val="dk1"/>
                </a:solidFill>
                <a:latin typeface="MS Mincho" pitchFamily="49" charset="-128"/>
                <a:ea typeface="MS Mincho" pitchFamily="49" charset="-128"/>
                <a:cs typeface="MS Mincho"/>
                <a:sym typeface="MS Mincho"/>
              </a:rPr>
              <a:t>として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ボタン</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以外は</a:t>
            </a:r>
            <a:r>
              <a:rPr lang="ja-JP" altLang="en-US" sz="1100" dirty="0">
                <a:latin typeface="MS Mincho" pitchFamily="49" charset="-128"/>
                <a:ea typeface="MS Mincho" pitchFamily="49" charset="-128"/>
              </a:rPr>
              <a:t>無効になります。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」に検索結果がある場合</a:t>
            </a:r>
            <a:r>
              <a:rPr lang="ja-JP" altLang="en-US" sz="1100" dirty="0">
                <a:latin typeface="MS Mincho" pitchFamily="49" charset="-128"/>
                <a:ea typeface="MS Mincho" pitchFamily="49" charset="-128"/>
              </a:rPr>
              <a:t>は</a:t>
            </a:r>
            <a:r>
              <a:rPr lang="ja-JP" altLang="en-US" sz="1100" dirty="0">
                <a:solidFill>
                  <a:schemeClr val="dk1"/>
                </a:solidFill>
                <a:latin typeface="MS Mincho" pitchFamily="49" charset="-128"/>
                <a:ea typeface="MS Mincho" pitchFamily="49" charset="-128"/>
                <a:cs typeface="MS Mincho"/>
                <a:sym typeface="MS Mincho"/>
              </a:rPr>
              <a:t>　　　　　は</a:t>
            </a:r>
            <a:r>
              <a:rPr lang="ja-JP" altLang="en-US" sz="1100" dirty="0">
                <a:latin typeface="MS Mincho" pitchFamily="49" charset="-128"/>
                <a:ea typeface="MS Mincho" pitchFamily="49" charset="-128"/>
              </a:rPr>
              <a:t>有効になります。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リスト情報と上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開始日</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終了日を初期化します。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」に表示される履歴を画面出力します。</a:t>
            </a:r>
            <a:endParaRPr dirty="0">
              <a:latin typeface="MS Mincho" pitchFamily="49" charset="-128"/>
              <a:ea typeface="MS Mincho" pitchFamily="49" charset="-128"/>
            </a:endParaRPr>
          </a:p>
        </p:txBody>
      </p:sp>
      <p:sp>
        <p:nvSpPr>
          <p:cNvPr id="318" name="Google Shape;318;p13"/>
          <p:cNvSpPr txBox="1"/>
          <p:nvPr/>
        </p:nvSpPr>
        <p:spPr>
          <a:xfrm>
            <a:off x="2259168" y="15675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19" name="Google Shape;319;p13"/>
          <p:cNvSpPr txBox="1"/>
          <p:nvPr/>
        </p:nvSpPr>
        <p:spPr>
          <a:xfrm>
            <a:off x="6428518" y="12932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20" name="Google Shape;320;p13"/>
          <p:cNvSpPr/>
          <p:nvPr/>
        </p:nvSpPr>
        <p:spPr>
          <a:xfrm>
            <a:off x="1142876" y="159520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21" name="Google Shape;321;p13"/>
          <p:cNvCxnSpPr>
            <a:stCxn id="312" idx="1"/>
            <a:endCxn id="322" idx="1"/>
          </p:cNvCxnSpPr>
          <p:nvPr/>
        </p:nvCxnSpPr>
        <p:spPr>
          <a:xfrm>
            <a:off x="1013812" y="1729832"/>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323" name="Google Shape;323;p13"/>
          <p:cNvSpPr txBox="1"/>
          <p:nvPr/>
        </p:nvSpPr>
        <p:spPr>
          <a:xfrm>
            <a:off x="2645993" y="6269690"/>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設定した</a:t>
            </a:r>
            <a:r>
              <a:rPr lang="ja-JP" altLang="ko-KR" sz="1100" dirty="0">
                <a:latin typeface="MS Mincho" pitchFamily="49" charset="-128"/>
                <a:ea typeface="MS Mincho" pitchFamily="49" charset="-128"/>
              </a:rPr>
              <a:t>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
        <p:nvSpPr>
          <p:cNvPr id="324" name="Google Shape;324;p13"/>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　　</a:t>
            </a:r>
            <a:r>
              <a:rPr lang="ja-JP" altLang="ko-KR" sz="1100" dirty="0">
                <a:latin typeface="MS Mincho" pitchFamily="49" charset="-128"/>
                <a:ea typeface="MS Mincho" pitchFamily="49" charset="-128"/>
              </a:rPr>
              <a:t>検索ボタンが存在します。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325" name="Google Shape;325;p13"/>
          <p:cNvPicPr preferRelativeResize="0"/>
          <p:nvPr/>
        </p:nvPicPr>
        <p:blipFill rotWithShape="1">
          <a:blip r:embed="rId8" cstate="print">
            <a:alphaModFix/>
          </a:blip>
          <a:srcRect/>
          <a:stretch/>
        </p:blipFill>
        <p:spPr>
          <a:xfrm>
            <a:off x="2125970" y="1270975"/>
            <a:ext cx="244939" cy="197016"/>
          </a:xfrm>
          <a:prstGeom prst="rect">
            <a:avLst/>
          </a:prstGeom>
          <a:noFill/>
          <a:ln>
            <a:noFill/>
          </a:ln>
        </p:spPr>
      </p:pic>
      <p:pic>
        <p:nvPicPr>
          <p:cNvPr id="322" name="Google Shape;322;p13"/>
          <p:cNvPicPr preferRelativeResize="0"/>
          <p:nvPr/>
        </p:nvPicPr>
        <p:blipFill rotWithShape="1">
          <a:blip r:embed="rId9" cstate="print">
            <a:alphaModFix/>
          </a:blip>
          <a:srcRect/>
          <a:stretch/>
        </p:blipFill>
        <p:spPr>
          <a:xfrm>
            <a:off x="1043214" y="2959228"/>
            <a:ext cx="2443491" cy="1773846"/>
          </a:xfrm>
          <a:prstGeom prst="rect">
            <a:avLst/>
          </a:prstGeom>
          <a:noFill/>
          <a:ln>
            <a:noFill/>
          </a:ln>
        </p:spPr>
      </p:pic>
      <p:cxnSp>
        <p:nvCxnSpPr>
          <p:cNvPr id="326" name="Google Shape;326;p13"/>
          <p:cNvCxnSpPr>
            <a:stCxn id="322" idx="3"/>
            <a:endCxn id="310" idx="1"/>
          </p:cNvCxnSpPr>
          <p:nvPr/>
        </p:nvCxnSpPr>
        <p:spPr>
          <a:xfrm rot="10800000" flipH="1">
            <a:off x="3486705" y="3203251"/>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327" name="Google Shape;327;p13"/>
          <p:cNvPicPr preferRelativeResize="0"/>
          <p:nvPr/>
        </p:nvPicPr>
        <p:blipFill rotWithShape="1">
          <a:blip r:embed="rId8" cstate="print">
            <a:alphaModFix/>
          </a:blip>
          <a:srcRect/>
          <a:stretch/>
        </p:blipFill>
        <p:spPr>
          <a:xfrm>
            <a:off x="4604598" y="4168469"/>
            <a:ext cx="244939" cy="197016"/>
          </a:xfrm>
          <a:prstGeom prst="rect">
            <a:avLst/>
          </a:prstGeom>
          <a:noFill/>
          <a:ln>
            <a:noFill/>
          </a:ln>
        </p:spPr>
      </p:pic>
      <p:cxnSp>
        <p:nvCxnSpPr>
          <p:cNvPr id="328" name="Google Shape;328;p13"/>
          <p:cNvCxnSpPr>
            <a:stCxn id="310" idx="3"/>
            <a:endCxn id="308" idx="3"/>
          </p:cNvCxnSpPr>
          <p:nvPr/>
        </p:nvCxnSpPr>
        <p:spPr>
          <a:xfrm flipH="1">
            <a:off x="6722239" y="3203283"/>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329" name="Google Shape;329;p13"/>
          <p:cNvSpPr txBox="1"/>
          <p:nvPr/>
        </p:nvSpPr>
        <p:spPr>
          <a:xfrm>
            <a:off x="4768892" y="13252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30" name="Google Shape;330;p13"/>
          <p:cNvPicPr preferRelativeResize="0"/>
          <p:nvPr/>
        </p:nvPicPr>
        <p:blipFill rotWithShape="1">
          <a:blip r:embed="rId10" cstate="print">
            <a:alphaModFix/>
          </a:blip>
          <a:srcRect/>
          <a:stretch/>
        </p:blipFill>
        <p:spPr>
          <a:xfrm>
            <a:off x="2468930" y="8298615"/>
            <a:ext cx="715145" cy="292559"/>
          </a:xfrm>
          <a:prstGeom prst="rect">
            <a:avLst/>
          </a:prstGeom>
          <a:noFill/>
          <a:ln>
            <a:noFill/>
          </a:ln>
        </p:spPr>
      </p:pic>
      <p:pic>
        <p:nvPicPr>
          <p:cNvPr id="331" name="Google Shape;331;p13"/>
          <p:cNvPicPr preferRelativeResize="0"/>
          <p:nvPr/>
        </p:nvPicPr>
        <p:blipFill rotWithShape="1">
          <a:blip r:embed="rId11" cstate="print">
            <a:alphaModFix/>
          </a:blip>
          <a:srcRect/>
          <a:stretch/>
        </p:blipFill>
        <p:spPr>
          <a:xfrm>
            <a:off x="4509423" y="8519478"/>
            <a:ext cx="694179" cy="280792"/>
          </a:xfrm>
          <a:prstGeom prst="rect">
            <a:avLst/>
          </a:prstGeom>
          <a:noFill/>
          <a:ln>
            <a:noFill/>
          </a:ln>
        </p:spPr>
      </p:pic>
      <p:pic>
        <p:nvPicPr>
          <p:cNvPr id="332" name="Google Shape;332;p13"/>
          <p:cNvPicPr preferRelativeResize="0"/>
          <p:nvPr/>
        </p:nvPicPr>
        <p:blipFill rotWithShape="1">
          <a:blip r:embed="rId12" cstate="print">
            <a:alphaModFix/>
          </a:blip>
          <a:srcRect/>
          <a:stretch/>
        </p:blipFill>
        <p:spPr>
          <a:xfrm>
            <a:off x="3671798" y="8324214"/>
            <a:ext cx="703803" cy="266960"/>
          </a:xfrm>
          <a:prstGeom prst="rect">
            <a:avLst/>
          </a:prstGeom>
          <a:noFill/>
          <a:ln>
            <a:noFill/>
          </a:ln>
        </p:spPr>
      </p:pic>
      <p:pic>
        <p:nvPicPr>
          <p:cNvPr id="333" name="Google Shape;333;p13"/>
          <p:cNvPicPr preferRelativeResize="0"/>
          <p:nvPr/>
        </p:nvPicPr>
        <p:blipFill rotWithShape="1">
          <a:blip r:embed="rId10" cstate="print">
            <a:alphaModFix/>
          </a:blip>
          <a:srcRect/>
          <a:stretch/>
        </p:blipFill>
        <p:spPr>
          <a:xfrm>
            <a:off x="1310129" y="8735182"/>
            <a:ext cx="715145" cy="292559"/>
          </a:xfrm>
          <a:prstGeom prst="rect">
            <a:avLst/>
          </a:prstGeom>
          <a:noFill/>
          <a:ln>
            <a:noFill/>
          </a:ln>
        </p:spPr>
      </p:pic>
      <p:pic>
        <p:nvPicPr>
          <p:cNvPr id="334" name="Google Shape;334;p13"/>
          <p:cNvPicPr preferRelativeResize="0"/>
          <p:nvPr/>
        </p:nvPicPr>
        <p:blipFill rotWithShape="1">
          <a:blip r:embed="rId11" cstate="print">
            <a:alphaModFix/>
          </a:blip>
          <a:srcRect/>
          <a:stretch/>
        </p:blipFill>
        <p:spPr>
          <a:xfrm>
            <a:off x="1310130" y="8982312"/>
            <a:ext cx="715144" cy="289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340" name="Google Shape;340;p14"/>
          <p:cNvSpPr txBox="1"/>
          <p:nvPr/>
        </p:nvSpPr>
        <p:spPr>
          <a:xfrm>
            <a:off x="531062" y="1211468"/>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 </a:t>
            </a:r>
            <a:r>
              <a:rPr lang="ko-KR" sz="1100" dirty="0" err="1">
                <a:solidFill>
                  <a:schemeClr val="dk1"/>
                </a:solidFill>
                <a:latin typeface="MS Mincho"/>
                <a:ea typeface="MS Mincho"/>
                <a:cs typeface="MS Mincho"/>
                <a:sym typeface="MS Mincho"/>
              </a:rPr>
              <a:t>使用者履歴</a:t>
            </a:r>
            <a:r>
              <a:rPr lang="ko-KR" sz="1100" dirty="0">
                <a:solidFill>
                  <a:schemeClr val="dk1"/>
                </a:solidFill>
                <a:latin typeface="MS Mincho"/>
                <a:ea typeface="MS Mincho"/>
                <a:cs typeface="MS Mincho"/>
                <a:sym typeface="MS Mincho"/>
              </a:rPr>
              <a:t>ログリスト</a:t>
            </a:r>
            <a:r>
              <a:rPr lang="ja-JP" altLang="ko-KR" sz="1100" dirty="0">
                <a:latin typeface="MS Mincho" pitchFamily="49" charset="-128"/>
                <a:ea typeface="MS Mincho" pitchFamily="49" charset="-128"/>
              </a:rPr>
              <a:t> 」</a:t>
            </a: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341" name="Google Shape;341;p14"/>
          <p:cNvPicPr preferRelativeResize="0"/>
          <p:nvPr/>
        </p:nvPicPr>
        <p:blipFill rotWithShape="1">
          <a:blip r:embed="rId3" cstate="print">
            <a:alphaModFix/>
          </a:blip>
          <a:srcRect/>
          <a:stretch/>
        </p:blipFill>
        <p:spPr>
          <a:xfrm>
            <a:off x="531062" y="1715587"/>
            <a:ext cx="6238038" cy="4535737"/>
          </a:xfrm>
          <a:prstGeom prst="rect">
            <a:avLst/>
          </a:prstGeom>
          <a:noFill/>
          <a:ln>
            <a:noFill/>
          </a:ln>
        </p:spPr>
      </p:pic>
      <p:pic>
        <p:nvPicPr>
          <p:cNvPr id="342" name="Google Shape;342;p14"/>
          <p:cNvPicPr preferRelativeResize="0"/>
          <p:nvPr/>
        </p:nvPicPr>
        <p:blipFill rotWithShape="1">
          <a:blip r:embed="rId4" cstate="print">
            <a:alphaModFix/>
          </a:blip>
          <a:srcRect/>
          <a:stretch/>
        </p:blipFill>
        <p:spPr>
          <a:xfrm>
            <a:off x="2426765" y="1208707"/>
            <a:ext cx="715144" cy="289272"/>
          </a:xfrm>
          <a:prstGeom prst="rect">
            <a:avLst/>
          </a:prstGeom>
          <a:noFill/>
          <a:ln>
            <a:noFill/>
          </a:ln>
        </p:spPr>
      </p:pic>
      <p:cxnSp>
        <p:nvCxnSpPr>
          <p:cNvPr id="343" name="Google Shape;343;p14"/>
          <p:cNvCxnSpPr>
            <a:stCxn id="342" idx="2"/>
          </p:cNvCxnSpPr>
          <p:nvPr/>
        </p:nvCxnSpPr>
        <p:spPr>
          <a:xfrm rot="5400000">
            <a:off x="2675287" y="1606429"/>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5"/>
          <p:cNvPicPr preferRelativeResize="0"/>
          <p:nvPr/>
        </p:nvPicPr>
        <p:blipFill rotWithShape="1">
          <a:blip r:embed="rId3" cstate="print">
            <a:alphaModFix/>
          </a:blip>
          <a:srcRect/>
          <a:stretch/>
        </p:blipFill>
        <p:spPr>
          <a:xfrm>
            <a:off x="4835513" y="3444280"/>
            <a:ext cx="1644487" cy="2713084"/>
          </a:xfrm>
          <a:prstGeom prst="rect">
            <a:avLst/>
          </a:prstGeom>
          <a:noFill/>
          <a:ln>
            <a:noFill/>
          </a:ln>
        </p:spPr>
      </p:pic>
      <p:pic>
        <p:nvPicPr>
          <p:cNvPr id="349" name="Google Shape;349;p15"/>
          <p:cNvPicPr preferRelativeResize="0"/>
          <p:nvPr/>
        </p:nvPicPr>
        <p:blipFill rotWithShape="1">
          <a:blip r:embed="rId4" cstate="print">
            <a:alphaModFix/>
          </a:blip>
          <a:srcRect/>
          <a:stretch/>
        </p:blipFill>
        <p:spPr>
          <a:xfrm>
            <a:off x="1175636" y="3444280"/>
            <a:ext cx="1586418" cy="2611108"/>
          </a:xfrm>
          <a:prstGeom prst="rect">
            <a:avLst/>
          </a:prstGeom>
          <a:noFill/>
          <a:ln>
            <a:noFill/>
          </a:ln>
        </p:spPr>
      </p:pic>
      <p:sp>
        <p:nvSpPr>
          <p:cNvPr id="350" name="Google Shape;350;p15"/>
          <p:cNvSpPr/>
          <p:nvPr/>
        </p:nvSpPr>
        <p:spPr>
          <a:xfrm>
            <a:off x="1080000" y="1027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351" name="Google Shape;351;p15"/>
          <p:cNvSpPr txBox="1"/>
          <p:nvPr/>
        </p:nvSpPr>
        <p:spPr>
          <a:xfrm>
            <a:off x="1079999" y="1314478"/>
            <a:ext cx="5523101"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医療機関のユーザーメニューの中で</a:t>
            </a:r>
            <a:r>
              <a:rPr lang="ja-JP" altLang="ko-KR" sz="1100" dirty="0">
                <a:solidFill>
                  <a:srgbClr val="0070C0"/>
                </a:solidFill>
                <a:latin typeface="MS Mincho" pitchFamily="49" charset="-128"/>
                <a:ea typeface="MS Mincho" pitchFamily="49" charset="-128"/>
              </a:rPr>
              <a:t>「点検業務」&gt;「</a:t>
            </a:r>
            <a:r>
              <a:rPr lang="ja-JP" altLang="en-US" sz="1100" dirty="0">
                <a:solidFill>
                  <a:srgbClr val="0070C0"/>
                </a:solidFill>
                <a:latin typeface="MS Mincho" pitchFamily="49" charset="-128"/>
                <a:ea typeface="MS Mincho" pitchFamily="49" charset="-128"/>
              </a:rPr>
              <a:t>レセプト</a:t>
            </a:r>
            <a:r>
              <a:rPr lang="ja-JP" altLang="ko-KR" sz="1100" dirty="0">
                <a:solidFill>
                  <a:srgbClr val="0070C0"/>
                </a:solidFill>
                <a:latin typeface="MS Mincho" pitchFamily="49" charset="-128"/>
                <a:ea typeface="MS Mincho" pitchFamily="49" charset="-128"/>
              </a:rPr>
              <a:t>抽出」</a:t>
            </a:r>
            <a:r>
              <a:rPr lang="ja-JP" altLang="ko-KR" sz="1100" dirty="0">
                <a:latin typeface="MS Mincho" pitchFamily="49" charset="-128"/>
                <a:ea typeface="MS Mincho" pitchFamily="49" charset="-128"/>
              </a:rPr>
              <a:t>に提供される基本抽出ルールを管理します。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注）</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抽出とは設定された抽出規則に合致した</a:t>
            </a:r>
            <a:r>
              <a:rPr lang="ja-JP" altLang="en-US" sz="1100" dirty="0">
                <a:latin typeface="MS Mincho" pitchFamily="49" charset="-128"/>
                <a:ea typeface="MS Mincho" pitchFamily="49" charset="-128"/>
              </a:rPr>
              <a:t>データを審査月のレセプト</a:t>
            </a:r>
            <a:r>
              <a:rPr lang="ja-JP" altLang="ko-KR" sz="1100" dirty="0">
                <a:latin typeface="MS Mincho" pitchFamily="49" charset="-128"/>
                <a:ea typeface="MS Mincho" pitchFamily="49" charset="-128"/>
              </a:rPr>
              <a:t>の中から抽出する機能です。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この機能は</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の固有権限</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医療</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機関に共通に提供される抽出ルールを追加</a:t>
            </a:r>
            <a:r>
              <a:rPr lang="ja-JP" altLang="en-US" sz="1100" dirty="0">
                <a:latin typeface="MS Mincho" pitchFamily="49" charset="-128"/>
                <a:ea typeface="MS Mincho" pitchFamily="49" charset="-128"/>
              </a:rPr>
              <a:t>や変更と</a:t>
            </a:r>
            <a:r>
              <a:rPr lang="ja-JP" altLang="ko-KR" sz="1100" dirty="0">
                <a:latin typeface="MS Mincho" pitchFamily="49" charset="-128"/>
                <a:ea typeface="MS Mincho" pitchFamily="49" charset="-128"/>
              </a:rPr>
              <a:t>削除することができます。ただし、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「コーディング」方式の抽出ルールの生成は</a:t>
            </a:r>
            <a:r>
              <a:rPr lang="ja-JP" altLang="en-US" sz="1100" dirty="0">
                <a:latin typeface="MS Mincho" pitchFamily="49" charset="-128"/>
                <a:ea typeface="MS Mincho" pitchFamily="49" charset="-128"/>
              </a:rPr>
              <a:t>サポートセンター</a:t>
            </a:r>
            <a:r>
              <a:rPr lang="ja-JP" altLang="ko-KR" sz="1100" dirty="0">
                <a:latin typeface="MS Mincho" pitchFamily="49" charset="-128"/>
                <a:ea typeface="MS Mincho" pitchFamily="49" charset="-128"/>
              </a:rPr>
              <a:t>で管理され</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352" name="Google Shape;352;p1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53" name="Google Shape;353;p15"/>
          <p:cNvSpPr/>
          <p:nvPr/>
        </p:nvSpPr>
        <p:spPr>
          <a:xfrm>
            <a:off x="1234663" y="5248144"/>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4" name="Google Shape;354;p15"/>
          <p:cNvSpPr/>
          <p:nvPr/>
        </p:nvSpPr>
        <p:spPr>
          <a:xfrm>
            <a:off x="2040468" y="4244016"/>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ナビゲーションウィンドウの「Admin」&gt;「レセプト抽出ルール管理」をダブルク</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55" name="Google Shape;355;p15"/>
          <p:cNvSpPr txBox="1"/>
          <p:nvPr/>
        </p:nvSpPr>
        <p:spPr>
          <a:xfrm>
            <a:off x="935519" y="64469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356" name="Google Shape;356;p15"/>
          <p:cNvSpPr/>
          <p:nvPr/>
        </p:nvSpPr>
        <p:spPr>
          <a:xfrm>
            <a:off x="5124202" y="4609749"/>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7" name="Google Shape;357;p15"/>
          <p:cNvSpPr/>
          <p:nvPr/>
        </p:nvSpPr>
        <p:spPr>
          <a:xfrm>
            <a:off x="3372527" y="548436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358" name="Google Shape;358;p15"/>
          <p:cNvPicPr preferRelativeResize="0"/>
          <p:nvPr/>
        </p:nvPicPr>
        <p:blipFill rotWithShape="1">
          <a:blip r:embed="rId5" cstate="print">
            <a:alphaModFix/>
          </a:blip>
          <a:srcRect/>
          <a:stretch/>
        </p:blipFill>
        <p:spPr>
          <a:xfrm>
            <a:off x="1080000" y="6742042"/>
            <a:ext cx="5631229" cy="29948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6"/>
          <p:cNvPicPr preferRelativeResize="0"/>
          <p:nvPr/>
        </p:nvPicPr>
        <p:blipFill rotWithShape="1">
          <a:blip r:embed="rId3" cstate="print">
            <a:alphaModFix/>
          </a:blip>
          <a:srcRect/>
          <a:stretch/>
        </p:blipFill>
        <p:spPr>
          <a:xfrm>
            <a:off x="917402" y="3126612"/>
            <a:ext cx="5413283" cy="2880818"/>
          </a:xfrm>
          <a:prstGeom prst="rect">
            <a:avLst/>
          </a:prstGeom>
          <a:noFill/>
          <a:ln>
            <a:noFill/>
          </a:ln>
        </p:spPr>
      </p:pic>
      <p:pic>
        <p:nvPicPr>
          <p:cNvPr id="364" name="Google Shape;364;p16"/>
          <p:cNvPicPr preferRelativeResize="0"/>
          <p:nvPr/>
        </p:nvPicPr>
        <p:blipFill rotWithShape="1">
          <a:blip r:embed="rId4" cstate="print">
            <a:alphaModFix/>
          </a:blip>
          <a:srcRect/>
          <a:stretch/>
        </p:blipFill>
        <p:spPr>
          <a:xfrm>
            <a:off x="992887" y="1489087"/>
            <a:ext cx="3117559" cy="936431"/>
          </a:xfrm>
          <a:prstGeom prst="rect">
            <a:avLst/>
          </a:prstGeom>
          <a:noFill/>
          <a:ln>
            <a:noFill/>
          </a:ln>
        </p:spPr>
      </p:pic>
      <p:sp>
        <p:nvSpPr>
          <p:cNvPr id="365" name="Google Shape;365;p16"/>
          <p:cNvSpPr txBox="1"/>
          <p:nvPr/>
        </p:nvSpPr>
        <p:spPr>
          <a:xfrm>
            <a:off x="732877" y="2621927"/>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ルールタイプ照会条件で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は空白で完全に照会されます。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ルールタイプを選択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変更すると自動的に照会されます。</a:t>
            </a:r>
            <a:endParaRPr dirty="0">
              <a:latin typeface="MS Mincho" pitchFamily="49" charset="-128"/>
              <a:ea typeface="MS Mincho" pitchFamily="49" charset="-128"/>
            </a:endParaRPr>
          </a:p>
        </p:txBody>
      </p:sp>
      <p:sp>
        <p:nvSpPr>
          <p:cNvPr id="366" name="Google Shape;366;p1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67" name="Google Shape;367;p16"/>
          <p:cNvSpPr txBox="1"/>
          <p:nvPr/>
        </p:nvSpPr>
        <p:spPr>
          <a:xfrm>
            <a:off x="732877" y="6150375"/>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テンプレートルール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可否として</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は選択解除</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一般抽出ルールを照会します。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選択チェックの場合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68" name="Google Shape;368;p16"/>
          <p:cNvSpPr txBox="1"/>
          <p:nvPr/>
        </p:nvSpPr>
        <p:spPr>
          <a:xfrm>
            <a:off x="1455437" y="15347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69" name="Google Shape;369;p16"/>
          <p:cNvSpPr txBox="1"/>
          <p:nvPr/>
        </p:nvSpPr>
        <p:spPr>
          <a:xfrm>
            <a:off x="2422047" y="4736026"/>
            <a:ext cx="4100134"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ルールを選択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、ダブルクリックするとルール詳細画面</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ウィンドウが開きます。</a:t>
            </a:r>
            <a:endParaRPr dirty="0">
              <a:latin typeface="MS Mincho" pitchFamily="49" charset="-128"/>
              <a:ea typeface="MS Mincho" pitchFamily="49" charset="-128"/>
            </a:endParaRPr>
          </a:p>
        </p:txBody>
      </p:sp>
      <p:sp>
        <p:nvSpPr>
          <p:cNvPr id="370" name="Google Shape;370;p16"/>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371" name="Google Shape;371;p16"/>
          <p:cNvSpPr txBox="1"/>
          <p:nvPr/>
        </p:nvSpPr>
        <p:spPr>
          <a:xfrm>
            <a:off x="3322812" y="14778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72" name="Google Shape;372;p16"/>
          <p:cNvPicPr preferRelativeResize="0"/>
          <p:nvPr/>
        </p:nvPicPr>
        <p:blipFill rotWithShape="1">
          <a:blip r:embed="rId5" cstate="print">
            <a:alphaModFix/>
          </a:blip>
          <a:srcRect/>
          <a:stretch/>
        </p:blipFill>
        <p:spPr>
          <a:xfrm>
            <a:off x="916522" y="6696123"/>
            <a:ext cx="5398628" cy="2962269"/>
          </a:xfrm>
          <a:prstGeom prst="rect">
            <a:avLst/>
          </a:prstGeom>
          <a:noFill/>
          <a:ln>
            <a:noFill/>
          </a:ln>
        </p:spPr>
      </p:pic>
      <p:sp>
        <p:nvSpPr>
          <p:cNvPr id="373" name="Google Shape;373;p16"/>
          <p:cNvSpPr txBox="1"/>
          <p:nvPr/>
        </p:nvSpPr>
        <p:spPr>
          <a:xfrm>
            <a:off x="1412559" y="9678823"/>
            <a:ext cx="5197247"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solidFill>
                  <a:srgbClr val="FF0000"/>
                </a:solidFill>
                <a:latin typeface="MS Mincho" pitchFamily="49" charset="-128"/>
                <a:ea typeface="MS Mincho" pitchFamily="49" charset="-128"/>
              </a:rPr>
              <a:t>使用チェック解除の場合</a:t>
            </a:r>
            <a:r>
              <a:rPr lang="ja-JP" altLang="en-US" sz="1100" dirty="0">
                <a:solidFill>
                  <a:srgbClr val="FF0000"/>
                </a:solidFill>
                <a:latin typeface="MS Mincho" pitchFamily="49" charset="-128"/>
                <a:ea typeface="MS Mincho" pitchFamily="49" charset="-128"/>
              </a:rPr>
              <a:t>には</a:t>
            </a:r>
            <a:r>
              <a:rPr lang="ja-JP" altLang="ko-KR" sz="1100" dirty="0">
                <a:solidFill>
                  <a:srgbClr val="FF0000"/>
                </a:solidFill>
                <a:latin typeface="MS Mincho" pitchFamily="49" charset="-128"/>
                <a:ea typeface="MS Mincho" pitchFamily="49" charset="-128"/>
              </a:rPr>
              <a:t>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処理されます。</a:t>
            </a:r>
            <a:endParaRPr dirty="0">
              <a:solidFill>
                <a:srgbClr val="FF0000"/>
              </a:solidFill>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抽出」画面では使用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になって表示されません</a:t>
            </a:r>
            <a:r>
              <a:rPr lang="ja-JP" altLang="en-US" sz="1100" dirty="0">
                <a:solidFill>
                  <a:srgbClr val="FF0000"/>
                </a:solidFill>
                <a:latin typeface="MS Mincho" pitchFamily="49" charset="-128"/>
                <a:ea typeface="MS Mincho" pitchFamily="49" charset="-128"/>
              </a:rPr>
              <a:t>。</a:t>
            </a:r>
            <a:r>
              <a:rPr lang="ko-KR" sz="1100" dirty="0">
                <a:solidFill>
                  <a:srgbClr val="FF0000"/>
                </a:solidFill>
                <a:latin typeface="MS Mincho" pitchFamily="49" charset="-128"/>
                <a:ea typeface="MS Mincho"/>
                <a:cs typeface="MS Mincho"/>
                <a:sym typeface="MS Mincho"/>
              </a:rPr>
              <a:t> </a:t>
            </a:r>
            <a:endParaRPr dirty="0">
              <a:solidFill>
                <a:srgbClr val="FF0000"/>
              </a:solidFill>
              <a:latin typeface="MS Mincho" pitchFamily="49" charset="-128"/>
              <a:ea typeface="MS Mincho"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379" name="Google Shape;379;p17"/>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3" cstate="print">
            <a:alphaModFix/>
          </a:blip>
          <a:srcRect/>
          <a:stretch/>
        </p:blipFill>
        <p:spPr>
          <a:xfrm>
            <a:off x="964341" y="1509910"/>
            <a:ext cx="3468323" cy="669437"/>
          </a:xfrm>
          <a:prstGeom prst="rect">
            <a:avLst/>
          </a:prstGeom>
          <a:noFill/>
          <a:ln>
            <a:noFill/>
          </a:ln>
        </p:spPr>
      </p:pic>
      <p:sp>
        <p:nvSpPr>
          <p:cNvPr id="381" name="Google Shape;381;p17"/>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「新規」をクリックすると新しい抽出ルール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作成</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4" cstate="print">
            <a:alphaModFix/>
          </a:blip>
          <a:srcRect/>
          <a:stretch/>
        </p:blipFill>
        <p:spPr>
          <a:xfrm>
            <a:off x="946027" y="2612562"/>
            <a:ext cx="4470704" cy="2971067"/>
          </a:xfrm>
          <a:prstGeom prst="rect">
            <a:avLst/>
          </a:prstGeom>
          <a:noFill/>
          <a:ln>
            <a:noFill/>
          </a:ln>
        </p:spPr>
      </p:pic>
      <p:sp>
        <p:nvSpPr>
          <p:cNvPr id="387" name="Google Shape;387;p17"/>
          <p:cNvSpPr txBox="1"/>
          <p:nvPr/>
        </p:nvSpPr>
        <p:spPr>
          <a:xfrm>
            <a:off x="946027" y="5703812"/>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新規抽出ルールの作成</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5. 新規抽出ルール編を参照してください。 （作成方法</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抽出ルールの編集</a:t>
            </a:r>
            <a:r>
              <a:rPr lang="ja-JP" altLang="ko-KR" sz="1100" dirty="0">
                <a:latin typeface="MS Mincho" pitchFamily="49" charset="-128"/>
                <a:ea typeface="MS Mincho" pitchFamily="49" charset="-128"/>
              </a:rPr>
              <a:t>リストから抽出ルールをダブルクリックすると詳細が表示されます。 左上に「変更モード」と表示されているルールは設定</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変更</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 「</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」&gt;「</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ko-KR" sz="1100" dirty="0">
                <a:solidFill>
                  <a:schemeClr val="dk1"/>
                </a:solidFill>
                <a:latin typeface="MS Mincho" pitchFamily="49" charset="-128"/>
                <a:ea typeface="Century"/>
                <a:cs typeface="Century"/>
                <a:sym typeface="Century"/>
              </a:rPr>
              <a:t> </a:t>
            </a:r>
            <a:r>
              <a:rPr lang="en-US" altLang="ja-JP" sz="1100" dirty="0">
                <a:solidFill>
                  <a:schemeClr val="dk1"/>
                </a:solidFill>
                <a:latin typeface="MS Mincho" pitchFamily="49" charset="-128"/>
                <a:ea typeface="Century"/>
                <a:cs typeface="Century"/>
                <a:sym typeface="Century"/>
              </a:rPr>
              <a:t>4</a:t>
            </a:r>
            <a:r>
              <a:rPr lang="ko-KR" sz="1100" dirty="0">
                <a:solidFill>
                  <a:schemeClr val="dk1"/>
                </a:solidFill>
                <a:latin typeface="MS Mincho" pitchFamily="49" charset="-128"/>
                <a:ea typeface="Century"/>
                <a:cs typeface="Century"/>
                <a:sym typeface="Century"/>
              </a:rPr>
              <a:t>．抽出ルールの編集</a:t>
            </a:r>
            <a:r>
              <a:rPr lang="ja-JP" altLang="ko-KR" sz="1100" dirty="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946027" y="718590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5" cstate="print">
            <a:alphaModFix/>
          </a:blip>
          <a:srcRect/>
          <a:stretch/>
        </p:blipFill>
        <p:spPr>
          <a:xfrm>
            <a:off x="1048101" y="7489835"/>
            <a:ext cx="3819990" cy="1295810"/>
          </a:xfrm>
          <a:prstGeom prst="rect">
            <a:avLst/>
          </a:prstGeom>
          <a:noFill/>
          <a:ln>
            <a:noFill/>
          </a:ln>
        </p:spPr>
      </p:pic>
      <p:sp>
        <p:nvSpPr>
          <p:cNvPr id="390" name="Google Shape;390;p17"/>
          <p:cNvSpPr txBox="1"/>
          <p:nvPr/>
        </p:nvSpPr>
        <p:spPr>
          <a:xfrm>
            <a:off x="2779099" y="827011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記載順に昇順に並</a:t>
            </a:r>
            <a:r>
              <a:rPr lang="ja-JP" altLang="en-US" sz="1100" dirty="0">
                <a:latin typeface="MS Mincho" pitchFamily="49" charset="-128"/>
                <a:ea typeface="MS Mincho" pitchFamily="49" charset="-128"/>
              </a:rPr>
              <a:t>び</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91" name="Google Shape;391;p17"/>
          <p:cNvSpPr txBox="1"/>
          <p:nvPr/>
        </p:nvSpPr>
        <p:spPr>
          <a:xfrm>
            <a:off x="946027" y="93336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505023" y="780162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8"/>
          <p:cNvPicPr preferRelativeResize="0"/>
          <p:nvPr/>
        </p:nvPicPr>
        <p:blipFill rotWithShape="1">
          <a:blip r:embed="rId3" cstate="print">
            <a:alphaModFix/>
          </a:blip>
          <a:srcRect/>
          <a:stretch/>
        </p:blipFill>
        <p:spPr>
          <a:xfrm>
            <a:off x="1048101" y="2591674"/>
            <a:ext cx="4407620" cy="2933764"/>
          </a:xfrm>
          <a:prstGeom prst="rect">
            <a:avLst/>
          </a:prstGeom>
          <a:noFill/>
          <a:ln>
            <a:noFill/>
          </a:ln>
        </p:spPr>
      </p:pic>
      <p:pic>
        <p:nvPicPr>
          <p:cNvPr id="398" name="Google Shape;398;p18"/>
          <p:cNvPicPr preferRelativeResize="0"/>
          <p:nvPr/>
        </p:nvPicPr>
        <p:blipFill rotWithShape="1">
          <a:blip r:embed="rId4" cstate="print">
            <a:alphaModFix/>
          </a:blip>
          <a:srcRect/>
          <a:stretch/>
        </p:blipFill>
        <p:spPr>
          <a:xfrm>
            <a:off x="1007377" y="1509858"/>
            <a:ext cx="3268531" cy="672932"/>
          </a:xfrm>
          <a:prstGeom prst="rect">
            <a:avLst/>
          </a:prstGeom>
          <a:noFill/>
          <a:ln>
            <a:noFill/>
          </a:ln>
        </p:spPr>
      </p:pic>
      <p:sp>
        <p:nvSpPr>
          <p:cNvPr id="399" name="Google Shape;399;p1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400" name="Google Shape;400;p18"/>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01" name="Google Shape;401;p18"/>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02" name="Google Shape;402;p18"/>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03" name="Google Shape;403;p18"/>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04" name="Google Shape;404;p18"/>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05" name="Google Shape;405;p18"/>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406" name="Google Shape;406;p18"/>
          <p:cNvSpPr txBox="1"/>
          <p:nvPr/>
        </p:nvSpPr>
        <p:spPr>
          <a:xfrm>
            <a:off x="573479" y="5650252"/>
            <a:ext cx="6911040"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新規テンプレート抽出ルールの作成</a:t>
            </a:r>
            <a:r>
              <a:rPr lang="ja-JP" altLang="ko-KR" sz="1100" dirty="0">
                <a:latin typeface="MS Mincho" pitchFamily="49" charset="-128"/>
                <a:ea typeface="MS Mincho" pitchFamily="49" charset="-128"/>
              </a:rPr>
              <a:t>は以前の抽出ルールの作成と同じです。 「</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a:t>
            </a:r>
            <a:r>
              <a:rPr lang="ja-JP" altLang="en-US" sz="1100" dirty="0">
                <a:latin typeface="MS Mincho" pitchFamily="49" charset="-128"/>
                <a:ea typeface="MS Mincho" pitchFamily="49" charset="-128"/>
              </a:rPr>
              <a:t>の</a:t>
            </a:r>
            <a:r>
              <a:rPr lang="en-US" altLang="ja-JP" sz="1100" dirty="0">
                <a:latin typeface="MS Mincho" pitchFamily="49" charset="-128"/>
                <a:ea typeface="MS Mincho" pitchFamily="49" charset="-128"/>
              </a:rPr>
              <a:t>5. </a:t>
            </a:r>
            <a:r>
              <a:rPr lang="ja-JP" altLang="ko-KR" sz="1100" dirty="0">
                <a:latin typeface="MS Mincho" pitchFamily="49" charset="-128"/>
                <a:ea typeface="MS Mincho" pitchFamily="49" charset="-128"/>
              </a:rPr>
              <a:t>新規の抽出ルール編を参照してください。</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テンプレート抽出ルールの編集</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リストからテンプレート抽出ルールをダブルクリックすると</a:t>
            </a:r>
            <a:endParaRPr lang="en-US" altLang="ja-JP" sz="1100" dirty="0">
              <a:latin typeface="MS Mincho" pitchFamily="49" charset="-128"/>
              <a:ea typeface="MS Mincho" pitchFamily="49" charset="-128"/>
            </a:endParaRPr>
          </a:p>
          <a:p>
            <a:pPr marL="171450" lvl="0" indent="-17145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詳細が表示されます。「操作マニュアル」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抽出」編を参照してください。</a:t>
            </a:r>
            <a:endParaRPr dirty="0">
              <a:latin typeface="MS Mincho" pitchFamily="49" charset="-128"/>
              <a:ea typeface="MS Mincho" pitchFamily="49" charset="-128"/>
            </a:endParaRPr>
          </a:p>
          <a:p>
            <a:pPr marL="171450" lvl="0" indent="-171450">
              <a:lnSpc>
                <a:spcPct val="125000"/>
              </a:lnSpc>
              <a:buClr>
                <a:schemeClr val="dk1"/>
              </a:buClr>
              <a:buSzPts val="1100"/>
              <a:buFont typeface="Arial"/>
              <a:buChar char="•"/>
            </a:pPr>
            <a:r>
              <a:rPr lang="ja-JP" altLang="ko-KR" sz="1100" dirty="0">
                <a:latin typeface="MS Mincho" pitchFamily="49" charset="-128"/>
                <a:ea typeface="MS Mincho" pitchFamily="49" charset="-128"/>
              </a:rPr>
              <a:t>ただし、ルールタイプが「コーディング方式」の</a:t>
            </a:r>
            <a:r>
              <a:rPr lang="ja-JP" altLang="en-US" sz="1100" dirty="0">
                <a:latin typeface="MS Mincho" pitchFamily="49" charset="-128"/>
                <a:ea typeface="MS Mincho" pitchFamily="49" charset="-128"/>
              </a:rPr>
              <a:t>場合には</a:t>
            </a:r>
            <a:r>
              <a:rPr lang="ja-JP" altLang="ko-KR" sz="1100" dirty="0">
                <a:latin typeface="MS Mincho" pitchFamily="49" charset="-128"/>
                <a:ea typeface="MS Mincho" pitchFamily="49" charset="-128"/>
              </a:rPr>
              <a:t>作成と編集はできません</a:t>
            </a:r>
            <a:r>
              <a:rPr lang="ja-JP" altLang="en-US" sz="1100" dirty="0">
                <a:latin typeface="MS Mincho" pitchFamily="49" charset="-128"/>
                <a:ea typeface="MS Mincho" pitchFamily="49" charset="-128"/>
              </a:rPr>
              <a:t>のでサポート　</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センターに依頼</a:t>
            </a:r>
            <a:r>
              <a:rPr lang="ja-JP" altLang="en-US" sz="1100" dirty="0">
                <a:latin typeface="MS Mincho" pitchFamily="49" charset="-128"/>
                <a:ea typeface="MS Mincho" pitchFamily="49" charset="-128"/>
              </a:rPr>
              <a:t>してください。</a:t>
            </a:r>
            <a:endParaRPr dirty="0">
              <a:latin typeface="MS Mincho" pitchFamily="49" charset="-128"/>
              <a:ea typeface="MS Mincho" pitchFamily="49" charset="-128"/>
            </a:endParaRPr>
          </a:p>
        </p:txBody>
      </p:sp>
      <p:sp>
        <p:nvSpPr>
          <p:cNvPr id="407" name="Google Shape;407;p18"/>
          <p:cNvSpPr txBox="1"/>
          <p:nvPr/>
        </p:nvSpPr>
        <p:spPr>
          <a:xfrm>
            <a:off x="531147" y="7465306"/>
            <a:ext cx="673218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 通常の抽出ルールと同様に</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順をクリックして順序を編集し、「</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08" name="Google Shape;408;p18"/>
          <p:cNvSpPr txBox="1"/>
          <p:nvPr/>
        </p:nvSpPr>
        <p:spPr>
          <a:xfrm>
            <a:off x="538643" y="8086771"/>
            <a:ext cx="647174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テンプレート抽出ルールリストから選択</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クリックし</a:t>
            </a:r>
            <a:r>
              <a:rPr lang="ja-JP" altLang="en-US" sz="1100" dirty="0">
                <a:latin typeface="MS Mincho" pitchFamily="49" charset="-128"/>
                <a:ea typeface="MS Mincho" pitchFamily="49" charset="-128"/>
              </a:rPr>
              <a:t>て</a:t>
            </a:r>
            <a:r>
              <a:rPr lang="ja-JP" altLang="ko-KR" sz="1100" dirty="0">
                <a:latin typeface="MS Mincho" pitchFamily="49" charset="-128"/>
                <a:ea typeface="MS Mincho" pitchFamily="49" charset="-128"/>
              </a:rPr>
              <a:t>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09" name="Google Shape;409;p18"/>
          <p:cNvSpPr txBox="1"/>
          <p:nvPr/>
        </p:nvSpPr>
        <p:spPr>
          <a:xfrm>
            <a:off x="3890415" y="1580482"/>
            <a:ext cx="360152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テンプレートルールの表示チェックをオフにします。</a:t>
            </a:r>
            <a:endParaRPr dirty="0">
              <a:latin typeface="MS Mincho" pitchFamily="49" charset="-128"/>
              <a:ea typeface="MS Mincho" pitchFamily="49" charset="-128"/>
            </a:endParaRPr>
          </a:p>
        </p:txBody>
      </p:sp>
      <p:sp>
        <p:nvSpPr>
          <p:cNvPr id="410" name="Google Shape;410;p18"/>
          <p:cNvSpPr/>
          <p:nvPr/>
        </p:nvSpPr>
        <p:spPr>
          <a:xfrm>
            <a:off x="1947902" y="259727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11" name="Google Shape;411;p18"/>
          <p:cNvSpPr txBox="1"/>
          <p:nvPr/>
        </p:nvSpPr>
        <p:spPr>
          <a:xfrm>
            <a:off x="2638699" y="304799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417" name="Google Shape;417;p1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18" name="Google Shape;418;p19"/>
          <p:cNvPicPr preferRelativeResize="0"/>
          <p:nvPr/>
        </p:nvPicPr>
        <p:blipFill rotWithShape="1">
          <a:blip r:embed="rId3" cstate="print">
            <a:alphaModFix/>
          </a:blip>
          <a:srcRect/>
          <a:stretch/>
        </p:blipFill>
        <p:spPr>
          <a:xfrm>
            <a:off x="1001623" y="3058860"/>
            <a:ext cx="1608278" cy="2661762"/>
          </a:xfrm>
          <a:prstGeom prst="rect">
            <a:avLst/>
          </a:prstGeom>
          <a:noFill/>
          <a:ln>
            <a:noFill/>
          </a:ln>
        </p:spPr>
      </p:pic>
      <p:sp>
        <p:nvSpPr>
          <p:cNvPr id="419" name="Google Shape;419;p19"/>
          <p:cNvSpPr txBox="1"/>
          <p:nvPr/>
        </p:nvSpPr>
        <p:spPr>
          <a:xfrm>
            <a:off x="897467" y="1621974"/>
            <a:ext cx="653626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点検には休日加算関連の精密点検などが存在します。</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、休日の確認が必要であり、</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場合によっては変更</a:t>
            </a:r>
            <a:r>
              <a:rPr lang="ja-JP" altLang="en-US" sz="1100" dirty="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cs typeface="MS Mincho"/>
                <a:sym typeface="MS Mincho"/>
              </a:rPr>
              <a:t>本</a:t>
            </a:r>
            <a:r>
              <a:rPr lang="ja-JP" altLang="ko-KR" sz="1100" dirty="0">
                <a:solidFill>
                  <a:srgbClr val="FF0000"/>
                </a:solidFill>
                <a:latin typeface="MS Mincho" pitchFamily="49" charset="-128"/>
                <a:ea typeface="MS Mincho" pitchFamily="49" charset="-128"/>
              </a:rPr>
              <a:t>機能は、</a:t>
            </a:r>
            <a:r>
              <a:rPr lang="ja-JP" altLang="en-US" sz="1100" dirty="0">
                <a:solidFill>
                  <a:srgbClr val="FF0000"/>
                </a:solidFill>
                <a:latin typeface="MS Mincho" pitchFamily="49" charset="-128"/>
                <a:ea typeface="MS Mincho" pitchFamily="49" charset="-128"/>
              </a:rPr>
              <a:t>サポートセンター</a:t>
            </a:r>
            <a:r>
              <a:rPr lang="ja-JP" altLang="ko-KR" sz="1100" dirty="0">
                <a:solidFill>
                  <a:srgbClr val="FF0000"/>
                </a:solidFill>
                <a:latin typeface="MS Mincho" pitchFamily="49" charset="-128"/>
                <a:ea typeface="MS Mincho" pitchFamily="49" charset="-128"/>
              </a:rPr>
              <a:t>の運営者</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管理者が毎年</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新しい年が始まる</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420" name="Google Shape;420;p19"/>
          <p:cNvSpPr/>
          <p:nvPr/>
        </p:nvSpPr>
        <p:spPr>
          <a:xfrm>
            <a:off x="1055131" y="50739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21" name="Google Shape;421;p19"/>
          <p:cNvSpPr/>
          <p:nvPr/>
        </p:nvSpPr>
        <p:spPr>
          <a:xfrm>
            <a:off x="2760735" y="3766128"/>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22" name="Google Shape;422;p19"/>
          <p:cNvSpPr txBox="1"/>
          <p:nvPr/>
        </p:nvSpPr>
        <p:spPr>
          <a:xfrm>
            <a:off x="784187" y="599091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423" name="Google Shape;423;p19"/>
          <p:cNvPicPr preferRelativeResize="0"/>
          <p:nvPr/>
        </p:nvPicPr>
        <p:blipFill rotWithShape="1">
          <a:blip r:embed="rId4" cstate="print">
            <a:alphaModFix/>
          </a:blip>
          <a:srcRect/>
          <a:stretch/>
        </p:blipFill>
        <p:spPr>
          <a:xfrm>
            <a:off x="940780" y="6294842"/>
            <a:ext cx="5601477" cy="3702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顧客管理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934860" y="1621974"/>
            <a:ext cx="5890816" cy="1126655"/>
          </a:xfrm>
          <a:prstGeom prst="rect">
            <a:avLst/>
          </a:prstGeom>
          <a:noFill/>
        </p:spPr>
        <p:txBody>
          <a:bodyPr wrap="square">
            <a:spAutoFit/>
          </a:bodyPr>
          <a:lstStyle/>
          <a:p>
            <a:pPr>
              <a:lnSpc>
                <a:spcPct val="125000"/>
              </a:lnSpc>
            </a:pPr>
            <a:r>
              <a:rPr lang="ja-JP" altLang="ko-KR" sz="1100" dirty="0"/>
              <a:t>チェックアイDXを利用する医療機関を管理します。契約条件に従って医療機関（＝顧客）情報を</a:t>
            </a:r>
            <a:r>
              <a:rPr lang="ja-JP" altLang="en-US" sz="1100" dirty="0"/>
              <a:t>入力し</a:t>
            </a:r>
            <a:r>
              <a:rPr lang="ja-JP" altLang="ko-KR" sz="1100" dirty="0"/>
              <a:t>ユーザーを登録します。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ko-KR" sz="1100" dirty="0">
                <a:solidFill>
                  <a:srgbClr val="FF0000"/>
                </a:solidFill>
              </a:rPr>
              <a:t>注：事前</a:t>
            </a:r>
            <a:r>
              <a:rPr lang="ja-JP" altLang="en-US" sz="1100" dirty="0">
                <a:solidFill>
                  <a:srgbClr val="FF0000"/>
                </a:solidFill>
              </a:rPr>
              <a:t>に</a:t>
            </a:r>
            <a:r>
              <a:rPr lang="ja-JP" altLang="ko-KR" sz="1100" dirty="0">
                <a:solidFill>
                  <a:srgbClr val="FF0000"/>
                </a:solidFill>
              </a:rPr>
              <a:t>医療機関の情報（医療機関名、医療機関コード（7桁）、都道府県、</a:t>
            </a:r>
            <a:r>
              <a:rPr lang="ja-JP" altLang="en-US" sz="1100" dirty="0">
                <a:solidFill>
                  <a:srgbClr val="FF0000"/>
                </a:solidFill>
              </a:rPr>
              <a:t>医科または　　　</a:t>
            </a:r>
            <a:endParaRPr lang="en-US" altLang="ja-JP" sz="1100" dirty="0">
              <a:solidFill>
                <a:srgbClr val="FF0000"/>
              </a:solidFill>
            </a:endParaRPr>
          </a:p>
          <a:p>
            <a:pPr>
              <a:lnSpc>
                <a:spcPct val="125000"/>
              </a:lnSpc>
            </a:pPr>
            <a:r>
              <a:rPr lang="ja-JP" altLang="en-US" sz="1100" dirty="0">
                <a:solidFill>
                  <a:srgbClr val="FF0000"/>
                </a:solidFill>
              </a:rPr>
              <a:t>　　歯科</a:t>
            </a:r>
            <a:r>
              <a:rPr lang="ja-JP" altLang="ko-KR" sz="1100" dirty="0">
                <a:solidFill>
                  <a:srgbClr val="FF0000"/>
                </a:solidFill>
              </a:rPr>
              <a:t>、</a:t>
            </a:r>
            <a:r>
              <a:rPr lang="en-US" altLang="ja-JP" sz="1100" dirty="0">
                <a:solidFill>
                  <a:srgbClr val="FF0000"/>
                </a:solidFill>
              </a:rPr>
              <a:t> </a:t>
            </a:r>
            <a:r>
              <a:rPr lang="ja-JP" altLang="ko-KR" sz="1100" dirty="0">
                <a:solidFill>
                  <a:srgbClr val="FF0000"/>
                </a:solidFill>
              </a:rPr>
              <a:t>点数表などの基本情報</a:t>
            </a:r>
            <a:r>
              <a:rPr lang="ja-JP" altLang="en-US" sz="1100" dirty="0">
                <a:solidFill>
                  <a:srgbClr val="FF0000"/>
                </a:solidFill>
              </a:rPr>
              <a:t>を</a:t>
            </a:r>
            <a:r>
              <a:rPr lang="ja-JP" altLang="ko-KR" sz="1100" dirty="0">
                <a:solidFill>
                  <a:srgbClr val="FF0000"/>
                </a:solidFill>
              </a:rPr>
              <a:t>取得</a:t>
            </a:r>
            <a:r>
              <a:rPr lang="ja-JP" altLang="en-US" sz="1100" dirty="0">
                <a:solidFill>
                  <a:srgbClr val="FF0000"/>
                </a:solidFill>
              </a:rPr>
              <a:t>し</a:t>
            </a:r>
            <a:r>
              <a:rPr lang="ja-JP" altLang="ko-KR" sz="1100" dirty="0">
                <a:solidFill>
                  <a:srgbClr val="FF0000"/>
                </a:solidFill>
              </a:rPr>
              <a:t>登録</a:t>
            </a:r>
            <a:r>
              <a:rPr lang="ja-JP" altLang="en-US" sz="1100" dirty="0">
                <a:solidFill>
                  <a:srgbClr val="FF0000"/>
                </a:solidFill>
              </a:rPr>
              <a:t>する必要があります。</a:t>
            </a:r>
            <a:endParaRPr lang="en-US" altLang="ko-KR" sz="11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2405268" y="648000"/>
            <a:ext cx="2749471" cy="369332"/>
          </a:xfrm>
          <a:prstGeom prst="rect">
            <a:avLst/>
          </a:prstGeom>
          <a:noFill/>
        </p:spPr>
        <p:txBody>
          <a:bodyPr wrap="none" rtlCol="0">
            <a:spAutoFit/>
          </a:bodyPr>
          <a:lstStyle/>
          <a:p>
            <a:pPr algn="ctr"/>
            <a:r>
              <a:rPr kumimoji="1" lang="ja-JP" altLang="en-US" b="1" dirty="0">
                <a:latin typeface="ＭＳ ゴシック" panose="020B0609070205080204" pitchFamily="49" charset="-128"/>
                <a:ea typeface="ＭＳ ゴシック" panose="020B0609070205080204" pitchFamily="49" charset="-128"/>
              </a:rPr>
              <a:t>第 </a:t>
            </a:r>
            <a:r>
              <a:rPr kumimoji="1" lang="en-US" altLang="ja-JP" b="1" dirty="0">
                <a:latin typeface="ＭＳ ゴシック" panose="020B0609070205080204" pitchFamily="49" charset="-128"/>
                <a:ea typeface="ＭＳ ゴシック" panose="020B0609070205080204" pitchFamily="49" charset="-128"/>
              </a:rPr>
              <a:t>1 </a:t>
            </a:r>
            <a:r>
              <a:rPr kumimoji="1" lang="ja-JP" altLang="en-US" b="1" dirty="0">
                <a:latin typeface="ＭＳ ゴシック" panose="020B0609070205080204" pitchFamily="49" charset="-128"/>
                <a:ea typeface="ＭＳ ゴシック" panose="020B0609070205080204" pitchFamily="49" charset="-128"/>
              </a:rPr>
              <a:t>章　管理者</a:t>
            </a:r>
            <a:r>
              <a:rPr kumimoji="1" lang="en-US" altLang="ja-JP" b="1" dirty="0">
                <a:latin typeface="ＭＳ ゴシック" panose="020B0609070205080204" pitchFamily="49" charset="-128"/>
                <a:ea typeface="ＭＳ ゴシック" panose="020B0609070205080204" pitchFamily="49" charset="-128"/>
              </a:rPr>
              <a:t>(</a:t>
            </a:r>
            <a:r>
              <a:rPr kumimoji="1" lang="en-US" altLang="ko-KR" b="1" dirty="0">
                <a:latin typeface="ＭＳ ゴシック" panose="020B0609070205080204" pitchFamily="49" charset="-128"/>
                <a:ea typeface="ＭＳ ゴシック" panose="020B0609070205080204" pitchFamily="49" charset="-128"/>
              </a:rPr>
              <a:t>Admin)</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1</a:t>
            </a:fld>
            <a:endParaRPr kumimoji="1" lang="ja-JP" altLang="en-US"/>
          </a:p>
        </p:txBody>
      </p:sp>
      <p:pic>
        <p:nvPicPr>
          <p:cNvPr id="16" name="그림 15">
            <a:extLst>
              <a:ext uri="{FF2B5EF4-FFF2-40B4-BE49-F238E27FC236}">
                <a16:creationId xmlns:a16="http://schemas.microsoft.com/office/drawing/2014/main" id="{11C38D9A-C4C6-3530-A251-15C85BB06174}"/>
              </a:ext>
            </a:extLst>
          </p:cNvPr>
          <p:cNvPicPr>
            <a:picLocks noChangeAspect="1"/>
          </p:cNvPicPr>
          <p:nvPr/>
        </p:nvPicPr>
        <p:blipFill>
          <a:blip r:embed="rId2" cstate="print"/>
          <a:stretch>
            <a:fillRect/>
          </a:stretch>
        </p:blipFill>
        <p:spPr>
          <a:xfrm>
            <a:off x="1031119" y="2764294"/>
            <a:ext cx="1903468" cy="3438098"/>
          </a:xfrm>
          <a:prstGeom prst="rect">
            <a:avLst/>
          </a:prstGeom>
        </p:spPr>
      </p:pic>
      <p:sp>
        <p:nvSpPr>
          <p:cNvPr id="18" name="四角形: 角を丸くする 15">
            <a:extLst>
              <a:ext uri="{FF2B5EF4-FFF2-40B4-BE49-F238E27FC236}">
                <a16:creationId xmlns:a16="http://schemas.microsoft.com/office/drawing/2014/main" id="{7FC6311B-7F6A-AFBA-8F02-E9A4F65DC4ED}"/>
              </a:ext>
            </a:extLst>
          </p:cNvPr>
          <p:cNvSpPr/>
          <p:nvPr/>
        </p:nvSpPr>
        <p:spPr>
          <a:xfrm>
            <a:off x="1231306" y="4761080"/>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2978450" y="4464593"/>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rPr>
              <a:t>ナビゲーションウィンドウの「Admin」&gt;「顧客管理」をダブルクリックします。</a:t>
            </a:r>
            <a:endParaRPr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23" name="テキスト ボックス 3">
            <a:extLst>
              <a:ext uri="{FF2B5EF4-FFF2-40B4-BE49-F238E27FC236}">
                <a16:creationId xmlns:a16="http://schemas.microsoft.com/office/drawing/2014/main" id="{35AC8DCB-E083-B70B-F1A1-73AD3D983DEC}"/>
              </a:ext>
            </a:extLst>
          </p:cNvPr>
          <p:cNvSpPr txBox="1"/>
          <p:nvPr/>
        </p:nvSpPr>
        <p:spPr>
          <a:xfrm>
            <a:off x="1079837" y="6429393"/>
            <a:ext cx="5400000" cy="274819"/>
          </a:xfrm>
          <a:prstGeom prst="rect">
            <a:avLst/>
          </a:prstGeom>
          <a:noFill/>
        </p:spPr>
        <p:txBody>
          <a:bodyPr wrap="square">
            <a:spAutoFit/>
          </a:bodyPr>
          <a:lstStyle/>
          <a:p>
            <a:pPr algn="just">
              <a:lnSpc>
                <a:spcPct val="125000"/>
              </a:lnSpc>
            </a:pPr>
            <a:r>
              <a:rPr lang="ja-JP" altLang="ko-KR" sz="1100" dirty="0"/>
              <a:t>「顧客管理」の初期画面です。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7" name="図 6" descr="グラフィカル ユーザー インターフェイス, テキスト, アプリケーション, メール">
            <a:extLst>
              <a:ext uri="{FF2B5EF4-FFF2-40B4-BE49-F238E27FC236}">
                <a16:creationId xmlns:a16="http://schemas.microsoft.com/office/drawing/2014/main" id="{C5FF9443-B348-4B5B-A1A5-412A85480251}"/>
              </a:ext>
            </a:extLst>
          </p:cNvPr>
          <p:cNvPicPr>
            <a:picLocks noChangeAspect="1"/>
          </p:cNvPicPr>
          <p:nvPr/>
        </p:nvPicPr>
        <p:blipFill rotWithShape="1">
          <a:blip r:embed="rId3">
            <a:extLst>
              <a:ext uri="{28A0092B-C50C-407E-A947-70E740481C1C}">
                <a14:useLocalDpi xmlns:a14="http://schemas.microsoft.com/office/drawing/2010/main" val="0"/>
              </a:ext>
            </a:extLst>
          </a:blip>
          <a:srcRect l="17261" t="15834"/>
          <a:stretch/>
        </p:blipFill>
        <p:spPr>
          <a:xfrm>
            <a:off x="995962" y="6762188"/>
            <a:ext cx="6064003" cy="2832487"/>
          </a:xfrm>
          <a:prstGeom prst="rect">
            <a:avLst/>
          </a:prstGeom>
        </p:spPr>
      </p:pic>
    </p:spTree>
    <p:extLst>
      <p:ext uri="{BB962C8B-B14F-4D97-AF65-F5344CB8AC3E}">
        <p14:creationId xmlns:p14="http://schemas.microsoft.com/office/powerpoint/2010/main" val="15575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0"/>
          <p:cNvPicPr preferRelativeResize="0"/>
          <p:nvPr/>
        </p:nvPicPr>
        <p:blipFill rotWithShape="1">
          <a:blip r:embed="rId3" cstate="print">
            <a:alphaModFix/>
          </a:blip>
          <a:srcRect/>
          <a:stretch/>
        </p:blipFill>
        <p:spPr>
          <a:xfrm>
            <a:off x="1155422" y="3199162"/>
            <a:ext cx="5606270" cy="4259638"/>
          </a:xfrm>
          <a:prstGeom prst="rect">
            <a:avLst/>
          </a:prstGeom>
          <a:noFill/>
          <a:ln>
            <a:noFill/>
          </a:ln>
        </p:spPr>
      </p:pic>
      <p:grpSp>
        <p:nvGrpSpPr>
          <p:cNvPr id="429" name="Google Shape;429;p20"/>
          <p:cNvGrpSpPr/>
          <p:nvPr/>
        </p:nvGrpSpPr>
        <p:grpSpPr>
          <a:xfrm>
            <a:off x="1054640" y="1508632"/>
            <a:ext cx="4805778" cy="486295"/>
            <a:chOff x="411159" y="651474"/>
            <a:chExt cx="5932623" cy="657225"/>
          </a:xfrm>
        </p:grpSpPr>
        <p:pic>
          <p:nvPicPr>
            <p:cNvPr id="430" name="Google Shape;430;p20"/>
            <p:cNvPicPr preferRelativeResize="0"/>
            <p:nvPr/>
          </p:nvPicPr>
          <p:blipFill rotWithShape="1">
            <a:blip r:embed="rId4" cstate="print">
              <a:alphaModFix/>
            </a:blip>
            <a:srcRect/>
            <a:stretch/>
          </p:blipFill>
          <p:spPr>
            <a:xfrm>
              <a:off x="411159" y="651474"/>
              <a:ext cx="4438650" cy="657225"/>
            </a:xfrm>
            <a:prstGeom prst="rect">
              <a:avLst/>
            </a:prstGeom>
            <a:noFill/>
            <a:ln>
              <a:noFill/>
            </a:ln>
          </p:spPr>
        </p:pic>
        <p:pic>
          <p:nvPicPr>
            <p:cNvPr id="431" name="Google Shape;431;p20"/>
            <p:cNvPicPr preferRelativeResize="0"/>
            <p:nvPr/>
          </p:nvPicPr>
          <p:blipFill rotWithShape="1">
            <a:blip r:embed="rId5" cstate="print">
              <a:alphaModFix/>
            </a:blip>
            <a:srcRect/>
            <a:stretch/>
          </p:blipFill>
          <p:spPr>
            <a:xfrm>
              <a:off x="4838832" y="669586"/>
              <a:ext cx="1504950" cy="638176"/>
            </a:xfrm>
            <a:prstGeom prst="rect">
              <a:avLst/>
            </a:prstGeom>
            <a:noFill/>
            <a:ln>
              <a:noFill/>
            </a:ln>
          </p:spPr>
        </p:pic>
      </p:grpSp>
      <p:sp>
        <p:nvSpPr>
          <p:cNvPr id="432" name="Google Shape;432;p20"/>
          <p:cNvSpPr txBox="1"/>
          <p:nvPr/>
        </p:nvSpPr>
        <p:spPr>
          <a:xfrm>
            <a:off x="1048101" y="206390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休日情報照会の条件は適用日の開始日と終了日です。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ko-KR" sz="1100" dirty="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433" name="Google Shape;433;p2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19</a:t>
            </a:fld>
            <a:endParaRPr/>
          </a:p>
        </p:txBody>
      </p:sp>
      <p:sp>
        <p:nvSpPr>
          <p:cNvPr id="434" name="Google Shape;434;p20"/>
          <p:cNvSpPr txBox="1"/>
          <p:nvPr/>
        </p:nvSpPr>
        <p:spPr>
          <a:xfrm>
            <a:off x="1047324" y="277205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sp>
        <p:nvSpPr>
          <p:cNvPr id="436" name="Google Shape;436;p20"/>
          <p:cNvSpPr txBox="1"/>
          <p:nvPr/>
        </p:nvSpPr>
        <p:spPr>
          <a:xfrm>
            <a:off x="1043215" y="8087957"/>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37" name="Google Shape;437;p20"/>
          <p:cNvSpPr txBox="1"/>
          <p:nvPr/>
        </p:nvSpPr>
        <p:spPr>
          <a:xfrm>
            <a:off x="2348269" y="13853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438" name="Google Shape;438;p20"/>
          <p:cNvSpPr txBox="1"/>
          <p:nvPr/>
        </p:nvSpPr>
        <p:spPr>
          <a:xfrm>
            <a:off x="518534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439" name="Google Shape;439;p20"/>
          <p:cNvSpPr/>
          <p:nvPr/>
        </p:nvSpPr>
        <p:spPr>
          <a:xfrm>
            <a:off x="1264379" y="159626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40" name="Google Shape;440;p20"/>
          <p:cNvCxnSpPr>
            <a:stCxn id="441" idx="2"/>
          </p:cNvCxnSpPr>
          <p:nvPr/>
        </p:nvCxnSpPr>
        <p:spPr>
          <a:xfrm rot="-5400000" flipH="1">
            <a:off x="1383301" y="3090316"/>
            <a:ext cx="167700" cy="600"/>
          </a:xfrm>
          <a:prstGeom prst="bentConnector3">
            <a:avLst>
              <a:gd name="adj1" fmla="val 49991"/>
            </a:avLst>
          </a:prstGeom>
          <a:noFill/>
          <a:ln w="19050" cap="flat" cmpd="sng">
            <a:solidFill>
              <a:srgbClr val="FF0000"/>
            </a:solidFill>
            <a:prstDash val="solid"/>
            <a:miter lim="800000"/>
            <a:headEnd type="none" w="sm" len="sm"/>
            <a:tailEnd type="triangle" w="med" len="med"/>
          </a:ln>
        </p:spPr>
      </p:cxnSp>
      <p:sp>
        <p:nvSpPr>
          <p:cNvPr id="442" name="Google Shape;442;p20"/>
          <p:cNvSpPr txBox="1"/>
          <p:nvPr/>
        </p:nvSpPr>
        <p:spPr>
          <a:xfrm>
            <a:off x="2991105" y="487525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443" name="Google Shape;443;p20"/>
          <p:cNvSpPr txBox="1"/>
          <p:nvPr/>
        </p:nvSpPr>
        <p:spPr>
          <a:xfrm>
            <a:off x="1054640" y="11620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検索</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ボ</a:t>
            </a:r>
            <a:r>
              <a:rPr lang="ja-JP" altLang="ko-KR" sz="1100" dirty="0">
                <a:latin typeface="MS Mincho" pitchFamily="49" charset="-128"/>
                <a:ea typeface="MS Mincho" pitchFamily="49" charset="-128"/>
              </a:rPr>
              <a:t>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444" name="Google Shape;444;p20"/>
          <p:cNvPicPr preferRelativeResize="0"/>
          <p:nvPr/>
        </p:nvPicPr>
        <p:blipFill rotWithShape="1">
          <a:blip r:embed="rId6" cstate="print">
            <a:alphaModFix/>
          </a:blip>
          <a:srcRect/>
          <a:stretch/>
        </p:blipFill>
        <p:spPr>
          <a:xfrm>
            <a:off x="2469980" y="1215859"/>
            <a:ext cx="244939" cy="197016"/>
          </a:xfrm>
          <a:prstGeom prst="rect">
            <a:avLst/>
          </a:prstGeom>
          <a:noFill/>
          <a:ln>
            <a:noFill/>
          </a:ln>
        </p:spPr>
      </p:pic>
      <p:pic>
        <p:nvPicPr>
          <p:cNvPr id="441" name="Google Shape;441;p20"/>
          <p:cNvPicPr preferRelativeResize="0"/>
          <p:nvPr/>
        </p:nvPicPr>
        <p:blipFill rotWithShape="1">
          <a:blip r:embed="rId6" cstate="print">
            <a:alphaModFix/>
          </a:blip>
          <a:srcRect/>
          <a:stretch/>
        </p:blipFill>
        <p:spPr>
          <a:xfrm>
            <a:off x="1344381" y="2809750"/>
            <a:ext cx="244939" cy="197016"/>
          </a:xfrm>
          <a:prstGeom prst="rect">
            <a:avLst/>
          </a:prstGeom>
          <a:noFill/>
          <a:ln>
            <a:noFill/>
          </a:ln>
        </p:spPr>
      </p:pic>
      <p:sp>
        <p:nvSpPr>
          <p:cNvPr id="445" name="Google Shape;445;p20"/>
          <p:cNvSpPr txBox="1"/>
          <p:nvPr/>
        </p:nvSpPr>
        <p:spPr>
          <a:xfrm>
            <a:off x="413990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46" name="Google Shape;446;p20"/>
          <p:cNvPicPr preferRelativeResize="0"/>
          <p:nvPr/>
        </p:nvPicPr>
        <p:blipFill rotWithShape="1">
          <a:blip r:embed="rId7" cstate="print">
            <a:alphaModFix/>
          </a:blip>
          <a:srcRect/>
          <a:stretch/>
        </p:blipFill>
        <p:spPr>
          <a:xfrm>
            <a:off x="1335996" y="8305238"/>
            <a:ext cx="715145" cy="292559"/>
          </a:xfrm>
          <a:prstGeom prst="rect">
            <a:avLst/>
          </a:prstGeom>
          <a:noFill/>
          <a:ln>
            <a:noFill/>
          </a:ln>
        </p:spPr>
      </p:pic>
      <p:sp>
        <p:nvSpPr>
          <p:cNvPr id="447" name="Google Shape;447;p20"/>
          <p:cNvSpPr txBox="1"/>
          <p:nvPr/>
        </p:nvSpPr>
        <p:spPr>
          <a:xfrm>
            <a:off x="2813607" y="732605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p:nvPr/>
        </p:nvSpPr>
        <p:spPr>
          <a:xfrm>
            <a:off x="946027" y="5441824"/>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休日情報を削除</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リストのチェック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53" name="Google Shape;453;p21"/>
          <p:cNvPicPr preferRelativeResize="0"/>
          <p:nvPr/>
        </p:nvPicPr>
        <p:blipFill rotWithShape="1">
          <a:blip r:embed="rId3" cstate="print">
            <a:alphaModFix/>
          </a:blip>
          <a:srcRect/>
          <a:stretch/>
        </p:blipFill>
        <p:spPr>
          <a:xfrm>
            <a:off x="1135187" y="1595815"/>
            <a:ext cx="4854766" cy="1044431"/>
          </a:xfrm>
          <a:prstGeom prst="rect">
            <a:avLst/>
          </a:prstGeom>
          <a:noFill/>
          <a:ln>
            <a:noFill/>
          </a:ln>
        </p:spPr>
      </p:pic>
      <p:sp>
        <p:nvSpPr>
          <p:cNvPr id="454" name="Google Shape;454;p2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20</a:t>
            </a:fld>
            <a:endParaRPr/>
          </a:p>
        </p:txBody>
      </p:sp>
      <p:sp>
        <p:nvSpPr>
          <p:cNvPr id="455" name="Google Shape;455;p21"/>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56" name="Google Shape;456;p21"/>
          <p:cNvSpPr/>
          <p:nvPr/>
        </p:nvSpPr>
        <p:spPr>
          <a:xfrm>
            <a:off x="1172839" y="1585644"/>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57" name="Google Shape;457;p21"/>
          <p:cNvSpPr txBox="1"/>
          <p:nvPr/>
        </p:nvSpPr>
        <p:spPr>
          <a:xfrm>
            <a:off x="1289378" y="12900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58" name="Google Shape;458;p21"/>
          <p:cNvSpPr txBox="1"/>
          <p:nvPr/>
        </p:nvSpPr>
        <p:spPr>
          <a:xfrm>
            <a:off x="1594145" y="12955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59" name="Google Shape;459;p21"/>
          <p:cNvSpPr txBox="1"/>
          <p:nvPr/>
        </p:nvSpPr>
        <p:spPr>
          <a:xfrm>
            <a:off x="946027" y="27131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をクリックすると新しい休日情報を作成できます。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60" name="Google Shape;460;p21"/>
          <p:cNvSpPr txBox="1"/>
          <p:nvPr/>
        </p:nvSpPr>
        <p:spPr>
          <a:xfrm>
            <a:off x="1022293" y="613183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最終適用の変更</a:t>
            </a:r>
            <a:r>
              <a:rPr lang="ja-JP" altLang="ko-KR" sz="1100" dirty="0">
                <a:latin typeface="MS Mincho" pitchFamily="49" charset="-128"/>
                <a:ea typeface="MS Mincho" pitchFamily="49" charset="-128"/>
              </a:rPr>
              <a:t>は </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pic>
        <p:nvPicPr>
          <p:cNvPr id="462" name="Google Shape;462;p21"/>
          <p:cNvPicPr preferRelativeResize="0"/>
          <p:nvPr/>
        </p:nvPicPr>
        <p:blipFill rotWithShape="1">
          <a:blip r:embed="rId4" cstate="print">
            <a:alphaModFix/>
          </a:blip>
          <a:srcRect/>
          <a:stretch/>
        </p:blipFill>
        <p:spPr>
          <a:xfrm>
            <a:off x="1172839" y="3272757"/>
            <a:ext cx="5497516" cy="415177"/>
          </a:xfrm>
          <a:prstGeom prst="rect">
            <a:avLst/>
          </a:prstGeom>
          <a:noFill/>
          <a:ln>
            <a:noFill/>
          </a:ln>
        </p:spPr>
      </p:pic>
      <p:cxnSp>
        <p:nvCxnSpPr>
          <p:cNvPr id="463" name="Google Shape;463;p21"/>
          <p:cNvCxnSpPr>
            <a:stCxn id="464" idx="2"/>
            <a:endCxn id="462" idx="0"/>
          </p:cNvCxnSpPr>
          <p:nvPr/>
        </p:nvCxnSpPr>
        <p:spPr>
          <a:xfrm rot="-5400000" flipH="1">
            <a:off x="2562136" y="19133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465" name="Google Shape;465;p21"/>
          <p:cNvSpPr txBox="1"/>
          <p:nvPr/>
        </p:nvSpPr>
        <p:spPr>
          <a:xfrm>
            <a:off x="3992254" y="29823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464" name="Google Shape;464;p21"/>
          <p:cNvPicPr preferRelativeResize="0"/>
          <p:nvPr/>
        </p:nvPicPr>
        <p:blipFill rotWithShape="1">
          <a:blip r:embed="rId5" cstate="print">
            <a:alphaModFix/>
          </a:blip>
          <a:srcRect/>
          <a:stretch/>
        </p:blipFill>
        <p:spPr>
          <a:xfrm>
            <a:off x="1214378" y="2726170"/>
            <a:ext cx="601815" cy="234039"/>
          </a:xfrm>
          <a:prstGeom prst="rect">
            <a:avLst/>
          </a:prstGeom>
          <a:noFill/>
          <a:ln>
            <a:noFill/>
          </a:ln>
        </p:spPr>
      </p:pic>
      <p:sp>
        <p:nvSpPr>
          <p:cNvPr id="466" name="Google Shape;466;p21"/>
          <p:cNvSpPr txBox="1"/>
          <p:nvPr/>
        </p:nvSpPr>
        <p:spPr>
          <a:xfrm>
            <a:off x="745952" y="3925573"/>
            <a:ext cx="5534134" cy="515485"/>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休日</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西暦</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は数字で</a:t>
            </a:r>
            <a:r>
              <a:rPr lang="ja-JP" altLang="en-US" sz="1100" dirty="0">
                <a:latin typeface="MS Mincho" pitchFamily="49" charset="-128"/>
                <a:ea typeface="MS Mincho" pitchFamily="49" charset="-128"/>
              </a:rPr>
              <a:t>西</a:t>
            </a:r>
            <a:r>
              <a:rPr lang="ja-JP" altLang="ko-KR" sz="1100" dirty="0">
                <a:latin typeface="MS Mincho" pitchFamily="49" charset="-128"/>
                <a:ea typeface="MS Mincho" pitchFamily="49" charset="-128"/>
              </a:rPr>
              <a:t>力フォーマット</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YYYYMMDD</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で記載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休日(年号)は数字</a:t>
            </a:r>
            <a:r>
              <a:rPr lang="ja-JP" altLang="en-US" sz="1100" dirty="0">
                <a:latin typeface="MS Mincho" pitchFamily="49" charset="-128"/>
                <a:ea typeface="MS Mincho" pitchFamily="49" charset="-128"/>
              </a:rPr>
              <a:t>で和暦</a:t>
            </a:r>
            <a:r>
              <a:rPr lang="ja-JP" altLang="ko-KR" sz="1100" dirty="0">
                <a:latin typeface="MS Mincho" pitchFamily="49" charset="-128"/>
                <a:ea typeface="MS Mincho" pitchFamily="49" charset="-128"/>
              </a:rPr>
              <a:t>フォーマット(YYYMMDD)で登録するようにします。</a:t>
            </a:r>
            <a:endParaRPr dirty="0">
              <a:latin typeface="MS Mincho" pitchFamily="49" charset="-128"/>
              <a:ea typeface="MS Mincho" pitchFamily="49" charset="-128"/>
            </a:endParaRPr>
          </a:p>
        </p:txBody>
      </p:sp>
      <p:sp>
        <p:nvSpPr>
          <p:cNvPr id="467" name="Google Shape;467;p21"/>
          <p:cNvSpPr txBox="1"/>
          <p:nvPr/>
        </p:nvSpPr>
        <p:spPr>
          <a:xfrm>
            <a:off x="970450" y="450152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休日情報の編集</a:t>
            </a:r>
            <a:r>
              <a:rPr lang="ja-JP" altLang="ko-KR" sz="1100" dirty="0">
                <a:latin typeface="MS Mincho" pitchFamily="49" charset="-128"/>
                <a:ea typeface="MS Mincho" pitchFamily="49" charset="-128"/>
              </a:rPr>
              <a:t>はリスト内の対応する行をクリックすると編集モードに変わります。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468" name="Google Shape;468;p21"/>
          <p:cNvPicPr preferRelativeResize="0"/>
          <p:nvPr/>
        </p:nvPicPr>
        <p:blipFill rotWithShape="1">
          <a:blip r:embed="rId6" cstate="print">
            <a:alphaModFix/>
          </a:blip>
          <a:srcRect/>
          <a:stretch/>
        </p:blipFill>
        <p:spPr>
          <a:xfrm>
            <a:off x="2539140" y="6131837"/>
            <a:ext cx="574096" cy="247303"/>
          </a:xfrm>
          <a:prstGeom prst="rect">
            <a:avLst/>
          </a:prstGeom>
          <a:noFill/>
          <a:ln>
            <a:noFill/>
          </a:ln>
        </p:spPr>
      </p:pic>
      <p:pic>
        <p:nvPicPr>
          <p:cNvPr id="469" name="Google Shape;469;p21"/>
          <p:cNvPicPr preferRelativeResize="0"/>
          <p:nvPr/>
        </p:nvPicPr>
        <p:blipFill rotWithShape="1">
          <a:blip r:embed="rId7" cstate="print">
            <a:alphaModFix/>
          </a:blip>
          <a:srcRect/>
          <a:stretch/>
        </p:blipFill>
        <p:spPr>
          <a:xfrm>
            <a:off x="3477317" y="5495771"/>
            <a:ext cx="332182" cy="452975"/>
          </a:xfrm>
          <a:prstGeom prst="rect">
            <a:avLst/>
          </a:prstGeom>
          <a:noFill/>
          <a:ln>
            <a:noFill/>
          </a:ln>
        </p:spPr>
      </p:pic>
      <p:pic>
        <p:nvPicPr>
          <p:cNvPr id="470" name="Google Shape;470;p21"/>
          <p:cNvPicPr preferRelativeResize="0"/>
          <p:nvPr/>
        </p:nvPicPr>
        <p:blipFill rotWithShape="1">
          <a:blip r:embed="rId8" cstate="print">
            <a:alphaModFix/>
          </a:blip>
          <a:srcRect/>
          <a:stretch/>
        </p:blipFill>
        <p:spPr>
          <a:xfrm>
            <a:off x="1214378" y="4795011"/>
            <a:ext cx="4231503" cy="4931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2"/>
          <p:cNvPicPr preferRelativeResize="0"/>
          <p:nvPr/>
        </p:nvPicPr>
        <p:blipFill rotWithShape="1">
          <a:blip r:embed="rId3" cstate="print">
            <a:alphaModFix/>
          </a:blip>
          <a:srcRect/>
          <a:stretch/>
        </p:blipFill>
        <p:spPr>
          <a:xfrm>
            <a:off x="1055131" y="2919631"/>
            <a:ext cx="1771077" cy="3004607"/>
          </a:xfrm>
          <a:prstGeom prst="rect">
            <a:avLst/>
          </a:prstGeom>
          <a:noFill/>
          <a:ln>
            <a:noFill/>
          </a:ln>
        </p:spPr>
      </p:pic>
      <p:sp>
        <p:nvSpPr>
          <p:cNvPr id="476" name="Google Shape;476;p2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21</a:t>
            </a:fld>
            <a:endParaRPr/>
          </a:p>
        </p:txBody>
      </p:sp>
      <p:sp>
        <p:nvSpPr>
          <p:cNvPr id="477" name="Google Shape;477;p22"/>
          <p:cNvSpPr/>
          <p:nvPr/>
        </p:nvSpPr>
        <p:spPr>
          <a:xfrm>
            <a:off x="1080000" y="1176461"/>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478" name="Google Shape;478;p22"/>
          <p:cNvSpPr txBox="1"/>
          <p:nvPr/>
        </p:nvSpPr>
        <p:spPr>
          <a:xfrm>
            <a:off x="1079999" y="1503436"/>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メニューナビゲーション「点検業務」 &gt; 「受付及び点検」でアップロード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取り込</a:t>
            </a:r>
            <a:r>
              <a:rPr lang="ja-JP" altLang="en-US" sz="1100" dirty="0">
                <a:latin typeface="MS Mincho" pitchFamily="49" charset="-128"/>
                <a:ea typeface="MS Mincho" pitchFamily="49" charset="-128"/>
              </a:rPr>
              <a:t>まれ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に</a:t>
            </a:r>
            <a:r>
              <a:rPr lang="ja-JP" altLang="en-US" sz="1100" dirty="0">
                <a:latin typeface="MS Mincho" pitchFamily="49" charset="-128"/>
                <a:ea typeface="MS Mincho" pitchFamily="49" charset="-128"/>
              </a:rPr>
              <a:t>傷病</a:t>
            </a:r>
            <a:r>
              <a:rPr lang="ja-JP" altLang="ko-KR" sz="1100" dirty="0">
                <a:latin typeface="MS Mincho" pitchFamily="49" charset="-128"/>
                <a:ea typeface="MS Mincho" pitchFamily="49" charset="-128"/>
              </a:rPr>
              <a:t>名コードが未記載</a:t>
            </a:r>
            <a:r>
              <a:rPr lang="ja-JP" altLang="en-US" sz="1100" dirty="0">
                <a:latin typeface="MS Mincho" pitchFamily="49" charset="-128"/>
                <a:ea typeface="MS Mincho" pitchFamily="49" charset="-128"/>
              </a:rPr>
              <a:t>の状態で</a:t>
            </a:r>
            <a:r>
              <a:rPr lang="ja-JP" altLang="ko-KR" sz="1100" dirty="0">
                <a:latin typeface="MS Mincho" pitchFamily="49" charset="-128"/>
                <a:ea typeface="MS Mincho" pitchFamily="49" charset="-128"/>
              </a:rPr>
              <a:t>作成され</a:t>
            </a:r>
            <a:r>
              <a:rPr lang="ja-JP" altLang="en-US" sz="1100" dirty="0">
                <a:latin typeface="MS Mincho" pitchFamily="49" charset="-128"/>
                <a:ea typeface="MS Mincho" pitchFamily="49" charset="-128"/>
              </a:rPr>
              <a:t>る</a:t>
            </a:r>
            <a:r>
              <a:rPr lang="ja-JP" altLang="ko-KR" sz="1100" dirty="0">
                <a:latin typeface="MS Mincho" pitchFamily="49" charset="-128"/>
                <a:ea typeface="MS Mincho" pitchFamily="49" charset="-128"/>
              </a:rPr>
              <a:t>場合があります。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その場合、正確な審査のためにその</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病名について</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病名マスターの病名コード</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事前に定義してマッピングすることができます。 </a:t>
            </a:r>
            <a:r>
              <a:rPr lang="ja-JP" altLang="en-US" sz="1100" dirty="0">
                <a:latin typeface="MS Mincho" pitchFamily="49" charset="-128"/>
                <a:ea typeface="MS Mincho" pitchFamily="49" charset="-128"/>
              </a:rPr>
              <a:t>その機能で病名を</a:t>
            </a:r>
            <a:r>
              <a:rPr lang="ja-JP" altLang="ko-KR" sz="1100" dirty="0">
                <a:latin typeface="MS Mincho" pitchFamily="49" charset="-128"/>
                <a:ea typeface="MS Mincho" pitchFamily="49" charset="-128"/>
              </a:rPr>
              <a:t>「ワープロ病名」と</a:t>
            </a:r>
            <a:r>
              <a:rPr lang="ja-JP" altLang="en-US" sz="1100" dirty="0">
                <a:latin typeface="MS Mincho" pitchFamily="49" charset="-128"/>
                <a:ea typeface="MS Mincho" pitchFamily="49" charset="-128"/>
              </a:rPr>
              <a:t>呼びます。</a:t>
            </a:r>
            <a:endParaRPr sz="1100" dirty="0">
              <a:solidFill>
                <a:schemeClr val="dk1"/>
              </a:solidFill>
              <a:latin typeface="MS Mincho" pitchFamily="49" charset="-128"/>
              <a:ea typeface="MS Mincho" pitchFamily="49" charset="-128"/>
              <a:cs typeface="MS Mincho"/>
              <a:sym typeface="MS Mincho"/>
            </a:endParaRPr>
          </a:p>
        </p:txBody>
      </p:sp>
      <p:sp>
        <p:nvSpPr>
          <p:cNvPr id="479" name="Google Shape;479;p22"/>
          <p:cNvSpPr/>
          <p:nvPr/>
        </p:nvSpPr>
        <p:spPr>
          <a:xfrm>
            <a:off x="1255156" y="539781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80" name="Google Shape;480;p22"/>
          <p:cNvSpPr/>
          <p:nvPr/>
        </p:nvSpPr>
        <p:spPr>
          <a:xfrm>
            <a:off x="2826208" y="3807759"/>
            <a:ext cx="4279212"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81" name="Google Shape;481;p22"/>
          <p:cNvSpPr txBox="1"/>
          <p:nvPr/>
        </p:nvSpPr>
        <p:spPr>
          <a:xfrm>
            <a:off x="1055131" y="601932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a:solidFill>
                  <a:srgbClr val="000000"/>
                </a:solidFill>
                <a:latin typeface="MS Mincho" pitchFamily="49" charset="-128"/>
                <a:ea typeface="Century"/>
                <a:cs typeface="Century"/>
                <a:sym typeface="Century"/>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482" name="Google Shape;482;p22"/>
          <p:cNvSpPr txBox="1"/>
          <p:nvPr/>
        </p:nvSpPr>
        <p:spPr>
          <a:xfrm>
            <a:off x="2760735" y="4719616"/>
            <a:ext cx="463066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この機能は医学的知識を持っている人が確認する必要があります。</a:t>
            </a:r>
            <a:endParaRPr sz="1100" dirty="0">
              <a:solidFill>
                <a:srgbClr val="FF0000"/>
              </a:solidFill>
              <a:latin typeface="MS Mincho" pitchFamily="49" charset="-128"/>
              <a:ea typeface="MS Mincho" pitchFamily="49" charset="-128"/>
              <a:cs typeface="MS Mincho"/>
              <a:sym typeface="MS Mincho"/>
            </a:endParaRPr>
          </a:p>
        </p:txBody>
      </p:sp>
      <p:pic>
        <p:nvPicPr>
          <p:cNvPr id="483" name="Google Shape;483;p22"/>
          <p:cNvPicPr preferRelativeResize="0"/>
          <p:nvPr/>
        </p:nvPicPr>
        <p:blipFill rotWithShape="1">
          <a:blip r:embed="rId4" cstate="print">
            <a:alphaModFix/>
          </a:blip>
          <a:srcRect/>
          <a:stretch/>
        </p:blipFill>
        <p:spPr>
          <a:xfrm>
            <a:off x="1029845" y="6328201"/>
            <a:ext cx="5649030" cy="3713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3"/>
          <p:cNvPicPr preferRelativeResize="0"/>
          <p:nvPr/>
        </p:nvPicPr>
        <p:blipFill rotWithShape="1">
          <a:blip r:embed="rId3" cstate="print">
            <a:alphaModFix/>
          </a:blip>
          <a:srcRect/>
          <a:stretch/>
        </p:blipFill>
        <p:spPr>
          <a:xfrm>
            <a:off x="1251326" y="5077668"/>
            <a:ext cx="5485940" cy="3065499"/>
          </a:xfrm>
          <a:prstGeom prst="rect">
            <a:avLst/>
          </a:prstGeom>
          <a:noFill/>
          <a:ln>
            <a:noFill/>
          </a:ln>
        </p:spPr>
      </p:pic>
      <p:grpSp>
        <p:nvGrpSpPr>
          <p:cNvPr id="489" name="Google Shape;489;p23"/>
          <p:cNvGrpSpPr/>
          <p:nvPr/>
        </p:nvGrpSpPr>
        <p:grpSpPr>
          <a:xfrm>
            <a:off x="1188272" y="1379391"/>
            <a:ext cx="5465077" cy="887995"/>
            <a:chOff x="-2205038" y="4632677"/>
            <a:chExt cx="8734425" cy="981684"/>
          </a:xfrm>
        </p:grpSpPr>
        <p:pic>
          <p:nvPicPr>
            <p:cNvPr id="490" name="Google Shape;490;p23"/>
            <p:cNvPicPr preferRelativeResize="0"/>
            <p:nvPr/>
          </p:nvPicPr>
          <p:blipFill rotWithShape="1">
            <a:blip r:embed="rId4" cstate="print">
              <a:alphaModFix/>
            </a:blip>
            <a:srcRect/>
            <a:stretch/>
          </p:blipFill>
          <p:spPr>
            <a:xfrm>
              <a:off x="-2205038" y="4633286"/>
              <a:ext cx="7343775" cy="981075"/>
            </a:xfrm>
            <a:prstGeom prst="rect">
              <a:avLst/>
            </a:prstGeom>
            <a:noFill/>
            <a:ln>
              <a:noFill/>
            </a:ln>
          </p:spPr>
        </p:pic>
        <p:pic>
          <p:nvPicPr>
            <p:cNvPr id="491" name="Google Shape;491;p23"/>
            <p:cNvPicPr preferRelativeResize="0"/>
            <p:nvPr/>
          </p:nvPicPr>
          <p:blipFill rotWithShape="1">
            <a:blip r:embed="rId5" cstate="print">
              <a:alphaModFix/>
            </a:blip>
            <a:srcRect/>
            <a:stretch/>
          </p:blipFill>
          <p:spPr>
            <a:xfrm>
              <a:off x="5138737" y="4632677"/>
              <a:ext cx="1390650" cy="647700"/>
            </a:xfrm>
            <a:prstGeom prst="rect">
              <a:avLst/>
            </a:prstGeom>
            <a:noFill/>
            <a:ln>
              <a:noFill/>
            </a:ln>
          </p:spPr>
        </p:pic>
      </p:grpSp>
      <p:sp>
        <p:nvSpPr>
          <p:cNvPr id="492" name="Google Shape;492;p23"/>
          <p:cNvSpPr txBox="1"/>
          <p:nvPr/>
        </p:nvSpPr>
        <p:spPr>
          <a:xfrm>
            <a:off x="431801" y="2295364"/>
            <a:ext cx="7127874"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索引名 : </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コード化病名で入手</a:t>
            </a:r>
            <a:r>
              <a:rPr lang="ja-JP" altLang="en-US" sz="1100" dirty="0">
                <a:latin typeface="MS Mincho" pitchFamily="49" charset="-128"/>
                <a:ea typeface="MS Mincho" pitchFamily="49" charset="-128"/>
              </a:rPr>
              <a:t>された傷病名</a:t>
            </a:r>
            <a:r>
              <a:rPr lang="ja-JP" altLang="ko-KR" sz="1100" dirty="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ワープロ区分：</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で病名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修飾語を選択できます。</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コード名</a:t>
            </a:r>
            <a:r>
              <a:rPr lang="ko-KR" sz="1100" dirty="0">
                <a:solidFill>
                  <a:schemeClr val="dk1"/>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マッピングされた</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病名マスターのコードと病名コード名で前方一致する</a:t>
            </a:r>
            <a:r>
              <a:rPr lang="ja-JP" altLang="en-US" sz="1100" dirty="0">
                <a:latin typeface="MS Mincho" pitchFamily="49" charset="-128"/>
                <a:ea typeface="MS Mincho" pitchFamily="49" charset="-128"/>
              </a:rPr>
              <a:t>ワープロ文字　　　　　　　　を</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使用可否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Yの場合はチェックアイDXで</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がアップロード</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取</a:t>
            </a:r>
            <a:r>
              <a:rPr lang="ja-JP" altLang="en-US" sz="1100" dirty="0">
                <a:latin typeface="MS Mincho" pitchFamily="49" charset="-128"/>
                <a:ea typeface="MS Mincho" pitchFamily="49" charset="-128"/>
              </a:rPr>
              <a:t>込みの際</a:t>
            </a:r>
            <a:r>
              <a:rPr lang="ja-JP" altLang="ko-KR" sz="1100" dirty="0">
                <a:latin typeface="MS Mincho" pitchFamily="49" charset="-128"/>
                <a:ea typeface="MS Mincho" pitchFamily="49" charset="-128"/>
              </a:rPr>
              <a:t>に適用される</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ワープロ病名を照会します。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493" name="Google Shape;493;p2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22</a:t>
            </a:fld>
            <a:endParaRPr dirty="0"/>
          </a:p>
        </p:txBody>
      </p:sp>
      <p:sp>
        <p:nvSpPr>
          <p:cNvPr id="494" name="Google Shape;494;p23"/>
          <p:cNvSpPr txBox="1"/>
          <p:nvPr/>
        </p:nvSpPr>
        <p:spPr>
          <a:xfrm>
            <a:off x="1144937" y="4312338"/>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病名コード名称を「乳がん」で前方一致</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p:txBody>
      </p:sp>
      <p:sp>
        <p:nvSpPr>
          <p:cNvPr id="496" name="Google Shape;496;p23"/>
          <p:cNvSpPr txBox="1"/>
          <p:nvPr/>
        </p:nvSpPr>
        <p:spPr>
          <a:xfrm>
            <a:off x="1144937" y="9238112"/>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a:t>
            </a:r>
            <a:r>
              <a:rPr lang="ja-JP" altLang="ko-KR" sz="1100" dirty="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リストと照会条件を初期状態に変更します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97" name="Google Shape;497;p23"/>
          <p:cNvSpPr txBox="1"/>
          <p:nvPr/>
        </p:nvSpPr>
        <p:spPr>
          <a:xfrm>
            <a:off x="2835414" y="155964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98" name="Google Shape;498;p23"/>
          <p:cNvSpPr txBox="1"/>
          <p:nvPr/>
        </p:nvSpPr>
        <p:spPr>
          <a:xfrm>
            <a:off x="5928285" y="12562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99" name="Google Shape;499;p23"/>
          <p:cNvSpPr/>
          <p:nvPr/>
        </p:nvSpPr>
        <p:spPr>
          <a:xfrm>
            <a:off x="1207306" y="1429445"/>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00" name="Google Shape;500;p23"/>
          <p:cNvSpPr txBox="1"/>
          <p:nvPr/>
        </p:nvSpPr>
        <p:spPr>
          <a:xfrm>
            <a:off x="1873612" y="8474953"/>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「乳がん」前方一致病名に対する</a:t>
            </a:r>
            <a:r>
              <a:rPr lang="ja-JP" altLang="en-US" sz="1100" dirty="0">
                <a:latin typeface="MS Mincho" pitchFamily="49" charset="-128"/>
                <a:ea typeface="MS Mincho" pitchFamily="49" charset="-128"/>
              </a:rPr>
              <a:t>ワープロ病名</a:t>
            </a:r>
            <a:r>
              <a:rPr lang="ja-JP" altLang="ko-KR" sz="1100" dirty="0">
                <a:latin typeface="MS Mincho" pitchFamily="49" charset="-128"/>
                <a:ea typeface="MS Mincho" pitchFamily="49" charset="-128"/>
              </a:rPr>
              <a:t>が照会されます。</a:t>
            </a:r>
            <a:endParaRPr dirty="0">
              <a:latin typeface="MS Mincho" pitchFamily="49" charset="-128"/>
              <a:ea typeface="MS Mincho" pitchFamily="49" charset="-128"/>
            </a:endParaRPr>
          </a:p>
        </p:txBody>
      </p:sp>
      <p:sp>
        <p:nvSpPr>
          <p:cNvPr id="501" name="Google Shape;501;p23"/>
          <p:cNvSpPr txBox="1"/>
          <p:nvPr/>
        </p:nvSpPr>
        <p:spPr>
          <a:xfrm>
            <a:off x="1054640" y="10604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502" name="Google Shape;502;p23"/>
          <p:cNvPicPr preferRelativeResize="0"/>
          <p:nvPr/>
        </p:nvPicPr>
        <p:blipFill rotWithShape="1">
          <a:blip r:embed="rId6" cstate="print">
            <a:alphaModFix/>
          </a:blip>
          <a:srcRect/>
          <a:stretch/>
        </p:blipFill>
        <p:spPr>
          <a:xfrm>
            <a:off x="1441994" y="4350037"/>
            <a:ext cx="244939" cy="197016"/>
          </a:xfrm>
          <a:prstGeom prst="rect">
            <a:avLst/>
          </a:prstGeom>
          <a:noFill/>
          <a:ln>
            <a:noFill/>
          </a:ln>
        </p:spPr>
      </p:pic>
      <p:sp>
        <p:nvSpPr>
          <p:cNvPr id="503" name="Google Shape;503;p23"/>
          <p:cNvSpPr txBox="1"/>
          <p:nvPr/>
        </p:nvSpPr>
        <p:spPr>
          <a:xfrm>
            <a:off x="5318896" y="12337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504" name="Google Shape;504;p23"/>
          <p:cNvPicPr preferRelativeResize="0"/>
          <p:nvPr/>
        </p:nvPicPr>
        <p:blipFill rotWithShape="1">
          <a:blip r:embed="rId7" cstate="print">
            <a:alphaModFix/>
          </a:blip>
          <a:srcRect/>
          <a:stretch/>
        </p:blipFill>
        <p:spPr>
          <a:xfrm>
            <a:off x="1353048" y="9486129"/>
            <a:ext cx="715145" cy="292559"/>
          </a:xfrm>
          <a:prstGeom prst="rect">
            <a:avLst/>
          </a:prstGeom>
          <a:noFill/>
          <a:ln>
            <a:noFill/>
          </a:ln>
        </p:spPr>
      </p:pic>
      <p:pic>
        <p:nvPicPr>
          <p:cNvPr id="505" name="Google Shape;505;p23"/>
          <p:cNvPicPr preferRelativeResize="0"/>
          <p:nvPr/>
        </p:nvPicPr>
        <p:blipFill rotWithShape="1">
          <a:blip r:embed="rId8" cstate="print">
            <a:alphaModFix/>
          </a:blip>
          <a:srcRect/>
          <a:stretch/>
        </p:blipFill>
        <p:spPr>
          <a:xfrm>
            <a:off x="1686933" y="2763831"/>
            <a:ext cx="995525" cy="598500"/>
          </a:xfrm>
          <a:prstGeom prst="rect">
            <a:avLst/>
          </a:prstGeom>
          <a:noFill/>
          <a:ln>
            <a:noFill/>
          </a:ln>
        </p:spPr>
      </p:pic>
      <p:pic>
        <p:nvPicPr>
          <p:cNvPr id="506" name="Google Shape;506;p23"/>
          <p:cNvPicPr preferRelativeResize="0"/>
          <p:nvPr/>
        </p:nvPicPr>
        <p:blipFill rotWithShape="1">
          <a:blip r:embed="rId9" cstate="print">
            <a:alphaModFix/>
          </a:blip>
          <a:srcRect/>
          <a:stretch/>
        </p:blipFill>
        <p:spPr>
          <a:xfrm>
            <a:off x="4958322" y="4521676"/>
            <a:ext cx="1939926" cy="294672"/>
          </a:xfrm>
          <a:prstGeom prst="rect">
            <a:avLst/>
          </a:prstGeom>
          <a:noFill/>
          <a:ln>
            <a:noFill/>
          </a:ln>
        </p:spPr>
      </p:pic>
      <p:sp>
        <p:nvSpPr>
          <p:cNvPr id="507" name="Google Shape;507;p23"/>
          <p:cNvSpPr/>
          <p:nvPr/>
        </p:nvSpPr>
        <p:spPr>
          <a:xfrm>
            <a:off x="3163099" y="5657087"/>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08" name="Google Shape;508;p23"/>
          <p:cNvSpPr/>
          <p:nvPr/>
        </p:nvSpPr>
        <p:spPr>
          <a:xfrm>
            <a:off x="1441994" y="5667217"/>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09" name="Google Shape;509;p23"/>
          <p:cNvCxnSpPr>
            <a:endCxn id="507" idx="3"/>
          </p:cNvCxnSpPr>
          <p:nvPr/>
        </p:nvCxnSpPr>
        <p:spPr>
          <a:xfrm rot="5400000">
            <a:off x="3199338" y="6089527"/>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510" name="Google Shape;510;p23"/>
          <p:cNvCxnSpPr>
            <a:cxnSpLocks/>
            <a:stCxn id="507" idx="2"/>
            <a:endCxn id="500" idx="0"/>
          </p:cNvCxnSpPr>
          <p:nvPr/>
        </p:nvCxnSpPr>
        <p:spPr>
          <a:xfrm rot="16200000" flipH="1">
            <a:off x="3624190" y="7990445"/>
            <a:ext cx="331786" cy="63722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511" name="Google Shape;511;p23"/>
          <p:cNvCxnSpPr>
            <a:cxnSpLocks/>
            <a:stCxn id="500" idx="1"/>
          </p:cNvCxnSpPr>
          <p:nvPr/>
        </p:nvCxnSpPr>
        <p:spPr>
          <a:xfrm rot="10800000">
            <a:off x="1687014" y="8143216"/>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512" name="Google Shape;512;p23"/>
          <p:cNvSpPr/>
          <p:nvPr/>
        </p:nvSpPr>
        <p:spPr>
          <a:xfrm>
            <a:off x="3276993" y="5241149"/>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4"/>
          <p:cNvPicPr preferRelativeResize="0"/>
          <p:nvPr/>
        </p:nvPicPr>
        <p:blipFill rotWithShape="1">
          <a:blip r:embed="rId3" cstate="print">
            <a:alphaModFix/>
          </a:blip>
          <a:srcRect/>
          <a:stretch/>
        </p:blipFill>
        <p:spPr>
          <a:xfrm>
            <a:off x="4641416" y="1391170"/>
            <a:ext cx="2222183" cy="2435612"/>
          </a:xfrm>
          <a:prstGeom prst="rect">
            <a:avLst/>
          </a:prstGeom>
          <a:noFill/>
          <a:ln>
            <a:noFill/>
          </a:ln>
        </p:spPr>
      </p:pic>
      <p:pic>
        <p:nvPicPr>
          <p:cNvPr id="518" name="Google Shape;518;p24"/>
          <p:cNvPicPr preferRelativeResize="0"/>
          <p:nvPr/>
        </p:nvPicPr>
        <p:blipFill rotWithShape="1">
          <a:blip r:embed="rId4" cstate="print">
            <a:alphaModFix/>
          </a:blip>
          <a:srcRect/>
          <a:stretch/>
        </p:blipFill>
        <p:spPr>
          <a:xfrm>
            <a:off x="1163754" y="1428433"/>
            <a:ext cx="3315003" cy="890686"/>
          </a:xfrm>
          <a:prstGeom prst="rect">
            <a:avLst/>
          </a:prstGeom>
          <a:noFill/>
          <a:ln>
            <a:noFill/>
          </a:ln>
        </p:spPr>
      </p:pic>
      <p:sp>
        <p:nvSpPr>
          <p:cNvPr id="519" name="Google Shape;519;p2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23</a:t>
            </a:fld>
            <a:endParaRPr/>
          </a:p>
        </p:txBody>
      </p:sp>
      <p:sp>
        <p:nvSpPr>
          <p:cNvPr id="520" name="Google Shape;520;p24"/>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索引の詳細情報です。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521" name="Google Shape;521;p24"/>
          <p:cNvSpPr/>
          <p:nvPr/>
        </p:nvSpPr>
        <p:spPr>
          <a:xfrm>
            <a:off x="1163754" y="2024655"/>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22" name="Google Shape;522;p24"/>
          <p:cNvSpPr txBox="1"/>
          <p:nvPr/>
        </p:nvSpPr>
        <p:spPr>
          <a:xfrm>
            <a:off x="4433666" y="15514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523" name="Google Shape;523;p24"/>
          <p:cNvSpPr txBox="1"/>
          <p:nvPr/>
        </p:nvSpPr>
        <p:spPr>
          <a:xfrm>
            <a:off x="6548183" y="15439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524" name="Google Shape;524;p24"/>
          <p:cNvSpPr txBox="1"/>
          <p:nvPr/>
        </p:nvSpPr>
        <p:spPr>
          <a:xfrm>
            <a:off x="414867" y="3884216"/>
            <a:ext cx="6725404"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「修正モード」です。既存の情報を更新可能です。</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en-US" altLang="ja-JP" sz="1100" dirty="0">
                <a:solidFill>
                  <a:schemeClr val="dk1"/>
                </a:solidFill>
                <a:latin typeface="MS Mincho" pitchFamily="49" charset="-128"/>
                <a:ea typeface="MS Mincho" pitchFamily="49" charset="-128"/>
                <a:sym typeface="MS Mincho"/>
              </a:rPr>
              <a:t> </a:t>
            </a:r>
            <a:r>
              <a:rPr lang="ja-JP" altLang="en-US" sz="1100" dirty="0">
                <a:solidFill>
                  <a:schemeClr val="dk1"/>
                </a:solidFill>
                <a:latin typeface="MS Mincho" pitchFamily="49" charset="-128"/>
                <a:ea typeface="MS Mincho" pitchFamily="49" charset="-128"/>
                <a:sym typeface="MS Mincho"/>
              </a:rPr>
              <a:t>　「新</a:t>
            </a:r>
            <a:r>
              <a:rPr lang="ja-JP" altLang="ko-KR" sz="1100" dirty="0">
                <a:latin typeface="MS Mincho" pitchFamily="49" charset="-128"/>
                <a:ea typeface="MS Mincho" pitchFamily="49" charset="-128"/>
              </a:rPr>
              <a:t>規」ボタンをクリックすると「新規」モードになり、項目入力ウィンドウが空欄に変更され、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入力待機状態になります。</a:t>
            </a:r>
            <a:endParaRPr dirty="0">
              <a:latin typeface="MS Mincho" pitchFamily="49" charset="-128"/>
              <a:ea typeface="MS Mincho" pitchFamily="49" charset="-128"/>
            </a:endParaRPr>
          </a:p>
        </p:txBody>
      </p:sp>
      <p:sp>
        <p:nvSpPr>
          <p:cNvPr id="526" name="Google Shape;526;p24"/>
          <p:cNvSpPr txBox="1"/>
          <p:nvPr/>
        </p:nvSpPr>
        <p:spPr>
          <a:xfrm>
            <a:off x="894184" y="5230853"/>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新規情報を登録</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527" name="Google Shape;527;p24"/>
          <p:cNvSpPr txBox="1"/>
          <p:nvPr/>
        </p:nvSpPr>
        <p:spPr>
          <a:xfrm>
            <a:off x="601133" y="2744601"/>
            <a:ext cx="39624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リストの</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a:t>
            </a:r>
            <a:r>
              <a:rPr lang="ja-JP" altLang="en-US" sz="1100" dirty="0">
                <a:latin typeface="MS Mincho" pitchFamily="49" charset="-128"/>
                <a:ea typeface="MS Mincho" pitchFamily="49" charset="-128"/>
              </a:rPr>
              <a:t>名</a:t>
            </a:r>
            <a:r>
              <a:rPr lang="ja-JP" altLang="ko-KR" sz="1100" dirty="0">
                <a:latin typeface="MS Mincho" pitchFamily="49" charset="-128"/>
                <a:ea typeface="MS Mincho" pitchFamily="49" charset="-128"/>
              </a:rPr>
              <a:t>をダブルクリックします。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左</a:t>
            </a:r>
            <a:r>
              <a:rPr lang="ja-JP" altLang="en-US" sz="1100" dirty="0">
                <a:latin typeface="MS Mincho" pitchFamily="49" charset="-128"/>
                <a:ea typeface="MS Mincho" pitchFamily="49" charset="-128"/>
              </a:rPr>
              <a:t>側の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使用者</a:t>
            </a:r>
            <a:r>
              <a:rPr lang="ja-JP" altLang="ko-KR" sz="1100" dirty="0">
                <a:latin typeface="MS Mincho" pitchFamily="49" charset="-128"/>
                <a:ea typeface="MS Mincho" pitchFamily="49" charset="-128"/>
              </a:rPr>
              <a:t>ワープロ名テーブル」エリアに詳細情報が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cxnSp>
        <p:nvCxnSpPr>
          <p:cNvPr id="528" name="Google Shape;528;p24"/>
          <p:cNvCxnSpPr>
            <a:stCxn id="521" idx="2"/>
            <a:endCxn id="517" idx="1"/>
          </p:cNvCxnSpPr>
          <p:nvPr/>
        </p:nvCxnSpPr>
        <p:spPr>
          <a:xfrm rot="-5400000" flipH="1">
            <a:off x="3498206" y="1465923"/>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529" name="Google Shape;529;p24"/>
          <p:cNvPicPr preferRelativeResize="0"/>
          <p:nvPr/>
        </p:nvPicPr>
        <p:blipFill rotWithShape="1">
          <a:blip r:embed="rId5" cstate="print">
            <a:alphaModFix/>
          </a:blip>
          <a:srcRect/>
          <a:stretch/>
        </p:blipFill>
        <p:spPr>
          <a:xfrm>
            <a:off x="1163754" y="5591932"/>
            <a:ext cx="2421006" cy="3596725"/>
          </a:xfrm>
          <a:prstGeom prst="rect">
            <a:avLst/>
          </a:prstGeom>
          <a:noFill/>
          <a:ln>
            <a:noFill/>
          </a:ln>
        </p:spPr>
      </p:pic>
      <p:sp>
        <p:nvSpPr>
          <p:cNvPr id="530" name="Google Shape;530;p24"/>
          <p:cNvSpPr txBox="1"/>
          <p:nvPr/>
        </p:nvSpPr>
        <p:spPr>
          <a:xfrm>
            <a:off x="946027" y="9335656"/>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531" name="Google Shape;531;p24"/>
          <p:cNvSpPr txBox="1"/>
          <p:nvPr/>
        </p:nvSpPr>
        <p:spPr>
          <a:xfrm>
            <a:off x="3669910" y="5906805"/>
            <a:ext cx="3629792"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「乳がん温存術後」と記載された</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a:t>
            </a:r>
            <a:r>
              <a:rPr lang="ko-KR" sz="1100" dirty="0">
                <a:solidFill>
                  <a:schemeClr val="dk1"/>
                </a:solidFill>
                <a:latin typeface="MS Mincho" pitchFamily="49" charset="-128"/>
                <a:ea typeface="MS Mincho"/>
                <a:cs typeface="MS Mincho"/>
                <a:sym typeface="MS Mincho"/>
              </a:rPr>
              <a:t>‘1749008’</a:t>
            </a:r>
            <a:r>
              <a:rPr lang="ja-JP" altLang="en-US" sz="1100" dirty="0">
                <a:solidFill>
                  <a:schemeClr val="dk1"/>
                </a:solidFill>
                <a:latin typeface="MS Mincho" pitchFamily="49" charset="-128"/>
                <a:ea typeface="MS Mincho" pitchFamily="49" charset="-128"/>
                <a:cs typeface="MS Mincho"/>
                <a:sym typeface="MS Mincho"/>
              </a:rPr>
              <a:t>、傷病名</a:t>
            </a:r>
            <a:r>
              <a:rPr lang="ja-JP" altLang="ko-KR" sz="1100" dirty="0">
                <a:latin typeface="MS Mincho" pitchFamily="49" charset="-128"/>
                <a:ea typeface="MS Mincho" pitchFamily="49" charset="-128"/>
              </a:rPr>
              <a:t>の名称「乳がん」</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認識されます。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532" name="Google Shape;532;p24"/>
          <p:cNvSpPr/>
          <p:nvPr/>
        </p:nvSpPr>
        <p:spPr>
          <a:xfrm>
            <a:off x="1266826" y="6556811"/>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3" name="Google Shape;533;p24"/>
          <p:cNvSpPr txBox="1"/>
          <p:nvPr/>
        </p:nvSpPr>
        <p:spPr>
          <a:xfrm>
            <a:off x="3669909" y="6927411"/>
            <a:ext cx="379128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マスターの</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名称を</a:t>
            </a:r>
            <a:r>
              <a:rPr lang="ja-JP" altLang="ko-KR" sz="1100" dirty="0">
                <a:latin typeface="MS Mincho" pitchFamily="49" charset="-128"/>
                <a:ea typeface="MS Mincho" pitchFamily="49" charset="-128"/>
              </a:rPr>
              <a:t>照会して正確な</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a:t>
            </a:r>
            <a:r>
              <a:rPr lang="ja-JP" altLang="ko-KR" sz="1100" dirty="0">
                <a:latin typeface="MS Mincho" pitchFamily="49" charset="-128"/>
                <a:ea typeface="MS Mincho" pitchFamily="49" charset="-128"/>
              </a:rPr>
              <a:t>をマッピングします。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」として入手可能なワ</a:t>
            </a:r>
            <a:r>
              <a:rPr lang="ja-JP" altLang="en-US" sz="1100" dirty="0">
                <a:latin typeface="MS Mincho" pitchFamily="49" charset="-128"/>
                <a:ea typeface="MS Mincho" pitchFamily="49" charset="-128"/>
              </a:rPr>
              <a:t>ープロ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病名</a:t>
            </a:r>
            <a:r>
              <a:rPr lang="ja-JP" altLang="en-US" sz="1100" dirty="0">
                <a:latin typeface="MS Mincho" pitchFamily="49" charset="-128"/>
                <a:ea typeface="MS Mincho" pitchFamily="49" charset="-128"/>
              </a:rPr>
              <a:t>を</a:t>
            </a:r>
            <a:r>
              <a:rPr lang="ko-KR" sz="1100" dirty="0" err="1">
                <a:solidFill>
                  <a:schemeClr val="dk1"/>
                </a:solidFill>
                <a:latin typeface="MS Mincho" pitchFamily="49" charset="-128"/>
                <a:ea typeface="MS Mincho"/>
                <a:cs typeface="MS Mincho"/>
                <a:sym typeface="MS Mincho"/>
              </a:rPr>
              <a:t>乳癌</a:t>
            </a:r>
            <a:r>
              <a:rPr lang="ko-KR" sz="1100" dirty="0">
                <a:solidFill>
                  <a:schemeClr val="dk1"/>
                </a:solidFill>
                <a:latin typeface="MS Mincho" pitchFamily="49" charset="-128"/>
                <a:ea typeface="MS Mincho"/>
                <a:cs typeface="MS Mincho"/>
                <a:sym typeface="MS Mincho"/>
              </a:rPr>
              <a:t>(1749008)</a:t>
            </a:r>
            <a:r>
              <a:rPr lang="ja-JP" altLang="ko-KR" sz="1100" dirty="0">
                <a:latin typeface="MS Mincho" pitchFamily="49" charset="-128"/>
                <a:ea typeface="MS Mincho" pitchFamily="49" charset="-128"/>
              </a:rPr>
              <a:t>として認識できるようにします。</a:t>
            </a:r>
            <a:endParaRPr dirty="0">
              <a:latin typeface="MS Mincho" pitchFamily="49" charset="-128"/>
              <a:ea typeface="MS Mincho" pitchFamily="49" charset="-128"/>
            </a:endParaRPr>
          </a:p>
        </p:txBody>
      </p:sp>
      <p:cxnSp>
        <p:nvCxnSpPr>
          <p:cNvPr id="534" name="Google Shape;534;p24"/>
          <p:cNvCxnSpPr>
            <a:stCxn id="535" idx="3"/>
            <a:endCxn id="533" idx="1"/>
          </p:cNvCxnSpPr>
          <p:nvPr/>
        </p:nvCxnSpPr>
        <p:spPr>
          <a:xfrm>
            <a:off x="2530128" y="7219605"/>
            <a:ext cx="1139781" cy="17714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5" name="Google Shape;535;p24"/>
          <p:cNvSpPr/>
          <p:nvPr/>
        </p:nvSpPr>
        <p:spPr>
          <a:xfrm>
            <a:off x="2187424" y="7131948"/>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6" name="Google Shape;536;p24"/>
          <p:cNvSpPr/>
          <p:nvPr/>
        </p:nvSpPr>
        <p:spPr>
          <a:xfrm>
            <a:off x="2377826" y="8287967"/>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37" name="Google Shape;537;p24"/>
          <p:cNvCxnSpPr>
            <a:endCxn id="538" idx="1"/>
          </p:cNvCxnSpPr>
          <p:nvPr/>
        </p:nvCxnSpPr>
        <p:spPr>
          <a:xfrm>
            <a:off x="3352810" y="8364389"/>
            <a:ext cx="317099" cy="14328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8" name="Google Shape;538;p24"/>
          <p:cNvSpPr txBox="1"/>
          <p:nvPr/>
        </p:nvSpPr>
        <p:spPr>
          <a:xfrm>
            <a:off x="3669909" y="8144131"/>
            <a:ext cx="3791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情報に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する修飾語コード情報を登録します。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」について修飾語</a:t>
            </a:r>
            <a:r>
              <a:rPr lang="ko-KR" sz="1100" dirty="0" err="1">
                <a:solidFill>
                  <a:schemeClr val="dk1"/>
                </a:solidFill>
                <a:latin typeface="MS Mincho" pitchFamily="49" charset="-128"/>
                <a:ea typeface="MS Mincho"/>
                <a:cs typeface="MS Mincho"/>
                <a:sym typeface="MS Mincho"/>
              </a:rPr>
              <a:t>術後</a:t>
            </a:r>
            <a:r>
              <a:rPr lang="ko-KR" sz="1100" dirty="0">
                <a:solidFill>
                  <a:schemeClr val="dk1"/>
                </a:solidFill>
                <a:latin typeface="MS Mincho" pitchFamily="49" charset="-128"/>
                <a:ea typeface="MS Mincho"/>
                <a:cs typeface="MS Mincho"/>
                <a:sym typeface="MS Mincho"/>
              </a:rPr>
              <a:t> (3088) , 右(2056)</a:t>
            </a:r>
            <a:r>
              <a:rPr lang="ja-JP" altLang="ko-KR" sz="1100" dirty="0">
                <a:latin typeface="MS Mincho" pitchFamily="49" charset="-128"/>
                <a:ea typeface="MS Mincho" pitchFamily="49" charset="-128"/>
              </a:rPr>
              <a:t>を登録します。</a:t>
            </a:r>
            <a:endParaRPr dirty="0">
              <a:latin typeface="MS Mincho" pitchFamily="49" charset="-128"/>
              <a:ea typeface="MS Mincho" pitchFamily="49" charset="-128"/>
            </a:endParaRPr>
          </a:p>
        </p:txBody>
      </p:sp>
      <p:pic>
        <p:nvPicPr>
          <p:cNvPr id="539" name="Google Shape;539;p24"/>
          <p:cNvPicPr preferRelativeResize="0"/>
          <p:nvPr/>
        </p:nvPicPr>
        <p:blipFill rotWithShape="1">
          <a:blip r:embed="rId6" cstate="print">
            <a:alphaModFix/>
          </a:blip>
          <a:srcRect/>
          <a:stretch/>
        </p:blipFill>
        <p:spPr>
          <a:xfrm>
            <a:off x="1149480" y="5190173"/>
            <a:ext cx="647700" cy="361950"/>
          </a:xfrm>
          <a:prstGeom prst="rect">
            <a:avLst/>
          </a:prstGeom>
          <a:noFill/>
          <a:ln>
            <a:noFill/>
          </a:ln>
        </p:spPr>
      </p:pic>
      <p:pic>
        <p:nvPicPr>
          <p:cNvPr id="540" name="Google Shape;540;p24"/>
          <p:cNvPicPr preferRelativeResize="0"/>
          <p:nvPr/>
        </p:nvPicPr>
        <p:blipFill rotWithShape="1">
          <a:blip r:embed="rId7" cstate="print">
            <a:alphaModFix/>
          </a:blip>
          <a:srcRect/>
          <a:stretch/>
        </p:blipFill>
        <p:spPr>
          <a:xfrm>
            <a:off x="1163754" y="9336534"/>
            <a:ext cx="676275" cy="323850"/>
          </a:xfrm>
          <a:prstGeom prst="rect">
            <a:avLst/>
          </a:prstGeom>
          <a:noFill/>
          <a:ln>
            <a:noFill/>
          </a:ln>
        </p:spPr>
      </p:pic>
      <p:sp>
        <p:nvSpPr>
          <p:cNvPr id="26" name="Google Shape;525;p24"/>
          <p:cNvSpPr txBox="1"/>
          <p:nvPr/>
        </p:nvSpPr>
        <p:spPr>
          <a:xfrm>
            <a:off x="421574" y="4666759"/>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機能ボタンを利用して情報を登録</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25"/>
          <p:cNvGrpSpPr/>
          <p:nvPr/>
        </p:nvGrpSpPr>
        <p:grpSpPr>
          <a:xfrm>
            <a:off x="1228888" y="2080426"/>
            <a:ext cx="5465077" cy="887995"/>
            <a:chOff x="-2205038" y="4632677"/>
            <a:chExt cx="8734425" cy="981684"/>
          </a:xfrm>
        </p:grpSpPr>
        <p:pic>
          <p:nvPicPr>
            <p:cNvPr id="546" name="Google Shape;546;p25"/>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547" name="Google Shape;547;p25"/>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548" name="Google Shape;548;p25"/>
          <p:cNvSpPr txBox="1"/>
          <p:nvPr/>
        </p:nvSpPr>
        <p:spPr>
          <a:xfrm>
            <a:off x="946026" y="8147954"/>
            <a:ext cx="636917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現在登録されている「ユーザー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索引情報」をExcel（XLSX）</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フォーマットでPCにファイルを ダウンロードします。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549" name="Google Shape;549;p2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24</a:t>
            </a:fld>
            <a:endParaRPr/>
          </a:p>
        </p:txBody>
      </p:sp>
      <p:sp>
        <p:nvSpPr>
          <p:cNvPr id="550" name="Google Shape;550;p25"/>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の索引情報を一括管理します。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551" name="Google Shape;551;p25"/>
          <p:cNvSpPr txBox="1"/>
          <p:nvPr/>
        </p:nvSpPr>
        <p:spPr>
          <a:xfrm>
            <a:off x="1048101" y="26164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52" name="Google Shape;552;p25"/>
          <p:cNvSpPr txBox="1"/>
          <p:nvPr/>
        </p:nvSpPr>
        <p:spPr>
          <a:xfrm>
            <a:off x="2533300" y="259909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553" name="Google Shape;553;p25"/>
          <p:cNvSpPr txBox="1"/>
          <p:nvPr/>
        </p:nvSpPr>
        <p:spPr>
          <a:xfrm>
            <a:off x="946027" y="4948731"/>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下記の「ユーザー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索引情報」フォーマット</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554" name="Google Shape;554;p25"/>
          <p:cNvPicPr preferRelativeResize="0"/>
          <p:nvPr/>
        </p:nvPicPr>
        <p:blipFill rotWithShape="1">
          <a:blip r:embed="rId5" cstate="print">
            <a:alphaModFix/>
          </a:blip>
          <a:srcRect/>
          <a:stretch/>
        </p:blipFill>
        <p:spPr>
          <a:xfrm>
            <a:off x="4228049" y="2993550"/>
            <a:ext cx="2675466" cy="2069306"/>
          </a:xfrm>
          <a:prstGeom prst="rect">
            <a:avLst/>
          </a:prstGeom>
          <a:noFill/>
          <a:ln w="9525" cap="flat" cmpd="sng">
            <a:solidFill>
              <a:schemeClr val="dk1"/>
            </a:solidFill>
            <a:prstDash val="solid"/>
            <a:round/>
            <a:headEnd type="none" w="sm" len="sm"/>
            <a:tailEnd type="none" w="sm" len="sm"/>
          </a:ln>
        </p:spPr>
      </p:pic>
      <p:pic>
        <p:nvPicPr>
          <p:cNvPr id="555" name="Google Shape;555;p25"/>
          <p:cNvPicPr preferRelativeResize="0"/>
          <p:nvPr/>
        </p:nvPicPr>
        <p:blipFill rotWithShape="1">
          <a:blip r:embed="rId6" cstate="print">
            <a:alphaModFix/>
          </a:blip>
          <a:srcRect/>
          <a:stretch/>
        </p:blipFill>
        <p:spPr>
          <a:xfrm>
            <a:off x="1048101" y="5675853"/>
            <a:ext cx="4338115" cy="2361029"/>
          </a:xfrm>
          <a:prstGeom prst="rect">
            <a:avLst/>
          </a:prstGeom>
          <a:noFill/>
          <a:ln>
            <a:noFill/>
          </a:ln>
        </p:spPr>
      </p:pic>
      <p:cxnSp>
        <p:nvCxnSpPr>
          <p:cNvPr id="556" name="Google Shape;556;p25"/>
          <p:cNvCxnSpPr>
            <a:stCxn id="551" idx="2"/>
            <a:endCxn id="554" idx="1"/>
          </p:cNvCxnSpPr>
          <p:nvPr/>
        </p:nvCxnSpPr>
        <p:spPr>
          <a:xfrm rot="-5400000" flipH="1">
            <a:off x="2220650" y="2021006"/>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557" name="Google Shape;557;p25"/>
          <p:cNvSpPr txBox="1"/>
          <p:nvPr/>
        </p:nvSpPr>
        <p:spPr>
          <a:xfrm>
            <a:off x="1373812" y="3459487"/>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558" name="Google Shape;558;p25"/>
          <p:cNvSpPr/>
          <p:nvPr/>
        </p:nvSpPr>
        <p:spPr>
          <a:xfrm>
            <a:off x="6229240" y="4443055"/>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59" name="Google Shape;559;p25"/>
          <p:cNvSpPr/>
          <p:nvPr/>
        </p:nvSpPr>
        <p:spPr>
          <a:xfrm>
            <a:off x="1373812" y="1423678"/>
            <a:ext cx="4231858"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1件</a:t>
            </a:r>
            <a:r>
              <a:rPr lang="ja-JP" altLang="en-US" sz="1100" dirty="0">
                <a:latin typeface="MS Mincho" pitchFamily="49" charset="-128"/>
                <a:ea typeface="MS Mincho" pitchFamily="49" charset="-128"/>
              </a:rPr>
              <a:t>ごと</a:t>
            </a:r>
            <a:r>
              <a:rPr lang="ja-JP" altLang="ko-KR" sz="1100" dirty="0">
                <a:latin typeface="MS Mincho" pitchFamily="49" charset="-128"/>
                <a:ea typeface="MS Mincho" pitchFamily="49" charset="-128"/>
              </a:rPr>
              <a:t>に登録するのが面倒な場合</a:t>
            </a:r>
            <a:r>
              <a:rPr lang="ja-JP" altLang="en-US" sz="1100" dirty="0">
                <a:latin typeface="MS Mincho" pitchFamily="49" charset="-128"/>
                <a:ea typeface="MS Mincho" pitchFamily="49" charset="-128"/>
              </a:rPr>
              <a:t>には大</a:t>
            </a:r>
            <a:r>
              <a:rPr lang="ja-JP" altLang="ko-KR" sz="1100" dirty="0">
                <a:latin typeface="MS Mincho" pitchFamily="49" charset="-128"/>
                <a:ea typeface="MS Mincho" pitchFamily="49" charset="-128"/>
              </a:rPr>
              <a:t>量の情報をファイルに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記載して一括登録することができます。</a:t>
            </a:r>
            <a:endParaRPr lang="en-US" altLang="ja-JP" sz="1100" dirty="0">
              <a:latin typeface="MS Mincho" pitchFamily="49" charset="-128"/>
              <a:ea typeface="MS Mincho"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stretch>
            <a:fillRect/>
          </a:stretch>
        </p:blipFill>
        <p:spPr>
          <a:xfrm>
            <a:off x="4486417" y="7796540"/>
            <a:ext cx="2466975" cy="2124075"/>
          </a:xfrm>
          <a:prstGeom prst="rect">
            <a:avLst/>
          </a:prstGeom>
        </p:spPr>
      </p:pic>
      <p:pic>
        <p:nvPicPr>
          <p:cNvPr id="4" name="그림 3"/>
          <p:cNvPicPr>
            <a:picLocks noChangeAspect="1"/>
          </p:cNvPicPr>
          <p:nvPr/>
        </p:nvPicPr>
        <p:blipFill>
          <a:blip r:embed="rId3" cstate="print"/>
          <a:stretch>
            <a:fillRect/>
          </a:stretch>
        </p:blipFill>
        <p:spPr>
          <a:xfrm>
            <a:off x="1079836" y="3917359"/>
            <a:ext cx="2149491" cy="359378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79999" y="12949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25</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79215" y="70797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375803" y="66819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13" name="Google Shape;356;p15"/>
          <p:cNvSpPr/>
          <p:nvPr/>
        </p:nvSpPr>
        <p:spPr>
          <a:xfrm>
            <a:off x="4862944" y="9400027"/>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57;p15"/>
          <p:cNvSpPr/>
          <p:nvPr/>
        </p:nvSpPr>
        <p:spPr>
          <a:xfrm>
            <a:off x="1154354" y="871742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직사각형 8"/>
          <p:cNvSpPr/>
          <p:nvPr/>
        </p:nvSpPr>
        <p:spPr>
          <a:xfrm>
            <a:off x="3779999" y="4588619"/>
            <a:ext cx="325713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一般医療機関のユーザーには本画面の</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3255B8FB-92FD-A837-B46C-8598DA66AEE0}"/>
              </a:ext>
            </a:extLst>
          </p:cNvPr>
          <p:cNvSpPr txBox="1"/>
          <p:nvPr/>
        </p:nvSpPr>
        <p:spPr>
          <a:xfrm>
            <a:off x="884350" y="1663687"/>
            <a:ext cx="5992840" cy="217918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チェックアイDXのすべての医療機関の</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を通して、レセプト内</a:t>
            </a:r>
            <a:r>
              <a:rPr lang="ja-JP" altLang="ko-KR" sz="1100" dirty="0">
                <a:latin typeface="MS Mincho" pitchFamily="49" charset="-128"/>
                <a:ea typeface="MS Mincho" pitchFamily="49" charset="-128"/>
              </a:rPr>
              <a:t>の</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医薬品だけで</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なく診療行為（検査や</a:t>
            </a:r>
            <a:r>
              <a:rPr lang="ja-JP" altLang="en-US" sz="1100" dirty="0">
                <a:latin typeface="MS Mincho" pitchFamily="49" charset="-128"/>
                <a:ea typeface="MS Mincho" pitchFamily="49" charset="-128"/>
              </a:rPr>
              <a:t>画像</a:t>
            </a:r>
            <a:r>
              <a:rPr lang="ja-JP" altLang="ko-KR" sz="1100" dirty="0">
                <a:latin typeface="MS Mincho" pitchFamily="49" charset="-128"/>
                <a:ea typeface="MS Mincho" pitchFamily="49" charset="-128"/>
              </a:rPr>
              <a:t>診断）</a:t>
            </a:r>
            <a:r>
              <a:rPr lang="ja-JP" altLang="en-US" sz="1100" dirty="0">
                <a:latin typeface="MS Mincho" pitchFamily="49" charset="-128"/>
                <a:ea typeface="MS Mincho" pitchFamily="49" charset="-128"/>
              </a:rPr>
              <a:t>を対象として全ての医療機関の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a:t>
            </a:r>
            <a:r>
              <a:rPr lang="ja-JP" altLang="ko-KR" sz="1100" dirty="0">
                <a:latin typeface="MS Mincho" pitchFamily="49" charset="-128"/>
                <a:ea typeface="MS Mincho" pitchFamily="49" charset="-128"/>
              </a:rPr>
              <a:t>応病名チェックデータ」で不合格</a:t>
            </a:r>
            <a:r>
              <a:rPr lang="ja-JP" altLang="en-US" sz="1100" dirty="0">
                <a:latin typeface="MS Mincho" pitchFamily="49" charset="-128"/>
                <a:ea typeface="MS Mincho" pitchFamily="49" charset="-128"/>
              </a:rPr>
              <a:t>レセプトから合格に変更させた「</a:t>
            </a:r>
            <a:r>
              <a:rPr lang="en-US" altLang="ja-JP" sz="1100" dirty="0">
                <a:latin typeface="MS Mincho" pitchFamily="49" charset="-128"/>
                <a:ea typeface="MS Mincho" pitchFamily="49" charset="-128"/>
              </a:rPr>
              <a:t>HIT</a:t>
            </a:r>
            <a:r>
              <a:rPr lang="ja-JP" altLang="en-US" sz="1100" dirty="0">
                <a:latin typeface="MS Mincho" pitchFamily="49" charset="-128"/>
                <a:ea typeface="MS Mincho" pitchFamily="49" charset="-128"/>
              </a:rPr>
              <a:t>病名」のみを抽出して</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データベース化したものです。</a:t>
            </a:r>
            <a:r>
              <a:rPr lang="ja-JP" altLang="ko-KR" sz="1100" dirty="0">
                <a:latin typeface="MS Mincho" pitchFamily="49" charset="-128"/>
                <a:ea typeface="MS Mincho" pitchFamily="49" charset="-128"/>
              </a:rPr>
              <a:t>これをマザーDBと呼びます。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マザーDB情報はクラウドAI学習を通じて一般医療機関に適用されます。</a:t>
            </a:r>
            <a:endParaRPr lang="en-US" altLang="ja-JP" sz="1100" dirty="0">
              <a:latin typeface="MS Mincho" pitchFamily="49" charset="-128"/>
              <a:ea typeface="MS Mincho" pitchFamily="49" charset="-128"/>
            </a:endParaRPr>
          </a:p>
          <a:p>
            <a:pPr>
              <a:lnSpc>
                <a:spcPct val="125000"/>
              </a:lnSpc>
            </a:pPr>
            <a:r>
              <a:rPr lang="en-US" altLang="ko-KR" sz="1100" b="1" dirty="0">
                <a:latin typeface="MS Mincho" pitchFamily="49" charset="-128"/>
                <a:ea typeface="MS Mincho" pitchFamily="49" charset="-128"/>
              </a:rPr>
              <a:t> (</a:t>
            </a:r>
            <a:r>
              <a:rPr lang="ja-JP" altLang="en-US" sz="1100" dirty="0">
                <a:latin typeface="MS Mincho" pitchFamily="49" charset="-128"/>
                <a:ea typeface="MS Mincho" pitchFamily="49" charset="-128"/>
              </a:rPr>
              <a:t>詳細のは</a:t>
            </a:r>
            <a:r>
              <a:rPr lang="ja-JP" altLang="ko-KR" sz="1100" dirty="0">
                <a:latin typeface="MS Mincho" pitchFamily="49" charset="-128"/>
                <a:ea typeface="MS Mincho" pitchFamily="49" charset="-128"/>
              </a:rPr>
              <a:t>クラウドAI学習マニュアル</a:t>
            </a:r>
            <a:r>
              <a:rPr lang="ja-JP" altLang="en-US" sz="1100" dirty="0">
                <a:latin typeface="MS Mincho" pitchFamily="49" charset="-128"/>
                <a:ea typeface="MS Mincho" pitchFamily="49" charset="-128"/>
              </a:rPr>
              <a:t>を参考してください</a:t>
            </a:r>
            <a:r>
              <a:rPr lang="en-US" altLang="ko-KR" sz="1100" b="1" dirty="0">
                <a:latin typeface="MS Mincho" pitchFamily="49" charset="-128"/>
                <a:ea typeface="MS Mincho" pitchFamily="49" charset="-128"/>
              </a:rPr>
              <a:t>)</a:t>
            </a: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注：マザーDB管理は運営者権限のメニューで</a:t>
            </a:r>
            <a:r>
              <a:rPr lang="ja-JP" altLang="en-US" sz="1100" dirty="0">
                <a:solidFill>
                  <a:srgbClr val="FF0000"/>
                </a:solidFill>
                <a:latin typeface="MS Mincho" pitchFamily="49" charset="-128"/>
                <a:ea typeface="MS Mincho" pitchFamily="49" charset="-128"/>
              </a:rPr>
              <a:t>として</a:t>
            </a:r>
            <a:r>
              <a:rPr lang="ja-JP" altLang="ko-KR" sz="1100" dirty="0">
                <a:solidFill>
                  <a:srgbClr val="FF0000"/>
                </a:solidFill>
                <a:latin typeface="MS Mincho" pitchFamily="49" charset="-128"/>
                <a:ea typeface="MS Mincho" pitchFamily="49" charset="-128"/>
              </a:rPr>
              <a:t>チェックアイDX</a:t>
            </a:r>
            <a:r>
              <a:rPr lang="ja-JP" altLang="en-US" sz="1100" dirty="0">
                <a:solidFill>
                  <a:srgbClr val="FF0000"/>
                </a:solidFill>
                <a:latin typeface="MS Mincho" pitchFamily="49" charset="-128"/>
                <a:ea typeface="MS Mincho" pitchFamily="49" charset="-128"/>
              </a:rPr>
              <a:t>のサポートセンター</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では</a:t>
            </a:r>
            <a:r>
              <a:rPr lang="ja-JP" altLang="ko-KR" sz="1100" dirty="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75863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１．適応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26</a:t>
            </a:fld>
            <a:endParaRPr kumimoji="1" lang="ja-JP" altLang="en-US"/>
          </a:p>
        </p:txBody>
      </p:sp>
      <p:pic>
        <p:nvPicPr>
          <p:cNvPr id="3" name="그림 2"/>
          <p:cNvPicPr>
            <a:picLocks noChangeAspect="1"/>
          </p:cNvPicPr>
          <p:nvPr/>
        </p:nvPicPr>
        <p:blipFill>
          <a:blip r:embed="rId2" cstate="print"/>
          <a:stretch>
            <a:fillRect/>
          </a:stretch>
        </p:blipFill>
        <p:spPr>
          <a:xfrm>
            <a:off x="1048101" y="1678640"/>
            <a:ext cx="5785831" cy="3731270"/>
          </a:xfrm>
          <a:prstGeom prst="rect">
            <a:avLst/>
          </a:prstGeom>
        </p:spPr>
      </p:pic>
      <p:sp>
        <p:nvSpPr>
          <p:cNvPr id="33" name="テキスト ボックス 4">
            <a:extLst>
              <a:ext uri="{FF2B5EF4-FFF2-40B4-BE49-F238E27FC236}">
                <a16:creationId xmlns:a16="http://schemas.microsoft.com/office/drawing/2014/main" id="{9FAB47BD-74C2-4F7D-A107-DF55D43C7741}"/>
              </a:ext>
            </a:extLst>
          </p:cNvPr>
          <p:cNvSpPr txBox="1"/>
          <p:nvPr/>
        </p:nvSpPr>
        <p:spPr>
          <a:xfrm>
            <a:off x="917472" y="5598367"/>
            <a:ext cx="628008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病名集計と医療機関別チェックデータコピー機能がタブ</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10" name="그림 9"/>
          <p:cNvPicPr>
            <a:picLocks noChangeAspect="1"/>
          </p:cNvPicPr>
          <p:nvPr/>
        </p:nvPicPr>
        <p:blipFill>
          <a:blip r:embed="rId3" cstate="print"/>
          <a:stretch>
            <a:fillRect/>
          </a:stretch>
        </p:blipFill>
        <p:spPr>
          <a:xfrm>
            <a:off x="1048101" y="6155618"/>
            <a:ext cx="5785831" cy="692422"/>
          </a:xfrm>
          <a:prstGeom prst="rect">
            <a:avLst/>
          </a:prstGeom>
        </p:spPr>
      </p:pic>
      <p:sp>
        <p:nvSpPr>
          <p:cNvPr id="34" name="Google Shape;368;p16"/>
          <p:cNvSpPr txBox="1"/>
          <p:nvPr/>
        </p:nvSpPr>
        <p:spPr>
          <a:xfrm>
            <a:off x="1025473" y="577075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6" name="Google Shape;365;p16"/>
          <p:cNvSpPr txBox="1"/>
          <p:nvPr/>
        </p:nvSpPr>
        <p:spPr>
          <a:xfrm>
            <a:off x="969816" y="6913072"/>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マザーDB情報は</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コード別に病名名称を集計しています。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初期</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タブ</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設定され</a:t>
            </a:r>
            <a:r>
              <a:rPr lang="ja-JP" altLang="en-US" sz="1100" dirty="0">
                <a:latin typeface="MS Mincho" pitchFamily="49" charset="-128"/>
                <a:ea typeface="MS Mincho" pitchFamily="49" charset="-128"/>
              </a:rPr>
              <a:t>てあり</a:t>
            </a:r>
            <a:r>
              <a:rPr lang="ja-JP" altLang="ko-KR" sz="1100" dirty="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37" name="Google Shape;365;p16"/>
          <p:cNvSpPr txBox="1"/>
          <p:nvPr/>
        </p:nvSpPr>
        <p:spPr>
          <a:xfrm>
            <a:off x="1025473" y="9382542"/>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「チェックデータ比較」作業画面に切り替わ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選択医療機関に設定されているチェックデータを他の医療機関にコピーできるように</a:t>
            </a:r>
            <a:r>
              <a:rPr lang="ja-JP" altLang="en-US" sz="1100" dirty="0">
                <a:latin typeface="MS Mincho" pitchFamily="49" charset="-128"/>
                <a:ea typeface="MS Mincho" pitchFamily="49" charset="-128"/>
              </a:rPr>
              <a:t>なります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grpSp>
        <p:nvGrpSpPr>
          <p:cNvPr id="4" name="グループ化 3">
            <a:extLst>
              <a:ext uri="{FF2B5EF4-FFF2-40B4-BE49-F238E27FC236}">
                <a16:creationId xmlns:a16="http://schemas.microsoft.com/office/drawing/2014/main" id="{BF728C44-367E-73AD-8DA1-F432367B1164}"/>
              </a:ext>
            </a:extLst>
          </p:cNvPr>
          <p:cNvGrpSpPr/>
          <p:nvPr/>
        </p:nvGrpSpPr>
        <p:grpSpPr>
          <a:xfrm>
            <a:off x="1048101" y="7493589"/>
            <a:ext cx="5785831" cy="1810317"/>
            <a:chOff x="1048101" y="7679031"/>
            <a:chExt cx="5785831" cy="1810317"/>
          </a:xfrm>
        </p:grpSpPr>
        <p:sp>
          <p:nvSpPr>
            <p:cNvPr id="35" name="Google Shape;371;p16"/>
            <p:cNvSpPr txBox="1"/>
            <p:nvPr/>
          </p:nvSpPr>
          <p:spPr>
            <a:xfrm>
              <a:off x="1955142" y="76790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pic>
          <p:nvPicPr>
            <p:cNvPr id="11" name="그림 10"/>
            <p:cNvPicPr>
              <a:picLocks noChangeAspect="1"/>
            </p:cNvPicPr>
            <p:nvPr/>
          </p:nvPicPr>
          <p:blipFill>
            <a:blip r:embed="rId4" cstate="print"/>
            <a:stretch>
              <a:fillRect/>
            </a:stretch>
          </p:blipFill>
          <p:spPr>
            <a:xfrm>
              <a:off x="1048101" y="7982805"/>
              <a:ext cx="5785831" cy="1506543"/>
            </a:xfrm>
            <a:prstGeom prst="rect">
              <a:avLst/>
            </a:prstGeom>
          </p:spPr>
        </p:pic>
        <p:sp>
          <p:nvSpPr>
            <p:cNvPr id="38" name="Google Shape;381;p17"/>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sp>
        <p:nvSpPr>
          <p:cNvPr id="39" name="Google Shape;381;p17"/>
          <p:cNvSpPr/>
          <p:nvPr/>
        </p:nvSpPr>
        <p:spPr>
          <a:xfrm>
            <a:off x="1219343" y="614864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71778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1214920" y="3437154"/>
            <a:ext cx="1857375" cy="333375"/>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27</a:t>
            </a:fld>
            <a:endParaRPr kumimoji="1" lang="ja-JP" altLang="en-US"/>
          </a:p>
        </p:txBody>
      </p:sp>
      <p:pic>
        <p:nvPicPr>
          <p:cNvPr id="10" name="그림 9"/>
          <p:cNvPicPr>
            <a:picLocks noChangeAspect="1"/>
          </p:cNvPicPr>
          <p:nvPr/>
        </p:nvPicPr>
        <p:blipFill>
          <a:blip r:embed="rId3" cstate="print"/>
          <a:stretch>
            <a:fillRect/>
          </a:stretch>
        </p:blipFill>
        <p:spPr>
          <a:xfrm>
            <a:off x="1048101" y="1729942"/>
            <a:ext cx="5785831" cy="692422"/>
          </a:xfrm>
          <a:prstGeom prst="rect">
            <a:avLst/>
          </a:prstGeom>
        </p:spPr>
      </p:pic>
      <p:sp>
        <p:nvSpPr>
          <p:cNvPr id="34" name="Google Shape;368;p16"/>
          <p:cNvSpPr txBox="1"/>
          <p:nvPr/>
        </p:nvSpPr>
        <p:spPr>
          <a:xfrm>
            <a:off x="936274" y="18830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35" name="Google Shape;371;p16"/>
          <p:cNvSpPr txBox="1"/>
          <p:nvPr/>
        </p:nvSpPr>
        <p:spPr>
          <a:xfrm>
            <a:off x="6025199" y="191564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36" name="Google Shape;365;p16"/>
          <p:cNvSpPr txBox="1"/>
          <p:nvPr/>
        </p:nvSpPr>
        <p:spPr>
          <a:xfrm>
            <a:off x="946027" y="261443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基準コード</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医薬品は薬価基準コードで</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診療行為は診療行為コードで集計区分します。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テキスト照会条件としては標準コード</a:t>
            </a:r>
            <a:r>
              <a:rPr lang="ja-JP" altLang="en-US" sz="1100" dirty="0">
                <a:latin typeface="MS Mincho" pitchFamily="49" charset="-128"/>
                <a:ea typeface="MS Mincho" pitchFamily="49" charset="-128"/>
              </a:rPr>
              <a:t>や摘要</a:t>
            </a: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と摘要</a:t>
            </a:r>
            <a:r>
              <a:rPr lang="ja-JP" altLang="ko-KR" sz="1100" dirty="0">
                <a:latin typeface="MS Mincho" pitchFamily="49" charset="-128"/>
                <a:ea typeface="MS Mincho" pitchFamily="49" charset="-128"/>
              </a:rPr>
              <a:t>名称（＝医薬品、診療行為）</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病名の前方一致条件で適応病名情報を確認できます。</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39" name="Google Shape;381;p17"/>
          <p:cNvSpPr/>
          <p:nvPr/>
        </p:nvSpPr>
        <p:spPr>
          <a:xfrm>
            <a:off x="1278528" y="216136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4" name="Google Shape;280;p11"/>
          <p:cNvSpPr txBox="1"/>
          <p:nvPr/>
        </p:nvSpPr>
        <p:spPr>
          <a:xfrm>
            <a:off x="946027" y="21116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6" name="Google Shape;381;p17"/>
          <p:cNvSpPr/>
          <p:nvPr/>
        </p:nvSpPr>
        <p:spPr>
          <a:xfrm>
            <a:off x="4861872" y="203363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9" name="Google Shape;365;p16"/>
          <p:cNvSpPr txBox="1"/>
          <p:nvPr/>
        </p:nvSpPr>
        <p:spPr>
          <a:xfrm>
            <a:off x="925092" y="3451972"/>
            <a:ext cx="661469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として医薬品が設定され、照会されます。</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21" name="Google Shape;365;p16"/>
          <p:cNvSpPr txBox="1"/>
          <p:nvPr/>
        </p:nvSpPr>
        <p:spPr>
          <a:xfrm>
            <a:off x="925092" y="6845208"/>
            <a:ext cx="63905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をチェックすると削除された情報を照会します。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誤った学習によってマザーDB情報で抽出されたデータが</a:t>
            </a:r>
            <a:r>
              <a:rPr lang="ja-JP" altLang="en-US" sz="1100" dirty="0">
                <a:latin typeface="MS Mincho" pitchFamily="49" charset="-128"/>
                <a:ea typeface="MS Mincho" pitchFamily="49" charset="-128"/>
              </a:rPr>
              <a:t>正確でない</a:t>
            </a:r>
            <a:r>
              <a:rPr lang="ja-JP" altLang="ko-KR" sz="1100" dirty="0">
                <a:latin typeface="MS Mincho" pitchFamily="49" charset="-128"/>
                <a:ea typeface="MS Mincho" pitchFamily="49" charset="-128"/>
              </a:rPr>
              <a:t>場合があります。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専門医療知識を持つサポーターが</a:t>
            </a:r>
            <a:r>
              <a:rPr lang="ja-JP" altLang="en-US" sz="1100" dirty="0">
                <a:latin typeface="MS Mincho" pitchFamily="49" charset="-128"/>
                <a:ea typeface="MS Mincho" pitchFamily="49" charset="-128"/>
              </a:rPr>
              <a:t>定期的に</a:t>
            </a:r>
            <a:r>
              <a:rPr lang="ja-JP" altLang="ko-KR" sz="1100" dirty="0">
                <a:latin typeface="MS Mincho" pitchFamily="49" charset="-128"/>
                <a:ea typeface="MS Mincho" pitchFamily="49" charset="-128"/>
              </a:rPr>
              <a:t>確認し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削除します。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された情報を確認できるようにし</a:t>
            </a:r>
            <a:r>
              <a:rPr lang="ja-JP" altLang="en-US" sz="1100" dirty="0">
                <a:latin typeface="MS Mincho" pitchFamily="49" charset="-128"/>
                <a:ea typeface="MS Mincho" pitchFamily="49" charset="-128"/>
              </a:rPr>
              <a:t>て復帰させることも</a:t>
            </a:r>
            <a:r>
              <a:rPr lang="ja-JP" altLang="ko-KR" sz="1100" dirty="0">
                <a:latin typeface="MS Mincho" pitchFamily="49" charset="-128"/>
                <a:ea typeface="MS Mincho" pitchFamily="49" charset="-128"/>
              </a:rPr>
              <a:t>可能</a:t>
            </a:r>
            <a:r>
              <a:rPr lang="ja-JP" altLang="en-US" sz="1100" dirty="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7" name="그림 6"/>
          <p:cNvPicPr>
            <a:picLocks noChangeAspect="1"/>
          </p:cNvPicPr>
          <p:nvPr/>
        </p:nvPicPr>
        <p:blipFill>
          <a:blip r:embed="rId4" cstate="print"/>
          <a:stretch>
            <a:fillRect/>
          </a:stretch>
        </p:blipFill>
        <p:spPr>
          <a:xfrm>
            <a:off x="1152909" y="4203148"/>
            <a:ext cx="5680156" cy="2389226"/>
          </a:xfrm>
          <a:prstGeom prst="rect">
            <a:avLst/>
          </a:prstGeom>
        </p:spPr>
      </p:pic>
      <p:cxnSp>
        <p:nvCxnSpPr>
          <p:cNvPr id="23" name="Google Shape;285;p11"/>
          <p:cNvCxnSpPr>
            <a:stCxn id="25" idx="2"/>
          </p:cNvCxnSpPr>
          <p:nvPr/>
        </p:nvCxnSpPr>
        <p:spPr>
          <a:xfrm rot="5400000">
            <a:off x="3713385" y="4034826"/>
            <a:ext cx="1469562" cy="2826965"/>
          </a:xfrm>
          <a:prstGeom prst="bentConnector2">
            <a:avLst/>
          </a:prstGeom>
          <a:noFill/>
          <a:ln w="19050" cap="flat" cmpd="sng">
            <a:solidFill>
              <a:srgbClr val="FF0000"/>
            </a:solidFill>
            <a:prstDash val="solid"/>
            <a:miter lim="800000"/>
            <a:headEnd type="none" w="sm" len="sm"/>
            <a:tailEnd type="triangle" w="med" len="med"/>
          </a:ln>
        </p:spPr>
      </p:cxnSp>
      <p:sp>
        <p:nvSpPr>
          <p:cNvPr id="24" name="Google Shape;381;p17"/>
          <p:cNvSpPr/>
          <p:nvPr/>
        </p:nvSpPr>
        <p:spPr>
          <a:xfrm>
            <a:off x="3662890" y="4691755"/>
            <a:ext cx="1227341" cy="2320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81;p17"/>
          <p:cNvSpPr/>
          <p:nvPr/>
        </p:nvSpPr>
        <p:spPr>
          <a:xfrm>
            <a:off x="5518438" y="4518788"/>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3" name="그림 12"/>
          <p:cNvPicPr>
            <a:picLocks noChangeAspect="1"/>
          </p:cNvPicPr>
          <p:nvPr/>
        </p:nvPicPr>
        <p:blipFill>
          <a:blip r:embed="rId5" cstate="print"/>
          <a:stretch>
            <a:fillRect/>
          </a:stretch>
        </p:blipFill>
        <p:spPr>
          <a:xfrm>
            <a:off x="1158125" y="6863054"/>
            <a:ext cx="1215345" cy="241404"/>
          </a:xfrm>
          <a:prstGeom prst="rect">
            <a:avLst/>
          </a:prstGeom>
        </p:spPr>
      </p:pic>
      <p:pic>
        <p:nvPicPr>
          <p:cNvPr id="18" name="그림 17"/>
          <p:cNvPicPr>
            <a:picLocks noChangeAspect="1"/>
          </p:cNvPicPr>
          <p:nvPr/>
        </p:nvPicPr>
        <p:blipFill>
          <a:blip r:embed="rId6" cstate="print"/>
          <a:stretch>
            <a:fillRect/>
          </a:stretch>
        </p:blipFill>
        <p:spPr>
          <a:xfrm>
            <a:off x="1118435" y="7750444"/>
            <a:ext cx="5644958" cy="2312184"/>
          </a:xfrm>
          <a:prstGeom prst="rect">
            <a:avLst/>
          </a:prstGeom>
        </p:spPr>
      </p:pic>
      <p:sp>
        <p:nvSpPr>
          <p:cNvPr id="31" name="Google Shape;381;p17"/>
          <p:cNvSpPr/>
          <p:nvPr/>
        </p:nvSpPr>
        <p:spPr>
          <a:xfrm>
            <a:off x="1524000" y="8218714"/>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56;p15"/>
          <p:cNvSpPr/>
          <p:nvPr/>
        </p:nvSpPr>
        <p:spPr>
          <a:xfrm>
            <a:off x="2163672" y="847997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0" name="Google Shape;357;p15"/>
          <p:cNvSpPr/>
          <p:nvPr/>
        </p:nvSpPr>
        <p:spPr>
          <a:xfrm>
            <a:off x="3034683" y="8509843"/>
            <a:ext cx="2604654"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削除された情報の照会時に「使用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回復」ボタンが</a:t>
            </a:r>
            <a:r>
              <a:rPr lang="ja-JP" altLang="en-US" sz="1100" dirty="0">
                <a:latin typeface="MS Mincho" pitchFamily="49" charset="-128"/>
                <a:ea typeface="MS Mincho" pitchFamily="49" charset="-128"/>
              </a:rPr>
              <a:t>使用可能</a:t>
            </a:r>
            <a:r>
              <a:rPr lang="ja-JP" altLang="ko-KR" sz="1100" dirty="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37260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28</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r>
              <a:rPr lang="en-US"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継続</a:t>
            </a:r>
            <a:r>
              <a:rPr lang="en-US" altLang="ko-KR" sz="1100" dirty="0">
                <a:latin typeface="MS Mincho" pitchFamily="49" charset="-128"/>
                <a:ea typeface="MS Mincho" pitchFamily="49" charset="-128"/>
              </a:rPr>
              <a:t> )  </a:t>
            </a:r>
            <a:r>
              <a:rPr lang="ko-KR" altLang="en-US" sz="1100" dirty="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22" name="그림 21"/>
          <p:cNvPicPr>
            <a:picLocks noChangeAspect="1"/>
          </p:cNvPicPr>
          <p:nvPr/>
        </p:nvPicPr>
        <p:blipFill>
          <a:blip r:embed="rId2" cstate="print"/>
          <a:stretch>
            <a:fillRect/>
          </a:stretch>
        </p:blipFill>
        <p:spPr>
          <a:xfrm>
            <a:off x="1048101" y="1729942"/>
            <a:ext cx="5785831" cy="692422"/>
          </a:xfrm>
          <a:prstGeom prst="rect">
            <a:avLst/>
          </a:prstGeom>
        </p:spPr>
      </p:pic>
      <p:sp>
        <p:nvSpPr>
          <p:cNvPr id="35" name="Google Shape;286;p11"/>
          <p:cNvSpPr txBox="1"/>
          <p:nvPr/>
        </p:nvSpPr>
        <p:spPr>
          <a:xfrm>
            <a:off x="5999945" y="21393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9" name="Google Shape;381;p17"/>
          <p:cNvSpPr/>
          <p:nvPr/>
        </p:nvSpPr>
        <p:spPr>
          <a:xfrm>
            <a:off x="5384062" y="221866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1" name="Google Shape;365;p16"/>
          <p:cNvSpPr txBox="1"/>
          <p:nvPr/>
        </p:nvSpPr>
        <p:spPr>
          <a:xfrm>
            <a:off x="1048100" y="248420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デフォルトデータ</a:t>
            </a:r>
            <a:r>
              <a:rPr lang="ja-JP" altLang="ko-KR" sz="1100" dirty="0">
                <a:latin typeface="MS Mincho" pitchFamily="49" charset="-128"/>
                <a:ea typeface="MS Mincho" pitchFamily="49" charset="-128"/>
              </a:rPr>
              <a:t>ソート順序は発生頻度</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病名コード順で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最新の登録データ順に照会したい場合に選択します。</a:t>
            </a:r>
            <a:endParaRPr dirty="0">
              <a:latin typeface="MS Mincho" pitchFamily="49" charset="-128"/>
              <a:ea typeface="MS Mincho" pitchFamily="49" charset="-128"/>
            </a:endParaRPr>
          </a:p>
        </p:txBody>
      </p:sp>
      <p:pic>
        <p:nvPicPr>
          <p:cNvPr id="3" name="그림 2"/>
          <p:cNvPicPr>
            <a:picLocks noChangeAspect="1"/>
          </p:cNvPicPr>
          <p:nvPr/>
        </p:nvPicPr>
        <p:blipFill>
          <a:blip r:embed="rId3" cstate="print"/>
          <a:stretch>
            <a:fillRect/>
          </a:stretch>
        </p:blipFill>
        <p:spPr>
          <a:xfrm>
            <a:off x="1048101" y="3235647"/>
            <a:ext cx="5773015" cy="2432617"/>
          </a:xfrm>
          <a:prstGeom prst="rect">
            <a:avLst/>
          </a:prstGeom>
        </p:spPr>
      </p:pic>
      <p:cxnSp>
        <p:nvCxnSpPr>
          <p:cNvPr id="52" name="Google Shape;285;p11"/>
          <p:cNvCxnSpPr>
            <a:cxnSpLocks/>
            <a:stCxn id="53" idx="2"/>
          </p:cNvCxnSpPr>
          <p:nvPr/>
        </p:nvCxnSpPr>
        <p:spPr>
          <a:xfrm rot="5400000">
            <a:off x="5200318" y="411494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5409579" y="371094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2424529" y="566826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ユーザーの学習過程で生成されたHIT病名がマザーDBの対象病名</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生成条件に合致して</a:t>
            </a:r>
            <a:r>
              <a:rPr lang="ja-JP" altLang="en-US" sz="1100" dirty="0">
                <a:latin typeface="MS Mincho" pitchFamily="49" charset="-128"/>
                <a:ea typeface="MS Mincho" pitchFamily="49" charset="-128"/>
              </a:rPr>
              <a:t>いる</a:t>
            </a:r>
            <a:r>
              <a:rPr lang="ja-JP" altLang="ko-KR" sz="1100" dirty="0">
                <a:latin typeface="MS Mincho" pitchFamily="49" charset="-128"/>
                <a:ea typeface="MS Mincho" pitchFamily="49" charset="-128"/>
              </a:rPr>
              <a:t>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赤色で区</a:t>
            </a:r>
            <a:r>
              <a:rPr lang="ja-JP" altLang="en-US" sz="1100" dirty="0">
                <a:latin typeface="MS Mincho" pitchFamily="49" charset="-128"/>
                <a:ea typeface="MS Mincho" pitchFamily="49" charset="-128"/>
              </a:rPr>
              <a:t>分さ</a:t>
            </a: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870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4">
            <a:extLst>
              <a:ext uri="{FF2B5EF4-FFF2-40B4-BE49-F238E27FC236}">
                <a16:creationId xmlns:a16="http://schemas.microsoft.com/office/drawing/2014/main" id="{9FAB47BD-74C2-4F7D-A107-DF55D43C7741}"/>
              </a:ext>
            </a:extLst>
          </p:cNvPr>
          <p:cNvSpPr txBox="1"/>
          <p:nvPr/>
        </p:nvSpPr>
        <p:spPr>
          <a:xfrm>
            <a:off x="970916" y="6779362"/>
            <a:ext cx="6201779" cy="515526"/>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2" cstate="print"/>
          <a:stretch>
            <a:fillRect/>
          </a:stretch>
        </p:blipFill>
        <p:spPr>
          <a:xfrm>
            <a:off x="915787" y="4186940"/>
            <a:ext cx="5436040" cy="757751"/>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1048101" y="132028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上部エリア</a:t>
            </a:r>
            <a:r>
              <a:rPr lang="ja" altLang="en-US" sz="1100" dirty="0">
                <a:latin typeface="ＭＳ 明朝" panose="02020609040205080304" pitchFamily="17" charset="-128"/>
                <a:ea typeface="ＭＳ 明朝" panose="02020609040205080304" pitchFamily="17" charset="-128"/>
              </a:rPr>
              <a:t>です</a:t>
            </a:r>
            <a:r>
              <a:rPr lang="ja" altLang="ko-KR" sz="1100" dirty="0">
                <a:latin typeface="ＭＳ 明朝" panose="02020609040205080304" pitchFamily="17" charset="-128"/>
                <a:ea typeface="ＭＳ 明朝" panose="02020609040205080304" pitchFamily="17" charset="-128"/>
              </a:rPr>
              <a:t>。 </a:t>
            </a:r>
            <a:r>
              <a:rPr lang="ja" altLang="en-US" sz="1100" dirty="0">
                <a:latin typeface="ＭＳ 明朝" panose="02020609040205080304" pitchFamily="17" charset="-128"/>
                <a:ea typeface="ＭＳ 明朝" panose="02020609040205080304" pitchFamily="17" charset="-128"/>
              </a:rPr>
              <a:t>検索ボタンとダウンロードボタンがあります</a:t>
            </a:r>
            <a:r>
              <a:rPr lang="ja-JP" altLang="ko-KR" sz="1100" dirty="0"/>
              <a:t>。</a:t>
            </a:r>
            <a:endParaRPr lang="en-US" altLang="ja-JP" sz="1100" dirty="0">
              <a:latin typeface="ＭＳ 明朝" panose="02020609040205080304" pitchFamily="17" charset="-128"/>
              <a:ea typeface="ＭＳ 明朝" panose="02020609040205080304" pitchFamily="17" charset="-128"/>
            </a:endParaRPr>
          </a:p>
        </p:txBody>
      </p:sp>
      <p:sp>
        <p:nvSpPr>
          <p:cNvPr id="26" name="正方形/長方形 25">
            <a:extLst>
              <a:ext uri="{FF2B5EF4-FFF2-40B4-BE49-F238E27FC236}">
                <a16:creationId xmlns:a16="http://schemas.microsoft.com/office/drawing/2014/main" id="{2EC0BD65-A616-4BD8-A7E7-FA4CFA052271}"/>
              </a:ext>
            </a:extLst>
          </p:cNvPr>
          <p:cNvSpPr/>
          <p:nvPr/>
        </p:nvSpPr>
        <p:spPr>
          <a:xfrm>
            <a:off x="980661" y="3370095"/>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a:t>
            </a:fld>
            <a:endParaRPr kumimoji="1" lang="ja-JP" altLang="en-US"/>
          </a:p>
        </p:txBody>
      </p:sp>
      <p:pic>
        <p:nvPicPr>
          <p:cNvPr id="4" name="그림 3"/>
          <p:cNvPicPr>
            <a:picLocks noChangeAspect="1"/>
          </p:cNvPicPr>
          <p:nvPr/>
        </p:nvPicPr>
        <p:blipFill>
          <a:blip r:embed="rId2" cstate="print"/>
          <a:stretch>
            <a:fillRect/>
          </a:stretch>
        </p:blipFill>
        <p:spPr>
          <a:xfrm>
            <a:off x="1080000" y="1627015"/>
            <a:ext cx="5436040" cy="757751"/>
          </a:xfrm>
          <a:prstGeom prst="rect">
            <a:avLst/>
          </a:prstGeom>
        </p:spPr>
      </p:pic>
      <p:sp>
        <p:nvSpPr>
          <p:cNvPr id="17" name="テキスト ボックス 18">
            <a:extLst>
              <a:ext uri="{FF2B5EF4-FFF2-40B4-BE49-F238E27FC236}">
                <a16:creationId xmlns:a16="http://schemas.microsoft.com/office/drawing/2014/main" id="{133AD795-5C0E-2720-2DC3-404090135512}"/>
              </a:ext>
            </a:extLst>
          </p:cNvPr>
          <p:cNvSpPr txBox="1"/>
          <p:nvPr/>
        </p:nvSpPr>
        <p:spPr>
          <a:xfrm>
            <a:off x="915787" y="184826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8" name="テキスト ボックス 21">
            <a:extLst>
              <a:ext uri="{FF2B5EF4-FFF2-40B4-BE49-F238E27FC236}">
                <a16:creationId xmlns:a16="http://schemas.microsoft.com/office/drawing/2014/main" id="{20F7AD82-028F-54DB-9015-3BCA534A3D76}"/>
              </a:ext>
            </a:extLst>
          </p:cNvPr>
          <p:cNvSpPr txBox="1"/>
          <p:nvPr/>
        </p:nvSpPr>
        <p:spPr>
          <a:xfrm>
            <a:off x="915787" y="1588795"/>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1243986" y="1696852"/>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4">
            <a:extLst>
              <a:ext uri="{FF2B5EF4-FFF2-40B4-BE49-F238E27FC236}">
                <a16:creationId xmlns:a16="http://schemas.microsoft.com/office/drawing/2014/main" id="{9FAB47BD-74C2-4F7D-A107-DF55D43C7741}"/>
              </a:ext>
            </a:extLst>
          </p:cNvPr>
          <p:cNvSpPr txBox="1"/>
          <p:nvPr/>
        </p:nvSpPr>
        <p:spPr>
          <a:xfrm>
            <a:off x="254001" y="2490357"/>
            <a:ext cx="7049312" cy="1121204"/>
          </a:xfrm>
          <a:prstGeom prst="rect">
            <a:avLst/>
          </a:prstGeom>
          <a:noFill/>
        </p:spPr>
        <p:txBody>
          <a:bodyPr wrap="square">
            <a:spAutoFit/>
          </a:bodyPr>
          <a:lstStyle/>
          <a:p>
            <a:pPr>
              <a:lnSpc>
                <a:spcPct val="125000"/>
              </a:lnSpc>
            </a:pPr>
            <a:r>
              <a:rPr lang="ja-JP" altLang="en-US" sz="1100" dirty="0">
                <a:solidFill>
                  <a:srgbClr val="FF0000"/>
                </a:solidFill>
                <a:latin typeface="+mn-ea"/>
              </a:rPr>
              <a:t>① </a:t>
            </a:r>
            <a:r>
              <a:rPr lang="ja-JP" altLang="ko-KR" sz="1100" dirty="0">
                <a:latin typeface="+mn-ea"/>
              </a:rPr>
              <a:t>顧客番号、医療機関名、医療機関コードの前方一致条件で検索します。</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医療機関コード</a:t>
            </a:r>
            <a:r>
              <a:rPr lang="ja-JP" altLang="en-US" sz="1100" dirty="0">
                <a:latin typeface="+mn-ea"/>
              </a:rPr>
              <a:t>が</a:t>
            </a:r>
            <a:r>
              <a:rPr lang="en-US" altLang="ja-JP" sz="1100" dirty="0">
                <a:latin typeface="+mn-ea"/>
              </a:rPr>
              <a:t>10</a:t>
            </a:r>
            <a:r>
              <a:rPr lang="ja-JP" altLang="en-US" sz="1100" dirty="0">
                <a:latin typeface="+mn-ea"/>
              </a:rPr>
              <a:t>桁にチェックが入っている場合は「都道府県</a:t>
            </a:r>
            <a:r>
              <a:rPr lang="en-US" altLang="ja-JP" sz="1100" dirty="0">
                <a:latin typeface="+mn-ea"/>
              </a:rPr>
              <a:t>(2</a:t>
            </a:r>
            <a:r>
              <a:rPr lang="ja-JP" altLang="en-US" sz="1100" dirty="0">
                <a:latin typeface="+mn-ea"/>
              </a:rPr>
              <a:t>桁</a:t>
            </a:r>
            <a:r>
              <a:rPr lang="en-US" altLang="ja-JP" sz="1100" dirty="0">
                <a:latin typeface="+mn-ea"/>
              </a:rPr>
              <a:t>)+</a:t>
            </a:r>
            <a:r>
              <a:rPr lang="ja-JP" altLang="en-US" sz="1100" dirty="0">
                <a:latin typeface="+mn-ea"/>
              </a:rPr>
              <a:t>点数表</a:t>
            </a:r>
            <a:r>
              <a:rPr lang="en-US" altLang="ja-JP" sz="1100" dirty="0">
                <a:latin typeface="+mn-ea"/>
              </a:rPr>
              <a:t>(1</a:t>
            </a:r>
            <a:r>
              <a:rPr lang="ja-JP" altLang="en-US" sz="1100" dirty="0">
                <a:latin typeface="+mn-ea"/>
              </a:rPr>
              <a:t>桁</a:t>
            </a:r>
            <a:r>
              <a:rPr lang="en-US" altLang="ja-JP" sz="1100" dirty="0">
                <a:latin typeface="+mn-ea"/>
              </a:rPr>
              <a:t>)+</a:t>
            </a:r>
            <a:r>
              <a:rPr lang="ja-JP" altLang="en-US" sz="1100" dirty="0">
                <a:latin typeface="+mn-ea"/>
              </a:rPr>
              <a:t>医療機関コード</a:t>
            </a:r>
            <a:r>
              <a:rPr lang="en-US" altLang="ja-JP" sz="1100" dirty="0">
                <a:latin typeface="+mn-ea"/>
              </a:rPr>
              <a:t>(7</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桁</a:t>
            </a:r>
            <a:r>
              <a:rPr lang="en-US" altLang="ja-JP" sz="1100" dirty="0">
                <a:latin typeface="+mn-ea"/>
              </a:rPr>
              <a:t>)</a:t>
            </a:r>
            <a:r>
              <a:rPr lang="ja-JP" altLang="en-US" sz="1100" dirty="0">
                <a:latin typeface="+mn-ea"/>
              </a:rPr>
              <a:t>」で検索し、</a:t>
            </a:r>
            <a:r>
              <a:rPr lang="en-US" altLang="ja-JP" sz="1100" dirty="0">
                <a:latin typeface="+mn-ea"/>
              </a:rPr>
              <a:t>10</a:t>
            </a:r>
            <a:r>
              <a:rPr lang="ja-JP" altLang="en-US" sz="1100" dirty="0">
                <a:latin typeface="+mn-ea"/>
              </a:rPr>
              <a:t>桁のチェック</a:t>
            </a:r>
            <a:r>
              <a:rPr lang="ja-JP" altLang="ko-KR" sz="1100" dirty="0">
                <a:latin typeface="+mn-ea"/>
              </a:rPr>
              <a:t>解除の場合</a:t>
            </a:r>
            <a:r>
              <a:rPr lang="ja-JP" altLang="en-US" sz="1100" dirty="0">
                <a:latin typeface="+mn-ea"/>
              </a:rPr>
              <a:t>に</a:t>
            </a:r>
            <a:r>
              <a:rPr lang="ja-JP" altLang="ko-KR" sz="1100" dirty="0">
                <a:latin typeface="+mn-ea"/>
              </a:rPr>
              <a:t>は医療機関コード（7桁）で検索します。 </a:t>
            </a:r>
            <a:r>
              <a:rPr lang="ja-JP" altLang="en-US" sz="1100" dirty="0">
                <a:solidFill>
                  <a:srgbClr val="FF0000"/>
                </a:solidFill>
                <a:latin typeface="+mn-ea"/>
              </a:rPr>
              <a:t>　</a:t>
            </a:r>
            <a:endParaRPr lang="en-US" altLang="ja-JP" sz="1100" dirty="0">
              <a:solidFill>
                <a:srgbClr val="FF0000"/>
              </a:solidFill>
              <a:latin typeface="+mn-ea"/>
            </a:endParaRPr>
          </a:p>
          <a:p>
            <a:pPr>
              <a:lnSpc>
                <a:spcPct val="125000"/>
              </a:lnSpc>
            </a:pPr>
            <a:r>
              <a:rPr lang="ja-JP" altLang="en-US" sz="1100" dirty="0">
                <a:solidFill>
                  <a:srgbClr val="FF0000"/>
                </a:solidFill>
                <a:latin typeface="+mn-ea"/>
              </a:rPr>
              <a:t>② </a:t>
            </a:r>
            <a:r>
              <a:rPr lang="ja-JP" altLang="ko-KR" sz="1100" dirty="0">
                <a:latin typeface="+mn-ea"/>
              </a:rPr>
              <a:t>契約状況別に検索します。トライアル顧客および本契約の適用日として照会可能です。</a:t>
            </a:r>
            <a:endParaRPr lang="en-US" altLang="ko-KR" sz="1100" dirty="0">
              <a:latin typeface="+mn-ea"/>
            </a:endParaRPr>
          </a:p>
          <a:p>
            <a:pPr>
              <a:lnSpc>
                <a:spcPct val="125000"/>
              </a:lnSpc>
            </a:pPr>
            <a:r>
              <a:rPr lang="ja-JP" altLang="en-US" sz="1100" dirty="0">
                <a:solidFill>
                  <a:srgbClr val="FF0000"/>
                </a:solidFill>
                <a:latin typeface="+mn-ea"/>
              </a:rPr>
              <a:t>③ </a:t>
            </a:r>
            <a:r>
              <a:rPr lang="ja-JP" altLang="ko-KR" sz="1100" dirty="0">
                <a:latin typeface="+mn-ea"/>
              </a:rPr>
              <a:t>顧客リスト</a:t>
            </a:r>
            <a:r>
              <a:rPr lang="ja-JP" altLang="en-US" sz="1100" dirty="0">
                <a:latin typeface="+mn-ea"/>
              </a:rPr>
              <a:t>はここから出力できます。</a:t>
            </a:r>
            <a:endParaRPr lang="en-US" altLang="ja-JP" sz="1100" dirty="0">
              <a:latin typeface="+mn-ea"/>
            </a:endParaRPr>
          </a:p>
        </p:txBody>
      </p:sp>
      <p:sp>
        <p:nvSpPr>
          <p:cNvPr id="25" name="四角形: 角を丸くする 22">
            <a:extLst>
              <a:ext uri="{FF2B5EF4-FFF2-40B4-BE49-F238E27FC236}">
                <a16:creationId xmlns:a16="http://schemas.microsoft.com/office/drawing/2014/main" id="{F211DA2C-C83A-5F41-6152-E7B73A4E7E89}"/>
              </a:ext>
            </a:extLst>
          </p:cNvPr>
          <p:cNvSpPr/>
          <p:nvPr/>
        </p:nvSpPr>
        <p:spPr>
          <a:xfrm>
            <a:off x="1243987" y="1954028"/>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18">
            <a:extLst>
              <a:ext uri="{FF2B5EF4-FFF2-40B4-BE49-F238E27FC236}">
                <a16:creationId xmlns:a16="http://schemas.microsoft.com/office/drawing/2014/main" id="{133AD795-5C0E-2720-2DC3-404090135512}"/>
              </a:ext>
            </a:extLst>
          </p:cNvPr>
          <p:cNvSpPr txBox="1"/>
          <p:nvPr/>
        </p:nvSpPr>
        <p:spPr>
          <a:xfrm>
            <a:off x="772912" y="460718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29" name="四角形: 角を丸くする 22">
            <a:extLst>
              <a:ext uri="{FF2B5EF4-FFF2-40B4-BE49-F238E27FC236}">
                <a16:creationId xmlns:a16="http://schemas.microsoft.com/office/drawing/2014/main" id="{F211DA2C-C83A-5F41-6152-E7B73A4E7E89}"/>
              </a:ext>
            </a:extLst>
          </p:cNvPr>
          <p:cNvSpPr/>
          <p:nvPr/>
        </p:nvSpPr>
        <p:spPr>
          <a:xfrm>
            <a:off x="1099050" y="4688340"/>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그림 5"/>
          <p:cNvPicPr>
            <a:picLocks noChangeAspect="1"/>
          </p:cNvPicPr>
          <p:nvPr/>
        </p:nvPicPr>
        <p:blipFill>
          <a:blip r:embed="rId3" cstate="print"/>
          <a:stretch>
            <a:fillRect/>
          </a:stretch>
        </p:blipFill>
        <p:spPr>
          <a:xfrm>
            <a:off x="980661" y="5358462"/>
            <a:ext cx="2665613" cy="1257145"/>
          </a:xfrm>
          <a:prstGeom prst="rect">
            <a:avLst/>
          </a:prstGeom>
        </p:spPr>
      </p:pic>
      <p:sp>
        <p:nvSpPr>
          <p:cNvPr id="30" name="テキスト ボックス 4">
            <a:extLst>
              <a:ext uri="{FF2B5EF4-FFF2-40B4-BE49-F238E27FC236}">
                <a16:creationId xmlns:a16="http://schemas.microsoft.com/office/drawing/2014/main" id="{9FAB47BD-74C2-4F7D-A107-DF55D43C7741}"/>
              </a:ext>
            </a:extLst>
          </p:cNvPr>
          <p:cNvSpPr txBox="1"/>
          <p:nvPr/>
        </p:nvSpPr>
        <p:spPr>
          <a:xfrm>
            <a:off x="915787" y="5028661"/>
            <a:ext cx="5616075" cy="274819"/>
          </a:xfrm>
          <a:prstGeom prst="rect">
            <a:avLst/>
          </a:prstGeom>
          <a:noFill/>
        </p:spPr>
        <p:txBody>
          <a:bodyPr wrap="square">
            <a:spAutoFit/>
          </a:bodyPr>
          <a:lstStyle/>
          <a:p>
            <a:pPr>
              <a:lnSpc>
                <a:spcPct val="125000"/>
              </a:lnSpc>
            </a:pPr>
            <a:r>
              <a:rPr lang="ja-JP" altLang="en-US" sz="1100" dirty="0">
                <a:solidFill>
                  <a:srgbClr val="FF0000"/>
                </a:solidFill>
                <a:latin typeface="+mn-ea"/>
              </a:rPr>
              <a:t>③ </a:t>
            </a:r>
            <a:r>
              <a:rPr lang="ja-JP" altLang="ko-KR" sz="1100" dirty="0">
                <a:latin typeface="+mn-ea"/>
              </a:rPr>
              <a:t>顧客リストをCSVファイルにダウンロードします。</a:t>
            </a:r>
            <a:endParaRPr lang="en-US" altLang="ja-JP" sz="1100" dirty="0">
              <a:latin typeface="+mn-ea"/>
            </a:endParaRPr>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3780000" y="5416560"/>
            <a:ext cx="3416447" cy="491866"/>
          </a:xfrm>
          <a:prstGeom prst="rect">
            <a:avLst/>
          </a:prstGeom>
          <a:noFill/>
        </p:spPr>
        <p:txBody>
          <a:bodyPr wrap="square">
            <a:spAutoFit/>
          </a:bodyPr>
          <a:lstStyle/>
          <a:p>
            <a:pPr>
              <a:lnSpc>
                <a:spcPct val="125000"/>
              </a:lnSpc>
            </a:pPr>
            <a:r>
              <a:rPr lang="ja-JP" altLang="ko-KR" sz="1100" dirty="0">
                <a:latin typeface="+mn-ea"/>
              </a:rPr>
              <a:t>「CSV出力項目選択」により、不要な項目を除いて</a:t>
            </a:r>
            <a:r>
              <a:rPr lang="en-US" altLang="ja-JP" sz="1100" dirty="0">
                <a:latin typeface="+mn-ea"/>
              </a:rPr>
              <a:t> </a:t>
            </a:r>
          </a:p>
          <a:p>
            <a:pPr>
              <a:lnSpc>
                <a:spcPct val="125000"/>
              </a:lnSpc>
            </a:pPr>
            <a:r>
              <a:rPr lang="en-US" altLang="ja-JP" sz="1100" dirty="0">
                <a:latin typeface="+mn-ea"/>
              </a:rPr>
              <a:t> </a:t>
            </a:r>
            <a:r>
              <a:rPr lang="ja-JP" altLang="ko-KR" sz="1100" dirty="0">
                <a:latin typeface="+mn-ea"/>
              </a:rPr>
              <a:t>CSVファイルの作成</a:t>
            </a:r>
            <a:r>
              <a:rPr lang="ja-JP" altLang="en-US" sz="1100" dirty="0">
                <a:latin typeface="+mn-ea"/>
              </a:rPr>
              <a:t>が</a:t>
            </a:r>
            <a:r>
              <a:rPr lang="ja-JP" altLang="ko-KR" sz="1100" dirty="0">
                <a:latin typeface="+mn-ea"/>
              </a:rPr>
              <a:t>可能</a:t>
            </a:r>
            <a:r>
              <a:rPr lang="ja-JP" altLang="en-US" sz="1100" dirty="0">
                <a:latin typeface="+mn-ea"/>
              </a:rPr>
              <a:t>です。</a:t>
            </a:r>
            <a:endParaRPr lang="en-US" altLang="ja-JP" sz="1100" dirty="0">
              <a:latin typeface="+mn-ea"/>
            </a:endParaRPr>
          </a:p>
        </p:txBody>
      </p:sp>
      <p:pic>
        <p:nvPicPr>
          <p:cNvPr id="7" name="그림 6"/>
          <p:cNvPicPr>
            <a:picLocks noChangeAspect="1"/>
          </p:cNvPicPr>
          <p:nvPr/>
        </p:nvPicPr>
        <p:blipFill>
          <a:blip r:embed="rId4" cstate="print"/>
          <a:stretch>
            <a:fillRect/>
          </a:stretch>
        </p:blipFill>
        <p:spPr>
          <a:xfrm>
            <a:off x="1194146" y="6761792"/>
            <a:ext cx="838200" cy="361950"/>
          </a:xfrm>
          <a:prstGeom prst="rect">
            <a:avLst/>
          </a:prstGeom>
        </p:spPr>
      </p:pic>
      <p:pic>
        <p:nvPicPr>
          <p:cNvPr id="8" name="그림 7"/>
          <p:cNvPicPr>
            <a:picLocks noChangeAspect="1"/>
          </p:cNvPicPr>
          <p:nvPr/>
        </p:nvPicPr>
        <p:blipFill>
          <a:blip r:embed="rId5" cstate="print"/>
          <a:stretch>
            <a:fillRect/>
          </a:stretch>
        </p:blipFill>
        <p:spPr>
          <a:xfrm>
            <a:off x="1222721" y="7029951"/>
            <a:ext cx="809625" cy="304800"/>
          </a:xfrm>
          <a:prstGeom prst="rect">
            <a:avLst/>
          </a:prstGeom>
        </p:spPr>
      </p:pic>
      <p:sp>
        <p:nvSpPr>
          <p:cNvPr id="22" name="テキスト ボックス 18">
            <a:extLst>
              <a:ext uri="{FF2B5EF4-FFF2-40B4-BE49-F238E27FC236}">
                <a16:creationId xmlns:a16="http://schemas.microsoft.com/office/drawing/2014/main" id="{133AD795-5C0E-2720-2DC3-404090135512}"/>
              </a:ext>
            </a:extLst>
          </p:cNvPr>
          <p:cNvSpPr txBox="1"/>
          <p:nvPr/>
        </p:nvSpPr>
        <p:spPr>
          <a:xfrm>
            <a:off x="5726326" y="4390330"/>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四角形: 角を丸くする 22">
            <a:extLst>
              <a:ext uri="{FF2B5EF4-FFF2-40B4-BE49-F238E27FC236}">
                <a16:creationId xmlns:a16="http://schemas.microsoft.com/office/drawing/2014/main" id="{F211DA2C-C83A-5F41-6152-E7B73A4E7E89}"/>
              </a:ext>
            </a:extLst>
          </p:cNvPr>
          <p:cNvSpPr/>
          <p:nvPr/>
        </p:nvSpPr>
        <p:spPr>
          <a:xfrm>
            <a:off x="5200750" y="4461653"/>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4">
            <a:extLst>
              <a:ext uri="{FF2B5EF4-FFF2-40B4-BE49-F238E27FC236}">
                <a16:creationId xmlns:a16="http://schemas.microsoft.com/office/drawing/2014/main" id="{9FAB47BD-74C2-4F7D-A107-DF55D43C7741}"/>
              </a:ext>
            </a:extLst>
          </p:cNvPr>
          <p:cNvSpPr txBox="1"/>
          <p:nvPr/>
        </p:nvSpPr>
        <p:spPr>
          <a:xfrm>
            <a:off x="896358" y="770325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9" name="그림 8"/>
          <p:cNvPicPr>
            <a:picLocks noChangeAspect="1"/>
          </p:cNvPicPr>
          <p:nvPr/>
        </p:nvPicPr>
        <p:blipFill>
          <a:blip r:embed="rId6" cstate="print"/>
          <a:stretch>
            <a:fillRect/>
          </a:stretch>
        </p:blipFill>
        <p:spPr>
          <a:xfrm>
            <a:off x="953436" y="8030762"/>
            <a:ext cx="5114925" cy="400050"/>
          </a:xfrm>
          <a:prstGeom prst="rect">
            <a:avLst/>
          </a:prstGeom>
        </p:spPr>
      </p:pic>
      <p:sp>
        <p:nvSpPr>
          <p:cNvPr id="32" name="テキスト ボックス 4">
            <a:extLst>
              <a:ext uri="{FF2B5EF4-FFF2-40B4-BE49-F238E27FC236}">
                <a16:creationId xmlns:a16="http://schemas.microsoft.com/office/drawing/2014/main" id="{9FAB47BD-74C2-4F7D-A107-DF55D43C7741}"/>
              </a:ext>
            </a:extLst>
          </p:cNvPr>
          <p:cNvSpPr txBox="1"/>
          <p:nvPr/>
        </p:nvSpPr>
        <p:spPr>
          <a:xfrm>
            <a:off x="914387" y="8694442"/>
            <a:ext cx="6388925" cy="1150315"/>
          </a:xfrm>
          <a:prstGeom prst="rect">
            <a:avLst/>
          </a:prstGeom>
          <a:noFill/>
        </p:spPr>
        <p:txBody>
          <a:bodyPr wrap="square">
            <a:spAutoFit/>
          </a:bodyPr>
          <a:lstStyle/>
          <a:p>
            <a:pPr>
              <a:lnSpc>
                <a:spcPct val="125000"/>
              </a:lnSpc>
            </a:pPr>
            <a:r>
              <a:rPr lang="ja-JP" altLang="ko-KR" sz="1100" dirty="0">
                <a:latin typeface="+mn-ea"/>
              </a:rPr>
              <a:t>-「顧客情報」 </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医療機関情報</a:t>
            </a:r>
            <a:r>
              <a:rPr lang="ja-JP" altLang="en-US" sz="1100" dirty="0">
                <a:latin typeface="+mn-ea"/>
              </a:rPr>
              <a:t>の</a:t>
            </a:r>
            <a:r>
              <a:rPr lang="ja-JP" altLang="ko-KR" sz="1100" dirty="0">
                <a:latin typeface="+mn-ea"/>
              </a:rPr>
              <a:t>登録</a:t>
            </a:r>
            <a:r>
              <a:rPr lang="ja-JP" altLang="en-US" sz="1100" dirty="0">
                <a:latin typeface="+mn-ea"/>
              </a:rPr>
              <a:t>であり、</a:t>
            </a:r>
            <a:r>
              <a:rPr lang="ja-JP" altLang="ko-KR" sz="1100" dirty="0">
                <a:latin typeface="+mn-ea"/>
              </a:rPr>
              <a:t>「基本情報」と使用期間設定の「契約情報」に分けて登録します。</a:t>
            </a:r>
            <a:endParaRPr lang="en-US" altLang="ja-JP" sz="1100" dirty="0">
              <a:latin typeface="+mn-ea"/>
            </a:endParaRPr>
          </a:p>
          <a:p>
            <a:pPr>
              <a:lnSpc>
                <a:spcPct val="125000"/>
              </a:lnSpc>
            </a:pPr>
            <a:endParaRPr lang="en-US" altLang="ja-JP" sz="1100" dirty="0">
              <a:latin typeface="+mn-ea"/>
            </a:endParaRPr>
          </a:p>
          <a:p>
            <a:pPr>
              <a:lnSpc>
                <a:spcPct val="125000"/>
              </a:lnSpc>
              <a:buFontTx/>
              <a:buChar char="-"/>
            </a:pPr>
            <a:r>
              <a:rPr lang="ja-JP" altLang="ko-KR" sz="1100" dirty="0">
                <a:latin typeface="+mn-ea"/>
              </a:rPr>
              <a:t>「ユーザー情報」</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該当</a:t>
            </a:r>
            <a:r>
              <a:rPr lang="ja-JP" altLang="en-US" sz="1100" dirty="0">
                <a:latin typeface="+mn-ea"/>
              </a:rPr>
              <a:t>する</a:t>
            </a:r>
            <a:r>
              <a:rPr lang="ja-JP" altLang="ko-KR" sz="1100" dirty="0">
                <a:latin typeface="+mn-ea"/>
              </a:rPr>
              <a:t>医療機関のユーザーを追加</a:t>
            </a:r>
            <a:r>
              <a:rPr lang="ja-JP" altLang="en-US" sz="1100" dirty="0">
                <a:latin typeface="+mn-ea"/>
              </a:rPr>
              <a:t>及び</a:t>
            </a:r>
            <a:r>
              <a:rPr lang="ja-JP" altLang="ko-KR" sz="1100" dirty="0">
                <a:latin typeface="+mn-ea"/>
              </a:rPr>
              <a:t>削除すること</a:t>
            </a:r>
            <a:r>
              <a:rPr lang="ja-JP" altLang="en-US" sz="1100" dirty="0">
                <a:latin typeface="+mn-ea"/>
              </a:rPr>
              <a:t>ができます</a:t>
            </a:r>
            <a:r>
              <a:rPr lang="ja-JP" altLang="ko-KR" sz="1100" dirty="0">
                <a:latin typeface="+mn-ea"/>
              </a:rPr>
              <a:t>。</a:t>
            </a:r>
            <a:endParaRPr lang="en-US" altLang="ko-KR" sz="1100" dirty="0">
              <a:latin typeface="+mn-ea"/>
            </a:endParaRPr>
          </a:p>
        </p:txBody>
      </p:sp>
    </p:spTree>
    <p:extLst>
      <p:ext uri="{BB962C8B-B14F-4D97-AF65-F5344CB8AC3E}">
        <p14:creationId xmlns:p14="http://schemas.microsoft.com/office/powerpoint/2010/main" val="109152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p:cNvPicPr>
            <a:picLocks noChangeAspect="1"/>
          </p:cNvPicPr>
          <p:nvPr/>
        </p:nvPicPr>
        <p:blipFill>
          <a:blip r:embed="rId2" cstate="print"/>
          <a:stretch>
            <a:fillRect/>
          </a:stretch>
        </p:blipFill>
        <p:spPr>
          <a:xfrm>
            <a:off x="1182301" y="5279649"/>
            <a:ext cx="5452685" cy="3581621"/>
          </a:xfrm>
          <a:prstGeom prst="rect">
            <a:avLst/>
          </a:prstGeom>
        </p:spPr>
      </p:pic>
      <p:pic>
        <p:nvPicPr>
          <p:cNvPr id="24" name="그림 23"/>
          <p:cNvPicPr>
            <a:picLocks noChangeAspect="1"/>
          </p:cNvPicPr>
          <p:nvPr/>
        </p:nvPicPr>
        <p:blipFill>
          <a:blip r:embed="rId3" cstate="print"/>
          <a:stretch>
            <a:fillRect/>
          </a:stretch>
        </p:blipFill>
        <p:spPr>
          <a:xfrm>
            <a:off x="1188804" y="2567150"/>
            <a:ext cx="5514833" cy="1643309"/>
          </a:xfrm>
          <a:prstGeom prst="rect">
            <a:avLst/>
          </a:prstGeom>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29</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検索結果は基準コード「代表行」表示（</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）と「全体行」表示に切り替わります。</a:t>
            </a:r>
            <a:endParaRPr lang="en-US" altLang="ko-KR"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例えば、関節炎によく使われる「ロキソプロフェンNaテープ」の薬価基準コードは「2649735」</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適応病名である「関節炎」（コード：7169005）のように検索すると1件が</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表示されます</a:t>
            </a:r>
            <a:endParaRPr lang="en-US" altLang="ja-JP" sz="1100" dirty="0">
              <a:latin typeface="MS Mincho" pitchFamily="49" charset="-128"/>
              <a:ea typeface="MS Mincho" pitchFamily="49" charset="-128"/>
            </a:endParaRPr>
          </a:p>
        </p:txBody>
      </p:sp>
      <p:sp>
        <p:nvSpPr>
          <p:cNvPr id="39" name="Google Shape;381;p17"/>
          <p:cNvSpPr/>
          <p:nvPr/>
        </p:nvSpPr>
        <p:spPr>
          <a:xfrm>
            <a:off x="1422007" y="28487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2" name="Google Shape;285;p11"/>
          <p:cNvCxnSpPr>
            <a:cxnSpLocks/>
            <a:endCxn id="5" idx="0"/>
          </p:cNvCxnSpPr>
          <p:nvPr/>
        </p:nvCxnSpPr>
        <p:spPr>
          <a:xfrm rot="5400000">
            <a:off x="1827096" y="41599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2218268" y="64500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3065811" y="45976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381;p17"/>
          <p:cNvSpPr/>
          <p:nvPr/>
        </p:nvSpPr>
        <p:spPr>
          <a:xfrm>
            <a:off x="2514600" y="30480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cstate="print"/>
          <a:stretch>
            <a:fillRect/>
          </a:stretch>
        </p:blipFill>
        <p:spPr>
          <a:xfrm>
            <a:off x="1472501" y="4551161"/>
            <a:ext cx="1491530" cy="434299"/>
          </a:xfrm>
          <a:prstGeom prst="rect">
            <a:avLst/>
          </a:prstGeom>
        </p:spPr>
      </p:pic>
      <p:sp>
        <p:nvSpPr>
          <p:cNvPr id="16" name="Google Shape;356;p15"/>
          <p:cNvSpPr/>
          <p:nvPr/>
        </p:nvSpPr>
        <p:spPr>
          <a:xfrm>
            <a:off x="1712135" y="35692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5" name="Google Shape;285;p11"/>
          <p:cNvCxnSpPr>
            <a:stCxn id="54" idx="2"/>
            <a:endCxn id="53" idx="0"/>
          </p:cNvCxnSpPr>
          <p:nvPr/>
        </p:nvCxnSpPr>
        <p:spPr>
          <a:xfrm rot="16200000" flipH="1">
            <a:off x="3506895" y="55669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407;p18"/>
          <p:cNvSpPr txBox="1"/>
          <p:nvPr/>
        </p:nvSpPr>
        <p:spPr>
          <a:xfrm>
            <a:off x="1106895" y="89094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基準コードの適応病名（＝関節炎）に対する</a:t>
            </a:r>
            <a:r>
              <a:rPr lang="ja-JP" altLang="en-US" sz="1100" dirty="0">
                <a:latin typeface="MS Mincho" pitchFamily="49" charset="-128"/>
                <a:ea typeface="MS Mincho" pitchFamily="49" charset="-128"/>
              </a:rPr>
              <a:t>全体の</a:t>
            </a:r>
            <a:r>
              <a:rPr lang="ja-JP" altLang="ko-KR" sz="1100" dirty="0">
                <a:latin typeface="MS Mincho" pitchFamily="49" charset="-128"/>
                <a:ea typeface="MS Mincho" pitchFamily="49" charset="-128"/>
              </a:rPr>
              <a:t>適応医薬品が24件存在することが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33" name="Google Shape;402;p18"/>
          <p:cNvSpPr txBox="1"/>
          <p:nvPr/>
        </p:nvSpPr>
        <p:spPr>
          <a:xfrm>
            <a:off x="1332987" y="36058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val="251558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48101" y="1768090"/>
            <a:ext cx="5864328" cy="63108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30</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1" name="Google Shape;365;p16"/>
          <p:cNvSpPr txBox="1"/>
          <p:nvPr/>
        </p:nvSpPr>
        <p:spPr>
          <a:xfrm>
            <a:off x="1032679" y="25827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a:latin typeface="MS Mincho" pitchFamily="49" charset="-128"/>
                <a:ea typeface="MS Mincho" pitchFamily="49" charset="-128"/>
              </a:rPr>
              <a:t>「追加」ボタンをクリックすると新しいマザーDBのHIT病名を追加できます。</a:t>
            </a:r>
            <a:endParaRPr dirty="0">
              <a:latin typeface="MS Mincho" pitchFamily="49" charset="-128"/>
              <a:ea typeface="MS Mincho" pitchFamily="49" charset="-128"/>
            </a:endParaRPr>
          </a:p>
        </p:txBody>
      </p:sp>
      <p:cxnSp>
        <p:nvCxnSpPr>
          <p:cNvPr id="52" name="Google Shape;285;p11"/>
          <p:cNvCxnSpPr>
            <a:stCxn id="4" idx="1"/>
            <a:endCxn id="12" idx="1"/>
          </p:cNvCxnSpPr>
          <p:nvPr/>
        </p:nvCxnSpPr>
        <p:spPr>
          <a:xfrm rot="10800000" flipH="1" flipV="1">
            <a:off x="1048100" y="2083633"/>
            <a:ext cx="245131" cy="2059366"/>
          </a:xfrm>
          <a:prstGeom prst="bentConnector3">
            <a:avLst>
              <a:gd name="adj1" fmla="val -93256"/>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1136605" y="1948364"/>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3" name="Google Shape;382;p17"/>
          <p:cNvSpPr txBox="1"/>
          <p:nvPr/>
        </p:nvSpPr>
        <p:spPr>
          <a:xfrm>
            <a:off x="1018466" y="16376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4" name="Google Shape;384;p17"/>
          <p:cNvSpPr txBox="1"/>
          <p:nvPr/>
        </p:nvSpPr>
        <p:spPr>
          <a:xfrm>
            <a:off x="2149229" y="18518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9" name="Google Shape;381;p17"/>
          <p:cNvSpPr/>
          <p:nvPr/>
        </p:nvSpPr>
        <p:spPr>
          <a:xfrm>
            <a:off x="1670006" y="1948362"/>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2" name="그림 11"/>
          <p:cNvPicPr>
            <a:picLocks noChangeAspect="1"/>
          </p:cNvPicPr>
          <p:nvPr/>
        </p:nvPicPr>
        <p:blipFill>
          <a:blip r:embed="rId3" cstate="print"/>
          <a:stretch>
            <a:fillRect/>
          </a:stretch>
        </p:blipFill>
        <p:spPr>
          <a:xfrm>
            <a:off x="1293232" y="2886684"/>
            <a:ext cx="3804334" cy="2512630"/>
          </a:xfrm>
          <a:prstGeom prst="rect">
            <a:avLst/>
          </a:prstGeom>
        </p:spPr>
      </p:pic>
      <p:pic>
        <p:nvPicPr>
          <p:cNvPr id="18" name="그림 17"/>
          <p:cNvPicPr>
            <a:picLocks noChangeAspect="1"/>
          </p:cNvPicPr>
          <p:nvPr/>
        </p:nvPicPr>
        <p:blipFill>
          <a:blip r:embed="rId4" cstate="print"/>
          <a:stretch>
            <a:fillRect/>
          </a:stretch>
        </p:blipFill>
        <p:spPr>
          <a:xfrm>
            <a:off x="1293232" y="5450865"/>
            <a:ext cx="3804334" cy="2494936"/>
          </a:xfrm>
          <a:prstGeom prst="rect">
            <a:avLst/>
          </a:prstGeom>
        </p:spPr>
      </p:pic>
      <p:sp>
        <p:nvSpPr>
          <p:cNvPr id="30" name="Google Shape;381;p17"/>
          <p:cNvSpPr/>
          <p:nvPr/>
        </p:nvSpPr>
        <p:spPr>
          <a:xfrm>
            <a:off x="3675864" y="564815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65;p16"/>
          <p:cNvSpPr txBox="1"/>
          <p:nvPr/>
        </p:nvSpPr>
        <p:spPr>
          <a:xfrm>
            <a:off x="933305" y="814257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リストから選択して「削除」ボタンをクリックすると選択した情報が削除されます。</a:t>
            </a:r>
            <a:endParaRPr dirty="0">
              <a:latin typeface="MS Mincho" pitchFamily="49" charset="-128"/>
              <a:ea typeface="MS Mincho" pitchFamily="49" charset="-128"/>
            </a:endParaRPr>
          </a:p>
        </p:txBody>
      </p:sp>
      <p:cxnSp>
        <p:nvCxnSpPr>
          <p:cNvPr id="17" name="直線矢印コネクタ 19">
            <a:extLst>
              <a:ext uri="{FF2B5EF4-FFF2-40B4-BE49-F238E27FC236}">
                <a16:creationId xmlns:a16="http://schemas.microsoft.com/office/drawing/2014/main" id="{62C800FD-DFC9-5DA8-0A10-F6012EA1C79B}"/>
              </a:ext>
            </a:extLst>
          </p:cNvPr>
          <p:cNvCxnSpPr>
            <a:cxnSpLocks/>
            <a:stCxn id="22" idx="3"/>
            <a:endCxn id="31" idx="1"/>
          </p:cNvCxnSpPr>
          <p:nvPr/>
        </p:nvCxnSpPr>
        <p:spPr>
          <a:xfrm>
            <a:off x="2860682" y="3664504"/>
            <a:ext cx="2360609" cy="91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81;p17"/>
          <p:cNvSpPr/>
          <p:nvPr/>
        </p:nvSpPr>
        <p:spPr>
          <a:xfrm>
            <a:off x="1449778" y="3483739"/>
            <a:ext cx="1410904" cy="36152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28" name="Google Shape;381;p17"/>
          <p:cNvSpPr/>
          <p:nvPr/>
        </p:nvSpPr>
        <p:spPr>
          <a:xfrm>
            <a:off x="2057401" y="4095289"/>
            <a:ext cx="2700866" cy="78997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31" name="Google Shape;212;p7"/>
          <p:cNvSpPr txBox="1"/>
          <p:nvPr/>
        </p:nvSpPr>
        <p:spPr>
          <a:xfrm>
            <a:off x="5221291" y="3204321"/>
            <a:ext cx="2142035" cy="93867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100" dirty="0">
                <a:latin typeface="MS Mincho" pitchFamily="49" charset="-128"/>
                <a:ea typeface="MS Mincho" pitchFamily="49" charset="-128"/>
              </a:rPr>
              <a:t>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の</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要求区分に従って</a:t>
            </a:r>
            <a:endParaRPr lang="en-US" altLang="ja-JP" sz="1100" dirty="0">
              <a:latin typeface="MS Mincho" pitchFamily="49" charset="-128"/>
              <a:ea typeface="MS Mincho" pitchFamily="49" charset="-128"/>
            </a:endParaRPr>
          </a:p>
          <a:p>
            <a:pPr lvl="0"/>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コード」を検索します。 - </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コードを4文字以上記載</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すると</a:t>
            </a:r>
            <a:r>
              <a:rPr lang="ja-JP" altLang="ko-KR" sz="1100" dirty="0">
                <a:latin typeface="MS Mincho" pitchFamily="49" charset="-128"/>
                <a:ea typeface="MS Mincho" pitchFamily="49" charset="-128"/>
              </a:rPr>
              <a:t>下段リストに検索され</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3" name="Google Shape;212;p7"/>
          <p:cNvSpPr txBox="1"/>
          <p:nvPr/>
        </p:nvSpPr>
        <p:spPr>
          <a:xfrm>
            <a:off x="5221292" y="4190215"/>
            <a:ext cx="2147382"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a:t>
            </a:r>
            <a:r>
              <a:rPr lang="ja-JP" altLang="ko-KR" sz="1100" dirty="0">
                <a:latin typeface="MS Mincho" pitchFamily="49" charset="-128"/>
                <a:ea typeface="MS Mincho" pitchFamily="49" charset="-128"/>
              </a:rPr>
              <a:t>検索されたリストから適応</a:t>
            </a:r>
            <a:r>
              <a:rPr lang="ja-JP" altLang="en-US" sz="1100" dirty="0">
                <a:latin typeface="MS Mincho" pitchFamily="49" charset="-128"/>
                <a:ea typeface="MS Mincho" pitchFamily="49" charset="-128"/>
              </a:rPr>
              <a:t>診 </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療行為</a:t>
            </a:r>
            <a:r>
              <a:rPr lang="ja-JP" altLang="ko-KR" sz="1100" dirty="0">
                <a:latin typeface="MS Mincho" pitchFamily="49" charset="-128"/>
                <a:ea typeface="MS Mincho" pitchFamily="49" charset="-128"/>
              </a:rPr>
              <a:t>や医薬品を選択をクリ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ックします。</a:t>
            </a:r>
            <a:endParaRPr lang="ko-KR" altLang="en-US" sz="1100" dirty="0">
              <a:solidFill>
                <a:schemeClr val="dk1"/>
              </a:solidFill>
              <a:latin typeface="MS Mincho" pitchFamily="49" charset="-128"/>
              <a:ea typeface="Century"/>
              <a:cs typeface="Century"/>
              <a:sym typeface="Century"/>
            </a:endParaRPr>
          </a:p>
        </p:txBody>
      </p:sp>
      <p:cxnSp>
        <p:nvCxnSpPr>
          <p:cNvPr id="34" name="直線矢印コネクタ 19">
            <a:extLst>
              <a:ext uri="{FF2B5EF4-FFF2-40B4-BE49-F238E27FC236}">
                <a16:creationId xmlns:a16="http://schemas.microsoft.com/office/drawing/2014/main" id="{62C800FD-DFC9-5DA8-0A10-F6012EA1C79B}"/>
              </a:ext>
            </a:extLst>
          </p:cNvPr>
          <p:cNvCxnSpPr>
            <a:cxnSpLocks/>
            <a:stCxn id="28" idx="3"/>
            <a:endCxn id="33" idx="1"/>
          </p:cNvCxnSpPr>
          <p:nvPr/>
        </p:nvCxnSpPr>
        <p:spPr>
          <a:xfrm flipV="1">
            <a:off x="4758267" y="4490277"/>
            <a:ext cx="46302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Google Shape;212;p7"/>
          <p:cNvSpPr txBox="1"/>
          <p:nvPr/>
        </p:nvSpPr>
        <p:spPr>
          <a:xfrm>
            <a:off x="5290600" y="5718709"/>
            <a:ext cx="2062031" cy="76940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ko-KR" sz="1100" dirty="0">
                <a:latin typeface="MS Mincho" pitchFamily="49" charset="-128"/>
                <a:ea typeface="MS Mincho" pitchFamily="49" charset="-128"/>
              </a:rPr>
              <a:t>HIT病名コード：</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コードの選択方法と同様に病名コードと名称を検索して選択をクリックします。</a:t>
            </a:r>
            <a:endParaRPr lang="ko-KR" altLang="en-US" sz="1100" dirty="0">
              <a:solidFill>
                <a:schemeClr val="dk1"/>
              </a:solidFill>
              <a:latin typeface="MS Mincho" pitchFamily="49" charset="-128"/>
              <a:ea typeface="Century"/>
              <a:cs typeface="Century"/>
              <a:sym typeface="Century"/>
            </a:endParaRPr>
          </a:p>
        </p:txBody>
      </p:sp>
      <p:sp>
        <p:nvSpPr>
          <p:cNvPr id="38" name="Google Shape;381;p17"/>
          <p:cNvSpPr/>
          <p:nvPr/>
        </p:nvSpPr>
        <p:spPr>
          <a:xfrm>
            <a:off x="1486267" y="6457268"/>
            <a:ext cx="3271999" cy="2001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212;p7"/>
          <p:cNvSpPr txBox="1"/>
          <p:nvPr/>
        </p:nvSpPr>
        <p:spPr>
          <a:xfrm>
            <a:off x="5290600" y="7054939"/>
            <a:ext cx="2163631"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en-US" sz="1100" dirty="0">
                <a:solidFill>
                  <a:schemeClr val="dk1"/>
                </a:solidFill>
                <a:latin typeface="MS Mincho" pitchFamily="49" charset="-128"/>
                <a:ea typeface="MS Mincho" pitchFamily="49" charset="-128"/>
                <a:cs typeface="Century"/>
                <a:sym typeface="Century"/>
              </a:rPr>
              <a:t>最後に</a:t>
            </a:r>
            <a:r>
              <a:rPr lang="ja-JP" altLang="ko-KR" sz="1100" dirty="0">
                <a:latin typeface="MS Mincho" pitchFamily="49" charset="-128"/>
                <a:ea typeface="MS Mincho" pitchFamily="49" charset="-128"/>
              </a:rPr>
              <a:t>「登録」ボタンをクリ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ックすると新しいHIT適応病</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名が追加され</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lang="ko-KR" altLang="en-US" sz="1100" dirty="0">
              <a:solidFill>
                <a:schemeClr val="dk1"/>
              </a:solidFill>
              <a:latin typeface="MS Mincho" pitchFamily="49" charset="-128"/>
              <a:ea typeface="Century"/>
              <a:cs typeface="Century"/>
              <a:sym typeface="Century"/>
            </a:endParaRPr>
          </a:p>
        </p:txBody>
      </p:sp>
      <p:cxnSp>
        <p:nvCxnSpPr>
          <p:cNvPr id="41" name="Google Shape;285;p11"/>
          <p:cNvCxnSpPr>
            <a:stCxn id="30" idx="2"/>
            <a:endCxn id="39" idx="1"/>
          </p:cNvCxnSpPr>
          <p:nvPr/>
        </p:nvCxnSpPr>
        <p:spPr>
          <a:xfrm rot="16200000" flipH="1">
            <a:off x="3891487" y="5955888"/>
            <a:ext cx="1444346" cy="1353879"/>
          </a:xfrm>
          <a:prstGeom prst="bentConnector2">
            <a:avLst/>
          </a:prstGeom>
          <a:noFill/>
          <a:ln w="19050" cap="flat" cmpd="sng">
            <a:solidFill>
              <a:srgbClr val="FF0000"/>
            </a:solidFill>
            <a:prstDash val="solid"/>
            <a:miter lim="800000"/>
            <a:headEnd type="none" w="sm" len="sm"/>
            <a:tailEnd type="triangle" w="med" len="med"/>
          </a:ln>
        </p:spPr>
      </p:cxnSp>
      <p:cxnSp>
        <p:nvCxnSpPr>
          <p:cNvPr id="44" name="Google Shape;285;p11"/>
          <p:cNvCxnSpPr>
            <a:stCxn id="38" idx="3"/>
            <a:endCxn id="37" idx="1"/>
          </p:cNvCxnSpPr>
          <p:nvPr/>
        </p:nvCxnSpPr>
        <p:spPr>
          <a:xfrm flipV="1">
            <a:off x="4758266" y="6103410"/>
            <a:ext cx="532334" cy="45391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50" name="그림 49"/>
          <p:cNvPicPr>
            <a:picLocks noChangeAspect="1"/>
          </p:cNvPicPr>
          <p:nvPr/>
        </p:nvPicPr>
        <p:blipFill>
          <a:blip r:embed="rId5" cstate="print"/>
          <a:stretch>
            <a:fillRect/>
          </a:stretch>
        </p:blipFill>
        <p:spPr>
          <a:xfrm>
            <a:off x="1293233" y="8489850"/>
            <a:ext cx="5165566" cy="1323017"/>
          </a:xfrm>
          <a:prstGeom prst="rect">
            <a:avLst/>
          </a:prstGeom>
        </p:spPr>
      </p:pic>
      <p:sp>
        <p:nvSpPr>
          <p:cNvPr id="55" name="Google Shape;381;p17"/>
          <p:cNvSpPr/>
          <p:nvPr/>
        </p:nvSpPr>
        <p:spPr>
          <a:xfrm>
            <a:off x="1499932" y="8729224"/>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Google Shape;365;p16"/>
          <p:cNvSpPr txBox="1"/>
          <p:nvPr/>
        </p:nvSpPr>
        <p:spPr>
          <a:xfrm>
            <a:off x="1207680" y="9909729"/>
            <a:ext cx="534463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参照: 削除された情報は上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a:t>
            </a:r>
            <a:r>
              <a:rPr lang="ja-JP" altLang="en-US" sz="1100" dirty="0">
                <a:latin typeface="MS Mincho" pitchFamily="49" charset="-128"/>
                <a:ea typeface="MS Mincho" pitchFamily="49" charset="-128"/>
              </a:rPr>
              <a:t>条件　　　　　　　　　を</a:t>
            </a:r>
            <a:r>
              <a:rPr lang="ja-JP" altLang="ko-KR" sz="1100" dirty="0">
                <a:latin typeface="MS Mincho" pitchFamily="49" charset="-128"/>
                <a:ea typeface="MS Mincho" pitchFamily="49" charset="-128"/>
              </a:rPr>
              <a:t>チェックして確認し、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復旧」</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57" name="그림 56"/>
          <p:cNvPicPr>
            <a:picLocks noChangeAspect="1"/>
          </p:cNvPicPr>
          <p:nvPr/>
        </p:nvPicPr>
        <p:blipFill>
          <a:blip r:embed="rId6" cstate="print"/>
          <a:stretch>
            <a:fillRect/>
          </a:stretch>
        </p:blipFill>
        <p:spPr>
          <a:xfrm>
            <a:off x="3741201" y="9963747"/>
            <a:ext cx="1215345" cy="241404"/>
          </a:xfrm>
          <a:prstGeom prst="rect">
            <a:avLst/>
          </a:prstGeom>
        </p:spPr>
      </p:pic>
    </p:spTree>
    <p:extLst>
      <p:ext uri="{BB962C8B-B14F-4D97-AF65-F5344CB8AC3E}">
        <p14:creationId xmlns:p14="http://schemas.microsoft.com/office/powerpoint/2010/main" val="47062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p:cNvGrpSpPr/>
          <p:nvPr/>
        </p:nvGrpSpPr>
        <p:grpSpPr>
          <a:xfrm>
            <a:off x="1292718" y="5678067"/>
            <a:ext cx="4967745" cy="1527067"/>
            <a:chOff x="1219343" y="5740111"/>
            <a:chExt cx="5071390" cy="1759353"/>
          </a:xfrm>
        </p:grpSpPr>
        <p:pic>
          <p:nvPicPr>
            <p:cNvPr id="8" name="그림 7"/>
            <p:cNvPicPr>
              <a:picLocks noChangeAspect="1"/>
            </p:cNvPicPr>
            <p:nvPr/>
          </p:nvPicPr>
          <p:blipFill>
            <a:blip r:embed="rId3" cstate="print"/>
            <a:stretch>
              <a:fillRect/>
            </a:stretch>
          </p:blipFill>
          <p:spPr>
            <a:xfrm>
              <a:off x="1219343" y="5740111"/>
              <a:ext cx="5071390" cy="1759353"/>
            </a:xfrm>
            <a:prstGeom prst="rect">
              <a:avLst/>
            </a:prstGeom>
          </p:spPr>
        </p:pic>
        <p:sp>
          <p:nvSpPr>
            <p:cNvPr id="21" name="직사각형 20"/>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직사각형 21"/>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31</a:t>
            </a:fld>
            <a:endParaRPr kumimoji="1" lang="ja-JP" altLang="en-US" dirty="0"/>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082401" y="5432260"/>
            <a:ext cx="591646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34" name="Google Shape;368;p16"/>
          <p:cNvSpPr txBox="1"/>
          <p:nvPr/>
        </p:nvSpPr>
        <p:spPr>
          <a:xfrm>
            <a:off x="2381081" y="68886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1748634" y="595081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9" name="Google Shape;381;p17"/>
          <p:cNvSpPr/>
          <p:nvPr/>
        </p:nvSpPr>
        <p:spPr>
          <a:xfrm>
            <a:off x="1357991" y="676194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２ ．</a:t>
            </a:r>
            <a:r>
              <a:rPr lang="ja-JP" altLang="ko-KR" sz="1100" dirty="0">
                <a:latin typeface="MS Mincho" pitchFamily="49" charset="-128"/>
                <a:ea typeface="MS Mincho" pitchFamily="49" charset="-128"/>
              </a:rPr>
              <a:t>チェックデータ比較</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grpSp>
        <p:nvGrpSpPr>
          <p:cNvPr id="5" name="그룹 6"/>
          <p:cNvGrpSpPr/>
          <p:nvPr/>
        </p:nvGrpSpPr>
        <p:grpSpPr>
          <a:xfrm>
            <a:off x="1292718" y="1624970"/>
            <a:ext cx="5014949" cy="3685218"/>
            <a:chOff x="1292718" y="1624970"/>
            <a:chExt cx="5062520" cy="3685218"/>
          </a:xfrm>
          <a:solidFill>
            <a:schemeClr val="bg2"/>
          </a:solidFill>
        </p:grpSpPr>
        <p:pic>
          <p:nvPicPr>
            <p:cNvPr id="4" name="그림 3"/>
            <p:cNvPicPr>
              <a:picLocks noChangeAspect="1"/>
            </p:cNvPicPr>
            <p:nvPr/>
          </p:nvPicPr>
          <p:blipFill>
            <a:blip r:embed="rId4" cstate="print"/>
            <a:stretch>
              <a:fillRect/>
            </a:stretch>
          </p:blipFill>
          <p:spPr>
            <a:xfrm>
              <a:off x="1292718" y="1624970"/>
              <a:ext cx="5062520" cy="3685218"/>
            </a:xfrm>
            <a:prstGeom prst="rect">
              <a:avLst/>
            </a:prstGeom>
            <a:grpFill/>
            <a:ln>
              <a:noFill/>
            </a:ln>
          </p:spPr>
        </p:pic>
        <p:sp>
          <p:nvSpPr>
            <p:cNvPr id="6" name="직사각형 5"/>
            <p:cNvSpPr/>
            <p:nvPr/>
          </p:nvSpPr>
          <p:spPr>
            <a:xfrm>
              <a:off x="2461647" y="2616200"/>
              <a:ext cx="1094353" cy="2472267"/>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직사각형 17"/>
            <p:cNvSpPr/>
            <p:nvPr/>
          </p:nvSpPr>
          <p:spPr>
            <a:xfrm>
              <a:off x="4838626" y="2643466"/>
              <a:ext cx="1350506" cy="2472267"/>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5" name="Google Shape;212;p7"/>
          <p:cNvSpPr txBox="1"/>
          <p:nvPr/>
        </p:nvSpPr>
        <p:spPr>
          <a:xfrm>
            <a:off x="4277280" y="643160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コピー先の医療機関を選択します。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「選択」ボタンをクリックします。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（または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行をダブルクリック）</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学習したチェックデータ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照​​会ウ</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26" name="Google Shape;210;p7"/>
          <p:cNvCxnSpPr>
            <a:stCxn id="28" idx="1"/>
            <a:endCxn id="12" idx="1"/>
          </p:cNvCxnSpPr>
          <p:nvPr/>
        </p:nvCxnSpPr>
        <p:spPr>
          <a:xfrm rot="10800000" flipH="1" flipV="1">
            <a:off x="1360135" y="6145255"/>
            <a:ext cx="43023" cy="2799069"/>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28" name="Google Shape;381;p17"/>
          <p:cNvSpPr/>
          <p:nvPr/>
        </p:nvSpPr>
        <p:spPr>
          <a:xfrm>
            <a:off x="1360136" y="603299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216;p7"/>
          <p:cNvSpPr txBox="1"/>
          <p:nvPr/>
        </p:nvSpPr>
        <p:spPr>
          <a:xfrm>
            <a:off x="3846585" y="8123625"/>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③</a:t>
            </a:r>
            <a:r>
              <a:rPr lang="ja-JP" altLang="ko-KR" sz="1100" dirty="0">
                <a:latin typeface="MS Mincho" pitchFamily="49" charset="-128"/>
                <a:ea typeface="MS Mincho" pitchFamily="49" charset="-128"/>
              </a:rPr>
              <a:t>学習</a:t>
            </a:r>
            <a:r>
              <a:rPr lang="ja-JP" altLang="en-US" sz="1100" dirty="0">
                <a:latin typeface="MS Mincho" pitchFamily="49" charset="-128"/>
                <a:ea typeface="MS Mincho" pitchFamily="49" charset="-128"/>
              </a:rPr>
              <a:t>された</a:t>
            </a:r>
            <a:r>
              <a:rPr lang="ja-JP" altLang="ko-KR" sz="1100" dirty="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a:latin typeface="MS Mincho" pitchFamily="49" charset="-128"/>
                <a:ea typeface="MS Mincho" pitchFamily="49" charset="-128"/>
              </a:rPr>
              <a:t>コピー先のチェックデータはチェック選択/解除可能です。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削除された学習データ</a:t>
            </a:r>
            <a:endParaRPr lang="en-US" altLang="ja-JP" sz="1100" dirty="0">
              <a:latin typeface="MS Mincho" pitchFamily="49" charset="-128"/>
              <a:ea typeface="MS Mincho" pitchFamily="49" charset="-128"/>
            </a:endParaRPr>
          </a:p>
          <a:p>
            <a:pPr lvl="0">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はデフォルトで選択解除されて除外されます。</a:t>
            </a:r>
            <a:endParaRPr dirty="0">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1403159" y="7409680"/>
            <a:ext cx="2371342" cy="3069289"/>
          </a:xfrm>
          <a:prstGeom prst="rect">
            <a:avLst/>
          </a:prstGeom>
        </p:spPr>
      </p:pic>
      <p:sp>
        <p:nvSpPr>
          <p:cNvPr id="41" name="Google Shape;216;p7"/>
          <p:cNvSpPr txBox="1"/>
          <p:nvPr/>
        </p:nvSpPr>
        <p:spPr>
          <a:xfrm>
            <a:off x="3874930" y="9332974"/>
            <a:ext cx="3258460"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④</a:t>
            </a:r>
            <a:r>
              <a:rPr lang="ja-JP" altLang="ko-KR" sz="1100" dirty="0">
                <a:latin typeface="MS Mincho" pitchFamily="49" charset="-128"/>
                <a:ea typeface="MS Mincho" pitchFamily="49" charset="-128"/>
              </a:rPr>
              <a:t>戻るボタンをクリックすると</a:t>
            </a:r>
            <a:r>
              <a:rPr lang="ja-JP" altLang="en-US" sz="1100" dirty="0">
                <a:latin typeface="MS Mincho" pitchFamily="49" charset="-128"/>
                <a:ea typeface="MS Mincho" pitchFamily="49" charset="-128"/>
              </a:rPr>
              <a:t>はじめの医療　</a:t>
            </a:r>
            <a:endParaRPr lang="en-US" altLang="ja-JP" sz="1100" dirty="0">
              <a:latin typeface="MS Mincho" pitchFamily="49" charset="-128"/>
              <a:ea typeface="MS Mincho" pitchFamily="49" charset="-128"/>
            </a:endParaRPr>
          </a:p>
          <a:p>
            <a:pPr lvl="0"/>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機関選択</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画面に切り替わります。</a:t>
            </a:r>
            <a:endParaRPr lang="en-US" altLang="ko-KR" sz="1100" dirty="0">
              <a:solidFill>
                <a:schemeClr val="dk1"/>
              </a:solidFill>
              <a:latin typeface="MS Mincho" pitchFamily="49" charset="-128"/>
              <a:ea typeface="MS Mincho" pitchFamily="49" charset="-128"/>
              <a:cs typeface="Century"/>
              <a:sym typeface="Century"/>
            </a:endParaRPr>
          </a:p>
        </p:txBody>
      </p:sp>
      <p:sp>
        <p:nvSpPr>
          <p:cNvPr id="42" name="Google Shape;235;p8"/>
          <p:cNvSpPr txBox="1"/>
          <p:nvPr/>
        </p:nvSpPr>
        <p:spPr>
          <a:xfrm>
            <a:off x="2446403" y="83158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4" name="Google Shape;381;p17"/>
          <p:cNvSpPr/>
          <p:nvPr/>
        </p:nvSpPr>
        <p:spPr>
          <a:xfrm>
            <a:off x="1479252" y="78921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286;p11"/>
          <p:cNvSpPr txBox="1"/>
          <p:nvPr/>
        </p:nvSpPr>
        <p:spPr>
          <a:xfrm>
            <a:off x="1880181" y="78197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46" name="Google Shape;212;p7"/>
          <p:cNvSpPr txBox="1"/>
          <p:nvPr/>
        </p:nvSpPr>
        <p:spPr>
          <a:xfrm>
            <a:off x="1381645" y="8140862"/>
            <a:ext cx="2392855" cy="232387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7" name="正方形/長方形 6">
            <a:extLst>
              <a:ext uri="{FF2B5EF4-FFF2-40B4-BE49-F238E27FC236}">
                <a16:creationId xmlns:a16="http://schemas.microsoft.com/office/drawing/2014/main" id="{AADFD26B-D2E8-ED91-B6C3-48642EE14C59}"/>
              </a:ext>
            </a:extLst>
          </p:cNvPr>
          <p:cNvSpPr/>
          <p:nvPr/>
        </p:nvSpPr>
        <p:spPr>
          <a:xfrm>
            <a:off x="2446403" y="2639833"/>
            <a:ext cx="1091927" cy="24156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4D9E9E9-5FE1-2D51-0A24-14C5D01BEA03}"/>
              </a:ext>
            </a:extLst>
          </p:cNvPr>
          <p:cNvSpPr/>
          <p:nvPr/>
        </p:nvSpPr>
        <p:spPr>
          <a:xfrm>
            <a:off x="2772726" y="5919011"/>
            <a:ext cx="415498" cy="7338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6AC8E2E-9CC1-AF77-17D3-E6FB3B6A0AF7}"/>
              </a:ext>
            </a:extLst>
          </p:cNvPr>
          <p:cNvSpPr/>
          <p:nvPr/>
        </p:nvSpPr>
        <p:spPr>
          <a:xfrm>
            <a:off x="2821763" y="7645772"/>
            <a:ext cx="415498" cy="7338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2820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12"/>
          <p:cNvGrpSpPr/>
          <p:nvPr/>
        </p:nvGrpSpPr>
        <p:grpSpPr>
          <a:xfrm>
            <a:off x="1252127" y="5187783"/>
            <a:ext cx="5367524" cy="3497365"/>
            <a:chOff x="1252127" y="5187783"/>
            <a:chExt cx="5367524" cy="3497365"/>
          </a:xfrm>
        </p:grpSpPr>
        <p:pic>
          <p:nvPicPr>
            <p:cNvPr id="10" name="그림 9"/>
            <p:cNvPicPr>
              <a:picLocks noChangeAspect="1"/>
            </p:cNvPicPr>
            <p:nvPr/>
          </p:nvPicPr>
          <p:blipFill>
            <a:blip r:embed="rId2" cstate="print"/>
            <a:stretch>
              <a:fillRect/>
            </a:stretch>
          </p:blipFill>
          <p:spPr>
            <a:xfrm>
              <a:off x="1252127" y="5187783"/>
              <a:ext cx="5367524" cy="3497365"/>
            </a:xfrm>
            <a:prstGeom prst="rect">
              <a:avLst/>
            </a:prstGeom>
          </p:spPr>
        </p:pic>
        <p:pic>
          <p:nvPicPr>
            <p:cNvPr id="11" name="그림 10"/>
            <p:cNvPicPr>
              <a:picLocks noChangeAspect="1"/>
            </p:cNvPicPr>
            <p:nvPr/>
          </p:nvPicPr>
          <p:blipFill>
            <a:blip r:embed="rId3" cstate="print"/>
            <a:stretch>
              <a:fillRect/>
            </a:stretch>
          </p:blipFill>
          <p:spPr>
            <a:xfrm>
              <a:off x="5337893" y="5720696"/>
              <a:ext cx="1225112" cy="217179"/>
            </a:xfrm>
            <a:prstGeom prst="rect">
              <a:avLst/>
            </a:prstGeom>
          </p:spPr>
        </p:pic>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32</a:t>
            </a:fld>
            <a:endParaRPr kumimoji="1" lang="ja-JP" altLang="en-US"/>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123487" y="4789181"/>
            <a:ext cx="5501902"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●２</a:t>
            </a:r>
            <a:r>
              <a:rPr lang="ja-JP" altLang="ko-KR" sz="1100" dirty="0">
                <a:latin typeface="MS Mincho" pitchFamily="49" charset="-128"/>
                <a:ea typeface="MS Mincho" pitchFamily="49" charset="-128"/>
              </a:rPr>
              <a:t>つの医療機関のチェックデータ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比較</a:t>
            </a:r>
            <a:endParaRPr lang="en-US" altLang="ja-JP" sz="1100" dirty="0">
              <a:latin typeface="MS Mincho" pitchFamily="49" charset="-128"/>
              <a:ea typeface="MS Mincho" pitchFamily="49" charset="-128"/>
            </a:endParaRPr>
          </a:p>
        </p:txBody>
      </p:sp>
      <p:sp>
        <p:nvSpPr>
          <p:cNvPr id="34" name="Google Shape;368;p16"/>
          <p:cNvSpPr txBox="1"/>
          <p:nvPr/>
        </p:nvSpPr>
        <p:spPr>
          <a:xfrm>
            <a:off x="5339020"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2506553"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28" name="Google Shape;381;p17"/>
          <p:cNvSpPr/>
          <p:nvPr/>
        </p:nvSpPr>
        <p:spPr>
          <a:xfrm>
            <a:off x="3967152" y="6217011"/>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4" name="그룹 4"/>
          <p:cNvGrpSpPr/>
          <p:nvPr/>
        </p:nvGrpSpPr>
        <p:grpSpPr>
          <a:xfrm>
            <a:off x="1255498" y="1689455"/>
            <a:ext cx="5238864" cy="1878499"/>
            <a:chOff x="1255498" y="1689455"/>
            <a:chExt cx="5238864" cy="1878499"/>
          </a:xfrm>
        </p:grpSpPr>
        <p:pic>
          <p:nvPicPr>
            <p:cNvPr id="3" name="그림 2"/>
            <p:cNvPicPr>
              <a:picLocks noChangeAspect="1"/>
            </p:cNvPicPr>
            <p:nvPr/>
          </p:nvPicPr>
          <p:blipFill>
            <a:blip r:embed="rId4" cstate="print"/>
            <a:stretch>
              <a:fillRect/>
            </a:stretch>
          </p:blipFill>
          <p:spPr>
            <a:xfrm>
              <a:off x="1255498" y="1689455"/>
              <a:ext cx="5238864" cy="1878499"/>
            </a:xfrm>
            <a:prstGeom prst="rect">
              <a:avLst/>
            </a:prstGeom>
          </p:spPr>
        </p:pic>
        <p:sp>
          <p:nvSpPr>
            <p:cNvPr id="27" name="직사각형 26"/>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9" name="Google Shape;368;p16"/>
          <p:cNvSpPr txBox="1"/>
          <p:nvPr/>
        </p:nvSpPr>
        <p:spPr>
          <a:xfrm>
            <a:off x="5001952" y="28135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0" name="Google Shape;371;p16"/>
          <p:cNvSpPr txBox="1"/>
          <p:nvPr/>
        </p:nvSpPr>
        <p:spPr>
          <a:xfrm>
            <a:off x="4307603" y="19934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1" name="Google Shape;381;p17"/>
          <p:cNvSpPr/>
          <p:nvPr/>
        </p:nvSpPr>
        <p:spPr>
          <a:xfrm>
            <a:off x="3916960" y="27029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381;p17"/>
          <p:cNvSpPr/>
          <p:nvPr/>
        </p:nvSpPr>
        <p:spPr>
          <a:xfrm>
            <a:off x="3919105" y="20756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p:cNvSpPr txBox="1"/>
          <p:nvPr/>
        </p:nvSpPr>
        <p:spPr>
          <a:xfrm>
            <a:off x="755375" y="3784272"/>
            <a:ext cx="6587236" cy="69822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貼り付け対象の医療機関を右側から選択するようにします。</a:t>
            </a:r>
            <a:endParaRPr lang="en-US" altLang="ja-JP" sz="1050" dirty="0">
              <a:latin typeface="MS Mincho" pitchFamily="49" charset="-128"/>
              <a:ea typeface="MS Mincho" pitchFamily="49" charset="-128"/>
            </a:endParaRPr>
          </a:p>
          <a:p>
            <a:pPr lvl="0">
              <a:lnSpc>
                <a:spcPct val="125000"/>
              </a:lnSpc>
            </a:pPr>
            <a:r>
              <a:rPr lang="ko-KR" altLang="en-US" sz="1050" dirty="0">
                <a:solidFill>
                  <a:srgbClr val="FF0000"/>
                </a:solidFill>
                <a:latin typeface="MS Mincho" pitchFamily="49" charset="-128"/>
                <a:ea typeface="MS Mincho"/>
                <a:cs typeface="MS Mincho"/>
                <a:sym typeface="MS Mincho"/>
              </a:rPr>
              <a:t>①</a:t>
            </a:r>
            <a:r>
              <a:rPr lang="ja-JP" altLang="en-US" sz="1050" dirty="0">
                <a:solidFill>
                  <a:srgbClr val="FF0000"/>
                </a:solidFill>
                <a:latin typeface="MS Mincho" pitchFamily="49" charset="-128"/>
                <a:ea typeface="MS Mincho"/>
                <a:cs typeface="MS Mincho"/>
                <a:sym typeface="MS Mincho"/>
              </a:rPr>
              <a:t>　</a:t>
            </a:r>
            <a:r>
              <a:rPr lang="ja-JP" altLang="ko-KR" sz="1050" dirty="0">
                <a:latin typeface="MS Mincho" pitchFamily="49" charset="-128"/>
                <a:ea typeface="MS Mincho" pitchFamily="49" charset="-128"/>
              </a:rPr>
              <a:t>貼り付け対象の医療機関をクリックします。 （ダブルクリック</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②選択</a:t>
            </a:r>
            <a:r>
              <a:rPr lang="ja-JP" altLang="en-US" sz="1050" dirty="0">
                <a:latin typeface="MS Mincho" pitchFamily="49" charset="-128"/>
                <a:ea typeface="MS Mincho" pitchFamily="49" charset="-128"/>
              </a:rPr>
              <a:t>するの</a:t>
            </a:r>
            <a:r>
              <a:rPr lang="ja-JP" altLang="ko-KR" sz="1050" dirty="0">
                <a:latin typeface="MS Mincho" pitchFamily="49" charset="-128"/>
                <a:ea typeface="MS Mincho" pitchFamily="49" charset="-128"/>
              </a:rPr>
              <a:t>と同じです。）</a:t>
            </a:r>
            <a:endParaRPr lang="en-US" altLang="ko-KR" sz="105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50" dirty="0">
                <a:solidFill>
                  <a:srgbClr val="FF0000"/>
                </a:solidFill>
                <a:latin typeface="MS Mincho" pitchFamily="49" charset="-128"/>
                <a:ea typeface="MS Mincho"/>
                <a:cs typeface="MS Mincho"/>
                <a:sym typeface="MS Mincho"/>
              </a:rPr>
              <a:t>②</a:t>
            </a:r>
            <a:r>
              <a:rPr lang="ja-JP" altLang="ko-KR" sz="1050" dirty="0">
                <a:latin typeface="MS Mincho" pitchFamily="49" charset="-128"/>
                <a:ea typeface="MS Mincho" pitchFamily="49" charset="-128"/>
              </a:rPr>
              <a:t>「選択」ボタンをクリックすると該当医療機関の学習チェックデータ照​​会ウィンドウに切り替わります。</a:t>
            </a:r>
            <a:endParaRPr lang="ko-KR" altLang="en-US" sz="1050" dirty="0">
              <a:latin typeface="MS Mincho" pitchFamily="49" charset="-128"/>
            </a:endParaRPr>
          </a:p>
        </p:txBody>
      </p:sp>
      <p:sp>
        <p:nvSpPr>
          <p:cNvPr id="38" name="Google Shape;381;p17"/>
          <p:cNvSpPr/>
          <p:nvPr/>
        </p:nvSpPr>
        <p:spPr>
          <a:xfrm>
            <a:off x="1210440" y="6217011"/>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252126" y="8757836"/>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貼り付け対象医療機関の既存の学習済みチェックデータが照会されます。</a:t>
            </a:r>
            <a:endParaRPr lang="en-US" altLang="ko-KR" sz="1100" dirty="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コピー対象医療機関のチェックデータです。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2つの医療機関の学習されたチェックデータを確認します。</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 </a:t>
            </a:r>
            <a:r>
              <a:rPr lang="ja-JP" altLang="ko-KR" sz="1100" dirty="0">
                <a:latin typeface="MS Mincho" pitchFamily="49" charset="-128"/>
                <a:ea typeface="MS Mincho" pitchFamily="49" charset="-128"/>
              </a:rPr>
              <a:t>貼り付け対象のチェックデータを確認して選択/解除します</a:t>
            </a:r>
            <a:r>
              <a:rPr lang="ja-JP" altLang="en-US" sz="1100" dirty="0">
                <a:latin typeface="MS Mincho" pitchFamily="49" charset="-128"/>
                <a:ea typeface="MS Mincho" pitchFamily="49" charset="-128"/>
              </a:rPr>
              <a:t>。</a:t>
            </a:r>
            <a:endParaRPr lang="ko-KR" altLang="en-US" sz="1100" dirty="0">
              <a:latin typeface="MS Mincho" pitchFamily="49" charset="-128"/>
            </a:endParaRPr>
          </a:p>
        </p:txBody>
      </p:sp>
      <p:sp>
        <p:nvSpPr>
          <p:cNvPr id="6" name="正方形/長方形 5">
            <a:extLst>
              <a:ext uri="{FF2B5EF4-FFF2-40B4-BE49-F238E27FC236}">
                <a16:creationId xmlns:a16="http://schemas.microsoft.com/office/drawing/2014/main" id="{74A95570-2DBB-3226-F13A-3E166C19E8EF}"/>
              </a:ext>
            </a:extLst>
          </p:cNvPr>
          <p:cNvSpPr/>
          <p:nvPr/>
        </p:nvSpPr>
        <p:spPr>
          <a:xfrm>
            <a:off x="2851679" y="5390231"/>
            <a:ext cx="415498" cy="111927"/>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8F10391-C59D-44F3-CD4B-EFE23C620F09}"/>
              </a:ext>
            </a:extLst>
          </p:cNvPr>
          <p:cNvSpPr/>
          <p:nvPr/>
        </p:nvSpPr>
        <p:spPr>
          <a:xfrm>
            <a:off x="2820672" y="1921569"/>
            <a:ext cx="415498"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E34059C-1F97-3D78-4459-4AE3BE3A66BC}"/>
              </a:ext>
            </a:extLst>
          </p:cNvPr>
          <p:cNvSpPr/>
          <p:nvPr/>
        </p:nvSpPr>
        <p:spPr>
          <a:xfrm>
            <a:off x="5566755" y="1925334"/>
            <a:ext cx="415498"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EE2F0BF-36AD-379D-35D4-BBE18EE6DE92}"/>
              </a:ext>
            </a:extLst>
          </p:cNvPr>
          <p:cNvSpPr/>
          <p:nvPr/>
        </p:nvSpPr>
        <p:spPr>
          <a:xfrm>
            <a:off x="5674384" y="5414495"/>
            <a:ext cx="415498"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20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stretch>
            <a:fillRect/>
          </a:stretch>
        </p:blipFill>
        <p:spPr>
          <a:xfrm>
            <a:off x="1148658" y="8088197"/>
            <a:ext cx="5498572" cy="2303839"/>
          </a:xfrm>
          <a:prstGeom prst="rect">
            <a:avLst/>
          </a:prstGeom>
        </p:spPr>
      </p:pic>
      <p:pic>
        <p:nvPicPr>
          <p:cNvPr id="18" name="그림 17"/>
          <p:cNvPicPr>
            <a:picLocks noChangeAspect="1"/>
          </p:cNvPicPr>
          <p:nvPr/>
        </p:nvPicPr>
        <p:blipFill>
          <a:blip r:embed="rId3" cstate="print"/>
          <a:stretch>
            <a:fillRect/>
          </a:stretch>
        </p:blipFill>
        <p:spPr>
          <a:xfrm>
            <a:off x="1148658" y="4360010"/>
            <a:ext cx="5515506" cy="2313321"/>
          </a:xfrm>
          <a:prstGeom prst="rect">
            <a:avLst/>
          </a:prstGeom>
        </p:spPr>
      </p:pic>
      <p:pic>
        <p:nvPicPr>
          <p:cNvPr id="13" name="그림 12"/>
          <p:cNvPicPr>
            <a:picLocks noChangeAspect="1"/>
          </p:cNvPicPr>
          <p:nvPr/>
        </p:nvPicPr>
        <p:blipFill>
          <a:blip r:embed="rId4" cstate="print"/>
          <a:stretch>
            <a:fillRect/>
          </a:stretch>
        </p:blipFill>
        <p:spPr>
          <a:xfrm>
            <a:off x="1137604" y="1671671"/>
            <a:ext cx="5509626" cy="2285307"/>
          </a:xfrm>
          <a:prstGeom prst="rect">
            <a:avLst/>
          </a:prstGeom>
        </p:spPr>
      </p:pic>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33</a:t>
            </a:fld>
            <a:endParaRPr kumimoji="1" lang="ja-JP" altLang="en-US"/>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40" name="Google Shape;300;p12"/>
          <p:cNvSpPr/>
          <p:nvPr/>
        </p:nvSpPr>
        <p:spPr>
          <a:xfrm>
            <a:off x="4382651" y="2216433"/>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137604" y="4068649"/>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23" name="Google Shape;212;p7"/>
          <p:cNvSpPr txBox="1"/>
          <p:nvPr/>
        </p:nvSpPr>
        <p:spPr>
          <a:xfrm>
            <a:off x="2998815" y="2919613"/>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24" name="Google Shape;210;p7"/>
          <p:cNvCxnSpPr>
            <a:cxnSpLocks/>
            <a:stCxn id="40" idx="2"/>
            <a:endCxn id="23" idx="0"/>
          </p:cNvCxnSpPr>
          <p:nvPr/>
        </p:nvCxnSpPr>
        <p:spPr>
          <a:xfrm rot="5400000">
            <a:off x="4083401" y="2208188"/>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318;p13"/>
          <p:cNvSpPr txBox="1"/>
          <p:nvPr/>
        </p:nvSpPr>
        <p:spPr>
          <a:xfrm>
            <a:off x="4626146" y="19447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1" name="四角形: 角を丸くする 14">
            <a:extLst>
              <a:ext uri="{FF2B5EF4-FFF2-40B4-BE49-F238E27FC236}">
                <a16:creationId xmlns:a16="http://schemas.microsoft.com/office/drawing/2014/main" id="{DED819BA-FA8D-424E-8D2B-C05C99B226E7}"/>
              </a:ext>
            </a:extLst>
          </p:cNvPr>
          <p:cNvSpPr/>
          <p:nvPr/>
        </p:nvSpPr>
        <p:spPr>
          <a:xfrm>
            <a:off x="1560680" y="4965410"/>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正常にインポート処理が完了しました</a:t>
            </a:r>
            <a:r>
              <a:rPr lang="ja-JP" altLang="en-US" sz="1100" dirty="0">
                <a:solidFill>
                  <a:schemeClr val="tx1"/>
                </a:solidFill>
                <a:latin typeface="MS Mincho" pitchFamily="49" charset="-128"/>
                <a:ea typeface="MS Mincho" pitchFamily="49" charset="-128"/>
              </a:rPr>
              <a:t>。</a:t>
            </a:r>
            <a:endParaRPr lang="en-US" altLang="ja-JP" sz="1100" dirty="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4849461" y="7002526"/>
            <a:ext cx="2089281" cy="1017682"/>
          </a:xfrm>
          <a:prstGeom prst="rect">
            <a:avLst/>
          </a:prstGeom>
        </p:spPr>
      </p:pic>
      <p:sp>
        <p:nvSpPr>
          <p:cNvPr id="45" name="Google Shape;300;p12"/>
          <p:cNvSpPr/>
          <p:nvPr/>
        </p:nvSpPr>
        <p:spPr>
          <a:xfrm>
            <a:off x="5295862" y="4908201"/>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329;p13"/>
          <p:cNvSpPr txBox="1"/>
          <p:nvPr/>
        </p:nvSpPr>
        <p:spPr>
          <a:xfrm>
            <a:off x="5708984" y="45949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7" name="Google Shape;321;p13"/>
          <p:cNvCxnSpPr>
            <a:cxnSpLocks/>
          </p:cNvCxnSpPr>
          <p:nvPr/>
        </p:nvCxnSpPr>
        <p:spPr>
          <a:xfrm rot="16200000" flipH="1">
            <a:off x="3069946" y="4556720"/>
            <a:ext cx="1689516" cy="38234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8" name="Google Shape;212;p7"/>
          <p:cNvSpPr txBox="1"/>
          <p:nvPr/>
        </p:nvSpPr>
        <p:spPr>
          <a:xfrm>
            <a:off x="2998815" y="5592649"/>
            <a:ext cx="1796010" cy="108068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50" name="Google Shape;315;p13"/>
          <p:cNvSpPr txBox="1"/>
          <p:nvPr/>
        </p:nvSpPr>
        <p:spPr>
          <a:xfrm>
            <a:off x="1668379" y="6992383"/>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51" name="Google Shape;326;p13"/>
          <p:cNvCxnSpPr>
            <a:cxnSpLocks/>
            <a:endCxn id="61" idx="3"/>
          </p:cNvCxnSpPr>
          <p:nvPr/>
        </p:nvCxnSpPr>
        <p:spPr>
          <a:xfrm rot="5400000">
            <a:off x="4183705" y="8579513"/>
            <a:ext cx="1820052" cy="721729"/>
          </a:xfrm>
          <a:prstGeom prst="bentConnector2">
            <a:avLst/>
          </a:prstGeom>
          <a:noFill/>
          <a:ln w="19050" cap="flat" cmpd="sng">
            <a:solidFill>
              <a:srgbClr val="FF0000"/>
            </a:solidFill>
            <a:prstDash val="solid"/>
            <a:miter lim="800000"/>
            <a:headEnd type="none" w="sm" len="sm"/>
            <a:tailEnd type="triangle" w="med" len="med"/>
          </a:ln>
        </p:spPr>
      </p:cxnSp>
      <p:cxnSp>
        <p:nvCxnSpPr>
          <p:cNvPr id="52" name="Google Shape;210;p7"/>
          <p:cNvCxnSpPr>
            <a:cxnSpLocks/>
          </p:cNvCxnSpPr>
          <p:nvPr/>
        </p:nvCxnSpPr>
        <p:spPr>
          <a:xfrm rot="5400000">
            <a:off x="4955086" y="6088943"/>
            <a:ext cx="1827163"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61" name="Google Shape;212;p7"/>
          <p:cNvSpPr txBox="1"/>
          <p:nvPr/>
        </p:nvSpPr>
        <p:spPr>
          <a:xfrm>
            <a:off x="2998815" y="9308770"/>
            <a:ext cx="1734051" cy="108326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66" name="四角形: 角を丸くする 14">
            <a:extLst>
              <a:ext uri="{FF2B5EF4-FFF2-40B4-BE49-F238E27FC236}">
                <a16:creationId xmlns:a16="http://schemas.microsoft.com/office/drawing/2014/main" id="{DED819BA-FA8D-424E-8D2B-C05C99B226E7}"/>
              </a:ext>
            </a:extLst>
          </p:cNvPr>
          <p:cNvSpPr/>
          <p:nvPr/>
        </p:nvSpPr>
        <p:spPr>
          <a:xfrm>
            <a:off x="1572126" y="8729133"/>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MS Mincho" pitchFamily="49" charset="-128"/>
                <a:ea typeface="MS Mincho" pitchFamily="49" charset="-128"/>
              </a:rPr>
              <a:t>イ</a:t>
            </a:r>
            <a:r>
              <a:rPr lang="ja-JP" altLang="ko-KR" sz="1100" dirty="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
        <p:nvSpPr>
          <p:cNvPr id="3" name="正方形/長方形 2">
            <a:extLst>
              <a:ext uri="{FF2B5EF4-FFF2-40B4-BE49-F238E27FC236}">
                <a16:creationId xmlns:a16="http://schemas.microsoft.com/office/drawing/2014/main" id="{DD9EE114-BA09-BE5E-FE3C-28DF3071C42F}"/>
              </a:ext>
            </a:extLst>
          </p:cNvPr>
          <p:cNvSpPr/>
          <p:nvPr/>
        </p:nvSpPr>
        <p:spPr>
          <a:xfrm>
            <a:off x="2725780" y="1921028"/>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AEC5EFF-2F14-389E-5B61-236FAEEC5BDE}"/>
              </a:ext>
            </a:extLst>
          </p:cNvPr>
          <p:cNvSpPr/>
          <p:nvPr/>
        </p:nvSpPr>
        <p:spPr>
          <a:xfrm>
            <a:off x="5573671" y="1920556"/>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E39115A-5427-62DF-9DFD-960882E09FA6}"/>
              </a:ext>
            </a:extLst>
          </p:cNvPr>
          <p:cNvSpPr/>
          <p:nvPr/>
        </p:nvSpPr>
        <p:spPr>
          <a:xfrm>
            <a:off x="2750964" y="4593985"/>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6ED4DF4-872E-0BAE-DD60-788F1DD31FFE}"/>
              </a:ext>
            </a:extLst>
          </p:cNvPr>
          <p:cNvSpPr/>
          <p:nvPr/>
        </p:nvSpPr>
        <p:spPr>
          <a:xfrm>
            <a:off x="5606808" y="4603263"/>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81F5DD0-7C6B-4E74-8ED4-1273C91CE454}"/>
              </a:ext>
            </a:extLst>
          </p:cNvPr>
          <p:cNvSpPr/>
          <p:nvPr/>
        </p:nvSpPr>
        <p:spPr>
          <a:xfrm>
            <a:off x="2725780" y="8319383"/>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8" name="正方形/長方形 7">
            <a:extLst>
              <a:ext uri="{FF2B5EF4-FFF2-40B4-BE49-F238E27FC236}">
                <a16:creationId xmlns:a16="http://schemas.microsoft.com/office/drawing/2014/main" id="{A59CFA92-C0CE-2DE9-3FD8-AA4B8ECDA8E2}"/>
              </a:ext>
            </a:extLst>
          </p:cNvPr>
          <p:cNvSpPr/>
          <p:nvPr/>
        </p:nvSpPr>
        <p:spPr>
          <a:xfrm>
            <a:off x="5573671" y="8304762"/>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83071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1080000" y="3193492"/>
            <a:ext cx="1995912" cy="3316165"/>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34</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61122" y="6251663"/>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089636" y="5733024"/>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a:t>
            </a:r>
            <a:r>
              <a:rPr lang="ja-JP" altLang="en-US" sz="1100" dirty="0">
                <a:solidFill>
                  <a:schemeClr val="tx1"/>
                </a:solidFill>
                <a:latin typeface="MS Mincho" pitchFamily="49" charset="-128"/>
                <a:ea typeface="MS Mincho" pitchFamily="49" charset="-128"/>
              </a:rPr>
              <a:t>問い合わせ一覧</a:t>
            </a:r>
            <a:r>
              <a:rPr lang="ja-JP" altLang="ko-KR" sz="1100" dirty="0">
                <a:solidFill>
                  <a:schemeClr val="tx1"/>
                </a:solidFill>
                <a:latin typeface="MS Mincho" pitchFamily="49" charset="-128"/>
                <a:ea typeface="MS Mincho" pitchFamily="49" charset="-128"/>
              </a:rPr>
              <a:t>」をダブルクリックします。</a:t>
            </a:r>
            <a:endParaRPr lang="ja-JP" altLang="en-US" sz="1100" dirty="0">
              <a:solidFill>
                <a:schemeClr val="tx1"/>
              </a:solidFill>
              <a:latin typeface="MS Mincho" pitchFamily="49" charset="-128"/>
              <a:ea typeface="MS Mincho" pitchFamily="49" charset="-128"/>
            </a:endParaRPr>
          </a:p>
        </p:txBody>
      </p:sp>
      <p:sp>
        <p:nvSpPr>
          <p:cNvPr id="15" name="Google Shape;357;p15"/>
          <p:cNvSpPr/>
          <p:nvPr/>
        </p:nvSpPr>
        <p:spPr>
          <a:xfrm>
            <a:off x="722299" y="6885736"/>
            <a:ext cx="3784386"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10" name="그림 9"/>
          <p:cNvPicPr>
            <a:picLocks noChangeAspect="1"/>
          </p:cNvPicPr>
          <p:nvPr/>
        </p:nvPicPr>
        <p:blipFill>
          <a:blip r:embed="rId3" cstate="print"/>
          <a:stretch>
            <a:fillRect/>
          </a:stretch>
        </p:blipFill>
        <p:spPr>
          <a:xfrm>
            <a:off x="4677747" y="6949438"/>
            <a:ext cx="2362200" cy="838200"/>
          </a:xfrm>
          <a:prstGeom prst="rect">
            <a:avLst/>
          </a:prstGeom>
        </p:spPr>
      </p:pic>
      <p:sp>
        <p:nvSpPr>
          <p:cNvPr id="16" name="직사각형 15"/>
          <p:cNvSpPr/>
          <p:nvPr/>
        </p:nvSpPr>
        <p:spPr>
          <a:xfrm>
            <a:off x="3443705" y="3380597"/>
            <a:ext cx="3839411" cy="938719"/>
          </a:xfrm>
          <a:prstGeom prst="rect">
            <a:avLst/>
          </a:prstGeom>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a:solidFill>
                  <a:srgbClr val="FF0000"/>
                </a:solidFill>
                <a:latin typeface="MS Mincho" pitchFamily="49" charset="-128"/>
                <a:ea typeface="MS Mincho" pitchFamily="49" charset="-128"/>
              </a:rPr>
              <a:t>「お問い合わせ一覧」は</a:t>
            </a:r>
            <a:r>
              <a:rPr lang="en-US" altLang="ja-JP" sz="1100" dirty="0">
                <a:solidFill>
                  <a:srgbClr val="FF0000"/>
                </a:solidFill>
                <a:latin typeface="MS Mincho" pitchFamily="49" charset="-128"/>
                <a:ea typeface="MS Mincho" pitchFamily="49" charset="-128"/>
              </a:rPr>
              <a:t>DX CARE</a:t>
            </a:r>
            <a:r>
              <a:rPr lang="ja-JP" altLang="en-US" sz="1100" dirty="0">
                <a:solidFill>
                  <a:srgbClr val="FF0000"/>
                </a:solidFill>
                <a:latin typeface="MS Mincho" pitchFamily="49" charset="-128"/>
                <a:ea typeface="MS Mincho" pitchFamily="49" charset="-128"/>
              </a:rPr>
              <a:t>サポートデスク</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a:lnSpc>
                <a:spcPct val="125000"/>
              </a:lnSpc>
            </a:pPr>
            <a:r>
              <a:rPr lang="en-US" altLang="ja-JP" sz="1100" dirty="0">
                <a:solidFill>
                  <a:srgbClr val="FF0000"/>
                </a:solidFill>
                <a:latin typeface="MS Mincho" pitchFamily="49" charset="-128"/>
                <a:ea typeface="MS Mincho" pitchFamily="49" charset="-128"/>
              </a:rPr>
              <a:t>      </a:t>
            </a:r>
            <a:r>
              <a:rPr lang="ja-JP" altLang="en-US" sz="1100" dirty="0">
                <a:solidFill>
                  <a:srgbClr val="FF0000"/>
                </a:solidFill>
                <a:latin typeface="MS Mincho" pitchFamily="49" charset="-128"/>
                <a:ea typeface="MS Mincho" pitchFamily="49" charset="-128"/>
              </a:rPr>
              <a:t>や</a:t>
            </a:r>
            <a:r>
              <a:rPr lang="ja-JP" altLang="ko-KR" sz="1100" dirty="0">
                <a:solidFill>
                  <a:srgbClr val="FF0000"/>
                </a:solidFill>
                <a:latin typeface="MS Mincho" pitchFamily="49" charset="-128"/>
                <a:ea typeface="MS Mincho" pitchFamily="49" charset="-128"/>
              </a:rPr>
              <a:t>チェックアイDX運営者</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サポーターユーザーが</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アクセス可能です。</a:t>
            </a:r>
            <a:r>
              <a:rPr lang="ja-JP" altLang="en-US" sz="1100" dirty="0">
                <a:solidFill>
                  <a:srgbClr val="FF0000"/>
                </a:solidFill>
                <a:latin typeface="MS Mincho" pitchFamily="49" charset="-128"/>
                <a:ea typeface="MS Mincho" pitchFamily="49" charset="-128"/>
              </a:rPr>
              <a:t>又、</a:t>
            </a:r>
            <a:r>
              <a:rPr lang="ja-JP" altLang="ko-KR" sz="1100" dirty="0">
                <a:solidFill>
                  <a:srgbClr val="FF0000"/>
                </a:solidFill>
                <a:latin typeface="MS Mincho" pitchFamily="49" charset="-128"/>
                <a:ea typeface="MS Mincho" pitchFamily="49" charset="-128"/>
              </a:rPr>
              <a:t>一般医療機関のユーザー</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には本画面のアクセスを許可しません。</a:t>
            </a:r>
            <a:endParaRPr lang="en-US" altLang="ko-KR" sz="1100" dirty="0">
              <a:solidFill>
                <a:srgbClr val="FF0000"/>
              </a:solidFill>
              <a:latin typeface="MS Mincho" pitchFamily="49" charset="-128"/>
              <a:ea typeface="MS Mincho" pitchFamily="49" charset="-128"/>
            </a:endParaRPr>
          </a:p>
        </p:txBody>
      </p:sp>
      <p:sp>
        <p:nvSpPr>
          <p:cNvPr id="17" name="四角形: 角を丸くする 15">
            <a:extLst>
              <a:ext uri="{FF2B5EF4-FFF2-40B4-BE49-F238E27FC236}">
                <a16:creationId xmlns:a16="http://schemas.microsoft.com/office/drawing/2014/main" id="{7FC6311B-7F6A-AFBA-8F02-E9A4F65DC4ED}"/>
              </a:ext>
            </a:extLst>
          </p:cNvPr>
          <p:cNvSpPr/>
          <p:nvPr/>
        </p:nvSpPr>
        <p:spPr>
          <a:xfrm>
            <a:off x="4677747" y="695063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p:cNvPicPr>
            <a:picLocks noChangeAspect="1"/>
          </p:cNvPicPr>
          <p:nvPr/>
        </p:nvPicPr>
        <p:blipFill>
          <a:blip r:embed="rId4" cstate="print"/>
          <a:stretch>
            <a:fillRect/>
          </a:stretch>
        </p:blipFill>
        <p:spPr>
          <a:xfrm>
            <a:off x="2077956" y="8041740"/>
            <a:ext cx="4957535" cy="1617137"/>
          </a:xfrm>
          <a:prstGeom prst="rect">
            <a:avLst/>
          </a:prstGeom>
          <a:ln>
            <a:solidFill>
              <a:schemeClr val="tx1"/>
            </a:solidFill>
          </a:ln>
        </p:spPr>
      </p:pic>
      <p:cxnSp>
        <p:nvCxnSpPr>
          <p:cNvPr id="20" name="Google Shape;326;p13"/>
          <p:cNvCxnSpPr>
            <a:stCxn id="17" idx="2"/>
            <a:endCxn id="11" idx="0"/>
          </p:cNvCxnSpPr>
          <p:nvPr/>
        </p:nvCxnSpPr>
        <p:spPr>
          <a:xfrm rot="5400000">
            <a:off x="4378719" y="750541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직사각형 21"/>
          <p:cNvSpPr/>
          <p:nvPr/>
        </p:nvSpPr>
        <p:spPr>
          <a:xfrm>
            <a:off x="1801968" y="96909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C37EE732-BA8C-9051-869C-337413050912}"/>
              </a:ext>
            </a:extLst>
          </p:cNvPr>
          <p:cNvSpPr txBox="1"/>
          <p:nvPr/>
        </p:nvSpPr>
        <p:spPr>
          <a:xfrm>
            <a:off x="757307" y="1710638"/>
            <a:ext cx="6462477" cy="110799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チェックアイDXには医療機関のユーザーが</a:t>
            </a:r>
            <a:r>
              <a:rPr lang="ja-JP" altLang="en-US" sz="1100" dirty="0">
                <a:latin typeface="MS Mincho" pitchFamily="49" charset="-128"/>
                <a:ea typeface="MS Mincho" pitchFamily="49" charset="-128"/>
              </a:rPr>
              <a:t>分からないことや気になる事項について直接質問や問合せを</a:t>
            </a:r>
            <a:r>
              <a:rPr lang="ja-JP" altLang="ko-KR" sz="1100" dirty="0">
                <a:latin typeface="MS Mincho" pitchFamily="49" charset="-128"/>
                <a:ea typeface="MS Mincho" pitchFamily="49" charset="-128"/>
              </a:rPr>
              <a:t>作成して送信する機能があります。</a:t>
            </a:r>
            <a:r>
              <a:rPr lang="ja-JP" altLang="en-US" sz="1100" dirty="0">
                <a:latin typeface="MS Mincho" pitchFamily="49" charset="-128"/>
                <a:ea typeface="MS Mincho" pitchFamily="49" charset="-128"/>
              </a:rPr>
              <a:t>それに対しサポートデスクおよび運営者とサポーター管理者は</a:t>
            </a:r>
            <a:r>
              <a:rPr lang="ja-JP" altLang="ko-KR" sz="1100" dirty="0">
                <a:latin typeface="MS Mincho" pitchFamily="49" charset="-128"/>
                <a:ea typeface="MS Mincho" pitchFamily="49" charset="-128"/>
              </a:rPr>
              <a:t>ユーザーの問い合わせ内容を確認し、返信内容を作成して</a:t>
            </a:r>
            <a:r>
              <a:rPr lang="ja-JP" altLang="en-US" sz="1100" dirty="0">
                <a:latin typeface="MS Mincho" pitchFamily="49" charset="-128"/>
                <a:ea typeface="MS Mincho" pitchFamily="49" charset="-128"/>
              </a:rPr>
              <a:t>回答</a:t>
            </a:r>
            <a:r>
              <a:rPr lang="ja-JP" altLang="ko-KR" sz="1100" dirty="0">
                <a:latin typeface="MS Mincho" pitchFamily="49" charset="-128"/>
                <a:ea typeface="MS Mincho" pitchFamily="49" charset="-128"/>
              </a:rPr>
              <a:t>処理を行います。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これらの機能説明を記載します。</a:t>
            </a:r>
            <a:endParaRPr lang="en-US" altLang="ko-KR" sz="1100" dirty="0">
              <a:latin typeface="MS Mincho" pitchFamily="49" charset="-128"/>
              <a:ea typeface="MS Mincho" pitchFamily="49" charset="-128"/>
            </a:endParaRPr>
          </a:p>
          <a:p>
            <a:pPr algn="l"/>
            <a:endParaRPr kumimoji="1" lang="ja-JP" altLang="en-US" sz="1100" dirty="0"/>
          </a:p>
        </p:txBody>
      </p:sp>
    </p:spTree>
    <p:extLst>
      <p:ext uri="{BB962C8B-B14F-4D97-AF65-F5344CB8AC3E}">
        <p14:creationId xmlns:p14="http://schemas.microsoft.com/office/powerpoint/2010/main" val="44615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35</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79999" y="1659007"/>
            <a:ext cx="5957138" cy="515526"/>
          </a:xfrm>
          <a:prstGeom prst="rect">
            <a:avLst/>
          </a:prstGeom>
          <a:noFill/>
        </p:spPr>
        <p:txBody>
          <a:bodyPr wrap="square">
            <a:spAutoFit/>
          </a:bodyPr>
          <a:lstStyle/>
          <a:p>
            <a:pPr>
              <a:lnSpc>
                <a:spcPct val="125000"/>
              </a:lnSpc>
            </a:pPr>
            <a:r>
              <a:rPr lang="ja-JP" altLang="ja-JP" sz="1100" b="1" kern="0" dirty="0">
                <a:effectLst/>
                <a:latin typeface="MS Mincho" pitchFamily="49" charset="-128"/>
                <a:ea typeface="MS Mincho" pitchFamily="49" charset="-128"/>
                <a:cs typeface="KozGoPro-Medium"/>
              </a:rPr>
              <a:t>１．</a:t>
            </a:r>
            <a:r>
              <a:rPr lang="ja-JP" altLang="ko-KR" sz="1100" dirty="0">
                <a:latin typeface="MS Mincho" pitchFamily="49" charset="-128"/>
                <a:ea typeface="MS Mincho" pitchFamily="49" charset="-128"/>
              </a:rPr>
              <a:t>チェックアイDX</a:t>
            </a:r>
            <a:r>
              <a:rPr lang="ja-JP" altLang="en-US" sz="1100" dirty="0">
                <a:latin typeface="MS Mincho" pitchFamily="49" charset="-128"/>
                <a:ea typeface="MS Mincho" pitchFamily="49" charset="-128"/>
              </a:rPr>
              <a:t>の運営者</a:t>
            </a:r>
            <a:endParaRPr lang="en-US" altLang="ko-KR" sz="1100" b="1" kern="0" dirty="0">
              <a:effectLst/>
              <a:latin typeface="MS Mincho" pitchFamily="49" charset="-128"/>
              <a:ea typeface="MS Mincho" pitchFamily="49" charset="-128"/>
              <a:cs typeface="KozGoPro-Medium"/>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チェックアイDX運営者の機能</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回答機能です。</a:t>
            </a:r>
            <a:endParaRPr lang="ko-KR" altLang="en-US" sz="1100" b="1" kern="0" dirty="0">
              <a:effectLst/>
              <a:latin typeface="MS Mincho" pitchFamily="49" charset="-128"/>
              <a:ea typeface="ＭＳ 明朝" panose="02020609040205080304" pitchFamily="17" charset="-128"/>
              <a:cs typeface="KozGoPro-Medium"/>
            </a:endParaRPr>
          </a:p>
        </p:txBody>
      </p:sp>
      <p:sp>
        <p:nvSpPr>
          <p:cNvPr id="7"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2" cstate="print"/>
          <a:stretch>
            <a:fillRect/>
          </a:stretch>
        </p:blipFill>
        <p:spPr>
          <a:xfrm>
            <a:off x="977925" y="2915102"/>
            <a:ext cx="5425907" cy="837014"/>
          </a:xfrm>
          <a:prstGeom prst="rect">
            <a:avLst/>
          </a:prstGeom>
        </p:spPr>
      </p:pic>
      <p:sp>
        <p:nvSpPr>
          <p:cNvPr id="10" name="Google Shape;437;p20"/>
          <p:cNvSpPr txBox="1"/>
          <p:nvPr/>
        </p:nvSpPr>
        <p:spPr>
          <a:xfrm>
            <a:off x="770176" y="28931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438;p20"/>
          <p:cNvSpPr txBox="1"/>
          <p:nvPr/>
        </p:nvSpPr>
        <p:spPr>
          <a:xfrm>
            <a:off x="5766485" y="29009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Google Shape;445;p20"/>
          <p:cNvSpPr txBox="1"/>
          <p:nvPr/>
        </p:nvSpPr>
        <p:spPr>
          <a:xfrm>
            <a:off x="770176" y="3220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3" name="Google Shape;439;p20"/>
          <p:cNvSpPr/>
          <p:nvPr/>
        </p:nvSpPr>
        <p:spPr>
          <a:xfrm>
            <a:off x="1146050" y="295051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432;p20"/>
          <p:cNvSpPr txBox="1"/>
          <p:nvPr/>
        </p:nvSpPr>
        <p:spPr>
          <a:xfrm>
            <a:off x="946025" y="375938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する問い合わせを照会します。「回答依頼発信中」状態は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に回答依頼要請中の問い合わせを照会します。 </a:t>
            </a:r>
            <a:r>
              <a:rPr lang="ja-JP" altLang="en-US" sz="1100" dirty="0">
                <a:latin typeface="MS Mincho" pitchFamily="49" charset="-128"/>
                <a:ea typeface="MS Mincho" pitchFamily="49" charset="-128"/>
              </a:rPr>
              <a:t>又、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「回答依頼受付」状態は本チェックアイDX運営者に回答依頼の問い合わせを照会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5" name="Google Shape;434;p20"/>
          <p:cNvSpPr txBox="1"/>
          <p:nvPr/>
        </p:nvSpPr>
        <p:spPr>
          <a:xfrm>
            <a:off x="945250" y="511320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9" name="그림 18"/>
          <p:cNvPicPr>
            <a:picLocks noChangeAspect="1"/>
          </p:cNvPicPr>
          <p:nvPr/>
        </p:nvPicPr>
        <p:blipFill>
          <a:blip r:embed="rId3" cstate="print"/>
          <a:stretch>
            <a:fillRect/>
          </a:stretch>
        </p:blipFill>
        <p:spPr>
          <a:xfrm>
            <a:off x="945250" y="5729854"/>
            <a:ext cx="5940651" cy="797083"/>
          </a:xfrm>
          <a:prstGeom prst="rect">
            <a:avLst/>
          </a:prstGeom>
        </p:spPr>
      </p:pic>
      <p:cxnSp>
        <p:nvCxnSpPr>
          <p:cNvPr id="25" name="Google Shape;326;p13"/>
          <p:cNvCxnSpPr/>
          <p:nvPr/>
        </p:nvCxnSpPr>
        <p:spPr>
          <a:xfrm rot="5400000">
            <a:off x="1205809" y="554639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1" name="Google Shape;465;p21"/>
          <p:cNvSpPr txBox="1"/>
          <p:nvPr/>
        </p:nvSpPr>
        <p:spPr>
          <a:xfrm>
            <a:off x="2437450" y="648927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53" name="그림 52"/>
          <p:cNvPicPr>
            <a:picLocks noChangeAspect="1"/>
          </p:cNvPicPr>
          <p:nvPr/>
        </p:nvPicPr>
        <p:blipFill>
          <a:blip r:embed="rId4" cstate="print"/>
          <a:stretch>
            <a:fillRect/>
          </a:stretch>
        </p:blipFill>
        <p:spPr>
          <a:xfrm>
            <a:off x="861181" y="7514268"/>
            <a:ext cx="6092070" cy="650671"/>
          </a:xfrm>
          <a:prstGeom prst="rect">
            <a:avLst/>
          </a:prstGeom>
        </p:spPr>
      </p:pic>
      <p:sp>
        <p:nvSpPr>
          <p:cNvPr id="54" name="Google Shape;465;p21"/>
          <p:cNvSpPr txBox="1"/>
          <p:nvPr/>
        </p:nvSpPr>
        <p:spPr>
          <a:xfrm>
            <a:off x="2437450" y="820368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Ex）追加された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3" name="正方形/長方形 2">
            <a:extLst>
              <a:ext uri="{FF2B5EF4-FFF2-40B4-BE49-F238E27FC236}">
                <a16:creationId xmlns:a16="http://schemas.microsoft.com/office/drawing/2014/main" id="{1790A9F6-FA3F-D87F-EBEE-C49C3C954211}"/>
              </a:ext>
            </a:extLst>
          </p:cNvPr>
          <p:cNvSpPr/>
          <p:nvPr/>
        </p:nvSpPr>
        <p:spPr>
          <a:xfrm>
            <a:off x="6352566" y="6074797"/>
            <a:ext cx="187266" cy="3296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565A136-9E66-B739-5DCC-9934993D8844}"/>
              </a:ext>
            </a:extLst>
          </p:cNvPr>
          <p:cNvSpPr/>
          <p:nvPr/>
        </p:nvSpPr>
        <p:spPr>
          <a:xfrm>
            <a:off x="2759901" y="756819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C75EA9F-34B6-8D91-1F4C-7A795F920729}"/>
              </a:ext>
            </a:extLst>
          </p:cNvPr>
          <p:cNvSpPr/>
          <p:nvPr/>
        </p:nvSpPr>
        <p:spPr>
          <a:xfrm>
            <a:off x="2745323" y="7776250"/>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33E1C96-7AD2-A39C-C37F-DBB4013DA1AF}"/>
              </a:ext>
            </a:extLst>
          </p:cNvPr>
          <p:cNvSpPr/>
          <p:nvPr/>
        </p:nvSpPr>
        <p:spPr>
          <a:xfrm>
            <a:off x="2759901" y="799000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267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36</a:t>
            </a:fld>
            <a:endParaRPr kumimoji="1" lang="ja-JP" altLang="en-US"/>
          </a:p>
        </p:txBody>
      </p:sp>
      <p:sp>
        <p:nvSpPr>
          <p:cNvPr id="5" name="Google Shape;197;p6"/>
          <p:cNvSpPr txBox="1"/>
          <p:nvPr/>
        </p:nvSpPr>
        <p:spPr>
          <a:xfrm>
            <a:off x="1029513" y="50640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29513" y="61900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1029513" y="72091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ステートメントの状態値をチェックします。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DX CARE</a:t>
            </a:r>
            <a:r>
              <a:rPr lang="ja-JP" altLang="ko-KR" sz="1100" dirty="0">
                <a:solidFill>
                  <a:srgbClr val="FF0000"/>
                </a:solidFill>
                <a:latin typeface="MS Mincho" pitchFamily="49" charset="-128"/>
                <a:ea typeface="MS Mincho" pitchFamily="49" charset="-128"/>
              </a:rPr>
              <a:t>回答依頼</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済と</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19" name="그림 18"/>
          <p:cNvPicPr>
            <a:picLocks noChangeAspect="1"/>
          </p:cNvPicPr>
          <p:nvPr/>
        </p:nvPicPr>
        <p:blipFill>
          <a:blip r:embed="rId2" cstate="print"/>
          <a:stretch>
            <a:fillRect/>
          </a:stretch>
        </p:blipFill>
        <p:spPr>
          <a:xfrm>
            <a:off x="1054872" y="1753949"/>
            <a:ext cx="6062022" cy="3047704"/>
          </a:xfrm>
          <a:prstGeom prst="rect">
            <a:avLst/>
          </a:prstGeom>
        </p:spPr>
      </p:pic>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確認（チェックアイDX運営者）</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 name="正方形/長方形 2">
            <a:extLst>
              <a:ext uri="{FF2B5EF4-FFF2-40B4-BE49-F238E27FC236}">
                <a16:creationId xmlns:a16="http://schemas.microsoft.com/office/drawing/2014/main" id="{260E4245-FC2A-A15F-23BD-1C045CE27B24}"/>
              </a:ext>
            </a:extLst>
          </p:cNvPr>
          <p:cNvSpPr/>
          <p:nvPr/>
        </p:nvSpPr>
        <p:spPr>
          <a:xfrm>
            <a:off x="5399138" y="232661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933A816-E8C1-0DE0-6BF2-D5EDAC012BE4}"/>
              </a:ext>
            </a:extLst>
          </p:cNvPr>
          <p:cNvSpPr/>
          <p:nvPr/>
        </p:nvSpPr>
        <p:spPr>
          <a:xfrm>
            <a:off x="5613025" y="2899273"/>
            <a:ext cx="724165" cy="8678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645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37</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確認処理（チェックアイDX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8071"/>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送信処理（チェックアイD</a:t>
            </a:r>
            <a:r>
              <a:rPr lang="en-US" altLang="ja-JP" sz="1100" dirty="0">
                <a:latin typeface="MS Mincho" pitchFamily="49" charset="-128"/>
                <a:ea typeface="MS Mincho" pitchFamily="49" charset="-128"/>
              </a:rPr>
              <a:t>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2" cstate="print"/>
          <a:stretch>
            <a:fillRect/>
          </a:stretch>
        </p:blipFill>
        <p:spPr>
          <a:xfrm>
            <a:off x="1146562" y="1691084"/>
            <a:ext cx="5168514" cy="1673012"/>
          </a:xfrm>
          <a:prstGeom prst="rect">
            <a:avLst/>
          </a:prstGeom>
          <a:ln>
            <a:solidFill>
              <a:schemeClr val="tx1"/>
            </a:solidFill>
          </a:ln>
        </p:spPr>
      </p:pic>
      <p:sp>
        <p:nvSpPr>
          <p:cNvPr id="7" name="Google Shape;191;p6"/>
          <p:cNvSpPr txBox="1"/>
          <p:nvPr/>
        </p:nvSpPr>
        <p:spPr>
          <a:xfrm>
            <a:off x="4618405"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89957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6" y="3400594"/>
            <a:ext cx="6151390"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951789" y="1947855"/>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MS Mincho" pitchFamily="49" charset="-128"/>
                <a:ea typeface="MS Mincho" pitchFamily="49" charset="-128"/>
              </a:rPr>
              <a:t>チェックアイDX運営者は回答要求に対して完了処理以外</a:t>
            </a:r>
            <a:r>
              <a:rPr lang="ja-JP" altLang="en-US" sz="1100" dirty="0">
                <a:solidFill>
                  <a:schemeClr val="tx1"/>
                </a:solidFill>
                <a:latin typeface="MS Mincho" pitchFamily="49" charset="-128"/>
                <a:ea typeface="MS Mincho" pitchFamily="49" charset="-128"/>
              </a:rPr>
              <a:t>にも</a:t>
            </a: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に「回答依頼」が可能です。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70" y="9526659"/>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ただし、「DX</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CARE回答依頼」はステータスが「お問い合わせ中」の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724945" y="6099971"/>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4762018" y="49729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 </a:t>
            </a:r>
            <a:r>
              <a:rPr lang="ja-JP" altLang="ko-KR" sz="1100" dirty="0">
                <a:latin typeface="MS Mincho" pitchFamily="49" charset="-128"/>
                <a:ea typeface="MS Mincho" pitchFamily="49" charset="-128"/>
              </a:rPr>
              <a:t>最終的なお問い合わせの回答を処理します。 「送信」処理された問い合わせは以前の状態に戻すことができず、問い合わ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61961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945250" y="3020053"/>
            <a:ext cx="5876426" cy="74480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38</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698012"/>
          </a:xfrm>
          <a:prstGeom prst="rect">
            <a:avLst/>
          </a:prstGeom>
          <a:noFill/>
        </p:spPr>
        <p:txBody>
          <a:bodyPr wrap="square">
            <a:spAutoFit/>
          </a:bodyPr>
          <a:lstStyle/>
          <a:p>
            <a:pPr>
              <a:lnSpc>
                <a:spcPct val="125000"/>
              </a:lnSpc>
            </a:pPr>
            <a:r>
              <a:rPr lang="ja-JP" altLang="ja-JP" sz="1100" b="1" kern="0" dirty="0">
                <a:latin typeface="MS Mincho" pitchFamily="49" charset="-128"/>
                <a:ea typeface="MS Mincho" pitchFamily="49" charset="-128"/>
                <a:cs typeface="KozGoPro-Medium"/>
              </a:rPr>
              <a:t>２． </a:t>
            </a:r>
            <a:r>
              <a:rPr lang="en-US" altLang="ko-KR" sz="1100" b="1" kern="0" dirty="0">
                <a:effectLst/>
                <a:latin typeface="MS Mincho" pitchFamily="49" charset="-128"/>
                <a:ea typeface="MS Mincho" pitchFamily="49" charset="-128"/>
                <a:cs typeface="KozGoPro-Medium"/>
              </a:rPr>
              <a:t>DX CARE</a:t>
            </a:r>
            <a:r>
              <a:rPr lang="ja-JP" altLang="en-US" sz="1100" dirty="0">
                <a:latin typeface="MS Mincho" pitchFamily="49" charset="-128"/>
                <a:ea typeface="MS Mincho" pitchFamily="49" charset="-128"/>
              </a:rPr>
              <a:t>サポートデスク</a:t>
            </a:r>
            <a:endParaRPr lang="ko-KR" altLang="en-US" sz="1100" b="1" kern="0" dirty="0">
              <a:latin typeface="MS Mincho" pitchFamily="49" charset="-128"/>
              <a:ea typeface="ＭＳ 明朝" panose="02020609040205080304" pitchFamily="17" charset="-128"/>
              <a:cs typeface="KozGoPro-Medium"/>
            </a:endParaRPr>
          </a:p>
          <a:p>
            <a:pPr>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solidFill>
                  <a:schemeClr val="dk1"/>
                </a:solidFill>
                <a:latin typeface="MS Mincho" pitchFamily="49" charset="-128"/>
                <a:ea typeface="MS Mincho" pitchFamily="49" charset="-128"/>
                <a:cs typeface="MS Mincho"/>
                <a:sym typeface="MS Mincho"/>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の「お問い合わせ」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676650" y="3025369"/>
            <a:ext cx="1285875" cy="26236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812801" y="3877016"/>
            <a:ext cx="6368716"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サポーターに支援依頼を要請した「HELP中」</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「HELP回答依頼受付」のステータス値が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追加されます。 「HELP中」状態値は医学的判断を要する場合</a:t>
            </a:r>
            <a:r>
              <a:rPr lang="ja-JP" altLang="en-US" sz="1100" dirty="0">
                <a:latin typeface="MS Mincho" pitchFamily="49" charset="-128"/>
                <a:ea typeface="MS Mincho" pitchFamily="49" charset="-128"/>
              </a:rPr>
              <a:t>にはサ</a:t>
            </a:r>
            <a:r>
              <a:rPr lang="ja-JP" altLang="ko-KR" sz="1100" dirty="0">
                <a:latin typeface="MS Mincho" pitchFamily="49" charset="-128"/>
                <a:ea typeface="MS Mincho" pitchFamily="49" charset="-128"/>
              </a:rPr>
              <a:t>ーターに回答依頼した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問い合わせです。「HELP回答依頼受付」はサポーターが回答依頼に対して受付した状態を</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表示します。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医療機関名の前方一致照会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3" name="Google Shape;434;p20"/>
          <p:cNvSpPr txBox="1"/>
          <p:nvPr/>
        </p:nvSpPr>
        <p:spPr>
          <a:xfrm>
            <a:off x="809811"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50" y="846805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7" name="正方形/長方形 6">
            <a:extLst>
              <a:ext uri="{FF2B5EF4-FFF2-40B4-BE49-F238E27FC236}">
                <a16:creationId xmlns:a16="http://schemas.microsoft.com/office/drawing/2014/main" id="{AE2E4C21-49B3-18C0-4495-211316ED0CA2}"/>
              </a:ext>
            </a:extLst>
          </p:cNvPr>
          <p:cNvSpPr/>
          <p:nvPr/>
        </p:nvSpPr>
        <p:spPr>
          <a:xfrm>
            <a:off x="6352566" y="657417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5FE1E34-1AF6-0F9B-04D9-613D20A7FEB1}"/>
              </a:ext>
            </a:extLst>
          </p:cNvPr>
          <p:cNvSpPr/>
          <p:nvPr/>
        </p:nvSpPr>
        <p:spPr>
          <a:xfrm>
            <a:off x="6358542" y="6780627"/>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DBF42B2-DE8E-2161-DE25-E2E8B8025B7F}"/>
              </a:ext>
            </a:extLst>
          </p:cNvPr>
          <p:cNvSpPr/>
          <p:nvPr/>
        </p:nvSpPr>
        <p:spPr>
          <a:xfrm>
            <a:off x="2760280" y="782443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E640370-DE17-94E8-4395-9FF9C0F8F469}"/>
              </a:ext>
            </a:extLst>
          </p:cNvPr>
          <p:cNvSpPr/>
          <p:nvPr/>
        </p:nvSpPr>
        <p:spPr>
          <a:xfrm>
            <a:off x="2760280" y="803189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EBAC464-9C4D-F0F7-2D54-9745EB991F03}"/>
              </a:ext>
            </a:extLst>
          </p:cNvPr>
          <p:cNvSpPr/>
          <p:nvPr/>
        </p:nvSpPr>
        <p:spPr>
          <a:xfrm>
            <a:off x="2744504" y="8244025"/>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850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877982" y="1736150"/>
            <a:ext cx="3672753" cy="628055"/>
          </a:xfrm>
          <a:prstGeom prst="rect">
            <a:avLst/>
          </a:prstGeom>
        </p:spPr>
      </p:pic>
      <p:sp>
        <p:nvSpPr>
          <p:cNvPr id="4"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顧客情報</a:t>
            </a:r>
            <a:r>
              <a:rPr lang="ja-JP" altLang="en-US" sz="1100" dirty="0">
                <a:latin typeface="+mn-ea"/>
              </a:rPr>
              <a:t>　</a:t>
            </a:r>
            <a:r>
              <a:rPr lang="ja-JP" altLang="ko-KR" sz="1100" dirty="0">
                <a:latin typeface="+mn-ea"/>
              </a:rPr>
              <a:t> 新しい医療機​​関</a:t>
            </a:r>
            <a:r>
              <a:rPr lang="ja-JP" altLang="en-US" sz="1100" dirty="0">
                <a:latin typeface="+mn-ea"/>
              </a:rPr>
              <a:t>を</a:t>
            </a:r>
            <a:r>
              <a:rPr lang="ja-JP" altLang="ko-KR" sz="1100" dirty="0">
                <a:latin typeface="+mn-ea"/>
              </a:rPr>
              <a:t>「顧客追加」ボタン</a:t>
            </a:r>
            <a:r>
              <a:rPr lang="ja-JP" altLang="en-US" sz="1100" dirty="0">
                <a:latin typeface="+mn-ea"/>
              </a:rPr>
              <a:t>で</a:t>
            </a:r>
            <a:r>
              <a:rPr lang="ja-JP" altLang="ko-KR" sz="1100" dirty="0">
                <a:latin typeface="+mn-ea"/>
              </a:rPr>
              <a:t>登録します。</a:t>
            </a:r>
            <a:endParaRPr lang="en-US" altLang="ja-JP" sz="1100" dirty="0">
              <a:latin typeface="+mn-ea"/>
            </a:endParaRPr>
          </a:p>
        </p:txBody>
      </p:sp>
      <p:cxnSp>
        <p:nvCxnSpPr>
          <p:cNvPr id="12" name="直線矢印コネクタ 11">
            <a:extLst>
              <a:ext uri="{FF2B5EF4-FFF2-40B4-BE49-F238E27FC236}">
                <a16:creationId xmlns:a16="http://schemas.microsoft.com/office/drawing/2014/main" id="{7328982D-9E17-4DC4-9140-D0962D2610EA}"/>
              </a:ext>
            </a:extLst>
          </p:cNvPr>
          <p:cNvCxnSpPr>
            <a:cxnSpLocks/>
          </p:cNvCxnSpPr>
          <p:nvPr/>
        </p:nvCxnSpPr>
        <p:spPr>
          <a:xfrm>
            <a:off x="1296269" y="2303331"/>
            <a:ext cx="0" cy="12589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EE57D552-DADF-4D39-AB08-4EFBA770F0FD}"/>
              </a:ext>
            </a:extLst>
          </p:cNvPr>
          <p:cNvSpPr/>
          <p:nvPr/>
        </p:nvSpPr>
        <p:spPr>
          <a:xfrm>
            <a:off x="1001257" y="2030490"/>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a:t>
            </a:fld>
            <a:endParaRPr kumimoji="1" lang="ja-JP" altLang="en-US"/>
          </a:p>
        </p:txBody>
      </p:sp>
      <p:pic>
        <p:nvPicPr>
          <p:cNvPr id="7" name="그림 6"/>
          <p:cNvPicPr>
            <a:picLocks noChangeAspect="1"/>
          </p:cNvPicPr>
          <p:nvPr/>
        </p:nvPicPr>
        <p:blipFill>
          <a:blip r:embed="rId3" cstate="print"/>
          <a:stretch>
            <a:fillRect/>
          </a:stretch>
        </p:blipFill>
        <p:spPr>
          <a:xfrm>
            <a:off x="537650" y="3562317"/>
            <a:ext cx="3717442" cy="6056183"/>
          </a:xfrm>
          <a:prstGeom prst="rect">
            <a:avLst/>
          </a:prstGeom>
        </p:spPr>
      </p:pic>
      <p:sp>
        <p:nvSpPr>
          <p:cNvPr id="26" name="テキスト ボックス 3">
            <a:extLst>
              <a:ext uri="{FF2B5EF4-FFF2-40B4-BE49-F238E27FC236}">
                <a16:creationId xmlns:a16="http://schemas.microsoft.com/office/drawing/2014/main" id="{39B20316-5516-465F-8F83-CAB8795F9EBE}"/>
              </a:ext>
            </a:extLst>
          </p:cNvPr>
          <p:cNvSpPr txBox="1"/>
          <p:nvPr/>
        </p:nvSpPr>
        <p:spPr>
          <a:xfrm>
            <a:off x="4265883" y="6590408"/>
            <a:ext cx="3228480" cy="9387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薬価及びチェックの有無について、 </a:t>
            </a:r>
            <a:endParaRPr lang="en-US" altLang="ja-JP" sz="1100" dirty="0"/>
          </a:p>
          <a:p>
            <a:pPr>
              <a:lnSpc>
                <a:spcPct val="125000"/>
              </a:lnSpc>
            </a:pPr>
            <a:r>
              <a:rPr lang="ja-JP" altLang="ko-KR" sz="1100" dirty="0"/>
              <a:t> </a:t>
            </a:r>
            <a:r>
              <a:rPr lang="en-US" altLang="ja-JP" sz="1100" dirty="0"/>
              <a:t> </a:t>
            </a:r>
            <a:r>
              <a:rPr lang="en-US" altLang="ko-KR" sz="1100" dirty="0">
                <a:latin typeface="ＭＳ 明朝" panose="02020609040205080304" pitchFamily="17" charset="-128"/>
                <a:ea typeface="ＭＳ 明朝" panose="02020609040205080304" pitchFamily="17" charset="-128"/>
              </a:rPr>
              <a:t>- </a:t>
            </a:r>
            <a:r>
              <a:rPr lang="ja-JP" altLang="en-US" sz="1100" dirty="0"/>
              <a:t>デフォルトの各</a:t>
            </a:r>
            <a:r>
              <a:rPr lang="ja-JP" altLang="ko-KR" sz="1100" dirty="0"/>
              <a:t> 項目情報です。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ko-KR"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各項目はチェック解除し、病名</a:t>
            </a:r>
            <a:r>
              <a:rPr lang="ja-JP" altLang="en-US" sz="1100" dirty="0"/>
              <a:t>漏れ</a:t>
            </a:r>
            <a:r>
              <a:rPr lang="ja-JP" altLang="ko-KR" sz="1100" dirty="0"/>
              <a:t>チェック</a:t>
            </a:r>
            <a:r>
              <a:rPr lang="ja-JP" altLang="en-US" sz="1100" dirty="0"/>
              <a:t>　</a:t>
            </a:r>
            <a:endParaRPr lang="en-US" altLang="ja-JP" sz="1100" dirty="0"/>
          </a:p>
          <a:p>
            <a:pPr>
              <a:lnSpc>
                <a:spcPct val="125000"/>
              </a:lnSpc>
            </a:pPr>
            <a:r>
              <a:rPr lang="ja-JP" altLang="en-US" sz="1100" dirty="0"/>
              <a:t>　  の際</a:t>
            </a:r>
            <a:r>
              <a:rPr lang="ja-JP" altLang="ko-KR" sz="1100" dirty="0"/>
              <a:t>に除外</a:t>
            </a:r>
            <a:r>
              <a:rPr lang="ja-JP" altLang="en-US" sz="1100" dirty="0"/>
              <a:t>又は</a:t>
            </a:r>
            <a:r>
              <a:rPr lang="ja-JP" altLang="ko-KR" sz="1100" dirty="0"/>
              <a:t>含</a:t>
            </a:r>
            <a:r>
              <a:rPr lang="ja-JP" altLang="en-US" sz="1100" dirty="0"/>
              <a:t>む</a:t>
            </a:r>
            <a:r>
              <a:rPr lang="ja-JP" altLang="ko-KR" sz="1100" dirty="0"/>
              <a:t>ことができます。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7">
            <a:extLst>
              <a:ext uri="{FF2B5EF4-FFF2-40B4-BE49-F238E27FC236}">
                <a16:creationId xmlns:a16="http://schemas.microsoft.com/office/drawing/2014/main" id="{4DCEF15B-8C69-1432-9B3D-4DA781124370}"/>
              </a:ext>
            </a:extLst>
          </p:cNvPr>
          <p:cNvGrpSpPr/>
          <p:nvPr/>
        </p:nvGrpSpPr>
        <p:grpSpPr>
          <a:xfrm>
            <a:off x="4270211" y="3784842"/>
            <a:ext cx="3216894" cy="1761444"/>
            <a:chOff x="4342781" y="3784842"/>
            <a:chExt cx="3216894" cy="1761444"/>
          </a:xfrm>
        </p:grpSpPr>
        <p:sp>
          <p:nvSpPr>
            <p:cNvPr id="25" name="テキスト ボックス 3">
              <a:extLst>
                <a:ext uri="{FF2B5EF4-FFF2-40B4-BE49-F238E27FC236}">
                  <a16:creationId xmlns:a16="http://schemas.microsoft.com/office/drawing/2014/main" id="{39B20316-5516-465F-8F83-CAB8795F9EBE}"/>
                </a:ext>
              </a:extLst>
            </p:cNvPr>
            <p:cNvSpPr txBox="1"/>
            <p:nvPr/>
          </p:nvSpPr>
          <p:spPr>
            <a:xfrm>
              <a:off x="4342781" y="3784842"/>
              <a:ext cx="3216894" cy="1761444"/>
            </a:xfrm>
            <a:prstGeom prst="rect">
              <a:avLst/>
            </a:prstGeom>
            <a:noFill/>
          </p:spPr>
          <p:txBody>
            <a:bodyPr wrap="square">
              <a:spAutoFit/>
            </a:bodyPr>
            <a:lstStyle/>
            <a:p>
              <a:pPr>
                <a:lnSpc>
                  <a:spcPct val="125000"/>
                </a:lnSpc>
              </a:pPr>
              <a:r>
                <a:rPr lang="ja-JP" altLang="ko-KR" sz="1100" dirty="0">
                  <a:solidFill>
                    <a:srgbClr val="FF0000"/>
                  </a:solidFill>
                </a:rPr>
                <a:t>①</a:t>
              </a:r>
              <a:r>
                <a:rPr lang="en-US" altLang="ja-JP" sz="1100" dirty="0"/>
                <a:t> </a:t>
              </a:r>
              <a:r>
                <a:rPr lang="ja-JP" altLang="ko-KR" sz="1100" dirty="0"/>
                <a:t>基本情報</a:t>
              </a:r>
              <a:r>
                <a:rPr lang="ja-JP" altLang="en-US" sz="1100" dirty="0"/>
                <a:t>に関して</a:t>
              </a:r>
              <a:r>
                <a:rPr lang="ja-JP" altLang="ko-KR" sz="1100" dirty="0"/>
                <a:t> </a:t>
              </a:r>
              <a:r>
                <a:rPr lang="en-US" altLang="ja-JP" sz="1100" dirty="0"/>
                <a:t>  </a:t>
              </a:r>
            </a:p>
            <a:p>
              <a:pPr>
                <a:lnSpc>
                  <a:spcPct val="125000"/>
                </a:lnSpc>
              </a:pPr>
              <a:r>
                <a:rPr lang="en-US" altLang="ja-JP" sz="1100" dirty="0"/>
                <a:t>    </a:t>
              </a:r>
              <a:r>
                <a:rPr lang="ja-JP" altLang="ko-KR" sz="1100" dirty="0"/>
                <a:t>表示は必須入力項目です。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ja-JP" altLang="ko-KR" sz="1100" dirty="0"/>
                <a:t>「顧客番号」は「存在確認」を</a:t>
              </a:r>
              <a:r>
                <a:rPr lang="ja-JP" altLang="en-US" sz="1100" dirty="0"/>
                <a:t>クリックして　　　</a:t>
              </a:r>
              <a:endParaRPr lang="en-US" altLang="ja-JP" sz="1100" dirty="0"/>
            </a:p>
            <a:p>
              <a:pPr>
                <a:lnSpc>
                  <a:spcPct val="125000"/>
                </a:lnSpc>
              </a:pPr>
              <a:r>
                <a:rPr lang="ja-JP" altLang="en-US" sz="1100" dirty="0"/>
                <a:t>　</a:t>
              </a:r>
              <a:r>
                <a:rPr lang="ja-JP" altLang="ko-KR" sz="1100" dirty="0"/>
                <a:t>既存の</a:t>
              </a:r>
              <a:r>
                <a:rPr lang="en-US" altLang="ja-JP" sz="1100" dirty="0"/>
                <a:t> </a:t>
              </a:r>
              <a:r>
                <a:rPr lang="ja-JP" altLang="en-US" sz="1100" dirty="0"/>
                <a:t>アカウントではないか確認が必要です。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en-US" altLang="ja-JP" sz="1100" dirty="0"/>
                <a:t>DP</a:t>
              </a:r>
              <a:r>
                <a:rPr lang="ja-JP" altLang="ko-KR" sz="1100" dirty="0"/>
                <a:t>Cの場合、病名</a:t>
              </a:r>
              <a:r>
                <a:rPr lang="ja-JP" altLang="en-US" sz="1100" dirty="0"/>
                <a:t>漏れ点検を</a:t>
              </a:r>
              <a:r>
                <a:rPr lang="ja-JP" altLang="ko-KR" sz="1100" dirty="0"/>
                <a:t>除外</a:t>
              </a:r>
              <a:r>
                <a:rPr lang="ja-JP" altLang="en-US" sz="1100" dirty="0"/>
                <a:t>できる</a:t>
              </a:r>
              <a:endParaRPr lang="en-US" altLang="ja-JP" sz="1100" dirty="0"/>
            </a:p>
            <a:p>
              <a:pPr>
                <a:lnSpc>
                  <a:spcPct val="125000"/>
                </a:lnSpc>
              </a:pPr>
              <a:r>
                <a:rPr lang="en-US" altLang="ja-JP" sz="1100" dirty="0"/>
                <a:t>   </a:t>
              </a:r>
              <a:r>
                <a:rPr lang="ja-JP" altLang="en-US" sz="1100" dirty="0"/>
                <a:t>よう</a:t>
              </a:r>
              <a:r>
                <a:rPr lang="ko-KR" altLang="en-US" sz="1100" dirty="0"/>
                <a:t> </a:t>
              </a:r>
              <a:r>
                <a:rPr lang="ja-JP" altLang="en-US" sz="1100" dirty="0"/>
                <a:t>に</a:t>
              </a:r>
              <a:r>
                <a:rPr lang="ja-JP" altLang="ko-KR" sz="1100" dirty="0"/>
                <a:t>選択解除</a:t>
              </a:r>
              <a:r>
                <a:rPr lang="ja-JP" altLang="en-US" sz="1100" dirty="0"/>
                <a:t>が</a:t>
              </a:r>
              <a:r>
                <a:rPr lang="ja-JP" altLang="ko-KR" sz="1100" dirty="0"/>
                <a:t>可能です。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en-US" altLang="ja-JP" sz="1100" dirty="0"/>
                <a:t>  </a:t>
              </a:r>
              <a:r>
                <a:rPr lang="ja-JP" altLang="ko-KR" sz="1100" dirty="0"/>
                <a:t>歯科並行の場合「医療</a:t>
              </a:r>
              <a:r>
                <a:rPr lang="ja-JP" altLang="en-US" sz="1100" dirty="0"/>
                <a:t>機関情報</a:t>
              </a:r>
              <a:r>
                <a:rPr lang="ja-JP" altLang="ko-KR" sz="1100" dirty="0"/>
                <a:t>2」の歯科を</a:t>
              </a:r>
              <a:endParaRPr lang="en-US" altLang="ja-JP" sz="1100" dirty="0"/>
            </a:p>
            <a:p>
              <a:pPr>
                <a:lnSpc>
                  <a:spcPct val="125000"/>
                </a:lnSpc>
              </a:pPr>
              <a:r>
                <a:rPr lang="en-US" altLang="ja-JP" sz="1100" dirty="0"/>
                <a:t>  </a:t>
              </a:r>
              <a:r>
                <a:rPr lang="ja-JP" altLang="en-US" sz="1100" dirty="0"/>
                <a:t> </a:t>
              </a:r>
              <a:r>
                <a:rPr lang="ja-JP" altLang="ko-KR" sz="1100" dirty="0"/>
                <a:t>選択し、医療機関コード（7桁）を記載</a:t>
              </a:r>
              <a:r>
                <a:rPr lang="ja-JP" altLang="en-US" sz="1100" dirty="0"/>
                <a:t>します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p:txBody>
        </p:sp>
        <p:pic>
          <p:nvPicPr>
            <p:cNvPr id="18" name="그림 17"/>
            <p:cNvPicPr>
              <a:picLocks noChangeAspect="1"/>
            </p:cNvPicPr>
            <p:nvPr/>
          </p:nvPicPr>
          <p:blipFill>
            <a:blip r:embed="rId4" cstate="print"/>
            <a:stretch>
              <a:fillRect/>
            </a:stretch>
          </p:blipFill>
          <p:spPr>
            <a:xfrm>
              <a:off x="4403679" y="4056483"/>
              <a:ext cx="180975" cy="238125"/>
            </a:xfrm>
            <a:prstGeom prst="rect">
              <a:avLst/>
            </a:prstGeom>
          </p:spPr>
        </p:pic>
      </p:grpSp>
      <p:sp>
        <p:nvSpPr>
          <p:cNvPr id="27" name="テキスト ボックス 3">
            <a:extLst>
              <a:ext uri="{FF2B5EF4-FFF2-40B4-BE49-F238E27FC236}">
                <a16:creationId xmlns:a16="http://schemas.microsoft.com/office/drawing/2014/main" id="{39B20316-5516-465F-8F83-CAB8795F9EBE}"/>
              </a:ext>
            </a:extLst>
          </p:cNvPr>
          <p:cNvSpPr txBox="1"/>
          <p:nvPr/>
        </p:nvSpPr>
        <p:spPr>
          <a:xfrm>
            <a:off x="4331109" y="8038472"/>
            <a:ext cx="3081144" cy="1361911"/>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契約情報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最初の登録時は「トライアル」です。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運営者が本契約に変更可能です。</a:t>
            </a:r>
            <a:r>
              <a:rPr lang="en-US" altLang="ja-JP" sz="1100" dirty="0"/>
              <a:t>   </a:t>
            </a:r>
            <a:r>
              <a:rPr lang="ja-JP" altLang="ko-KR" sz="1100" dirty="0"/>
              <a:t>トライアル終了後に特別な変更がない場合、自動的に本契約（～2999年12月31日まで）に切り替</a:t>
            </a:r>
            <a:r>
              <a:rPr lang="ja-JP" altLang="en-US" sz="1100" dirty="0"/>
              <a:t>わり</a:t>
            </a:r>
            <a:r>
              <a:rPr lang="ja-JP" altLang="ko-KR" sz="1100" dirty="0"/>
              <a:t>ます。</a:t>
            </a:r>
            <a:endParaRPr lang="en-US" altLang="ko-KR" sz="1100" dirty="0">
              <a:latin typeface="ＭＳ 明朝" panose="02020609040205080304" pitchFamily="17" charset="-128"/>
              <a:ea typeface="ＭＳ 明朝" panose="02020609040205080304" pitchFamily="17" charset="-128"/>
            </a:endParaRPr>
          </a:p>
        </p:txBody>
      </p:sp>
      <p:sp>
        <p:nvSpPr>
          <p:cNvPr id="28" name="テキスト ボックス 18">
            <a:extLst>
              <a:ext uri="{FF2B5EF4-FFF2-40B4-BE49-F238E27FC236}">
                <a16:creationId xmlns:a16="http://schemas.microsoft.com/office/drawing/2014/main" id="{133AD795-5C0E-2720-2DC3-404090135512}"/>
              </a:ext>
            </a:extLst>
          </p:cNvPr>
          <p:cNvSpPr txBox="1"/>
          <p:nvPr/>
        </p:nvSpPr>
        <p:spPr>
          <a:xfrm>
            <a:off x="708038" y="646540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1">
            <a:extLst>
              <a:ext uri="{FF2B5EF4-FFF2-40B4-BE49-F238E27FC236}">
                <a16:creationId xmlns:a16="http://schemas.microsoft.com/office/drawing/2014/main" id="{20F7AD82-028F-54DB-9015-3BCA534A3D76}"/>
              </a:ext>
            </a:extLst>
          </p:cNvPr>
          <p:cNvSpPr txBox="1"/>
          <p:nvPr/>
        </p:nvSpPr>
        <p:spPr>
          <a:xfrm>
            <a:off x="708038" y="382652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0" name="テキスト ボックス 18">
            <a:extLst>
              <a:ext uri="{FF2B5EF4-FFF2-40B4-BE49-F238E27FC236}">
                <a16:creationId xmlns:a16="http://schemas.microsoft.com/office/drawing/2014/main" id="{133AD795-5C0E-2720-2DC3-404090135512}"/>
              </a:ext>
            </a:extLst>
          </p:cNvPr>
          <p:cNvSpPr txBox="1"/>
          <p:nvPr/>
        </p:nvSpPr>
        <p:spPr>
          <a:xfrm>
            <a:off x="708038" y="798385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1" name="四角形: 角を丸くする 12">
            <a:extLst>
              <a:ext uri="{FF2B5EF4-FFF2-40B4-BE49-F238E27FC236}">
                <a16:creationId xmlns:a16="http://schemas.microsoft.com/office/drawing/2014/main" id="{EE57D552-DADF-4D39-AB08-4EFBA770F0FD}"/>
              </a:ext>
            </a:extLst>
          </p:cNvPr>
          <p:cNvSpPr/>
          <p:nvPr/>
        </p:nvSpPr>
        <p:spPr>
          <a:xfrm>
            <a:off x="1741942" y="2039776"/>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꺾인 연결선 32"/>
          <p:cNvCxnSpPr>
            <a:stCxn id="31" idx="2"/>
            <a:endCxn id="36" idx="1"/>
          </p:cNvCxnSpPr>
          <p:nvPr/>
        </p:nvCxnSpPr>
        <p:spPr>
          <a:xfrm rot="16200000" flipH="1">
            <a:off x="3344117" y="1062317"/>
            <a:ext cx="618245" cy="310317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그림 35"/>
          <p:cNvPicPr>
            <a:picLocks noChangeAspect="1"/>
          </p:cNvPicPr>
          <p:nvPr/>
        </p:nvPicPr>
        <p:blipFill>
          <a:blip r:embed="rId5" cstate="print"/>
          <a:stretch>
            <a:fillRect/>
          </a:stretch>
        </p:blipFill>
        <p:spPr>
          <a:xfrm>
            <a:off x="5204827" y="2468071"/>
            <a:ext cx="1969311" cy="909913"/>
          </a:xfrm>
          <a:prstGeom prst="rect">
            <a:avLst/>
          </a:prstGeom>
        </p:spPr>
      </p:pic>
      <p:sp>
        <p:nvSpPr>
          <p:cNvPr id="38" name="テキスト ボックス 4">
            <a:extLst>
              <a:ext uri="{FF2B5EF4-FFF2-40B4-BE49-F238E27FC236}">
                <a16:creationId xmlns:a16="http://schemas.microsoft.com/office/drawing/2014/main" id="{9FAB47BD-74C2-4F7D-A107-DF55D43C7741}"/>
              </a:ext>
            </a:extLst>
          </p:cNvPr>
          <p:cNvSpPr txBox="1"/>
          <p:nvPr/>
        </p:nvSpPr>
        <p:spPr>
          <a:xfrm>
            <a:off x="2967109" y="2382967"/>
            <a:ext cx="2057864" cy="486415"/>
          </a:xfrm>
          <a:prstGeom prst="rect">
            <a:avLst/>
          </a:prstGeom>
          <a:noFill/>
          <a:ln>
            <a:solidFill>
              <a:srgbClr val="FF0000"/>
            </a:solidFill>
          </a:ln>
        </p:spPr>
        <p:txBody>
          <a:bodyPr wrap="square">
            <a:spAutoFit/>
          </a:bodyPr>
          <a:lstStyle/>
          <a:p>
            <a:pPr>
              <a:lnSpc>
                <a:spcPct val="125000"/>
              </a:lnSpc>
            </a:pPr>
            <a:r>
              <a:rPr lang="ja-JP" altLang="ko-KR" sz="1100" dirty="0"/>
              <a:t>顧客リストで選択された顧客情報を削除します。</a:t>
            </a:r>
            <a:endParaRPr lang="en-US" altLang="ko-KR" sz="1100" dirty="0">
              <a:latin typeface="ＭＳ 明朝" panose="02020609040205080304" pitchFamily="17" charset="-128"/>
              <a:ea typeface="ＭＳ 明朝" panose="02020609040205080304" pitchFamily="17" charset="-128"/>
            </a:endParaRPr>
          </a:p>
        </p:txBody>
      </p:sp>
      <p:sp>
        <p:nvSpPr>
          <p:cNvPr id="41" name="テキスト ボックス 4">
            <a:extLst>
              <a:ext uri="{FF2B5EF4-FFF2-40B4-BE49-F238E27FC236}">
                <a16:creationId xmlns:a16="http://schemas.microsoft.com/office/drawing/2014/main" id="{9FAB47BD-74C2-4F7D-A107-DF55D43C7741}"/>
              </a:ext>
            </a:extLst>
          </p:cNvPr>
          <p:cNvSpPr txBox="1"/>
          <p:nvPr/>
        </p:nvSpPr>
        <p:spPr>
          <a:xfrm>
            <a:off x="1476124" y="3226019"/>
            <a:ext cx="3416509" cy="303929"/>
          </a:xfrm>
          <a:prstGeom prst="rect">
            <a:avLst/>
          </a:prstGeom>
          <a:noFill/>
          <a:ln>
            <a:solidFill>
              <a:srgbClr val="FF0000"/>
            </a:solidFill>
          </a:ln>
        </p:spPr>
        <p:txBody>
          <a:bodyPr wrap="square">
            <a:spAutoFit/>
          </a:bodyPr>
          <a:lstStyle/>
          <a:p>
            <a:pPr>
              <a:lnSpc>
                <a:spcPct val="125000"/>
              </a:lnSpc>
            </a:pPr>
            <a:r>
              <a:rPr lang="ja-JP" altLang="ko-KR" sz="1100" dirty="0"/>
              <a:t>顧客追加ポップアップウィンドウが表示されます。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6717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886121" y="1647320"/>
            <a:ext cx="6153826" cy="308913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39</a:t>
            </a:fld>
            <a:endParaRPr kumimoji="1" lang="ja-JP" altLang="en-US"/>
          </a:p>
        </p:txBody>
      </p:sp>
      <p:sp>
        <p:nvSpPr>
          <p:cNvPr id="5" name="Google Shape;197;p6"/>
          <p:cNvSpPr txBox="1"/>
          <p:nvPr/>
        </p:nvSpPr>
        <p:spPr>
          <a:xfrm>
            <a:off x="807453" y="485252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a:latin typeface="MS Mincho" pitchFamily="49" charset="-128"/>
              <a:ea typeface="MS Mincho" pitchFamily="49" charset="-128"/>
            </a:endParaRPr>
          </a:p>
          <a:p>
            <a:pPr marL="171450" lvl="0" indent="-17145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839462" y="6070412"/>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MS Mincho" pitchFamily="49" charset="-128"/>
                <a:ea typeface="MS Mincho"/>
                <a:cs typeface="MS Mincho"/>
                <a:sym typeface="MS Mincho"/>
              </a:rPr>
              <a:t>②</a:t>
            </a:r>
            <a:r>
              <a:rPr lang="ja-JP" altLang="en-US"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a:t>
            </a:r>
            <a:r>
              <a:rPr lang="ja-JP" altLang="en-US"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837021" y="708580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お問い合わせ回答の作成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en-US" sz="1100" dirty="0">
                <a:latin typeface="MS Mincho" pitchFamily="49" charset="-128"/>
                <a:ea typeface="MS Mincho" pitchFamily="49" charset="-128"/>
              </a:rPr>
              <a:t>問い合わせ</a:t>
            </a:r>
            <a:r>
              <a:rPr lang="ja-JP" altLang="ko-KR" sz="1100" dirty="0">
                <a:latin typeface="MS Mincho" pitchFamily="49" charset="-128"/>
                <a:ea typeface="MS Mincho" pitchFamily="49" charset="-128"/>
              </a:rPr>
              <a:t>の状態値をチェックします。</a:t>
            </a:r>
            <a:r>
              <a:rPr lang="en-US" altLang="ko-KR" sz="1100" dirty="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rgbClr val="FF0000"/>
                </a:solidFill>
                <a:latin typeface="MS Mincho" pitchFamily="49" charset="-128"/>
                <a:ea typeface="MS Mincho" pitchFamily="49" charset="-128"/>
                <a:cs typeface="MS Mincho"/>
                <a:sym typeface="MS Mincho"/>
              </a:rPr>
              <a:t>ニチイ</a:t>
            </a:r>
            <a:r>
              <a:rPr lang="ja-JP" altLang="ko-KR" sz="1100" dirty="0">
                <a:solidFill>
                  <a:srgbClr val="FF0000"/>
                </a:solidFill>
                <a:latin typeface="MS Mincho" pitchFamily="49" charset="-128"/>
                <a:ea typeface="MS Mincho" pitchFamily="49" charset="-128"/>
              </a:rPr>
              <a:t>学館回答依頼</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HELP指示</a:t>
            </a:r>
            <a:r>
              <a:rPr lang="ja-JP" altLang="ko-KR" sz="1100" dirty="0">
                <a:latin typeface="MS Mincho" pitchFamily="49" charset="-128"/>
                <a:ea typeface="MS Mincho" pitchFamily="49" charset="-128"/>
              </a:rPr>
              <a:t>、強制終了</a:t>
            </a:r>
            <a:r>
              <a:rPr lang="en-US" altLang="ko-KR" sz="1100" dirty="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21" name="Google Shape;191;p6"/>
          <p:cNvSpPr txBox="1"/>
          <p:nvPr/>
        </p:nvSpPr>
        <p:spPr>
          <a:xfrm>
            <a:off x="3144578" y="19723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415615" y="320721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 name="正方形/長方形 3">
            <a:extLst>
              <a:ext uri="{FF2B5EF4-FFF2-40B4-BE49-F238E27FC236}">
                <a16:creationId xmlns:a16="http://schemas.microsoft.com/office/drawing/2014/main" id="{4FD28F22-F6DE-B3BA-7B40-66AE78261D8F}"/>
              </a:ext>
            </a:extLst>
          </p:cNvPr>
          <p:cNvSpPr/>
          <p:nvPr/>
        </p:nvSpPr>
        <p:spPr>
          <a:xfrm>
            <a:off x="5324506" y="221940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A5362AF-C861-6977-6F60-05F40165A632}"/>
              </a:ext>
            </a:extLst>
          </p:cNvPr>
          <p:cNvSpPr/>
          <p:nvPr/>
        </p:nvSpPr>
        <p:spPr>
          <a:xfrm>
            <a:off x="1434677" y="2647187"/>
            <a:ext cx="822294" cy="1105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ACCBA10-5126-D20F-C4F2-1564A83C0A7B}"/>
              </a:ext>
            </a:extLst>
          </p:cNvPr>
          <p:cNvSpPr/>
          <p:nvPr/>
        </p:nvSpPr>
        <p:spPr>
          <a:xfrm>
            <a:off x="5482248" y="2820917"/>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9025151-08EB-D4F3-E0E8-A8C36B840742}"/>
              </a:ext>
            </a:extLst>
          </p:cNvPr>
          <p:cNvSpPr/>
          <p:nvPr/>
        </p:nvSpPr>
        <p:spPr>
          <a:xfrm>
            <a:off x="1604857" y="2219409"/>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610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1137604" y="1664949"/>
            <a:ext cx="5501321" cy="1655570"/>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40</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2724"/>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7" name="Google Shape;191;p6"/>
          <p:cNvSpPr txBox="1"/>
          <p:nvPr/>
        </p:nvSpPr>
        <p:spPr>
          <a:xfrm>
            <a:off x="3877128" y="23974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4890680" y="24070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5" y="3400594"/>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ニチイ学館</a:t>
            </a:r>
            <a:r>
              <a:rPr lang="ja-JP" altLang="ko-KR" sz="1100" dirty="0">
                <a:latin typeface="MS Mincho" pitchFamily="49" charset="-128"/>
                <a:ea typeface="MS Mincho" pitchFamily="49" charset="-128"/>
              </a:rPr>
              <a:t>回答依頼」</a:t>
            </a:r>
            <a:r>
              <a:rPr lang="ja-JP"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「回答完了」</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a:t>
            </a:r>
            <a:r>
              <a:rPr lang="ja-JP" altLang="ko-KR" sz="1100" dirty="0">
                <a:solidFill>
                  <a:srgbClr val="FF0000"/>
                </a:solidFill>
                <a:latin typeface="MS Mincho" pitchFamily="49" charset="-128"/>
                <a:ea typeface="MS Mincho" pitchFamily="49" charset="-128"/>
              </a:rPr>
              <a:t>④</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のいずれかを選択可能です。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cs typeface="MS Mincho"/>
                <a:sym typeface="MS Mincho"/>
              </a:rPr>
              <a:t>ニチイ</a:t>
            </a:r>
            <a:r>
              <a:rPr lang="ja-JP" altLang="ko-KR" sz="1100" dirty="0">
                <a:latin typeface="MS Mincho" pitchFamily="49" charset="-128"/>
                <a:ea typeface="MS Mincho" pitchFamily="49" charset="-128"/>
              </a:rPr>
              <a:t>学館回答依頼」と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」が活性化され、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必須入力事項です。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en-US" altLang="ko-KR" sz="1100" dirty="0">
                <a:solidFill>
                  <a:srgbClr val="FF0000"/>
                </a:solidFill>
                <a:latin typeface="MS Mincho" pitchFamily="49" charset="-128"/>
                <a:ea typeface="MS Mincho" pitchFamily="49" charset="-128"/>
                <a:cs typeface="MS Mincho"/>
                <a:sym typeface="MS Mincho"/>
              </a:rPr>
              <a:t>④</a:t>
            </a:r>
            <a:r>
              <a:rPr lang="ja-JP" altLang="ko-KR" sz="1100" dirty="0">
                <a:latin typeface="MS Mincho" pitchFamily="49" charset="-128"/>
                <a:ea typeface="MS Mincho" pitchFamily="49" charset="-128"/>
              </a:rPr>
              <a:t>「強制終了」は必ず「回答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」に回答を記載し</a:t>
            </a:r>
            <a:r>
              <a:rPr lang="ja-JP" altLang="en-US" sz="1100" dirty="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079286" y="1883705"/>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は回答依頼に対して完了処理以外</a:t>
            </a:r>
            <a:r>
              <a:rPr lang="ja-JP" altLang="en-US" sz="1100" dirty="0">
                <a:solidFill>
                  <a:schemeClr val="tx1"/>
                </a:solidFill>
                <a:latin typeface="MS Mincho" pitchFamily="49" charset="-128"/>
                <a:ea typeface="MS Mincho" pitchFamily="49" charset="-128"/>
              </a:rPr>
              <a:t>として</a:t>
            </a:r>
            <a:r>
              <a:rPr lang="ja-JP" altLang="ko-KR" sz="1100" dirty="0">
                <a:solidFill>
                  <a:schemeClr val="tx1"/>
                </a:solidFill>
                <a:latin typeface="MS Mincho" pitchFamily="49" charset="-128"/>
                <a:ea typeface="MS Mincho" pitchFamily="49" charset="-128"/>
              </a:rPr>
              <a:t>チェックアイDX運営者には「回答依頼」</a:t>
            </a:r>
            <a:r>
              <a:rPr lang="ja-JP" altLang="en-US" sz="1100" dirty="0">
                <a:solidFill>
                  <a:schemeClr val="tx1"/>
                </a:solidFill>
                <a:latin typeface="MS Mincho" pitchFamily="49" charset="-128"/>
                <a:ea typeface="MS Mincho" pitchFamily="49" charset="-128"/>
              </a:rPr>
              <a:t>及びサポーターに「</a:t>
            </a:r>
            <a:r>
              <a:rPr lang="en-US" altLang="ja-JP" sz="1100" dirty="0">
                <a:solidFill>
                  <a:schemeClr val="tx1"/>
                </a:solidFill>
                <a:latin typeface="MS Mincho" pitchFamily="49" charset="-128"/>
                <a:ea typeface="MS Mincho" pitchFamily="49" charset="-128"/>
              </a:rPr>
              <a:t>HELP</a:t>
            </a:r>
            <a:r>
              <a:rPr lang="ja-JP" altLang="en-US" sz="1100" dirty="0">
                <a:solidFill>
                  <a:schemeClr val="tx1"/>
                </a:solidFill>
                <a:latin typeface="MS Mincho" pitchFamily="49" charset="-128"/>
                <a:ea typeface="MS Mincho" pitchFamily="49" charset="-128"/>
              </a:rPr>
              <a:t>指示」の要請が可能です。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69" y="9526659"/>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ko-KR"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ただし、「</a:t>
            </a:r>
            <a:r>
              <a:rPr lang="ja-JP" altLang="en-US" sz="1100" dirty="0">
                <a:latin typeface="MS Mincho" pitchFamily="49" charset="-128"/>
                <a:ea typeface="MS Mincho" pitchFamily="49" charset="-128"/>
              </a:rPr>
              <a:t>ニチイ</a:t>
            </a:r>
            <a:r>
              <a:rPr lang="ja-JP" altLang="ko-KR" sz="1100" dirty="0">
                <a:latin typeface="MS Mincho" pitchFamily="49" charset="-128"/>
                <a:ea typeface="MS Mincho" pitchFamily="49" charset="-128"/>
              </a:rPr>
              <a:t>学館回答依頼」と「HELP指示」の場合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医療機関の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ステータスは「お問い合わせ中」の状態を維持します。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6"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687514" y="6094624"/>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6130687" y="236603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MS Mincho" pitchFamily="49" charset="-128"/>
                <a:ea typeface="MS Mincho"/>
                <a:cs typeface="MS Mincho"/>
                <a:sym typeface="MS Mincho"/>
              </a:rPr>
              <a:t>⑤</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確認」処理前の状態である編集モードに切り替わります。</a:t>
            </a:r>
            <a:endParaRPr lang="en-US" altLang="ko-KR" sz="1100" dirty="0">
              <a:latin typeface="MS Mincho" pitchFamily="49" charset="-128"/>
              <a:ea typeface="MS Mincho" pitchFamily="49" charset="-128"/>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a:t>
            </a:r>
            <a:r>
              <a:rPr lang="ja-JP" altLang="ko-KR" sz="1100" dirty="0">
                <a:latin typeface="MS Mincho" pitchFamily="49" charset="-128"/>
                <a:ea typeface="MS Mincho" pitchFamily="49" charset="-128"/>
              </a:rPr>
              <a:t>最終的なお問い合わせの回答を処理します。</a:t>
            </a:r>
            <a:endParaRPr lang="en-US" altLang="ko-KR" sz="1100" dirty="0">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5682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93895" y="2959279"/>
            <a:ext cx="6198184" cy="752081"/>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41</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727122"/>
          </a:xfrm>
          <a:prstGeom prst="rect">
            <a:avLst/>
          </a:prstGeom>
          <a:noFill/>
        </p:spPr>
        <p:txBody>
          <a:bodyPr wrap="square">
            <a:spAutoFit/>
          </a:bodyPr>
          <a:lstStyle/>
          <a:p>
            <a:pPr>
              <a:lnSpc>
                <a:spcPct val="125000"/>
              </a:lnSpc>
            </a:pPr>
            <a:r>
              <a:rPr lang="en-US" altLang="ja-JP" sz="1100" b="1" kern="0" dirty="0">
                <a:latin typeface="MS Mincho" pitchFamily="49" charset="-128"/>
                <a:ea typeface="MS Mincho" pitchFamily="49" charset="-128"/>
                <a:cs typeface="KozGoPro-Medium"/>
              </a:rPr>
              <a:t>3</a:t>
            </a:r>
            <a:r>
              <a:rPr lang="ja-JP" altLang="ja-JP" sz="1100" b="1" kern="0" dirty="0">
                <a:latin typeface="MS Mincho" pitchFamily="49" charset="-128"/>
                <a:ea typeface="MS Mincho" pitchFamily="49" charset="-128"/>
                <a:cs typeface="KozGoPro-Medium"/>
              </a:rPr>
              <a:t>．</a:t>
            </a:r>
            <a:r>
              <a:rPr lang="ja-JP" altLang="en-US" sz="1100" b="1" kern="0" dirty="0">
                <a:latin typeface="MS Mincho" pitchFamily="49" charset="-128"/>
                <a:ea typeface="MS Mincho" pitchFamily="49" charset="-128"/>
                <a:cs typeface="KozGoPro-Medium"/>
              </a:rPr>
              <a:t>運営者</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医学的</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判断ができるサポーターの「お問い合わせ」返信のための機能です。</a:t>
            </a:r>
            <a:endParaRPr lang="en-US" altLang="ja-JP" sz="1100" dirty="0">
              <a:latin typeface="MS Mincho" pitchFamily="49" charset="-128"/>
              <a:ea typeface="MS Mincho" pitchFamily="49" charset="-128"/>
            </a:endParaRPr>
          </a:p>
          <a:p>
            <a:pPr>
              <a:lnSpc>
                <a:spcPct val="125000"/>
              </a:lnSpc>
            </a:pPr>
            <a:r>
              <a:rPr lang="en-US" altLang="ko-KR" sz="1100" b="1" kern="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552826" y="3025369"/>
            <a:ext cx="476250" cy="2535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946027" y="3877016"/>
            <a:ext cx="5567068"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サポートデスクのステータス値と同じです。</a:t>
            </a:r>
            <a:r>
              <a:rPr lang="en-US" altLang="ja-JP"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「HELP中」状態値は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から「HELP指示」に送信依頼した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3" name="Google Shape;434;p20"/>
          <p:cNvSpPr txBox="1"/>
          <p:nvPr/>
        </p:nvSpPr>
        <p:spPr>
          <a:xfrm>
            <a:off x="873975"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49" y="8468051"/>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問い合わせ」が作成された場合の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お問い合わせ一覧</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3" name="正方形/長方形 2">
            <a:extLst>
              <a:ext uri="{FF2B5EF4-FFF2-40B4-BE49-F238E27FC236}">
                <a16:creationId xmlns:a16="http://schemas.microsoft.com/office/drawing/2014/main" id="{1E32FC2B-95B1-ED6F-58FE-0A6A2D94D045}"/>
              </a:ext>
            </a:extLst>
          </p:cNvPr>
          <p:cNvSpPr/>
          <p:nvPr/>
        </p:nvSpPr>
        <p:spPr>
          <a:xfrm>
            <a:off x="6330931" y="6560457"/>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84EC01C-5595-DC8E-4817-0495515E1AA6}"/>
              </a:ext>
            </a:extLst>
          </p:cNvPr>
          <p:cNvSpPr/>
          <p:nvPr/>
        </p:nvSpPr>
        <p:spPr>
          <a:xfrm>
            <a:off x="6352566" y="6769850"/>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500438F-708D-5F41-6B42-FE7FE339A899}"/>
              </a:ext>
            </a:extLst>
          </p:cNvPr>
          <p:cNvSpPr/>
          <p:nvPr/>
        </p:nvSpPr>
        <p:spPr>
          <a:xfrm>
            <a:off x="2760416" y="7825004"/>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D33A241-481F-9244-482C-62350C7540CE}"/>
              </a:ext>
            </a:extLst>
          </p:cNvPr>
          <p:cNvSpPr/>
          <p:nvPr/>
        </p:nvSpPr>
        <p:spPr>
          <a:xfrm>
            <a:off x="2760416" y="8037903"/>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5F2B26C-B492-7887-DB27-3E63A1E689FF}"/>
              </a:ext>
            </a:extLst>
          </p:cNvPr>
          <p:cNvSpPr/>
          <p:nvPr/>
        </p:nvSpPr>
        <p:spPr>
          <a:xfrm>
            <a:off x="2760416" y="8233604"/>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7489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stretch>
            <a:fillRect/>
          </a:stretch>
        </p:blipFill>
        <p:spPr>
          <a:xfrm>
            <a:off x="1103579" y="1647320"/>
            <a:ext cx="6031043" cy="395049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42</a:t>
            </a:fld>
            <a:endParaRPr kumimoji="1" lang="ja-JP" altLang="en-US"/>
          </a:p>
        </p:txBody>
      </p:sp>
      <p:sp>
        <p:nvSpPr>
          <p:cNvPr id="5" name="Google Shape;197;p6"/>
          <p:cNvSpPr txBox="1"/>
          <p:nvPr/>
        </p:nvSpPr>
        <p:spPr>
          <a:xfrm>
            <a:off x="1029513" y="5678013"/>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15913" y="679431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919747" y="7809701"/>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「HELP中」お問い合わせの場合</a:t>
            </a:r>
            <a:r>
              <a:rPr lang="ja-JP" altLang="en-US" sz="1100" dirty="0">
                <a:latin typeface="MS Mincho" pitchFamily="49" charset="-128"/>
                <a:ea typeface="MS Mincho" pitchFamily="49" charset="-128"/>
              </a:rPr>
              <a:t>には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で「HELP指示」</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送信した</a:t>
            </a:r>
            <a:endParaRPr lang="en-US" altLang="ja-JP" sz="1100" dirty="0">
              <a:latin typeface="MS Mincho" pitchFamily="49" charset="-128"/>
              <a:ea typeface="MS Mincho" pitchFamily="49" charset="-128"/>
            </a:endParaRPr>
          </a:p>
          <a:p>
            <a:pPr marL="171450" lvl="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問合せステータス値は次の中からチェックする必要があります。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HELP受付</a:t>
            </a:r>
            <a:r>
              <a:rPr lang="ja-JP" altLang="ko-KR" sz="1100" dirty="0">
                <a:latin typeface="MS Mincho" pitchFamily="49" charset="-128"/>
                <a:ea typeface="MS Mincho" pitchFamily="49" charset="-128"/>
              </a:rPr>
              <a:t>、強制終了）</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「HELP指示」のお問い合わせ</a:t>
            </a:r>
            <a:r>
              <a:rPr lang="ja-JP" altLang="en-US" sz="1100" dirty="0">
                <a:latin typeface="MS Mincho" pitchFamily="49" charset="-128"/>
                <a:ea typeface="MS Mincho" pitchFamily="49" charset="-128"/>
              </a:rPr>
              <a:t>ですので</a:t>
            </a:r>
            <a:r>
              <a:rPr lang="ja-JP" altLang="ko-KR" sz="1100" dirty="0">
                <a:latin typeface="MS Mincho" pitchFamily="49" charset="-128"/>
                <a:ea typeface="MS Mincho" pitchFamily="49" charset="-128"/>
              </a:rPr>
              <a:t>HELP受付で選択します。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確認（サポーター）</a:t>
            </a:r>
            <a:endParaRPr lang="en-US" altLang="ja-JP" sz="1100" dirty="0">
              <a:latin typeface="MS Mincho" pitchFamily="49" charset="-128"/>
              <a:ea typeface="MS Mincho" pitchFamily="49" charset="-128"/>
            </a:endParaRPr>
          </a:p>
        </p:txBody>
      </p:sp>
      <p:sp>
        <p:nvSpPr>
          <p:cNvPr id="21" name="Google Shape;191;p6"/>
          <p:cNvSpPr txBox="1"/>
          <p:nvPr/>
        </p:nvSpPr>
        <p:spPr>
          <a:xfrm>
            <a:off x="3521764" y="24228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608601" y="177681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521764" y="375242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 name="正方形/長方形 2">
            <a:extLst>
              <a:ext uri="{FF2B5EF4-FFF2-40B4-BE49-F238E27FC236}">
                <a16:creationId xmlns:a16="http://schemas.microsoft.com/office/drawing/2014/main" id="{3CC8280E-1722-F038-EB7D-EE5789079B16}"/>
              </a:ext>
            </a:extLst>
          </p:cNvPr>
          <p:cNvSpPr/>
          <p:nvPr/>
        </p:nvSpPr>
        <p:spPr>
          <a:xfrm>
            <a:off x="1240403" y="1932167"/>
            <a:ext cx="1359674" cy="143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FF432A-16B5-E6E7-F20E-432281D3CD5C}"/>
              </a:ext>
            </a:extLst>
          </p:cNvPr>
          <p:cNvSpPr/>
          <p:nvPr/>
        </p:nvSpPr>
        <p:spPr>
          <a:xfrm>
            <a:off x="5661329" y="2393765"/>
            <a:ext cx="246490" cy="949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335414D-1190-D853-CC06-571E5DC5BAC9}"/>
              </a:ext>
            </a:extLst>
          </p:cNvPr>
          <p:cNvSpPr/>
          <p:nvPr/>
        </p:nvSpPr>
        <p:spPr>
          <a:xfrm>
            <a:off x="1920240" y="2384105"/>
            <a:ext cx="612503" cy="1431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093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2" cstate="print"/>
          <a:stretch>
            <a:fillRect/>
          </a:stretch>
        </p:blipFill>
        <p:spPr>
          <a:xfrm>
            <a:off x="1328290" y="6066543"/>
            <a:ext cx="2964336" cy="1387283"/>
          </a:xfrm>
          <a:prstGeom prst="rect">
            <a:avLst/>
          </a:prstGeom>
        </p:spPr>
      </p:pic>
      <p:pic>
        <p:nvPicPr>
          <p:cNvPr id="12" name="그림 11"/>
          <p:cNvPicPr>
            <a:picLocks noChangeAspect="1"/>
          </p:cNvPicPr>
          <p:nvPr/>
        </p:nvPicPr>
        <p:blipFill>
          <a:blip r:embed="rId3" cstate="print"/>
          <a:stretch>
            <a:fillRect/>
          </a:stretch>
        </p:blipFill>
        <p:spPr>
          <a:xfrm>
            <a:off x="4624353" y="4851808"/>
            <a:ext cx="1772047" cy="822166"/>
          </a:xfrm>
          <a:prstGeom prst="rect">
            <a:avLst/>
          </a:prstGeom>
        </p:spPr>
      </p:pic>
      <p:pic>
        <p:nvPicPr>
          <p:cNvPr id="10" name="그림 9"/>
          <p:cNvPicPr>
            <a:picLocks noChangeAspect="1"/>
          </p:cNvPicPr>
          <p:nvPr/>
        </p:nvPicPr>
        <p:blipFill>
          <a:blip r:embed="rId4" cstate="print"/>
          <a:stretch>
            <a:fillRect/>
          </a:stretch>
        </p:blipFill>
        <p:spPr>
          <a:xfrm>
            <a:off x="1228669" y="4782499"/>
            <a:ext cx="2943281" cy="422705"/>
          </a:xfrm>
          <a:prstGeom prst="rect">
            <a:avLst/>
          </a:prstGeom>
        </p:spPr>
      </p:pic>
      <p:pic>
        <p:nvPicPr>
          <p:cNvPr id="6" name="그림 5"/>
          <p:cNvPicPr>
            <a:picLocks noChangeAspect="1"/>
          </p:cNvPicPr>
          <p:nvPr/>
        </p:nvPicPr>
        <p:blipFill>
          <a:blip r:embed="rId5" cstate="print"/>
          <a:stretch>
            <a:fillRect/>
          </a:stretch>
        </p:blipFill>
        <p:spPr>
          <a:xfrm>
            <a:off x="1137604" y="1973033"/>
            <a:ext cx="5254306" cy="1219546"/>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43</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確認処理（サポーター）</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53359" y="4409118"/>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送信処理(サポーター)</a:t>
            </a:r>
            <a:endParaRPr lang="en-US" altLang="ja-JP" sz="1100" dirty="0">
              <a:latin typeface="MS Mincho" pitchFamily="49" charset="-128"/>
              <a:ea typeface="MS Mincho" pitchFamily="49" charset="-128"/>
            </a:endParaRPr>
          </a:p>
        </p:txBody>
      </p:sp>
      <p:sp>
        <p:nvSpPr>
          <p:cNvPr id="7" name="Google Shape;191;p6"/>
          <p:cNvSpPr txBox="1"/>
          <p:nvPr/>
        </p:nvSpPr>
        <p:spPr>
          <a:xfrm>
            <a:off x="4586760" y="27109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4084877" y="269226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150974" y="267849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663074" y="3400594"/>
            <a:ext cx="6823243"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「HELP中」の状態では①「回答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」、②「HELP受付」、③「強制終了」のいずれかを選択可能です。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」と②「HELP受付」は回答内容欄に内容を記載しなければなりません。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2898995" y="1875129"/>
            <a:ext cx="3994787"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100" dirty="0">
                <a:solidFill>
                  <a:schemeClr val="tx1"/>
                </a:solidFill>
                <a:latin typeface="MS Mincho" pitchFamily="49" charset="-128"/>
                <a:ea typeface="MS Mincho" pitchFamily="49" charset="-128"/>
              </a:rPr>
              <a:t>サポーターは回答依頼に対して完了処理以外</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HELP指示に対するHELP受付処理後に回答返信処理すること</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145417" y="9057217"/>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お問い合わせ状態が「回答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」になるまで医療機関のステータスは常に「お問い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20" name="Google Shape;326;p13"/>
          <p:cNvCxnSpPr>
            <a:stCxn id="21" idx="3"/>
            <a:endCxn id="12" idx="1"/>
          </p:cNvCxnSpPr>
          <p:nvPr/>
        </p:nvCxnSpPr>
        <p:spPr>
          <a:xfrm>
            <a:off x="4171949" y="4994988"/>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3327804" y="4853391"/>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7" name="Google Shape;326;p13"/>
          <p:cNvCxnSpPr>
            <a:stCxn id="52" idx="3"/>
            <a:endCxn id="23" idx="3"/>
          </p:cNvCxnSpPr>
          <p:nvPr/>
        </p:nvCxnSpPr>
        <p:spPr>
          <a:xfrm flipH="1">
            <a:off x="4292626" y="5643173"/>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4735167" y="537505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2" name="Google Shape;153;p4"/>
          <p:cNvSpPr txBox="1"/>
          <p:nvPr/>
        </p:nvSpPr>
        <p:spPr>
          <a:xfrm>
            <a:off x="1079286" y="5385430"/>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3542127" y="4500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3738036" y="678274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6" name="Google Shape;153;p4"/>
          <p:cNvSpPr txBox="1"/>
          <p:nvPr/>
        </p:nvSpPr>
        <p:spPr>
          <a:xfrm>
            <a:off x="1208637" y="7579153"/>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「送信」処理され、「HELP指示」→「HELP回答受付」となり、DX</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CARE</a:t>
            </a:r>
          </a:p>
          <a:p>
            <a:pPr lvl="0">
              <a:lnSpc>
                <a:spcPct val="125000"/>
              </a:lnSpc>
            </a:pPr>
            <a:r>
              <a:rPr lang="ja-JP" altLang="en-US" sz="1100" dirty="0">
                <a:latin typeface="MS Mincho" pitchFamily="49" charset="-128"/>
                <a:ea typeface="MS Mincho" pitchFamily="49" charset="-128"/>
              </a:rPr>
              <a:t>　　サポートデスクと</a:t>
            </a:r>
            <a:r>
              <a:rPr lang="ja-JP" altLang="ko-KR" sz="1100" dirty="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49" name="Google Shape;323;p13"/>
          <p:cNvSpPr txBox="1"/>
          <p:nvPr/>
        </p:nvSpPr>
        <p:spPr>
          <a:xfrm>
            <a:off x="1152363" y="8245029"/>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以降</a:t>
            </a:r>
            <a:r>
              <a:rPr lang="ja-JP" altLang="ko-KR" sz="1100" dirty="0">
                <a:latin typeface="MS Mincho" pitchFamily="49" charset="-128"/>
                <a:ea typeface="MS Mincho" pitchFamily="49" charset="-128"/>
              </a:rPr>
              <a:t>、「HELP受付」された問い合わせに対して「回答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」の状態で</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「回答入力欄」に回答を記載し、確認/送信処理して問い合わせ回答を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81359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44</a:t>
            </a:fld>
            <a:endParaRPr kumimoji="1" lang="ja-JP" altLang="en-US"/>
          </a:p>
        </p:txBody>
      </p:sp>
      <p:sp>
        <p:nvSpPr>
          <p:cNvPr id="4" name="テキスト ボックス 2">
            <a:extLst>
              <a:ext uri="{FF2B5EF4-FFF2-40B4-BE49-F238E27FC236}">
                <a16:creationId xmlns:a16="http://schemas.microsoft.com/office/drawing/2014/main" id="{00E78306-AB84-4E82-B33C-BC81F14B67E2}"/>
              </a:ext>
            </a:extLst>
          </p:cNvPr>
          <p:cNvSpPr txBox="1"/>
          <p:nvPr/>
        </p:nvSpPr>
        <p:spPr>
          <a:xfrm>
            <a:off x="1080000" y="1798310"/>
            <a:ext cx="4604254" cy="698012"/>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初期医療機関の「</a:t>
            </a:r>
            <a:r>
              <a:rPr lang="ja-JP" altLang="en-US" sz="1100" dirty="0">
                <a:latin typeface="MS Mincho" pitchFamily="49" charset="-128"/>
                <a:ea typeface="MS Mincho" pitchFamily="49" charset="-128"/>
              </a:rPr>
              <a:t>お</a:t>
            </a:r>
            <a:r>
              <a:rPr lang="ja-JP" altLang="ko-KR" sz="1100" dirty="0">
                <a:latin typeface="MS Mincho" pitchFamily="49" charset="-128"/>
                <a:ea typeface="MS Mincho" pitchFamily="49" charset="-128"/>
              </a:rPr>
              <a:t>問い合わせ」は、1.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サポートデスク及び</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2.チェックアイDX運営者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3.サポーターに同様に閲覧され、依頼/受付</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問い合わせ状況に応じた対応フロー事例</a:t>
            </a:r>
            <a:endParaRPr lang="en-US" altLang="ja-JP" sz="1100" dirty="0">
              <a:latin typeface="MS Mincho" pitchFamily="49" charset="-128"/>
              <a:ea typeface="MS Mincho" pitchFamily="49" charset="-128"/>
            </a:endParaRPr>
          </a:p>
        </p:txBody>
      </p:sp>
      <p:sp>
        <p:nvSpPr>
          <p:cNvPr id="6" name="角丸四角形 1">
            <a:extLst>
              <a:ext uri="{FF2B5EF4-FFF2-40B4-BE49-F238E27FC236}">
                <a16:creationId xmlns:a16="http://schemas.microsoft.com/office/drawing/2014/main" id="{FE221BFA-E5DF-C5B7-3625-9BF7EF252EDC}"/>
              </a:ext>
            </a:extLst>
          </p:cNvPr>
          <p:cNvSpPr/>
          <p:nvPr/>
        </p:nvSpPr>
        <p:spPr>
          <a:xfrm>
            <a:off x="867525" y="2744139"/>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7" name="角丸四角形 8">
            <a:extLst>
              <a:ext uri="{FF2B5EF4-FFF2-40B4-BE49-F238E27FC236}">
                <a16:creationId xmlns:a16="http://schemas.microsoft.com/office/drawing/2014/main" id="{6F65890A-EC03-5437-7B48-B102D2E56E4C}"/>
              </a:ext>
            </a:extLst>
          </p:cNvPr>
          <p:cNvSpPr/>
          <p:nvPr/>
        </p:nvSpPr>
        <p:spPr>
          <a:xfrm>
            <a:off x="869654" y="3428077"/>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8" name="角丸四角形 9">
            <a:extLst>
              <a:ext uri="{FF2B5EF4-FFF2-40B4-BE49-F238E27FC236}">
                <a16:creationId xmlns:a16="http://schemas.microsoft.com/office/drawing/2014/main" id="{37C4B579-B04D-5155-F893-72AFDD16EC3C}"/>
              </a:ext>
            </a:extLst>
          </p:cNvPr>
          <p:cNvSpPr/>
          <p:nvPr/>
        </p:nvSpPr>
        <p:spPr>
          <a:xfrm>
            <a:off x="3433346" y="3428076"/>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en-US"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9" name="角丸四角形 10">
            <a:extLst>
              <a:ext uri="{FF2B5EF4-FFF2-40B4-BE49-F238E27FC236}">
                <a16:creationId xmlns:a16="http://schemas.microsoft.com/office/drawing/2014/main" id="{56D4B963-56F6-811A-6E79-9F394579A09E}"/>
              </a:ext>
            </a:extLst>
          </p:cNvPr>
          <p:cNvSpPr/>
          <p:nvPr/>
        </p:nvSpPr>
        <p:spPr>
          <a:xfrm>
            <a:off x="5700193" y="3428076"/>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0" name="角丸四角形 22">
            <a:extLst>
              <a:ext uri="{FF2B5EF4-FFF2-40B4-BE49-F238E27FC236}">
                <a16:creationId xmlns:a16="http://schemas.microsoft.com/office/drawing/2014/main" id="{B82D9A71-EB5F-1E4A-7437-FD3DFE726D9C}"/>
              </a:ext>
            </a:extLst>
          </p:cNvPr>
          <p:cNvSpPr/>
          <p:nvPr/>
        </p:nvSpPr>
        <p:spPr>
          <a:xfrm>
            <a:off x="892007" y="4112015"/>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1" name="角丸四角形 23">
            <a:extLst>
              <a:ext uri="{FF2B5EF4-FFF2-40B4-BE49-F238E27FC236}">
                <a16:creationId xmlns:a16="http://schemas.microsoft.com/office/drawing/2014/main" id="{31732EE8-4D53-0E53-209B-1452EEE4CAB2}"/>
              </a:ext>
            </a:extLst>
          </p:cNvPr>
          <p:cNvSpPr/>
          <p:nvPr/>
        </p:nvSpPr>
        <p:spPr>
          <a:xfrm>
            <a:off x="1978526" y="4122709"/>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S Mincho" pitchFamily="49" charset="-128"/>
                <a:ea typeface="MS Mincho" pitchFamily="49" charset="-128"/>
              </a:rPr>
              <a:t>サポートデスク</a:t>
            </a:r>
            <a:r>
              <a:rPr lang="ja-JP" altLang="ko-KR" sz="800" dirty="0">
                <a:solidFill>
                  <a:schemeClr val="tx1"/>
                </a:solidFill>
                <a:latin typeface="MS Mincho" pitchFamily="49" charset="-128"/>
                <a:ea typeface="MS Mincho" pitchFamily="49" charset="-128"/>
              </a:rPr>
              <a:t> </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4" name="カギ線コネクタ 17">
            <a:extLst>
              <a:ext uri="{FF2B5EF4-FFF2-40B4-BE49-F238E27FC236}">
                <a16:creationId xmlns:a16="http://schemas.microsoft.com/office/drawing/2014/main" id="{2120D6D5-1D27-C803-5D8F-EC72E4BABC54}"/>
              </a:ext>
            </a:extLst>
          </p:cNvPr>
          <p:cNvCxnSpPr>
            <a:cxnSpLocks/>
            <a:stCxn id="6" idx="2"/>
            <a:endCxn id="7" idx="0"/>
          </p:cNvCxnSpPr>
          <p:nvPr/>
        </p:nvCxnSpPr>
        <p:spPr>
          <a:xfrm rot="16200000" flipH="1">
            <a:off x="1425297" y="3251940"/>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2120D6D5-1D27-C803-5D8F-EC72E4BABC54}"/>
              </a:ext>
            </a:extLst>
          </p:cNvPr>
          <p:cNvCxnSpPr>
            <a:cxnSpLocks/>
            <a:stCxn id="7" idx="2"/>
            <a:endCxn id="10" idx="0"/>
          </p:cNvCxnSpPr>
          <p:nvPr/>
        </p:nvCxnSpPr>
        <p:spPr>
          <a:xfrm rot="5400000">
            <a:off x="1300354" y="3810935"/>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17">
            <a:extLst>
              <a:ext uri="{FF2B5EF4-FFF2-40B4-BE49-F238E27FC236}">
                <a16:creationId xmlns:a16="http://schemas.microsoft.com/office/drawing/2014/main" id="{2120D6D5-1D27-C803-5D8F-EC72E4BABC54}"/>
              </a:ext>
            </a:extLst>
          </p:cNvPr>
          <p:cNvCxnSpPr>
            <a:cxnSpLocks/>
            <a:stCxn id="7" idx="2"/>
            <a:endCxn id="11" idx="0"/>
          </p:cNvCxnSpPr>
          <p:nvPr/>
        </p:nvCxnSpPr>
        <p:spPr>
          <a:xfrm rot="16200000" flipH="1">
            <a:off x="1902330" y="3460975"/>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17">
            <a:extLst>
              <a:ext uri="{FF2B5EF4-FFF2-40B4-BE49-F238E27FC236}">
                <a16:creationId xmlns:a16="http://schemas.microsoft.com/office/drawing/2014/main" id="{2120D6D5-1D27-C803-5D8F-EC72E4BABC54}"/>
              </a:ext>
            </a:extLst>
          </p:cNvPr>
          <p:cNvCxnSpPr>
            <a:cxnSpLocks/>
            <a:stCxn id="11" idx="3"/>
            <a:endCxn id="8" idx="1"/>
          </p:cNvCxnSpPr>
          <p:nvPr/>
        </p:nvCxnSpPr>
        <p:spPr>
          <a:xfrm flipV="1">
            <a:off x="3149599" y="3594974"/>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3">
            <a:extLst>
              <a:ext uri="{FF2B5EF4-FFF2-40B4-BE49-F238E27FC236}">
                <a16:creationId xmlns:a16="http://schemas.microsoft.com/office/drawing/2014/main" id="{31732EE8-4D53-0E53-209B-1452EEE4CAB2}"/>
              </a:ext>
            </a:extLst>
          </p:cNvPr>
          <p:cNvSpPr/>
          <p:nvPr/>
        </p:nvSpPr>
        <p:spPr>
          <a:xfrm>
            <a:off x="4384842" y="4667591"/>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30" name="角丸四角形 22">
            <a:extLst>
              <a:ext uri="{FF2B5EF4-FFF2-40B4-BE49-F238E27FC236}">
                <a16:creationId xmlns:a16="http://schemas.microsoft.com/office/drawing/2014/main" id="{B82D9A71-EB5F-1E4A-7437-FD3DFE726D9C}"/>
              </a:ext>
            </a:extLst>
          </p:cNvPr>
          <p:cNvSpPr/>
          <p:nvPr/>
        </p:nvSpPr>
        <p:spPr>
          <a:xfrm>
            <a:off x="3136817" y="4674601"/>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1" name="カギ線コネクタ 17">
            <a:extLst>
              <a:ext uri="{FF2B5EF4-FFF2-40B4-BE49-F238E27FC236}">
                <a16:creationId xmlns:a16="http://schemas.microsoft.com/office/drawing/2014/main" id="{2120D6D5-1D27-C803-5D8F-EC72E4BABC54}"/>
              </a:ext>
            </a:extLst>
          </p:cNvPr>
          <p:cNvCxnSpPr>
            <a:cxnSpLocks/>
            <a:stCxn id="201" idx="2"/>
            <a:endCxn id="30" idx="0"/>
          </p:cNvCxnSpPr>
          <p:nvPr/>
        </p:nvCxnSpPr>
        <p:spPr>
          <a:xfrm rot="5400000">
            <a:off x="3730163" y="4236210"/>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17">
            <a:extLst>
              <a:ext uri="{FF2B5EF4-FFF2-40B4-BE49-F238E27FC236}">
                <a16:creationId xmlns:a16="http://schemas.microsoft.com/office/drawing/2014/main" id="{2120D6D5-1D27-C803-5D8F-EC72E4BABC54}"/>
              </a:ext>
            </a:extLst>
          </p:cNvPr>
          <p:cNvCxnSpPr>
            <a:cxnSpLocks/>
            <a:stCxn id="8" idx="2"/>
            <a:endCxn id="201" idx="0"/>
          </p:cNvCxnSpPr>
          <p:nvPr/>
        </p:nvCxnSpPr>
        <p:spPr>
          <a:xfrm rot="16200000" flipH="1">
            <a:off x="4047711" y="3879285"/>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17">
            <a:extLst>
              <a:ext uri="{FF2B5EF4-FFF2-40B4-BE49-F238E27FC236}">
                <a16:creationId xmlns:a16="http://schemas.microsoft.com/office/drawing/2014/main" id="{2120D6D5-1D27-C803-5D8F-EC72E4BABC54}"/>
              </a:ext>
            </a:extLst>
          </p:cNvPr>
          <p:cNvCxnSpPr>
            <a:cxnSpLocks/>
            <a:stCxn id="29" idx="3"/>
            <a:endCxn id="9" idx="1"/>
          </p:cNvCxnSpPr>
          <p:nvPr/>
        </p:nvCxnSpPr>
        <p:spPr>
          <a:xfrm flipV="1">
            <a:off x="5240740" y="3594974"/>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角丸四角形 23">
            <a:extLst>
              <a:ext uri="{FF2B5EF4-FFF2-40B4-BE49-F238E27FC236}">
                <a16:creationId xmlns:a16="http://schemas.microsoft.com/office/drawing/2014/main" id="{31732EE8-4D53-0E53-209B-1452EEE4CAB2}"/>
              </a:ext>
            </a:extLst>
          </p:cNvPr>
          <p:cNvSpPr/>
          <p:nvPr/>
        </p:nvSpPr>
        <p:spPr>
          <a:xfrm>
            <a:off x="5954643" y="3976835"/>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HELP</a:t>
            </a:r>
            <a:r>
              <a:rPr lang="ja-JP" altLang="ko-KR" sz="800" dirty="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47" name="カギ線コネクタ 17">
            <a:extLst>
              <a:ext uri="{FF2B5EF4-FFF2-40B4-BE49-F238E27FC236}">
                <a16:creationId xmlns:a16="http://schemas.microsoft.com/office/drawing/2014/main" id="{2120D6D5-1D27-C803-5D8F-EC72E4BABC54}"/>
              </a:ext>
            </a:extLst>
          </p:cNvPr>
          <p:cNvCxnSpPr>
            <a:cxnSpLocks/>
            <a:stCxn id="9" idx="2"/>
            <a:endCxn id="46" idx="0"/>
          </p:cNvCxnSpPr>
          <p:nvPr/>
        </p:nvCxnSpPr>
        <p:spPr>
          <a:xfrm rot="5400000">
            <a:off x="6324490" y="3869353"/>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角丸四角形 22">
            <a:extLst>
              <a:ext uri="{FF2B5EF4-FFF2-40B4-BE49-F238E27FC236}">
                <a16:creationId xmlns:a16="http://schemas.microsoft.com/office/drawing/2014/main" id="{B82D9A71-EB5F-1E4A-7437-FD3DFE726D9C}"/>
              </a:ext>
            </a:extLst>
          </p:cNvPr>
          <p:cNvSpPr/>
          <p:nvPr/>
        </p:nvSpPr>
        <p:spPr>
          <a:xfrm>
            <a:off x="5946670" y="4500694"/>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56" name="カギ線コネクタ 17">
            <a:extLst>
              <a:ext uri="{FF2B5EF4-FFF2-40B4-BE49-F238E27FC236}">
                <a16:creationId xmlns:a16="http://schemas.microsoft.com/office/drawing/2014/main" id="{2120D6D5-1D27-C803-5D8F-EC72E4BABC54}"/>
              </a:ext>
            </a:extLst>
          </p:cNvPr>
          <p:cNvCxnSpPr>
            <a:cxnSpLocks/>
            <a:stCxn id="46" idx="2"/>
            <a:endCxn id="53" idx="0"/>
          </p:cNvCxnSpPr>
          <p:nvPr/>
        </p:nvCxnSpPr>
        <p:spPr>
          <a:xfrm rot="16200000" flipH="1">
            <a:off x="6346464" y="4396137"/>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角丸四角形 1">
            <a:extLst>
              <a:ext uri="{FF2B5EF4-FFF2-40B4-BE49-F238E27FC236}">
                <a16:creationId xmlns:a16="http://schemas.microsoft.com/office/drawing/2014/main" id="{FE221BFA-E5DF-C5B7-3625-9BF7EF252EDC}"/>
              </a:ext>
            </a:extLst>
          </p:cNvPr>
          <p:cNvSpPr/>
          <p:nvPr/>
        </p:nvSpPr>
        <p:spPr>
          <a:xfrm>
            <a:off x="3441654" y="6056613"/>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107" name="角丸四角形 22">
            <a:extLst>
              <a:ext uri="{FF2B5EF4-FFF2-40B4-BE49-F238E27FC236}">
                <a16:creationId xmlns:a16="http://schemas.microsoft.com/office/drawing/2014/main" id="{B82D9A71-EB5F-1E4A-7437-FD3DFE726D9C}"/>
              </a:ext>
            </a:extLst>
          </p:cNvPr>
          <p:cNvSpPr/>
          <p:nvPr/>
        </p:nvSpPr>
        <p:spPr>
          <a:xfrm>
            <a:off x="3716024" y="7955576"/>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8" name="角丸四角形 23">
            <a:extLst>
              <a:ext uri="{FF2B5EF4-FFF2-40B4-BE49-F238E27FC236}">
                <a16:creationId xmlns:a16="http://schemas.microsoft.com/office/drawing/2014/main" id="{31732EE8-4D53-0E53-209B-1452EEE4CAB2}"/>
              </a:ext>
            </a:extLst>
          </p:cNvPr>
          <p:cNvSpPr/>
          <p:nvPr/>
        </p:nvSpPr>
        <p:spPr>
          <a:xfrm>
            <a:off x="2807005" y="7532826"/>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r>
              <a:rPr lang="ja-JP" altLang="en-US" sz="800" dirty="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109" name="カギ線コネクタ 17">
            <a:extLst>
              <a:ext uri="{FF2B5EF4-FFF2-40B4-BE49-F238E27FC236}">
                <a16:creationId xmlns:a16="http://schemas.microsoft.com/office/drawing/2014/main" id="{2120D6D5-1D27-C803-5D8F-EC72E4BABC54}"/>
              </a:ext>
            </a:extLst>
          </p:cNvPr>
          <p:cNvCxnSpPr>
            <a:cxnSpLocks/>
            <a:stCxn id="103" idx="2"/>
            <a:endCxn id="122" idx="0"/>
          </p:cNvCxnSpPr>
          <p:nvPr/>
        </p:nvCxnSpPr>
        <p:spPr>
          <a:xfrm rot="16200000" flipH="1">
            <a:off x="3978247" y="6585593"/>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カギ線コネクタ 17">
            <a:extLst>
              <a:ext uri="{FF2B5EF4-FFF2-40B4-BE49-F238E27FC236}">
                <a16:creationId xmlns:a16="http://schemas.microsoft.com/office/drawing/2014/main" id="{2120D6D5-1D27-C803-5D8F-EC72E4BABC54}"/>
              </a:ext>
            </a:extLst>
          </p:cNvPr>
          <p:cNvCxnSpPr>
            <a:cxnSpLocks/>
            <a:stCxn id="122" idx="2"/>
            <a:endCxn id="107" idx="0"/>
          </p:cNvCxnSpPr>
          <p:nvPr/>
        </p:nvCxnSpPr>
        <p:spPr>
          <a:xfrm rot="5400000">
            <a:off x="3761522" y="7543663"/>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7">
            <a:extLst>
              <a:ext uri="{FF2B5EF4-FFF2-40B4-BE49-F238E27FC236}">
                <a16:creationId xmlns:a16="http://schemas.microsoft.com/office/drawing/2014/main" id="{2120D6D5-1D27-C803-5D8F-EC72E4BABC54}"/>
              </a:ext>
            </a:extLst>
          </p:cNvPr>
          <p:cNvCxnSpPr>
            <a:cxnSpLocks/>
            <a:stCxn id="122" idx="2"/>
            <a:endCxn id="108" idx="0"/>
          </p:cNvCxnSpPr>
          <p:nvPr/>
        </p:nvCxnSpPr>
        <p:spPr>
          <a:xfrm rot="5400000">
            <a:off x="3539818" y="6899209"/>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7">
            <a:extLst>
              <a:ext uri="{FF2B5EF4-FFF2-40B4-BE49-F238E27FC236}">
                <a16:creationId xmlns:a16="http://schemas.microsoft.com/office/drawing/2014/main" id="{2120D6D5-1D27-C803-5D8F-EC72E4BABC54}"/>
              </a:ext>
            </a:extLst>
          </p:cNvPr>
          <p:cNvCxnSpPr>
            <a:cxnSpLocks/>
            <a:stCxn id="108" idx="1"/>
            <a:endCxn id="124" idx="3"/>
          </p:cNvCxnSpPr>
          <p:nvPr/>
        </p:nvCxnSpPr>
        <p:spPr>
          <a:xfrm rot="10800000">
            <a:off x="2384457" y="6976588"/>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角丸四角形 22">
            <a:extLst>
              <a:ext uri="{FF2B5EF4-FFF2-40B4-BE49-F238E27FC236}">
                <a16:creationId xmlns:a16="http://schemas.microsoft.com/office/drawing/2014/main" id="{B82D9A71-EB5F-1E4A-7437-FD3DFE726D9C}"/>
              </a:ext>
            </a:extLst>
          </p:cNvPr>
          <p:cNvSpPr/>
          <p:nvPr/>
        </p:nvSpPr>
        <p:spPr>
          <a:xfrm>
            <a:off x="5918035" y="7877986"/>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15" name="カギ線コネクタ 17">
            <a:extLst>
              <a:ext uri="{FF2B5EF4-FFF2-40B4-BE49-F238E27FC236}">
                <a16:creationId xmlns:a16="http://schemas.microsoft.com/office/drawing/2014/main" id="{2120D6D5-1D27-C803-5D8F-EC72E4BABC54}"/>
              </a:ext>
            </a:extLst>
          </p:cNvPr>
          <p:cNvCxnSpPr>
            <a:cxnSpLocks/>
            <a:stCxn id="146" idx="2"/>
            <a:endCxn id="114" idx="0"/>
          </p:cNvCxnSpPr>
          <p:nvPr/>
        </p:nvCxnSpPr>
        <p:spPr>
          <a:xfrm rot="5400000">
            <a:off x="6336388" y="7790375"/>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角丸四角形 9">
            <a:extLst>
              <a:ext uri="{FF2B5EF4-FFF2-40B4-BE49-F238E27FC236}">
                <a16:creationId xmlns:a16="http://schemas.microsoft.com/office/drawing/2014/main" id="{37C4B579-B04D-5155-F893-72AFDD16EC3C}"/>
              </a:ext>
            </a:extLst>
          </p:cNvPr>
          <p:cNvSpPr/>
          <p:nvPr/>
        </p:nvSpPr>
        <p:spPr>
          <a:xfrm>
            <a:off x="3441655" y="6780781"/>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ko-KR"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124" name="角丸四角形 8">
            <a:extLst>
              <a:ext uri="{FF2B5EF4-FFF2-40B4-BE49-F238E27FC236}">
                <a16:creationId xmlns:a16="http://schemas.microsoft.com/office/drawing/2014/main" id="{6F65890A-EC03-5437-7B48-B102D2E56E4C}"/>
              </a:ext>
            </a:extLst>
          </p:cNvPr>
          <p:cNvSpPr/>
          <p:nvPr/>
        </p:nvSpPr>
        <p:spPr>
          <a:xfrm>
            <a:off x="920899" y="6809690"/>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145" name="角丸四角形 10">
            <a:extLst>
              <a:ext uri="{FF2B5EF4-FFF2-40B4-BE49-F238E27FC236}">
                <a16:creationId xmlns:a16="http://schemas.microsoft.com/office/drawing/2014/main" id="{56D4B963-56F6-811A-6E79-9F394579A09E}"/>
              </a:ext>
            </a:extLst>
          </p:cNvPr>
          <p:cNvSpPr/>
          <p:nvPr/>
        </p:nvSpPr>
        <p:spPr>
          <a:xfrm>
            <a:off x="5700194" y="6830267"/>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46" name="角丸四角形 23">
            <a:extLst>
              <a:ext uri="{FF2B5EF4-FFF2-40B4-BE49-F238E27FC236}">
                <a16:creationId xmlns:a16="http://schemas.microsoft.com/office/drawing/2014/main" id="{31732EE8-4D53-0E53-209B-1452EEE4CAB2}"/>
              </a:ext>
            </a:extLst>
          </p:cNvPr>
          <p:cNvSpPr/>
          <p:nvPr/>
        </p:nvSpPr>
        <p:spPr>
          <a:xfrm>
            <a:off x="5946671" y="7379299"/>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147" name="カギ線コネクタ 17">
            <a:extLst>
              <a:ext uri="{FF2B5EF4-FFF2-40B4-BE49-F238E27FC236}">
                <a16:creationId xmlns:a16="http://schemas.microsoft.com/office/drawing/2014/main" id="{2120D6D5-1D27-C803-5D8F-EC72E4BABC54}"/>
              </a:ext>
            </a:extLst>
          </p:cNvPr>
          <p:cNvCxnSpPr>
            <a:cxnSpLocks/>
            <a:stCxn id="145" idx="2"/>
            <a:endCxn id="146" idx="0"/>
          </p:cNvCxnSpPr>
          <p:nvPr/>
        </p:nvCxnSpPr>
        <p:spPr>
          <a:xfrm rot="5400000">
            <a:off x="6320368" y="7267693"/>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角丸四角形 23">
            <a:extLst>
              <a:ext uri="{FF2B5EF4-FFF2-40B4-BE49-F238E27FC236}">
                <a16:creationId xmlns:a16="http://schemas.microsoft.com/office/drawing/2014/main" id="{31732EE8-4D53-0E53-209B-1452EEE4CAB2}"/>
              </a:ext>
            </a:extLst>
          </p:cNvPr>
          <p:cNvSpPr/>
          <p:nvPr/>
        </p:nvSpPr>
        <p:spPr>
          <a:xfrm>
            <a:off x="4658975" y="7532826"/>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165" name="カギ線コネクタ 17">
            <a:extLst>
              <a:ext uri="{FF2B5EF4-FFF2-40B4-BE49-F238E27FC236}">
                <a16:creationId xmlns:a16="http://schemas.microsoft.com/office/drawing/2014/main" id="{2120D6D5-1D27-C803-5D8F-EC72E4BABC54}"/>
              </a:ext>
            </a:extLst>
          </p:cNvPr>
          <p:cNvCxnSpPr>
            <a:cxnSpLocks/>
            <a:stCxn id="122" idx="2"/>
            <a:endCxn id="164" idx="0"/>
          </p:cNvCxnSpPr>
          <p:nvPr/>
        </p:nvCxnSpPr>
        <p:spPr>
          <a:xfrm rot="16200000" flipH="1">
            <a:off x="4411557" y="6893627"/>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カギ線コネクタ 17">
            <a:extLst>
              <a:ext uri="{FF2B5EF4-FFF2-40B4-BE49-F238E27FC236}">
                <a16:creationId xmlns:a16="http://schemas.microsoft.com/office/drawing/2014/main" id="{2120D6D5-1D27-C803-5D8F-EC72E4BABC54}"/>
              </a:ext>
            </a:extLst>
          </p:cNvPr>
          <p:cNvCxnSpPr>
            <a:cxnSpLocks/>
            <a:stCxn id="164" idx="3"/>
            <a:endCxn id="145" idx="1"/>
          </p:cNvCxnSpPr>
          <p:nvPr/>
        </p:nvCxnSpPr>
        <p:spPr>
          <a:xfrm flipV="1">
            <a:off x="5442535" y="6997165"/>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角丸四角形 22">
            <a:extLst>
              <a:ext uri="{FF2B5EF4-FFF2-40B4-BE49-F238E27FC236}">
                <a16:creationId xmlns:a16="http://schemas.microsoft.com/office/drawing/2014/main" id="{B82D9A71-EB5F-1E4A-7437-FD3DFE726D9C}"/>
              </a:ext>
            </a:extLst>
          </p:cNvPr>
          <p:cNvSpPr/>
          <p:nvPr/>
        </p:nvSpPr>
        <p:spPr>
          <a:xfrm>
            <a:off x="1208570" y="7998648"/>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187" name="カギ線コネクタ 17">
            <a:extLst>
              <a:ext uri="{FF2B5EF4-FFF2-40B4-BE49-F238E27FC236}">
                <a16:creationId xmlns:a16="http://schemas.microsoft.com/office/drawing/2014/main" id="{2120D6D5-1D27-C803-5D8F-EC72E4BABC54}"/>
              </a:ext>
            </a:extLst>
          </p:cNvPr>
          <p:cNvCxnSpPr>
            <a:cxnSpLocks/>
            <a:stCxn id="124" idx="2"/>
            <a:endCxn id="191" idx="0"/>
          </p:cNvCxnSpPr>
          <p:nvPr/>
        </p:nvCxnSpPr>
        <p:spPr>
          <a:xfrm rot="16200000" flipH="1">
            <a:off x="1523956" y="7272206"/>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角丸四角形 23">
            <a:extLst>
              <a:ext uri="{FF2B5EF4-FFF2-40B4-BE49-F238E27FC236}">
                <a16:creationId xmlns:a16="http://schemas.microsoft.com/office/drawing/2014/main" id="{31732EE8-4D53-0E53-209B-1452EEE4CAB2}"/>
              </a:ext>
            </a:extLst>
          </p:cNvPr>
          <p:cNvSpPr/>
          <p:nvPr/>
        </p:nvSpPr>
        <p:spPr>
          <a:xfrm>
            <a:off x="1162961" y="7411481"/>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195" name="カギ線コネクタ 17">
            <a:extLst>
              <a:ext uri="{FF2B5EF4-FFF2-40B4-BE49-F238E27FC236}">
                <a16:creationId xmlns:a16="http://schemas.microsoft.com/office/drawing/2014/main" id="{2120D6D5-1D27-C803-5D8F-EC72E4BABC54}"/>
              </a:ext>
            </a:extLst>
          </p:cNvPr>
          <p:cNvCxnSpPr>
            <a:cxnSpLocks/>
            <a:stCxn id="191" idx="2"/>
            <a:endCxn id="186" idx="0"/>
          </p:cNvCxnSpPr>
          <p:nvPr/>
        </p:nvCxnSpPr>
        <p:spPr>
          <a:xfrm rot="16200000" flipH="1">
            <a:off x="1537919" y="7870588"/>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角丸四角形 23">
            <a:extLst>
              <a:ext uri="{FF2B5EF4-FFF2-40B4-BE49-F238E27FC236}">
                <a16:creationId xmlns:a16="http://schemas.microsoft.com/office/drawing/2014/main" id="{31732EE8-4D53-0E53-209B-1452EEE4CAB2}"/>
              </a:ext>
            </a:extLst>
          </p:cNvPr>
          <p:cNvSpPr/>
          <p:nvPr/>
        </p:nvSpPr>
        <p:spPr>
          <a:xfrm>
            <a:off x="3668283" y="400012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204" name="カギ線コネクタ 17">
            <a:extLst>
              <a:ext uri="{FF2B5EF4-FFF2-40B4-BE49-F238E27FC236}">
                <a16:creationId xmlns:a16="http://schemas.microsoft.com/office/drawing/2014/main" id="{2120D6D5-1D27-C803-5D8F-EC72E4BABC54}"/>
              </a:ext>
            </a:extLst>
          </p:cNvPr>
          <p:cNvCxnSpPr>
            <a:cxnSpLocks/>
            <a:stCxn id="201" idx="2"/>
            <a:endCxn id="29" idx="0"/>
          </p:cNvCxnSpPr>
          <p:nvPr/>
        </p:nvCxnSpPr>
        <p:spPr>
          <a:xfrm rot="16200000" flipH="1">
            <a:off x="4323838" y="4178637"/>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3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29"/>
          <p:cNvPicPr preferRelativeResize="0"/>
          <p:nvPr/>
        </p:nvPicPr>
        <p:blipFill rotWithShape="1">
          <a:blip r:embed="rId3" cstate="print">
            <a:alphaModFix/>
          </a:blip>
          <a:srcRect/>
          <a:stretch/>
        </p:blipFill>
        <p:spPr>
          <a:xfrm>
            <a:off x="1046303" y="4781006"/>
            <a:ext cx="3195208" cy="3528176"/>
          </a:xfrm>
          <a:prstGeom prst="rect">
            <a:avLst/>
          </a:prstGeom>
          <a:solidFill>
            <a:schemeClr val="bg1">
              <a:lumMod val="85000"/>
            </a:schemeClr>
          </a:solidFill>
          <a:ln>
            <a:noFill/>
          </a:ln>
        </p:spPr>
      </p:pic>
      <p:sp>
        <p:nvSpPr>
          <p:cNvPr id="565" name="Google Shape;565;p2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45</a:t>
            </a:fld>
            <a:endParaRPr/>
          </a:p>
        </p:txBody>
      </p:sp>
      <p:sp>
        <p:nvSpPr>
          <p:cNvPr id="566" name="Google Shape;566;p2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別添</a:t>
            </a:r>
            <a:r>
              <a:rPr lang="en-US" altLang="ja-JP" dirty="0">
                <a:latin typeface="MS Mincho" pitchFamily="49" charset="-128"/>
                <a:ea typeface="MS Mincho" pitchFamily="49" charset="-128"/>
              </a:rPr>
              <a:t>:</a:t>
            </a:r>
            <a:r>
              <a:rPr lang="ja-JP" altLang="ko-KR" dirty="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567" name="Google Shape;567;p29"/>
          <p:cNvSpPr txBox="1"/>
          <p:nvPr/>
        </p:nvSpPr>
        <p:spPr>
          <a:xfrm>
            <a:off x="1043838" y="162197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「チェックアイDX」の運営者だけが持っている固有機能です。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ユーザーの所属医療機関を変更し、該当変更医療機関情報として使用可能になります。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該当する医療機関への再ログインプロセスは不要です。）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本機能は運営者の固有権限ですのでユーザー情報</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外部に</a:t>
            </a:r>
            <a:r>
              <a:rPr lang="ja-JP" altLang="en-US" sz="1100" dirty="0">
                <a:solidFill>
                  <a:srgbClr val="FF0000"/>
                </a:solidFill>
                <a:latin typeface="MS Mincho" pitchFamily="49" charset="-128"/>
                <a:ea typeface="MS Mincho" pitchFamily="49" charset="-128"/>
              </a:rPr>
              <a:t>流出され</a:t>
            </a:r>
            <a:r>
              <a:rPr lang="ja-JP" altLang="ko-KR" sz="1100" dirty="0">
                <a:solidFill>
                  <a:srgbClr val="FF0000"/>
                </a:solidFill>
                <a:latin typeface="MS Mincho" pitchFamily="49" charset="-128"/>
                <a:ea typeface="MS Mincho" pitchFamily="49" charset="-128"/>
              </a:rPr>
              <a:t>ないように</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注意してください。また、変更医療機関について</a:t>
            </a:r>
            <a:r>
              <a:rPr lang="ja-JP" altLang="en-US" sz="1100" dirty="0">
                <a:solidFill>
                  <a:srgbClr val="FF0000"/>
                </a:solidFill>
                <a:latin typeface="MS Mincho" pitchFamily="49" charset="-128"/>
                <a:ea typeface="MS Mincho" pitchFamily="49" charset="-128"/>
              </a:rPr>
              <a:t>単純な閲覧</a:t>
            </a:r>
            <a:r>
              <a:rPr lang="ja-JP" altLang="ko-KR" sz="1100" dirty="0">
                <a:solidFill>
                  <a:srgbClr val="FF0000"/>
                </a:solidFill>
                <a:latin typeface="MS Mincho" pitchFamily="49" charset="-128"/>
                <a:ea typeface="MS Mincho" pitchFamily="49" charset="-128"/>
              </a:rPr>
              <a:t>だけでなく点検及び学習</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が可能な状態</a:t>
            </a:r>
            <a:r>
              <a:rPr lang="ja-JP" altLang="en-US" sz="1100" dirty="0">
                <a:solidFill>
                  <a:srgbClr val="FF0000"/>
                </a:solidFill>
                <a:latin typeface="MS Mincho" pitchFamily="49" charset="-128"/>
                <a:ea typeface="MS Mincho" pitchFamily="49" charset="-128"/>
              </a:rPr>
              <a:t>です</a:t>
            </a:r>
            <a:r>
              <a:rPr lang="ja-JP" altLang="ko-KR" sz="1100" dirty="0">
                <a:solidFill>
                  <a:srgbClr val="FF0000"/>
                </a:solidFill>
                <a:latin typeface="MS Mincho" pitchFamily="49" charset="-128"/>
                <a:ea typeface="MS Mincho" pitchFamily="49" charset="-128"/>
              </a:rPr>
              <a:t>ので</a:t>
            </a:r>
            <a:r>
              <a:rPr lang="ja-JP" altLang="en-US" sz="1100" dirty="0">
                <a:solidFill>
                  <a:srgbClr val="FF0000"/>
                </a:solidFill>
                <a:latin typeface="MS Mincho" pitchFamily="49" charset="-128"/>
                <a:ea typeface="MS Mincho" pitchFamily="49" charset="-128"/>
              </a:rPr>
              <a:t>レセプトの取り扱いには</a:t>
            </a:r>
            <a:r>
              <a:rPr lang="ja-JP" altLang="ko-KR" sz="1100" dirty="0">
                <a:solidFill>
                  <a:srgbClr val="FF0000"/>
                </a:solidFill>
                <a:latin typeface="MS Mincho" pitchFamily="49" charset="-128"/>
                <a:ea typeface="MS Mincho" pitchFamily="49" charset="-128"/>
              </a:rPr>
              <a:t>注意してください</a:t>
            </a:r>
            <a:r>
              <a:rPr lang="ja-JP" altLang="en-US" sz="1100" dirty="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568" name="Google Shape;568;p29"/>
          <p:cNvPicPr preferRelativeResize="0"/>
          <p:nvPr/>
        </p:nvPicPr>
        <p:blipFill rotWithShape="1">
          <a:blip r:embed="rId4" cstate="print">
            <a:alphaModFix/>
          </a:blip>
          <a:srcRect/>
          <a:stretch/>
        </p:blipFill>
        <p:spPr>
          <a:xfrm>
            <a:off x="1080001" y="3909947"/>
            <a:ext cx="3127812" cy="444341"/>
          </a:xfrm>
          <a:prstGeom prst="rect">
            <a:avLst/>
          </a:prstGeom>
          <a:noFill/>
          <a:ln>
            <a:noFill/>
          </a:ln>
        </p:spPr>
      </p:pic>
      <p:sp>
        <p:nvSpPr>
          <p:cNvPr id="569" name="Google Shape;569;p29"/>
          <p:cNvSpPr/>
          <p:nvPr/>
        </p:nvSpPr>
        <p:spPr>
          <a:xfrm>
            <a:off x="2549965" y="40140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0" name="Google Shape;570;p29"/>
          <p:cNvSpPr txBox="1"/>
          <p:nvPr/>
        </p:nvSpPr>
        <p:spPr>
          <a:xfrm>
            <a:off x="1018561" y="35979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571" name="Google Shape;571;p29"/>
          <p:cNvSpPr txBox="1"/>
          <p:nvPr/>
        </p:nvSpPr>
        <p:spPr>
          <a:xfrm>
            <a:off x="4284616" y="49367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選択ボタンをクリックします</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変更完了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572" name="Google Shape;572;p29"/>
          <p:cNvCxnSpPr>
            <a:stCxn id="569" idx="2"/>
          </p:cNvCxnSpPr>
          <p:nvPr/>
        </p:nvCxnSpPr>
        <p:spPr>
          <a:xfrm flipH="1">
            <a:off x="3126463" y="42584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573" name="Google Shape;573;p29"/>
          <p:cNvSpPr txBox="1"/>
          <p:nvPr/>
        </p:nvSpPr>
        <p:spPr>
          <a:xfrm>
            <a:off x="3226320" y="43542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MS Mincho" pitchFamily="49" charset="-128"/>
                <a:ea typeface="MS Mincho" pitchFamily="49" charset="-128"/>
              </a:rPr>
              <a:t>移行対</a:t>
            </a:r>
            <a:r>
              <a:rPr lang="ja-JP" altLang="ko-KR" sz="1100" dirty="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574" name="Google Shape;574;p29"/>
          <p:cNvSpPr txBox="1"/>
          <p:nvPr/>
        </p:nvSpPr>
        <p:spPr>
          <a:xfrm>
            <a:off x="3303063" y="58458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575" name="Google Shape;575;p29"/>
          <p:cNvSpPr txBox="1"/>
          <p:nvPr/>
        </p:nvSpPr>
        <p:spPr>
          <a:xfrm>
            <a:off x="3125872" y="79143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576" name="Google Shape;576;p29"/>
          <p:cNvSpPr/>
          <p:nvPr/>
        </p:nvSpPr>
        <p:spPr>
          <a:xfrm>
            <a:off x="1129737" y="61708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7" name="Google Shape;577;p29"/>
          <p:cNvSpPr txBox="1"/>
          <p:nvPr/>
        </p:nvSpPr>
        <p:spPr>
          <a:xfrm>
            <a:off x="1670842" y="79265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578" name="Google Shape;578;p29"/>
          <p:cNvPicPr preferRelativeResize="0"/>
          <p:nvPr/>
        </p:nvPicPr>
        <p:blipFill rotWithShape="1">
          <a:blip r:embed="rId5" cstate="print">
            <a:alphaModFix/>
          </a:blip>
          <a:srcRect/>
          <a:stretch/>
        </p:blipFill>
        <p:spPr>
          <a:xfrm>
            <a:off x="4351287" y="6298615"/>
            <a:ext cx="2783671" cy="1212997"/>
          </a:xfrm>
          <a:prstGeom prst="rect">
            <a:avLst/>
          </a:prstGeom>
          <a:noFill/>
          <a:ln>
            <a:noFill/>
          </a:ln>
        </p:spPr>
      </p:pic>
      <p:sp>
        <p:nvSpPr>
          <p:cNvPr id="579" name="Google Shape;579;p29"/>
          <p:cNvSpPr txBox="1"/>
          <p:nvPr/>
        </p:nvSpPr>
        <p:spPr>
          <a:xfrm>
            <a:off x="2154258" y="83630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閉じるボタンをクリックすると「医療機関の切り替え」</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580" name="Google Shape;580;p29"/>
          <p:cNvPicPr preferRelativeResize="0"/>
          <p:nvPr/>
        </p:nvPicPr>
        <p:blipFill rotWithShape="1">
          <a:blip r:embed="rId6" cstate="print">
            <a:alphaModFix/>
          </a:blip>
          <a:srcRect/>
          <a:stretch/>
        </p:blipFill>
        <p:spPr>
          <a:xfrm>
            <a:off x="1129737" y="8932461"/>
            <a:ext cx="3505200" cy="485775"/>
          </a:xfrm>
          <a:prstGeom prst="rect">
            <a:avLst/>
          </a:prstGeom>
          <a:noFill/>
          <a:ln>
            <a:noFill/>
          </a:ln>
        </p:spPr>
      </p:pic>
      <p:cxnSp>
        <p:nvCxnSpPr>
          <p:cNvPr id="581" name="Google Shape;581;p29"/>
          <p:cNvCxnSpPr>
            <a:endCxn id="580" idx="3"/>
          </p:cNvCxnSpPr>
          <p:nvPr/>
        </p:nvCxnSpPr>
        <p:spPr>
          <a:xfrm rot="5400000">
            <a:off x="4408822" y="7737727"/>
            <a:ext cx="1663737" cy="1211506"/>
          </a:xfrm>
          <a:prstGeom prst="bentConnector2">
            <a:avLst/>
          </a:prstGeom>
          <a:noFill/>
          <a:ln w="19050" cap="flat" cmpd="sng">
            <a:solidFill>
              <a:srgbClr val="FF0000"/>
            </a:solidFill>
            <a:prstDash val="solid"/>
            <a:miter lim="800000"/>
            <a:headEnd type="none" w="sm" len="sm"/>
            <a:tailEnd type="triangle" w="med" len="med"/>
          </a:ln>
        </p:spPr>
      </p:cxnSp>
      <p:sp>
        <p:nvSpPr>
          <p:cNvPr id="583" name="Google Shape;583;p29"/>
          <p:cNvSpPr txBox="1"/>
          <p:nvPr/>
        </p:nvSpPr>
        <p:spPr>
          <a:xfrm>
            <a:off x="810812" y="90036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84" name="Google Shape;584;p29"/>
          <p:cNvSpPr txBox="1"/>
          <p:nvPr/>
        </p:nvSpPr>
        <p:spPr>
          <a:xfrm>
            <a:off x="1017617" y="94321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上部ロゴ＋所属医療機関名が該当転換対象医療機関に変更されました。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以降、点検業務の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は転換医療機関のデータ</a:t>
            </a:r>
            <a:r>
              <a:rPr lang="ja-JP" altLang="en-US" sz="1100" dirty="0">
                <a:latin typeface="MS Mincho" pitchFamily="49" charset="-128"/>
                <a:ea typeface="MS Mincho" pitchFamily="49" charset="-128"/>
              </a:rPr>
              <a:t>になります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
        <p:nvSpPr>
          <p:cNvPr id="2" name="正方形/長方形 1">
            <a:extLst>
              <a:ext uri="{FF2B5EF4-FFF2-40B4-BE49-F238E27FC236}">
                <a16:creationId xmlns:a16="http://schemas.microsoft.com/office/drawing/2014/main" id="{F002620E-07C6-2FAC-E20E-426451996570}"/>
              </a:ext>
            </a:extLst>
          </p:cNvPr>
          <p:cNvSpPr/>
          <p:nvPr/>
        </p:nvSpPr>
        <p:spPr>
          <a:xfrm>
            <a:off x="2533183" y="6336498"/>
            <a:ext cx="41242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B26E446-F3FD-7FA5-77E8-81E3C9BF4522}"/>
              </a:ext>
            </a:extLst>
          </p:cNvPr>
          <p:cNvSpPr/>
          <p:nvPr/>
        </p:nvSpPr>
        <p:spPr>
          <a:xfrm>
            <a:off x="2525926" y="6497872"/>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39DC099-4F55-795C-38F2-2510B7273195}"/>
              </a:ext>
            </a:extLst>
          </p:cNvPr>
          <p:cNvSpPr/>
          <p:nvPr/>
        </p:nvSpPr>
        <p:spPr>
          <a:xfrm>
            <a:off x="2535451" y="6656678"/>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B8C24FA-CB54-6869-989B-E993A81E1D15}"/>
              </a:ext>
            </a:extLst>
          </p:cNvPr>
          <p:cNvSpPr/>
          <p:nvPr/>
        </p:nvSpPr>
        <p:spPr>
          <a:xfrm>
            <a:off x="2549965" y="6838497"/>
            <a:ext cx="840864" cy="980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EEDE2C3-331A-146F-BA02-E65A8F31CC49}"/>
              </a:ext>
            </a:extLst>
          </p:cNvPr>
          <p:cNvSpPr/>
          <p:nvPr/>
        </p:nvSpPr>
        <p:spPr>
          <a:xfrm>
            <a:off x="3390829" y="6655278"/>
            <a:ext cx="151046" cy="1415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5FDC7C-809B-7955-EE64-DC4ADEFF5101}"/>
              </a:ext>
            </a:extLst>
          </p:cNvPr>
          <p:cNvSpPr/>
          <p:nvPr/>
        </p:nvSpPr>
        <p:spPr>
          <a:xfrm>
            <a:off x="2533183" y="6968014"/>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E72E676-137E-365F-FFAD-3A096FDC070E}"/>
              </a:ext>
            </a:extLst>
          </p:cNvPr>
          <p:cNvSpPr/>
          <p:nvPr/>
        </p:nvSpPr>
        <p:spPr>
          <a:xfrm>
            <a:off x="2533183" y="7142533"/>
            <a:ext cx="260817" cy="14171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DF7ABE7-36E0-18BE-13A0-825A7D187DFD}"/>
              </a:ext>
            </a:extLst>
          </p:cNvPr>
          <p:cNvSpPr/>
          <p:nvPr/>
        </p:nvSpPr>
        <p:spPr>
          <a:xfrm>
            <a:off x="2541574" y="7301921"/>
            <a:ext cx="592689" cy="13472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5A0AD48-CD6D-3B0A-CCCB-7AB5C65B3B3D}"/>
              </a:ext>
            </a:extLst>
          </p:cNvPr>
          <p:cNvSpPr/>
          <p:nvPr/>
        </p:nvSpPr>
        <p:spPr>
          <a:xfrm>
            <a:off x="2533183" y="7476367"/>
            <a:ext cx="592689" cy="14133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A9E2E32-6489-9166-4C59-94739D2A57C4}"/>
              </a:ext>
            </a:extLst>
          </p:cNvPr>
          <p:cNvSpPr/>
          <p:nvPr/>
        </p:nvSpPr>
        <p:spPr>
          <a:xfrm>
            <a:off x="2525926" y="7799478"/>
            <a:ext cx="856292" cy="1268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B18AD5A-8FA1-4561-5D10-1EA07C256572}"/>
              </a:ext>
            </a:extLst>
          </p:cNvPr>
          <p:cNvSpPr/>
          <p:nvPr/>
        </p:nvSpPr>
        <p:spPr>
          <a:xfrm>
            <a:off x="2533183" y="7650868"/>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2" name="Google Shape;582;p29"/>
          <p:cNvCxnSpPr>
            <a:cxnSpLocks/>
          </p:cNvCxnSpPr>
          <p:nvPr/>
        </p:nvCxnSpPr>
        <p:spPr>
          <a:xfrm flipV="1">
            <a:off x="2369990" y="6944317"/>
            <a:ext cx="1981297" cy="1046455"/>
          </a:xfrm>
          <a:prstGeom prst="bentConnector3">
            <a:avLst>
              <a:gd name="adj1" fmla="val 552"/>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65FFD0-7626-413F-8720-99E1EC55B42E}"/>
              </a:ext>
            </a:extLst>
          </p:cNvPr>
          <p:cNvSpPr txBox="1"/>
          <p:nvPr/>
        </p:nvSpPr>
        <p:spPr>
          <a:xfrm>
            <a:off x="1430837" y="7132729"/>
            <a:ext cx="4968000" cy="5604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□開発　</a:t>
            </a:r>
            <a:r>
              <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DX CARE</a:t>
            </a: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株式会社</a:t>
            </a:r>
            <a:endPar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□販売　株式会社ニチイ学館</a:t>
            </a:r>
          </a:p>
        </p:txBody>
      </p:sp>
      <p:sp>
        <p:nvSpPr>
          <p:cNvPr id="13" name="タイトル 1">
            <a:extLst>
              <a:ext uri="{FF2B5EF4-FFF2-40B4-BE49-F238E27FC236}">
                <a16:creationId xmlns:a16="http://schemas.microsoft.com/office/drawing/2014/main" id="{315CA086-6150-476E-B306-6D99E09DA5D8}"/>
              </a:ext>
            </a:extLst>
          </p:cNvPr>
          <p:cNvSpPr txBox="1">
            <a:spLocks/>
          </p:cNvSpPr>
          <p:nvPr/>
        </p:nvSpPr>
        <p:spPr>
          <a:xfrm>
            <a:off x="4426012" y="6550795"/>
            <a:ext cx="2115138" cy="462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２０２３年９月２５日</a:t>
            </a:r>
          </a:p>
        </p:txBody>
      </p:sp>
      <p:cxnSp>
        <p:nvCxnSpPr>
          <p:cNvPr id="18" name="直線コネクタ 17">
            <a:extLst>
              <a:ext uri="{FF2B5EF4-FFF2-40B4-BE49-F238E27FC236}">
                <a16:creationId xmlns:a16="http://schemas.microsoft.com/office/drawing/2014/main" id="{8EF7195B-D80E-40EB-B436-EF57AFBE4E7E}"/>
              </a:ext>
            </a:extLst>
          </p:cNvPr>
          <p:cNvCxnSpPr/>
          <p:nvPr/>
        </p:nvCxnSpPr>
        <p:spPr>
          <a:xfrm>
            <a:off x="1080000" y="7045812"/>
            <a:ext cx="54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D43127-3735-4439-9D68-7152A97B2CDC}"/>
              </a:ext>
            </a:extLst>
          </p:cNvPr>
          <p:cNvSpPr txBox="1"/>
          <p:nvPr/>
        </p:nvSpPr>
        <p:spPr>
          <a:xfrm>
            <a:off x="1080000" y="4779815"/>
            <a:ext cx="5400000" cy="486415"/>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注：チェックアイＤＸによる判定の結果生じた返戻、減点、査定につきましては</a:t>
            </a:r>
            <a:endParaRPr kumimoji="0" lang="en-US"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endParaRP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　　責任を負いかねますのでご了承ください。</a:t>
            </a:r>
            <a:endParaRPr kumimoji="0" lang="ja-JP"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C29D30FD-ACF1-4C09-8970-6E4C47274BB0}"/>
              </a:ext>
            </a:extLst>
          </p:cNvPr>
          <p:cNvCxnSpPr/>
          <p:nvPr/>
        </p:nvCxnSpPr>
        <p:spPr>
          <a:xfrm>
            <a:off x="1080000" y="4517720"/>
            <a:ext cx="54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AAD34E9C-E131-0109-EA48-46852B8C4DDE}"/>
              </a:ext>
            </a:extLst>
          </p:cNvPr>
          <p:cNvSpPr txBox="1">
            <a:spLocks/>
          </p:cNvSpPr>
          <p:nvPr/>
        </p:nvSpPr>
        <p:spPr>
          <a:xfrm>
            <a:off x="519728" y="6040116"/>
            <a:ext cx="6331067" cy="533400"/>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運営者マニュアル</a:t>
            </a:r>
            <a:endParaRPr kumimoji="1" lang="ja-JP" altLang="en-US" sz="2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pic>
        <p:nvPicPr>
          <p:cNvPr id="14" name="図 13">
            <a:extLst>
              <a:ext uri="{FF2B5EF4-FFF2-40B4-BE49-F238E27FC236}">
                <a16:creationId xmlns:a16="http://schemas.microsoft.com/office/drawing/2014/main" id="{FBEB664D-3791-8F98-7DF3-F74B96149BAC}"/>
              </a:ext>
            </a:extLst>
          </p:cNvPr>
          <p:cNvPicPr>
            <a:picLocks noChangeAspect="1"/>
          </p:cNvPicPr>
          <p:nvPr/>
        </p:nvPicPr>
        <p:blipFill>
          <a:blip r:embed="rId2"/>
          <a:stretch>
            <a:fillRect/>
          </a:stretch>
        </p:blipFill>
        <p:spPr>
          <a:xfrm>
            <a:off x="2504162" y="5565095"/>
            <a:ext cx="2362200" cy="533400"/>
          </a:xfrm>
          <a:prstGeom prst="rect">
            <a:avLst/>
          </a:prstGeom>
        </p:spPr>
      </p:pic>
      <p:sp>
        <p:nvSpPr>
          <p:cNvPr id="7" name="object 5">
            <a:extLst>
              <a:ext uri="{FF2B5EF4-FFF2-40B4-BE49-F238E27FC236}">
                <a16:creationId xmlns:a16="http://schemas.microsoft.com/office/drawing/2014/main" id="{B6255013-7D47-FCB2-21AD-72D9948D96FB}"/>
              </a:ext>
            </a:extLst>
          </p:cNvPr>
          <p:cNvSpPr txBox="1"/>
          <p:nvPr/>
        </p:nvSpPr>
        <p:spPr>
          <a:xfrm>
            <a:off x="1430837" y="9009506"/>
            <a:ext cx="2680970" cy="1035050"/>
          </a:xfrm>
          <a:prstGeom prst="rect">
            <a:avLst/>
          </a:prstGeom>
        </p:spPr>
        <p:txBody>
          <a:bodyPr vert="horz" wrap="square" lIns="0" tIns="12700" rIns="0" bIns="0" rtlCol="0">
            <a:spAutoFit/>
          </a:bodyPr>
          <a:lstStyle/>
          <a:p>
            <a:pPr marL="153035" marR="0" lvl="0" indent="-140970" algn="l" defTabSz="457200" rtl="0" eaLnBrk="1" fontAlgn="auto" latinLnBrk="0" hangingPunct="1">
              <a:lnSpc>
                <a:spcPct val="100000"/>
              </a:lnSpc>
              <a:spcBef>
                <a:spcPts val="100"/>
              </a:spcBef>
              <a:spcAft>
                <a:spcPts val="0"/>
              </a:spcAft>
              <a:buClrTx/>
              <a:buSzPct val="90909"/>
              <a:buFontTx/>
              <a:buChar char="■"/>
              <a:tabLst>
                <a:tab pos="153670"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お問</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い</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合わせ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a:p>
            <a:pPr marL="0" marR="0" lvl="0" indent="0" algn="l" defTabSz="4572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MS Gothic"/>
              <a:ea typeface="ＭＳ 明朝"/>
              <a:cs typeface="MS Gothic"/>
            </a:endParaRPr>
          </a:p>
          <a:p>
            <a:pPr marL="12700" marR="0" lvl="0" indent="0" algn="l" defTabSz="457200" rtl="0" eaLnBrk="1" fontAlgn="auto" latinLnBrk="0" hangingPunct="1">
              <a:lnSpc>
                <a:spcPct val="100000"/>
              </a:lnSpc>
              <a:spcBef>
                <a:spcPts val="0"/>
              </a:spcBef>
              <a:spcAft>
                <a:spcPts val="0"/>
              </a:spcAft>
              <a:buClrTx/>
              <a:buSzTx/>
              <a:buFontTx/>
              <a:buNone/>
              <a:tabLst>
                <a:tab pos="1130935"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チェッ</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ク</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アイDX	サ</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ポー</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ト窓口</a:t>
            </a:r>
          </a:p>
          <a:p>
            <a:pPr marL="12700" marR="0" lvl="0" indent="0" algn="l" defTabSz="457200" rtl="0" eaLnBrk="1" fontAlgn="auto" latinLnBrk="0" hangingPunct="1">
              <a:lnSpc>
                <a:spcPct val="100000"/>
              </a:lnSpc>
              <a:spcBef>
                <a:spcPts val="66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MS Gothic"/>
                <a:ea typeface="ＭＳ 明朝"/>
                <a:cs typeface="MS Gothic"/>
              </a:rPr>
              <a:t>E-mail：</a:t>
            </a:r>
            <a:r>
              <a:rPr kumimoji="0" sz="1100" b="0" i="0" u="none" strike="noStrike" kern="1200" cap="none" spc="-5" normalizeH="0" baseline="0" noProof="0" dirty="0">
                <a:ln>
                  <a:noFill/>
                </a:ln>
                <a:solidFill>
                  <a:prstClr val="black"/>
                </a:solidFill>
                <a:effectLst/>
                <a:uLnTx/>
                <a:uFillTx/>
                <a:latin typeface="MS Gothic"/>
                <a:ea typeface="ＭＳ 明朝"/>
                <a:cs typeface="MS Gothic"/>
                <a:hlinkClick r:id="rId3"/>
              </a:rPr>
              <a:t>checkeye-dx@nichiigakkan.co.jp</a:t>
            </a: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p:txBody>
      </p:sp>
      <p:pic>
        <p:nvPicPr>
          <p:cNvPr id="15" name="object 10">
            <a:extLst>
              <a:ext uri="{FF2B5EF4-FFF2-40B4-BE49-F238E27FC236}">
                <a16:creationId xmlns:a16="http://schemas.microsoft.com/office/drawing/2014/main" id="{29D02CEE-0610-F47E-FD6A-8CDF6696CC49}"/>
              </a:ext>
            </a:extLst>
          </p:cNvPr>
          <p:cNvPicPr/>
          <p:nvPr/>
        </p:nvPicPr>
        <p:blipFill>
          <a:blip r:embed="rId4" cstate="print"/>
          <a:stretch>
            <a:fillRect/>
          </a:stretch>
        </p:blipFill>
        <p:spPr>
          <a:xfrm>
            <a:off x="1397760" y="9344099"/>
            <a:ext cx="715373" cy="152771"/>
          </a:xfrm>
          <a:prstGeom prst="rect">
            <a:avLst/>
          </a:prstGeom>
        </p:spPr>
      </p:pic>
      <p:pic>
        <p:nvPicPr>
          <p:cNvPr id="16" name="object 11">
            <a:extLst>
              <a:ext uri="{FF2B5EF4-FFF2-40B4-BE49-F238E27FC236}">
                <a16:creationId xmlns:a16="http://schemas.microsoft.com/office/drawing/2014/main" id="{95181BEA-D414-62B6-67D3-E6ACD40D9436}"/>
              </a:ext>
            </a:extLst>
          </p:cNvPr>
          <p:cNvPicPr/>
          <p:nvPr/>
        </p:nvPicPr>
        <p:blipFill>
          <a:blip r:embed="rId5" cstate="print"/>
          <a:stretch>
            <a:fillRect/>
          </a:stretch>
        </p:blipFill>
        <p:spPr>
          <a:xfrm>
            <a:off x="2233732" y="9339570"/>
            <a:ext cx="1248156" cy="139192"/>
          </a:xfrm>
          <a:prstGeom prst="rect">
            <a:avLst/>
          </a:prstGeom>
        </p:spPr>
      </p:pic>
    </p:spTree>
    <p:extLst>
      <p:ext uri="{BB962C8B-B14F-4D97-AF65-F5344CB8AC3E}">
        <p14:creationId xmlns:p14="http://schemas.microsoft.com/office/powerpoint/2010/main" val="114658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p:cNvGrpSpPr/>
          <p:nvPr/>
        </p:nvGrpSpPr>
        <p:grpSpPr>
          <a:xfrm>
            <a:off x="877982" y="1801423"/>
            <a:ext cx="6367146" cy="4354829"/>
            <a:chOff x="877982" y="1726994"/>
            <a:chExt cx="6367146" cy="4354829"/>
          </a:xfrm>
        </p:grpSpPr>
        <p:pic>
          <p:nvPicPr>
            <p:cNvPr id="14" name="그림 13"/>
            <p:cNvPicPr>
              <a:picLocks noChangeAspect="1"/>
            </p:cNvPicPr>
            <p:nvPr/>
          </p:nvPicPr>
          <p:blipFill>
            <a:blip r:embed="rId2" cstate="print"/>
            <a:stretch>
              <a:fillRect/>
            </a:stretch>
          </p:blipFill>
          <p:spPr>
            <a:xfrm>
              <a:off x="877982" y="1726994"/>
              <a:ext cx="6367146" cy="1101266"/>
            </a:xfrm>
            <a:prstGeom prst="rect">
              <a:avLst/>
            </a:prstGeom>
          </p:spPr>
        </p:pic>
        <p:pic>
          <p:nvPicPr>
            <p:cNvPr id="18" name="그림 17"/>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2" name="スライド番号プレースホルダー 1">
            <a:extLst>
              <a:ext uri="{FF2B5EF4-FFF2-40B4-BE49-F238E27FC236}">
                <a16:creationId xmlns:a16="http://schemas.microsoft.com/office/drawing/2014/main" id="{8E9A50FC-E61D-A23C-A937-8C0F74B36164}"/>
              </a:ext>
            </a:extLst>
          </p:cNvPr>
          <p:cNvSpPr>
            <a:spLocks noGrp="1"/>
          </p:cNvSpPr>
          <p:nvPr>
            <p:ph type="sldNum" sz="quarter" idx="12"/>
          </p:nvPr>
        </p:nvSpPr>
        <p:spPr/>
        <p:txBody>
          <a:bodyPr/>
          <a:lstStyle/>
          <a:p>
            <a:fld id="{00593AED-EEE3-4FE1-BF0F-C13142AE3BDC}" type="slidenum">
              <a:rPr kumimoji="1" lang="ja-JP" altLang="en-US" smtClean="0"/>
              <a:pPr/>
              <a:t>4</a:t>
            </a:fld>
            <a:endParaRPr kumimoji="1" lang="ja-JP" altLang="en-US"/>
          </a:p>
        </p:txBody>
      </p:sp>
      <p:sp>
        <p:nvSpPr>
          <p:cNvPr id="16"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486415"/>
          </a:xfrm>
          <a:prstGeom prst="rect">
            <a:avLst/>
          </a:prstGeom>
          <a:noFill/>
        </p:spPr>
        <p:txBody>
          <a:bodyPr wrap="square">
            <a:spAutoFit/>
          </a:bodyPr>
          <a:lstStyle/>
          <a:p>
            <a:pPr>
              <a:lnSpc>
                <a:spcPct val="125000"/>
              </a:lnSpc>
            </a:pPr>
            <a:r>
              <a:rPr lang="ja-JP" altLang="ko-KR" sz="1100" dirty="0">
                <a:latin typeface="+mn-ea"/>
              </a:rPr>
              <a:t>顧客情報</a:t>
            </a:r>
            <a:r>
              <a:rPr lang="ja-JP" altLang="en-US" sz="1100" dirty="0">
                <a:latin typeface="+mn-ea"/>
              </a:rPr>
              <a:t>の</a:t>
            </a:r>
            <a:r>
              <a:rPr lang="ja-JP" altLang="ko-KR" sz="1100" dirty="0">
                <a:latin typeface="+mn-ea"/>
              </a:rPr>
              <a:t>変更</a:t>
            </a:r>
            <a:endParaRPr lang="en-US" altLang="ja-JP" sz="1100" dirty="0">
              <a:latin typeface="+mn-ea"/>
            </a:endParaRPr>
          </a:p>
          <a:p>
            <a:pPr>
              <a:lnSpc>
                <a:spcPct val="125000"/>
              </a:lnSpc>
            </a:pPr>
            <a:r>
              <a:rPr lang="en-US" altLang="ko-KR" sz="1100" dirty="0">
                <a:latin typeface="+mn-ea"/>
              </a:rPr>
              <a:t>- </a:t>
            </a:r>
            <a:r>
              <a:rPr lang="ja-JP" altLang="ko-KR" sz="1100" dirty="0">
                <a:latin typeface="+mn-ea"/>
              </a:rPr>
              <a:t>リストから選択した顧客の情報を「変更」ボタン</a:t>
            </a:r>
            <a:r>
              <a:rPr lang="ja-JP" altLang="en-US" sz="1100" dirty="0">
                <a:latin typeface="+mn-ea"/>
              </a:rPr>
              <a:t>で変更します</a:t>
            </a:r>
            <a:r>
              <a:rPr lang="ja-JP" altLang="ko-KR" sz="1100" dirty="0">
                <a:latin typeface="+mn-ea"/>
              </a:rPr>
              <a:t>。</a:t>
            </a:r>
            <a:endParaRPr lang="en-US" altLang="ja-JP" sz="1100" dirty="0">
              <a:latin typeface="+mn-ea"/>
            </a:endParaRP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6277982" y="2352057"/>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2">
            <a:extLst>
              <a:ext uri="{FF2B5EF4-FFF2-40B4-BE49-F238E27FC236}">
                <a16:creationId xmlns:a16="http://schemas.microsoft.com/office/drawing/2014/main" id="{F211DA2C-C83A-5F41-6152-E7B73A4E7E89}"/>
              </a:ext>
            </a:extLst>
          </p:cNvPr>
          <p:cNvSpPr/>
          <p:nvPr/>
        </p:nvSpPr>
        <p:spPr>
          <a:xfrm>
            <a:off x="6277981" y="5533634"/>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8">
            <a:extLst>
              <a:ext uri="{FF2B5EF4-FFF2-40B4-BE49-F238E27FC236}">
                <a16:creationId xmlns:a16="http://schemas.microsoft.com/office/drawing/2014/main" id="{133AD795-5C0E-2720-2DC3-404090135512}"/>
              </a:ext>
            </a:extLst>
          </p:cNvPr>
          <p:cNvSpPr txBox="1"/>
          <p:nvPr/>
        </p:nvSpPr>
        <p:spPr>
          <a:xfrm>
            <a:off x="6794179" y="545416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3" name="テキスト ボックス 21">
            <a:extLst>
              <a:ext uri="{FF2B5EF4-FFF2-40B4-BE49-F238E27FC236}">
                <a16:creationId xmlns:a16="http://schemas.microsoft.com/office/drawing/2014/main" id="{20F7AD82-028F-54DB-9015-3BCA534A3D76}"/>
              </a:ext>
            </a:extLst>
          </p:cNvPr>
          <p:cNvSpPr txBox="1"/>
          <p:nvPr/>
        </p:nvSpPr>
        <p:spPr>
          <a:xfrm>
            <a:off x="6797731" y="2272586"/>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4" name="テキスト ボックス 3">
            <a:extLst>
              <a:ext uri="{FF2B5EF4-FFF2-40B4-BE49-F238E27FC236}">
                <a16:creationId xmlns:a16="http://schemas.microsoft.com/office/drawing/2014/main" id="{39B20316-5516-465F-8F83-CAB8795F9EBE}"/>
              </a:ext>
            </a:extLst>
          </p:cNvPr>
          <p:cNvSpPr txBox="1"/>
          <p:nvPr/>
        </p:nvSpPr>
        <p:spPr>
          <a:xfrm>
            <a:off x="304799" y="3349206"/>
            <a:ext cx="4143828" cy="1967590"/>
          </a:xfrm>
          <a:prstGeom prst="rect">
            <a:avLst/>
          </a:prstGeom>
          <a:noFill/>
        </p:spPr>
        <p:txBody>
          <a:bodyPr wrap="square">
            <a:spAutoFit/>
          </a:bodyPr>
          <a:lstStyle/>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ko-KR" sz="1100" dirty="0"/>
              <a:t>基本情報と薬価</a:t>
            </a:r>
            <a:r>
              <a:rPr lang="ja-JP" altLang="en-US" sz="1100" dirty="0"/>
              <a:t>及び</a:t>
            </a:r>
            <a:r>
              <a:rPr lang="ja-JP" altLang="ko-KR" sz="1100" dirty="0"/>
              <a:t>チェック項目を一緒に変更処理します。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（必要なものにはチェックを入れます）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契約情報</a:t>
            </a:r>
            <a:r>
              <a:rPr lang="ja-JP" altLang="en-US" sz="1100" dirty="0"/>
              <a:t>の</a:t>
            </a:r>
            <a:r>
              <a:rPr lang="ja-JP" altLang="ko-KR" sz="1100" dirty="0"/>
              <a:t>変更処理</a:t>
            </a:r>
            <a:endParaRPr lang="en-US" altLang="ja-JP" sz="1100" dirty="0"/>
          </a:p>
          <a:p>
            <a:pPr>
              <a:lnSpc>
                <a:spcPct val="125000"/>
              </a:lnSpc>
            </a:pPr>
            <a:r>
              <a:rPr lang="en-US" altLang="ja-JP" sz="1100" dirty="0"/>
              <a:t>     </a:t>
            </a:r>
            <a:r>
              <a:rPr lang="ja-JP" altLang="ko-KR" sz="1100" dirty="0"/>
              <a:t>トライアルから本契約に変更または終了の場合、</a:t>
            </a:r>
            <a:r>
              <a:rPr lang="ja-JP" altLang="en-US" sz="1100" dirty="0"/>
              <a:t>管理者が  </a:t>
            </a:r>
            <a:endParaRPr lang="en-US" altLang="ja-JP" sz="1100" dirty="0"/>
          </a:p>
          <a:p>
            <a:pPr>
              <a:lnSpc>
                <a:spcPct val="125000"/>
              </a:lnSpc>
            </a:pPr>
            <a:r>
              <a:rPr lang="en-US" altLang="ja-JP" sz="1100" dirty="0"/>
              <a:t>      </a:t>
            </a:r>
            <a:r>
              <a:rPr lang="ja-JP" altLang="ko-KR" sz="1100" dirty="0"/>
              <a:t>チェックして変更処理を</a:t>
            </a:r>
            <a:r>
              <a:rPr lang="ja-JP" altLang="en-US" sz="1100" dirty="0"/>
              <a:t>行います</a:t>
            </a:r>
            <a:r>
              <a:rPr lang="ja-JP" altLang="ko-KR" sz="1100" dirty="0"/>
              <a:t>。</a:t>
            </a:r>
            <a:endParaRPr lang="en-US" altLang="ja-JP" sz="1100" dirty="0"/>
          </a:p>
          <a:p>
            <a:pPr>
              <a:lnSpc>
                <a:spcPct val="125000"/>
              </a:lnSpc>
            </a:pPr>
            <a:endParaRPr lang="en-US" altLang="ja-JP" sz="1100" dirty="0"/>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契約</a:t>
            </a:r>
            <a:r>
              <a:rPr lang="ja-JP" altLang="en-US" sz="1100" dirty="0"/>
              <a:t>が</a:t>
            </a:r>
            <a:r>
              <a:rPr lang="ja-JP" altLang="ko-KR" sz="1100" dirty="0"/>
              <a:t>解除された医療機関</a:t>
            </a:r>
            <a:r>
              <a:rPr lang="ja-JP" altLang="en-US" sz="1100" dirty="0"/>
              <a:t>には</a:t>
            </a:r>
            <a:r>
              <a:rPr lang="ja-JP" altLang="ko-KR" sz="1100" dirty="0"/>
              <a:t>ログイン接続</a:t>
            </a:r>
            <a:r>
              <a:rPr lang="ja-JP" altLang="en-US" sz="1100" dirty="0"/>
              <a:t>が</a:t>
            </a:r>
            <a:r>
              <a:rPr lang="ja-JP" altLang="ko-KR" sz="1100" dirty="0"/>
              <a:t>できません。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38364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B1E428-D0EB-64EF-4DCB-42F48EEFFFA9}"/>
              </a:ext>
            </a:extLst>
          </p:cNvPr>
          <p:cNvSpPr>
            <a:spLocks noGrp="1"/>
          </p:cNvSpPr>
          <p:nvPr>
            <p:ph type="sldNum" sz="quarter" idx="12"/>
          </p:nvPr>
        </p:nvSpPr>
        <p:spPr/>
        <p:txBody>
          <a:bodyPr/>
          <a:lstStyle/>
          <a:p>
            <a:fld id="{00593AED-EEE3-4FE1-BF0F-C13142AE3BDC}" type="slidenum">
              <a:rPr kumimoji="1" lang="ja-JP" altLang="en-US" smtClean="0"/>
              <a:pPr/>
              <a:t>5</a:t>
            </a:fld>
            <a:endParaRPr kumimoji="1" lang="ja-JP" altLang="en-US" dirty="0"/>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669678" y="1214906"/>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詳細情報のうち「ユーザー情報」タブです。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新しいユーザーを追加または削除します。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pic>
        <p:nvPicPr>
          <p:cNvPr id="21" name="그림 20"/>
          <p:cNvPicPr>
            <a:picLocks noChangeAspect="1"/>
          </p:cNvPicPr>
          <p:nvPr/>
        </p:nvPicPr>
        <p:blipFill>
          <a:blip r:embed="rId2" cstate="print"/>
          <a:stretch>
            <a:fillRect/>
          </a:stretch>
        </p:blipFill>
        <p:spPr>
          <a:xfrm>
            <a:off x="669679" y="1810359"/>
            <a:ext cx="3627142" cy="581967"/>
          </a:xfrm>
          <a:prstGeom prst="rect">
            <a:avLst/>
          </a:prstGeom>
        </p:spPr>
      </p:pic>
      <p:cxnSp>
        <p:nvCxnSpPr>
          <p:cNvPr id="23" name="直線矢印コネクタ 11">
            <a:extLst>
              <a:ext uri="{FF2B5EF4-FFF2-40B4-BE49-F238E27FC236}">
                <a16:creationId xmlns:a16="http://schemas.microsoft.com/office/drawing/2014/main" id="{7328982D-9E17-4DC4-9140-D0962D2610EA}"/>
              </a:ext>
            </a:extLst>
          </p:cNvPr>
          <p:cNvCxnSpPr>
            <a:cxnSpLocks/>
            <a:stCxn id="24" idx="2"/>
          </p:cNvCxnSpPr>
          <p:nvPr/>
        </p:nvCxnSpPr>
        <p:spPr>
          <a:xfrm flipH="1">
            <a:off x="1238109" y="2345343"/>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12">
            <a:extLst>
              <a:ext uri="{FF2B5EF4-FFF2-40B4-BE49-F238E27FC236}">
                <a16:creationId xmlns:a16="http://schemas.microsoft.com/office/drawing/2014/main" id="{EE57D552-DADF-4D39-AB08-4EFBA770F0FD}"/>
              </a:ext>
            </a:extLst>
          </p:cNvPr>
          <p:cNvSpPr/>
          <p:nvPr/>
        </p:nvSpPr>
        <p:spPr>
          <a:xfrm>
            <a:off x="814219" y="2084677"/>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1354932" y="2406090"/>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4" name="グループ化 3">
            <a:extLst>
              <a:ext uri="{FF2B5EF4-FFF2-40B4-BE49-F238E27FC236}">
                <a16:creationId xmlns:a16="http://schemas.microsoft.com/office/drawing/2014/main" id="{FCE8A491-B452-7C8F-CB03-685AFEA05E3E}"/>
              </a:ext>
            </a:extLst>
          </p:cNvPr>
          <p:cNvGrpSpPr/>
          <p:nvPr/>
        </p:nvGrpSpPr>
        <p:grpSpPr>
          <a:xfrm>
            <a:off x="335460" y="2736124"/>
            <a:ext cx="3754867" cy="4104157"/>
            <a:chOff x="458829" y="2736124"/>
            <a:chExt cx="3754867" cy="4104157"/>
          </a:xfrm>
        </p:grpSpPr>
        <p:pic>
          <p:nvPicPr>
            <p:cNvPr id="26" name="그림 25"/>
            <p:cNvPicPr>
              <a:picLocks noChangeAspect="1"/>
            </p:cNvPicPr>
            <p:nvPr/>
          </p:nvPicPr>
          <p:blipFill>
            <a:blip r:embed="rId3" cstate="print"/>
            <a:stretch>
              <a:fillRect/>
            </a:stretch>
          </p:blipFill>
          <p:spPr>
            <a:xfrm>
              <a:off x="458829" y="2736124"/>
              <a:ext cx="3754867" cy="4104157"/>
            </a:xfrm>
            <a:prstGeom prst="rect">
              <a:avLst/>
            </a:prstGeom>
          </p:spPr>
        </p:pic>
        <p:sp>
          <p:nvSpPr>
            <p:cNvPr id="31" name="テキスト ボックス 18">
              <a:extLst>
                <a:ext uri="{FF2B5EF4-FFF2-40B4-BE49-F238E27FC236}">
                  <a16:creationId xmlns:a16="http://schemas.microsoft.com/office/drawing/2014/main" id="{133AD795-5C0E-2720-2DC3-404090135512}"/>
                </a:ext>
              </a:extLst>
            </p:cNvPr>
            <p:cNvSpPr txBox="1"/>
            <p:nvPr/>
          </p:nvSpPr>
          <p:spPr>
            <a:xfrm>
              <a:off x="604197" y="399266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2" name="テキスト ボックス 21">
              <a:extLst>
                <a:ext uri="{FF2B5EF4-FFF2-40B4-BE49-F238E27FC236}">
                  <a16:creationId xmlns:a16="http://schemas.microsoft.com/office/drawing/2014/main" id="{20F7AD82-028F-54DB-9015-3BCA534A3D76}"/>
                </a:ext>
              </a:extLst>
            </p:cNvPr>
            <p:cNvSpPr txBox="1"/>
            <p:nvPr/>
          </p:nvSpPr>
          <p:spPr>
            <a:xfrm>
              <a:off x="625821" y="290093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3" name="テキスト ボックス 18">
              <a:extLst>
                <a:ext uri="{FF2B5EF4-FFF2-40B4-BE49-F238E27FC236}">
                  <a16:creationId xmlns:a16="http://schemas.microsoft.com/office/drawing/2014/main" id="{133AD795-5C0E-2720-2DC3-404090135512}"/>
                </a:ext>
              </a:extLst>
            </p:cNvPr>
            <p:cNvSpPr txBox="1"/>
            <p:nvPr/>
          </p:nvSpPr>
          <p:spPr>
            <a:xfrm>
              <a:off x="603166" y="5416473"/>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36" name="그룹 35"/>
          <p:cNvGrpSpPr/>
          <p:nvPr/>
        </p:nvGrpSpPr>
        <p:grpSpPr>
          <a:xfrm>
            <a:off x="4181431" y="3259707"/>
            <a:ext cx="3320187" cy="3242619"/>
            <a:chOff x="4371910" y="3559351"/>
            <a:chExt cx="3232158" cy="3242619"/>
          </a:xfrm>
        </p:grpSpPr>
        <p:pic>
          <p:nvPicPr>
            <p:cNvPr id="35" name="그림 34"/>
            <p:cNvPicPr>
              <a:picLocks noChangeAspect="1"/>
            </p:cNvPicPr>
            <p:nvPr/>
          </p:nvPicPr>
          <p:blipFill>
            <a:blip r:embed="rId4" cstate="print"/>
            <a:stretch>
              <a:fillRect/>
            </a:stretch>
          </p:blipFill>
          <p:spPr>
            <a:xfrm>
              <a:off x="4427723" y="3810124"/>
              <a:ext cx="180975" cy="238125"/>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4371910" y="3559351"/>
              <a:ext cx="3232158" cy="32426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t>基本情報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表示は必須入力項目です。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ユーザーIDは20文字まで入力可能です。 </a:t>
              </a:r>
              <a:r>
                <a:rPr lang="en-US" altLang="ja-JP" sz="1100" dirty="0"/>
                <a:t> </a:t>
              </a:r>
            </a:p>
            <a:p>
              <a:pPr>
                <a:lnSpc>
                  <a:spcPct val="125000"/>
                </a:lnSpc>
              </a:pPr>
              <a:r>
                <a:rPr lang="en-US" altLang="ja-JP" sz="1100" dirty="0"/>
                <a:t>    </a:t>
              </a:r>
              <a:r>
                <a:rPr lang="ja-JP" altLang="ko-KR" sz="1100" dirty="0"/>
                <a:t>既存のIDの存在を確認する必要があります。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基本的には顧客IDとユーザーIDを同</a:t>
              </a:r>
              <a:r>
                <a:rPr lang="ja-JP" altLang="en-US" sz="1100" dirty="0"/>
                <a:t>一</a:t>
              </a:r>
              <a:r>
                <a:rPr lang="ja-JP" altLang="ko-KR" sz="1100" dirty="0"/>
                <a:t>に付与</a:t>
              </a:r>
              <a:endParaRPr lang="en-US" altLang="ja-JP" sz="1100" dirty="0"/>
            </a:p>
            <a:p>
              <a:pPr>
                <a:lnSpc>
                  <a:spcPct val="125000"/>
                </a:lnSpc>
              </a:pPr>
              <a:r>
                <a:rPr lang="ja-JP" altLang="en-US" sz="1100" dirty="0"/>
                <a:t>　 </a:t>
              </a:r>
              <a:r>
                <a:rPr lang="ja-JP" altLang="ko-KR" sz="1100" dirty="0"/>
                <a:t>しますが、</a:t>
              </a:r>
              <a:r>
                <a:rPr lang="ja-JP" altLang="en-US" sz="1100" dirty="0"/>
                <a:t>一</a:t>
              </a:r>
              <a:r>
                <a:rPr lang="ja-JP" altLang="ko-KR" sz="1100" dirty="0"/>
                <a:t>顧客に</a:t>
              </a:r>
              <a:r>
                <a:rPr lang="ja-JP" altLang="en-US" sz="1100" dirty="0"/>
                <a:t>複数</a:t>
              </a:r>
              <a:r>
                <a:rPr lang="ja-JP" altLang="ko-KR" sz="1100" dirty="0"/>
                <a:t>のユーザーを登録して</a:t>
              </a:r>
              <a:endParaRPr lang="en-US" altLang="ja-JP" sz="1100" dirty="0"/>
            </a:p>
            <a:p>
              <a:pPr>
                <a:lnSpc>
                  <a:spcPct val="125000"/>
                </a:lnSpc>
              </a:pPr>
              <a:r>
                <a:rPr lang="ja-JP" altLang="en-US" sz="1100" dirty="0"/>
                <a:t>　  </a:t>
              </a:r>
              <a:r>
                <a:rPr lang="ja-JP" altLang="ko-KR" sz="1100" dirty="0"/>
                <a:t>使用可能です。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「画面点検分配」参照</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仮</a:t>
              </a:r>
              <a:r>
                <a:rPr lang="ja-JP" altLang="ko-KR" sz="1100" dirty="0"/>
                <a:t>パスワードは、大/小文字、数字などの</a:t>
              </a:r>
              <a:endParaRPr lang="en-US" altLang="ja-JP" sz="1100" dirty="0"/>
            </a:p>
            <a:p>
              <a:pPr>
                <a:lnSpc>
                  <a:spcPct val="125000"/>
                </a:lnSpc>
              </a:pPr>
              <a:r>
                <a:rPr lang="en-US" altLang="ja-JP" sz="1100" dirty="0"/>
                <a:t>   </a:t>
              </a:r>
              <a:r>
                <a:rPr lang="ja-JP" altLang="ko-KR" sz="1100" dirty="0"/>
                <a:t>文字列で自動的に生成されます。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登録されたパスワードは、人が認識できない</a:t>
              </a:r>
              <a:endParaRPr lang="en-US" altLang="ja-JP" sz="1100" dirty="0"/>
            </a:p>
            <a:p>
              <a:pPr>
                <a:lnSpc>
                  <a:spcPct val="125000"/>
                </a:lnSpc>
              </a:pPr>
              <a:r>
                <a:rPr lang="en-US" altLang="ja-JP" sz="1100" dirty="0"/>
                <a:t>       </a:t>
              </a:r>
              <a:r>
                <a:rPr lang="ja-JP" altLang="ko-KR" sz="1100" dirty="0"/>
                <a:t>ように暗号化され、システムに登録されます。</a:t>
              </a:r>
              <a:endParaRPr lang="en-US" altLang="ko-KR" sz="1100" dirty="0">
                <a:latin typeface="ＭＳ 明朝" panose="02020609040205080304" pitchFamily="17" charset="-128"/>
                <a:ea typeface="ＭＳ 明朝" panose="02020609040205080304" pitchFamily="17" charset="-128"/>
              </a:endParaRPr>
            </a:p>
          </p:txBody>
        </p:sp>
      </p:grpSp>
      <p:sp>
        <p:nvSpPr>
          <p:cNvPr id="37" name="テキスト ボックス 3">
            <a:extLst>
              <a:ext uri="{FF2B5EF4-FFF2-40B4-BE49-F238E27FC236}">
                <a16:creationId xmlns:a16="http://schemas.microsoft.com/office/drawing/2014/main" id="{39B20316-5516-465F-8F83-CAB8795F9EBE}"/>
              </a:ext>
            </a:extLst>
          </p:cNvPr>
          <p:cNvSpPr txBox="1"/>
          <p:nvPr/>
        </p:nvSpPr>
        <p:spPr>
          <a:xfrm>
            <a:off x="197928" y="6921971"/>
            <a:ext cx="7216604"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a:t>
            </a:r>
            <a:endParaRPr lang="en-US" altLang="ja-JP" sz="1100" dirty="0"/>
          </a:p>
          <a:p>
            <a:pPr>
              <a:lnSpc>
                <a:spcPct val="125000"/>
              </a:lnSpc>
            </a:pPr>
            <a:r>
              <a:rPr lang="ja-JP" altLang="en-US" sz="1100" dirty="0"/>
              <a:t>　　　　</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38" name="テキスト ボックス 3">
            <a:extLst>
              <a:ext uri="{FF2B5EF4-FFF2-40B4-BE49-F238E27FC236}">
                <a16:creationId xmlns:a16="http://schemas.microsoft.com/office/drawing/2014/main" id="{39B20316-5516-465F-8F83-CAB8795F9EBE}"/>
              </a:ext>
            </a:extLst>
          </p:cNvPr>
          <p:cNvSpPr txBox="1"/>
          <p:nvPr/>
        </p:nvSpPr>
        <p:spPr>
          <a:xfrm>
            <a:off x="273132" y="8339769"/>
            <a:ext cx="7286543" cy="112665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デフォルトで</a:t>
            </a:r>
            <a:r>
              <a:rPr lang="ja-JP" altLang="ko-KR" sz="1100" dirty="0"/>
              <a:t>所属医療機関情報（顧客番号、名称）と</a:t>
            </a:r>
            <a:r>
              <a:rPr lang="ja-JP" altLang="en-US" sz="1100" dirty="0"/>
              <a:t>固有の</a:t>
            </a:r>
            <a:r>
              <a:rPr lang="ja-JP" altLang="ko-KR" sz="1100" dirty="0"/>
              <a:t>コード情報（10行、都道府県（2）</a:t>
            </a:r>
            <a:r>
              <a:rPr lang="en-US" altLang="ja-JP" sz="1100" dirty="0"/>
              <a:t>+</a:t>
            </a:r>
            <a:r>
              <a:rPr lang="ja-JP" altLang="en-US" sz="1100" dirty="0"/>
              <a:t> 医科または　　　　</a:t>
            </a:r>
            <a:endParaRPr lang="en-US" altLang="ja-JP" sz="1100" dirty="0"/>
          </a:p>
          <a:p>
            <a:pPr>
              <a:lnSpc>
                <a:spcPct val="125000"/>
              </a:lnSpc>
            </a:pPr>
            <a:r>
              <a:rPr lang="ja-JP" altLang="en-US" sz="1100" dirty="0"/>
              <a:t>　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その他、所属権限でサポーターチェック、閲覧権限、運営者権限で付与することもできます。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39" name="그림 38"/>
          <p:cNvPicPr>
            <a:picLocks noChangeAspect="1"/>
          </p:cNvPicPr>
          <p:nvPr/>
        </p:nvPicPr>
        <p:blipFill>
          <a:blip r:embed="rId5" cstate="print"/>
          <a:stretch>
            <a:fillRect/>
          </a:stretch>
        </p:blipFill>
        <p:spPr>
          <a:xfrm>
            <a:off x="1041319" y="9697608"/>
            <a:ext cx="1901009" cy="796149"/>
          </a:xfrm>
          <a:prstGeom prst="rect">
            <a:avLst/>
          </a:prstGeom>
        </p:spPr>
      </p:pic>
    </p:spTree>
    <p:extLst>
      <p:ext uri="{BB962C8B-B14F-4D97-AF65-F5344CB8AC3E}">
        <p14:creationId xmlns:p14="http://schemas.microsoft.com/office/powerpoint/2010/main" val="354205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080000"/>
            <a:ext cx="5400000" cy="515526"/>
          </a:xfrm>
          <a:prstGeom prst="rect">
            <a:avLst/>
          </a:prstGeom>
          <a:noFill/>
        </p:spPr>
        <p:txBody>
          <a:bodyPr wrap="square">
            <a:spAutoFit/>
          </a:bodyPr>
          <a:lstStyle/>
          <a:p>
            <a:pPr>
              <a:lnSpc>
                <a:spcPct val="125000"/>
              </a:lnSpc>
            </a:pPr>
            <a:r>
              <a:rPr lang="ja-JP" altLang="ko-KR" sz="1100" dirty="0"/>
              <a:t>2人以上のユーザーを追加した場合</a:t>
            </a:r>
            <a:r>
              <a:rPr lang="en-US" altLang="ja-JP" sz="1100" dirty="0"/>
              <a:t>.</a:t>
            </a:r>
          </a:p>
          <a:p>
            <a:pPr>
              <a:lnSpc>
                <a:spcPct val="125000"/>
              </a:lnSpc>
            </a:pPr>
            <a:r>
              <a:rPr lang="en-US" altLang="ko-KR"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CBE35F4E-EEDA-4323-847C-4810B24DBB55}"/>
              </a:ext>
            </a:extLst>
          </p:cNvPr>
          <p:cNvSpPr txBox="1"/>
          <p:nvPr/>
        </p:nvSpPr>
        <p:spPr>
          <a:xfrm>
            <a:off x="515257" y="2768999"/>
            <a:ext cx="4543635"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lang="en-US" altLang="ko-KR" sz="1100" dirty="0">
                <a:latin typeface="+mn-ea"/>
              </a:rPr>
              <a:t>- </a:t>
            </a:r>
            <a:r>
              <a:rPr kumimoji="1" lang="ja-JP" altLang="en-US" sz="1100" dirty="0">
                <a:latin typeface="+mn-ea"/>
              </a:rPr>
              <a:t>ステータスが</a:t>
            </a:r>
            <a:r>
              <a:rPr kumimoji="1" lang="en-US" altLang="ja-JP" sz="1100" dirty="0">
                <a:latin typeface="+mn-ea"/>
              </a:rPr>
              <a:t>FORCE_CHANGE_PASSWORD</a:t>
            </a:r>
            <a:r>
              <a:rPr lang="ja-JP" altLang="ko-KR" sz="1100" dirty="0">
                <a:latin typeface="+mn-ea"/>
              </a:rPr>
              <a:t>は、SMSで招待</a:t>
            </a:r>
            <a:r>
              <a:rPr lang="en-US" altLang="ja-JP" sz="1100" dirty="0">
                <a:latin typeface="+mn-ea"/>
              </a:rPr>
              <a:t>    </a:t>
            </a:r>
            <a:r>
              <a:rPr lang="ja-JP" altLang="en-US" sz="1100" dirty="0">
                <a:latin typeface="+mn-ea"/>
              </a:rPr>
              <a:t>　　　</a:t>
            </a:r>
            <a:endParaRPr lang="en-US" altLang="ja-JP" sz="1100" dirty="0">
              <a:latin typeface="+mn-ea"/>
            </a:endParaRPr>
          </a:p>
          <a:p>
            <a:r>
              <a:rPr lang="ja-JP" altLang="en-US" sz="1100" dirty="0">
                <a:latin typeface="+mn-ea"/>
              </a:rPr>
              <a:t>　</a:t>
            </a:r>
            <a:r>
              <a:rPr lang="ja-JP" altLang="ko-KR" sz="1100" dirty="0">
                <a:latin typeface="+mn-ea"/>
              </a:rPr>
              <a:t>メッセージが送信された状態で、ユーザーがログインしていない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確認することができます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ja-JP" altLang="ko-KR" sz="1100" dirty="0">
                <a:latin typeface="+mn-ea"/>
              </a:rPr>
              <a:t>（参照）有効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a:t>
            </a:r>
            <a:endParaRPr lang="en-US" altLang="ja-JP" sz="1100" dirty="0">
              <a:latin typeface="+mn-ea"/>
            </a:endParaRPr>
          </a:p>
          <a:p>
            <a:r>
              <a:rPr lang="ja-JP" altLang="en-US" sz="1100" dirty="0">
                <a:latin typeface="+mn-ea"/>
              </a:rPr>
              <a:t>　　　　</a:t>
            </a:r>
            <a:r>
              <a:rPr lang="ja-JP" altLang="ko-KR" sz="1100" dirty="0">
                <a:latin typeface="+mn-ea"/>
              </a:rPr>
              <a:t>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2" name="テキスト ボックス 1">
            <a:extLst>
              <a:ext uri="{FF2B5EF4-FFF2-40B4-BE49-F238E27FC236}">
                <a16:creationId xmlns:a16="http://schemas.microsoft.com/office/drawing/2014/main" id="{6479B567-F4B5-4E24-8019-5012643CE833}"/>
              </a:ext>
            </a:extLst>
          </p:cNvPr>
          <p:cNvSpPr txBox="1"/>
          <p:nvPr/>
        </p:nvSpPr>
        <p:spPr>
          <a:xfrm>
            <a:off x="972961" y="4619066"/>
            <a:ext cx="5012205" cy="769441"/>
          </a:xfrm>
          <a:prstGeom prst="rect">
            <a:avLst/>
          </a:prstGeom>
          <a:solidFill>
            <a:schemeClr val="bg1"/>
          </a:solidFill>
        </p:spPr>
        <p:txBody>
          <a:bodyPr wrap="square" rtlCol="0">
            <a:spAutoFit/>
          </a:bodyPr>
          <a:lstStyle/>
          <a:p>
            <a:r>
              <a:rPr lang="ja-JP" altLang="ko-KR" sz="1100" dirty="0">
                <a:solidFill>
                  <a:srgbClr val="FF0000"/>
                </a:solidFill>
                <a:latin typeface="+mn-ea"/>
              </a:rPr>
              <a:t>（参照）2</a:t>
            </a:r>
            <a:r>
              <a:rPr lang="ja-JP" altLang="en-US" sz="1100" dirty="0">
                <a:solidFill>
                  <a:srgbClr val="FF0000"/>
                </a:solidFill>
                <a:latin typeface="+mn-ea"/>
              </a:rPr>
              <a:t>つ</a:t>
            </a:r>
            <a:r>
              <a:rPr lang="ja-JP" altLang="ko-KR" sz="1100" dirty="0">
                <a:solidFill>
                  <a:srgbClr val="FF0000"/>
                </a:solidFill>
                <a:latin typeface="+mn-ea"/>
              </a:rPr>
              <a:t>以上のユーザーの場合、 点検業務 &gt; レセ画面点検</a:t>
            </a:r>
            <a:r>
              <a:rPr lang="ja-JP" altLang="en-US" sz="1100" dirty="0">
                <a:solidFill>
                  <a:srgbClr val="FF0000"/>
                </a:solidFill>
                <a:latin typeface="+mn-ea"/>
              </a:rPr>
              <a:t>の</a:t>
            </a:r>
            <a:endParaRPr lang="en-US" altLang="ja-JP" sz="1100" dirty="0">
              <a:solidFill>
                <a:srgbClr val="FF0000"/>
              </a:solidFill>
              <a:latin typeface="+mn-ea"/>
            </a:endParaRPr>
          </a:p>
          <a:p>
            <a:r>
              <a:rPr lang="en-US" altLang="ja-JP" sz="1100" dirty="0">
                <a:solidFill>
                  <a:srgbClr val="FF0000"/>
                </a:solidFill>
                <a:latin typeface="+mn-ea"/>
              </a:rPr>
              <a:t>              </a:t>
            </a:r>
            <a:r>
              <a:rPr lang="ja-JP" altLang="ko-KR" sz="1100" dirty="0">
                <a:solidFill>
                  <a:srgbClr val="FF0000"/>
                </a:solidFill>
                <a:latin typeface="+mn-ea"/>
              </a:rPr>
              <a:t>「点検者分担」</a:t>
            </a:r>
            <a:r>
              <a:rPr lang="ja-JP" altLang="en-US" sz="1100" dirty="0">
                <a:solidFill>
                  <a:srgbClr val="FF0000"/>
                </a:solidFill>
                <a:latin typeface="+mn-ea"/>
              </a:rPr>
              <a:t>と</a:t>
            </a:r>
            <a:r>
              <a:rPr lang="ja-JP" altLang="ko-KR" sz="1100" dirty="0">
                <a:solidFill>
                  <a:srgbClr val="FF0000"/>
                </a:solidFill>
                <a:latin typeface="+mn-ea"/>
              </a:rPr>
              <a:t>点検業務 &gt;画面点検分担の画面点検</a:t>
            </a:r>
            <a:r>
              <a:rPr lang="ja-JP" altLang="en-US" sz="1100" dirty="0">
                <a:solidFill>
                  <a:srgbClr val="FF0000"/>
                </a:solidFill>
                <a:latin typeface="+mn-ea"/>
              </a:rPr>
              <a:t>分</a:t>
            </a:r>
            <a:endParaRPr lang="en-US" altLang="ja-JP" sz="1100" dirty="0">
              <a:solidFill>
                <a:srgbClr val="FF0000"/>
              </a:solidFill>
              <a:latin typeface="+mn-ea"/>
            </a:endParaRPr>
          </a:p>
          <a:p>
            <a:r>
              <a:rPr lang="ja-JP" altLang="en-US" sz="1100" dirty="0">
                <a:solidFill>
                  <a:srgbClr val="FF0000"/>
                </a:solidFill>
                <a:latin typeface="+mn-ea"/>
              </a:rPr>
              <a:t>　　　     </a:t>
            </a:r>
            <a:r>
              <a:rPr lang="ja-JP" altLang="ko-KR" sz="1100" dirty="0">
                <a:solidFill>
                  <a:srgbClr val="FF0000"/>
                </a:solidFill>
                <a:latin typeface="+mn-ea"/>
              </a:rPr>
              <a:t>担の「点検者」で活用されます</a:t>
            </a:r>
            <a:r>
              <a:rPr lang="ja-JP" altLang="en-US" sz="1100" dirty="0">
                <a:solidFill>
                  <a:srgbClr val="FF0000"/>
                </a:solidFill>
                <a:latin typeface="+mn-ea"/>
              </a:rPr>
              <a:t>。</a:t>
            </a:r>
            <a:r>
              <a:rPr lang="en-US" altLang="ja-JP" sz="1100" dirty="0">
                <a:solidFill>
                  <a:srgbClr val="FF0000"/>
                </a:solidFill>
                <a:latin typeface="+mn-ea"/>
              </a:rPr>
              <a:t> </a:t>
            </a:r>
            <a:endParaRPr kumimoji="1" lang="en-US" altLang="ko-KR" sz="1100" dirty="0">
              <a:solidFill>
                <a:srgbClr val="FF0000"/>
              </a:solidFill>
              <a:latin typeface="+mn-ea"/>
            </a:endParaRPr>
          </a:p>
          <a:p>
            <a:r>
              <a:rPr kumimoji="1" lang="en-US" altLang="ja-JP" sz="1100" dirty="0">
                <a:solidFill>
                  <a:srgbClr val="FF0000"/>
                </a:solidFill>
                <a:latin typeface="+mn-ea"/>
              </a:rPr>
              <a:t> </a:t>
            </a:r>
            <a:endParaRPr kumimoji="1" lang="ja-JP" altLang="en-US" sz="1100" dirty="0">
              <a:solidFill>
                <a:srgbClr val="FF0000"/>
              </a:solidFill>
              <a:latin typeface="+mn-ea"/>
            </a:endParaRPr>
          </a:p>
        </p:txBody>
      </p:sp>
      <p:sp>
        <p:nvSpPr>
          <p:cNvPr id="3" name="スライド番号プレースホルダー 2">
            <a:extLst>
              <a:ext uri="{FF2B5EF4-FFF2-40B4-BE49-F238E27FC236}">
                <a16:creationId xmlns:a16="http://schemas.microsoft.com/office/drawing/2014/main" id="{DF194949-53EE-4FDF-CD01-3B5AEE72AADC}"/>
              </a:ext>
            </a:extLst>
          </p:cNvPr>
          <p:cNvSpPr>
            <a:spLocks noGrp="1"/>
          </p:cNvSpPr>
          <p:nvPr>
            <p:ph type="sldNum" sz="quarter" idx="12"/>
          </p:nvPr>
        </p:nvSpPr>
        <p:spPr>
          <a:xfrm>
            <a:off x="5339020" y="9874104"/>
            <a:ext cx="1700927" cy="569240"/>
          </a:xfrm>
        </p:spPr>
        <p:txBody>
          <a:bodyPr/>
          <a:lstStyle/>
          <a:p>
            <a:fld id="{00593AED-EEE3-4FE1-BF0F-C13142AE3BDC}" type="slidenum">
              <a:rPr kumimoji="1" lang="ja-JP" altLang="en-US" smtClean="0"/>
              <a:pPr/>
              <a:t>6</a:t>
            </a:fld>
            <a:endParaRPr kumimoji="1" lang="ja-JP" altLang="en-US"/>
          </a:p>
        </p:txBody>
      </p:sp>
      <p:pic>
        <p:nvPicPr>
          <p:cNvPr id="9" name="그림 8"/>
          <p:cNvPicPr>
            <a:picLocks noChangeAspect="1"/>
          </p:cNvPicPr>
          <p:nvPr/>
        </p:nvPicPr>
        <p:blipFill>
          <a:blip r:embed="rId2" cstate="print"/>
          <a:stretch>
            <a:fillRect/>
          </a:stretch>
        </p:blipFill>
        <p:spPr>
          <a:xfrm>
            <a:off x="1038989" y="1464846"/>
            <a:ext cx="3639337" cy="1254004"/>
          </a:xfrm>
          <a:prstGeom prst="rect">
            <a:avLst/>
          </a:prstGeom>
        </p:spPr>
      </p:pic>
      <p:sp>
        <p:nvSpPr>
          <p:cNvPr id="24" name="四角形: 角を丸くする 12">
            <a:extLst>
              <a:ext uri="{FF2B5EF4-FFF2-40B4-BE49-F238E27FC236}">
                <a16:creationId xmlns:a16="http://schemas.microsoft.com/office/drawing/2014/main" id="{EE57D552-DADF-4D39-AB08-4EFBA770F0FD}"/>
              </a:ext>
            </a:extLst>
          </p:cNvPr>
          <p:cNvSpPr/>
          <p:nvPr/>
        </p:nvSpPr>
        <p:spPr>
          <a:xfrm>
            <a:off x="2054656" y="1729841"/>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꺾인 연결선 24"/>
          <p:cNvCxnSpPr>
            <a:endCxn id="20" idx="0"/>
          </p:cNvCxnSpPr>
          <p:nvPr/>
        </p:nvCxnSpPr>
        <p:spPr>
          <a:xfrm>
            <a:off x="2934585" y="1860699"/>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3" cstate="print"/>
          <a:stretch>
            <a:fillRect/>
          </a:stretch>
        </p:blipFill>
        <p:spPr>
          <a:xfrm>
            <a:off x="5048468" y="2009663"/>
            <a:ext cx="2187609" cy="837501"/>
          </a:xfrm>
          <a:prstGeom prst="rect">
            <a:avLst/>
          </a:prstGeom>
        </p:spPr>
      </p:pic>
      <p:sp>
        <p:nvSpPr>
          <p:cNvPr id="27" name="テキスト ボックス 4">
            <a:extLst>
              <a:ext uri="{FF2B5EF4-FFF2-40B4-BE49-F238E27FC236}">
                <a16:creationId xmlns:a16="http://schemas.microsoft.com/office/drawing/2014/main" id="{9FAB47BD-74C2-4F7D-A107-DF55D43C7741}"/>
              </a:ext>
            </a:extLst>
          </p:cNvPr>
          <p:cNvSpPr txBox="1"/>
          <p:nvPr/>
        </p:nvSpPr>
        <p:spPr>
          <a:xfrm>
            <a:off x="5048467" y="2938396"/>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4" cstate="print"/>
          <a:stretch>
            <a:fillRect/>
          </a:stretch>
        </p:blipFill>
        <p:spPr>
          <a:xfrm>
            <a:off x="1233590" y="5288826"/>
            <a:ext cx="4105430" cy="1608002"/>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836978" y="6992394"/>
            <a:ext cx="4543635" cy="491866"/>
          </a:xfrm>
          <a:prstGeom prst="rect">
            <a:avLst/>
          </a:prstGeom>
          <a:noFill/>
        </p:spPr>
        <p:txBody>
          <a:bodyPr wrap="square">
            <a:spAutoFit/>
          </a:bodyPr>
          <a:lstStyle/>
          <a:p>
            <a:pPr>
              <a:lnSpc>
                <a:spcPct val="125000"/>
              </a:lnSpc>
            </a:pPr>
            <a:r>
              <a:rPr lang="ja-JP" altLang="ko-KR" sz="1100" dirty="0">
                <a:latin typeface="+mn-ea"/>
              </a:rPr>
              <a:t>ユーザー情報を変更します。</a:t>
            </a:r>
            <a:endParaRPr lang="en-US" altLang="ja-JP" sz="1100" dirty="0">
              <a:latin typeface="+mn-ea"/>
            </a:endParaRPr>
          </a:p>
          <a:p>
            <a:pPr>
              <a:lnSpc>
                <a:spcPct val="125000"/>
              </a:lnSpc>
            </a:pPr>
            <a:r>
              <a:rPr lang="en-US" altLang="ko-KR" sz="1100" dirty="0">
                <a:latin typeface="+mn-ea"/>
              </a:rPr>
              <a:t>-</a:t>
            </a:r>
            <a:r>
              <a:rPr lang="ja-JP" altLang="en-US" sz="1100" dirty="0">
                <a:latin typeface="+mn-ea"/>
              </a:rPr>
              <a:t> </a:t>
            </a:r>
            <a:r>
              <a:rPr lang="ja-JP" altLang="ko-KR" sz="1100" dirty="0">
                <a:latin typeface="+mn-ea"/>
              </a:rPr>
              <a:t>リストでダブルクリックするとユーザー情報画面が表示されます。</a:t>
            </a:r>
            <a:endParaRPr lang="en-US" altLang="ja-JP" sz="1100" dirty="0">
              <a:latin typeface="+mn-ea"/>
            </a:endParaRPr>
          </a:p>
        </p:txBody>
      </p:sp>
      <p:pic>
        <p:nvPicPr>
          <p:cNvPr id="31" name="그림 30"/>
          <p:cNvPicPr>
            <a:picLocks noChangeAspect="1"/>
          </p:cNvPicPr>
          <p:nvPr/>
        </p:nvPicPr>
        <p:blipFill>
          <a:blip r:embed="rId5" cstate="print"/>
          <a:stretch>
            <a:fillRect/>
          </a:stretch>
        </p:blipFill>
        <p:spPr>
          <a:xfrm>
            <a:off x="933222" y="7555420"/>
            <a:ext cx="3096518" cy="3049916"/>
          </a:xfrm>
          <a:prstGeom prst="rect">
            <a:avLst/>
          </a:prstGeom>
        </p:spPr>
      </p:pic>
      <p:sp>
        <p:nvSpPr>
          <p:cNvPr id="32" name="テキスト ボックス 1">
            <a:extLst>
              <a:ext uri="{FF2B5EF4-FFF2-40B4-BE49-F238E27FC236}">
                <a16:creationId xmlns:a16="http://schemas.microsoft.com/office/drawing/2014/main" id="{6479B567-F4B5-4E24-8019-5012643CE833}"/>
              </a:ext>
            </a:extLst>
          </p:cNvPr>
          <p:cNvSpPr txBox="1"/>
          <p:nvPr/>
        </p:nvSpPr>
        <p:spPr>
          <a:xfrm>
            <a:off x="4137249" y="8508473"/>
            <a:ext cx="2902698" cy="600164"/>
          </a:xfrm>
          <a:prstGeom prst="rect">
            <a:avLst/>
          </a:prstGeom>
          <a:solidFill>
            <a:schemeClr val="bg1"/>
          </a:solidFill>
        </p:spPr>
        <p:txBody>
          <a:bodyPr wrap="square" rtlCol="0">
            <a:spAutoFit/>
          </a:bodyPr>
          <a:lstStyle/>
          <a:p>
            <a:r>
              <a:rPr lang="ja-JP" altLang="ko-KR" sz="1100" dirty="0">
                <a:latin typeface="+mn-ea"/>
              </a:rPr>
              <a:t>ユーザー情報の変更は一部のみ可能です</a:t>
            </a:r>
            <a:r>
              <a:rPr kumimoji="1" lang="ja-JP" altLang="en-US" sz="1100" dirty="0">
                <a:latin typeface="+mn-ea"/>
              </a:rPr>
              <a:t>。</a:t>
            </a:r>
            <a:r>
              <a:rPr kumimoji="1" lang="ko-KR" altLang="en-US" sz="1100" dirty="0">
                <a:latin typeface="+mn-ea"/>
              </a:rPr>
              <a:t> </a:t>
            </a:r>
            <a:endParaRPr kumimoji="1" lang="en-US" altLang="ko-KR"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ユーザー名</a:t>
            </a:r>
            <a:endParaRPr lang="en-US" altLang="ja-JP"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所属</a:t>
            </a:r>
            <a:r>
              <a:rPr lang="ja-JP" altLang="en-US" sz="1100" dirty="0">
                <a:latin typeface="+mn-ea"/>
              </a:rPr>
              <a:t>権限</a:t>
            </a:r>
            <a:endParaRPr kumimoji="1" lang="en-US" altLang="ko-KR" sz="1100" dirty="0">
              <a:latin typeface="+mn-ea"/>
            </a:endParaRPr>
          </a:p>
        </p:txBody>
      </p:sp>
      <p:sp>
        <p:nvSpPr>
          <p:cNvPr id="33" name="四角形: 角を丸くする 12">
            <a:extLst>
              <a:ext uri="{FF2B5EF4-FFF2-40B4-BE49-F238E27FC236}">
                <a16:creationId xmlns:a16="http://schemas.microsoft.com/office/drawing/2014/main" id="{EE57D552-DADF-4D39-AB08-4EFBA770F0FD}"/>
              </a:ext>
            </a:extLst>
          </p:cNvPr>
          <p:cNvSpPr/>
          <p:nvPr/>
        </p:nvSpPr>
        <p:spPr>
          <a:xfrm>
            <a:off x="3249732" y="8147839"/>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2">
            <a:extLst>
              <a:ext uri="{FF2B5EF4-FFF2-40B4-BE49-F238E27FC236}">
                <a16:creationId xmlns:a16="http://schemas.microsoft.com/office/drawing/2014/main" id="{EE57D552-DADF-4D39-AB08-4EFBA770F0FD}"/>
              </a:ext>
            </a:extLst>
          </p:cNvPr>
          <p:cNvSpPr/>
          <p:nvPr/>
        </p:nvSpPr>
        <p:spPr>
          <a:xfrm>
            <a:off x="2616846" y="9439412"/>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516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02459" y="3506088"/>
            <a:ext cx="4905046" cy="3721703"/>
          </a:xfrm>
          <a:prstGeom prst="rect">
            <a:avLst/>
          </a:prstGeom>
        </p:spPr>
      </p:pic>
      <p:pic>
        <p:nvPicPr>
          <p:cNvPr id="2" name="그림 1"/>
          <p:cNvPicPr>
            <a:picLocks noChangeAspect="1"/>
          </p:cNvPicPr>
          <p:nvPr/>
        </p:nvPicPr>
        <p:blipFill>
          <a:blip r:embed="rId3" cstate="print"/>
          <a:stretch>
            <a:fillRect/>
          </a:stretch>
        </p:blipFill>
        <p:spPr>
          <a:xfrm>
            <a:off x="947027"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7</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358215"/>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6146766" cy="698012"/>
          </a:xfrm>
          <a:prstGeom prst="rect">
            <a:avLst/>
          </a:prstGeom>
          <a:noFill/>
        </p:spPr>
        <p:txBody>
          <a:bodyPr wrap="square">
            <a:spAutoFit/>
          </a:bodyPr>
          <a:lstStyle/>
          <a:p>
            <a:pPr>
              <a:lnSpc>
                <a:spcPct val="125000"/>
              </a:lnSpc>
            </a:pPr>
            <a:r>
              <a:rPr lang="ja-JP" altLang="en-US" sz="1100" b="1" dirty="0">
                <a:solidFill>
                  <a:srgbClr val="FF0000"/>
                </a:solidFill>
                <a:latin typeface="+mn-ea"/>
              </a:rPr>
              <a:t>●</a:t>
            </a:r>
            <a:r>
              <a:rPr lang="ja-JP" altLang="ko-KR" sz="1100" dirty="0">
                <a:solidFill>
                  <a:srgbClr val="FF0000"/>
                </a:solidFill>
                <a:latin typeface="+mn-ea"/>
              </a:rPr>
              <a:t>詳細情報「その他」タブです。</a:t>
            </a:r>
            <a:endParaRPr lang="en-US" altLang="ko-KR" sz="1100" dirty="0">
              <a:solidFill>
                <a:srgbClr val="FF0000"/>
              </a:solidFill>
              <a:latin typeface="+mn-ea"/>
            </a:endParaRPr>
          </a:p>
          <a:p>
            <a:pPr>
              <a:lnSpc>
                <a:spcPct val="125000"/>
              </a:lnSpc>
            </a:pPr>
            <a:r>
              <a:rPr lang="en-US" altLang="ko-KR"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インストール版</a:t>
            </a:r>
            <a:r>
              <a:rPr lang="ja-JP" altLang="en-US" sz="1100" dirty="0">
                <a:solidFill>
                  <a:srgbClr val="FF0000"/>
                </a:solidFill>
                <a:latin typeface="+mn-ea"/>
              </a:rPr>
              <a:t>の</a:t>
            </a:r>
            <a:r>
              <a:rPr lang="ja-JP" altLang="ko-KR" sz="1100" dirty="0">
                <a:solidFill>
                  <a:srgbClr val="FF0000"/>
                </a:solidFill>
                <a:latin typeface="+mn-ea"/>
              </a:rPr>
              <a:t>RCLSを使用していた</a:t>
            </a:r>
            <a:r>
              <a:rPr lang="ja-JP" altLang="en-US" sz="1100" dirty="0">
                <a:solidFill>
                  <a:srgbClr val="FF0000"/>
                </a:solidFill>
                <a:latin typeface="+mn-ea"/>
              </a:rPr>
              <a:t>顧客</a:t>
            </a:r>
            <a:r>
              <a:rPr lang="ja-JP" altLang="ko-KR" sz="1100" dirty="0">
                <a:solidFill>
                  <a:srgbClr val="FF0000"/>
                </a:solidFill>
                <a:latin typeface="+mn-ea"/>
              </a:rPr>
              <a:t>の場合</a:t>
            </a:r>
            <a:r>
              <a:rPr lang="ja-JP" altLang="en-US" sz="1100" dirty="0">
                <a:solidFill>
                  <a:srgbClr val="FF0000"/>
                </a:solidFill>
                <a:latin typeface="+mn-ea"/>
              </a:rPr>
              <a:t>には既に</a:t>
            </a:r>
            <a:r>
              <a:rPr lang="ja-JP" altLang="ko-KR" sz="1100" dirty="0">
                <a:solidFill>
                  <a:srgbClr val="FF0000"/>
                </a:solidFill>
                <a:latin typeface="+mn-ea"/>
              </a:rPr>
              <a:t>学習したデータが存在します。 </a:t>
            </a:r>
            <a:r>
              <a:rPr lang="en-US" altLang="ja-JP" sz="1100" dirty="0">
                <a:solidFill>
                  <a:srgbClr val="FF0000"/>
                </a:solidFill>
                <a:latin typeface="+mn-ea"/>
              </a:rPr>
              <a:t> </a:t>
            </a:r>
          </a:p>
          <a:p>
            <a:pPr>
              <a:lnSpc>
                <a:spcPct val="125000"/>
              </a:lnSpc>
            </a:pPr>
            <a:r>
              <a:rPr lang="en-US" altLang="ja-JP"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そのデータをクラウド版</a:t>
            </a:r>
            <a:r>
              <a:rPr lang="ja-JP" altLang="en-US" sz="1100" dirty="0">
                <a:solidFill>
                  <a:srgbClr val="FF0000"/>
                </a:solidFill>
                <a:latin typeface="+mn-ea"/>
              </a:rPr>
              <a:t>の</a:t>
            </a:r>
            <a:r>
              <a:rPr lang="ja-JP" altLang="ko-KR" sz="1100" dirty="0">
                <a:solidFill>
                  <a:srgbClr val="FF0000"/>
                </a:solidFill>
                <a:latin typeface="+mn-ea"/>
              </a:rPr>
              <a:t>RCLS</a:t>
            </a:r>
            <a:r>
              <a:rPr lang="ja-JP" altLang="en-US" sz="1100" dirty="0">
                <a:solidFill>
                  <a:srgbClr val="FF0000"/>
                </a:solidFill>
                <a:latin typeface="+mn-ea"/>
              </a:rPr>
              <a:t>へ移行</a:t>
            </a:r>
            <a:r>
              <a:rPr lang="ja-JP" altLang="ko-KR" sz="1100" dirty="0">
                <a:solidFill>
                  <a:srgbClr val="FF0000"/>
                </a:solidFill>
                <a:latin typeface="+mn-ea"/>
              </a:rPr>
              <a:t>して利用可能です。</a:t>
            </a:r>
            <a:endParaRPr lang="en-US" altLang="ja-JP" sz="1100" dirty="0">
              <a:solidFill>
                <a:srgbClr val="FF0000"/>
              </a:solidFill>
              <a:latin typeface="+mn-ea"/>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1961154" y="538907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109600" y="3110042"/>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a:stCxn id="17" idx="3"/>
          </p:cNvCxnSpPr>
          <p:nvPr/>
        </p:nvCxnSpPr>
        <p:spPr>
          <a:xfrm>
            <a:off x="2743200" y="2476676"/>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576382" y="7423942"/>
            <a:ext cx="6879608" cy="2458365"/>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a:t>
            </a:r>
            <a:r>
              <a:rPr lang="ja-JP" altLang="ko-KR" sz="1100" dirty="0"/>
              <a:t>「追加」します。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中央</a:t>
            </a:r>
            <a:r>
              <a:rPr lang="ja-JP" altLang="en-US" sz="1100" dirty="0"/>
              <a:t>の</a:t>
            </a:r>
            <a:r>
              <a:rPr lang="ja-JP" altLang="ko-KR" sz="1100" dirty="0"/>
              <a:t>マークをダブルクリックしたり、チェックデータ、審査対象、誤判定病名、併用薬設定などの</a:t>
            </a:r>
            <a:endParaRPr lang="en-US" altLang="ja-JP" sz="1100" dirty="0"/>
          </a:p>
          <a:p>
            <a:pPr>
              <a:lnSpc>
                <a:spcPct val="125000"/>
              </a:lnSpc>
            </a:pPr>
            <a:r>
              <a:rPr lang="en-US" altLang="ja-JP" sz="1100" dirty="0"/>
              <a:t>    </a:t>
            </a:r>
            <a:r>
              <a:rPr lang="ja-JP" altLang="ko-KR" sz="1100" dirty="0"/>
              <a:t>データファイルをドラッグしても同様に追加されます。</a:t>
            </a:r>
            <a:endParaRPr lang="en-US" altLang="ja-JP" sz="1100" dirty="0"/>
          </a:p>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a:t>
            </a:r>
            <a:r>
              <a:rPr lang="ja-JP" altLang="ko-KR" sz="1100" dirty="0"/>
              <a:t> </a:t>
            </a:r>
            <a:r>
              <a:rPr lang="ja-JP" altLang="en-US" sz="1100" dirty="0"/>
              <a:t>「</a:t>
            </a:r>
            <a:r>
              <a:rPr lang="ja-JP" altLang="ko-KR" sz="1100" dirty="0"/>
              <a:t>アップロード</a:t>
            </a:r>
            <a:r>
              <a:rPr lang="ja-JP" altLang="en-US" sz="1100" dirty="0"/>
              <a:t>」</a:t>
            </a:r>
            <a:r>
              <a:rPr lang="ja-JP" altLang="ko-KR" sz="1100" dirty="0"/>
              <a:t>をクリックします。</a:t>
            </a: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アップロードが完了</a:t>
            </a:r>
            <a:r>
              <a:rPr lang="ja-JP" altLang="en-US" sz="1100" dirty="0"/>
              <a:t>されると</a:t>
            </a:r>
            <a:r>
              <a:rPr lang="ja-JP" altLang="ko-KR" sz="1100" dirty="0"/>
              <a:t>、リストにそのファイルが表示されます。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移行データ CSVファイルを読み込み、学習データに登録します。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登録された学習データは「点検業務」&gt;「学習データ変更履歴」で確認可能です。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4" name="テキスト ボックス 13">
            <a:extLst>
              <a:ext uri="{FF2B5EF4-FFF2-40B4-BE49-F238E27FC236}">
                <a16:creationId xmlns:a16="http://schemas.microsoft.com/office/drawing/2014/main" id="{F5D052A9-5D64-452F-B2D5-0AD5D3601E94}"/>
              </a:ext>
            </a:extLst>
          </p:cNvPr>
          <p:cNvSpPr txBox="1"/>
          <p:nvPr/>
        </p:nvSpPr>
        <p:spPr>
          <a:xfrm>
            <a:off x="4522176" y="2358114"/>
            <a:ext cx="3244293" cy="491866"/>
          </a:xfrm>
          <a:prstGeom prst="rect">
            <a:avLst/>
          </a:prstGeom>
          <a:noFill/>
        </p:spPr>
        <p:txBody>
          <a:bodyPr wrap="square">
            <a:spAutoFit/>
          </a:bodyPr>
          <a:lstStyle/>
          <a:p>
            <a:pPr>
              <a:lnSpc>
                <a:spcPct val="125000"/>
              </a:lnSpc>
            </a:pPr>
            <a:r>
              <a:rPr lang="ja-JP" altLang="ko-KR" sz="1100" dirty="0"/>
              <a:t>(</a:t>
            </a:r>
            <a:r>
              <a:rPr lang="ja-JP" altLang="ko-KR" sz="1100" dirty="0">
                <a:highlight>
                  <a:srgbClr val="FFFF00"/>
                </a:highlight>
              </a:rPr>
              <a:t>参照) </a:t>
            </a:r>
            <a:r>
              <a:rPr lang="en-US" altLang="ja-JP" sz="1100" dirty="0">
                <a:highlight>
                  <a:srgbClr val="FFFF00"/>
                </a:highlight>
              </a:rPr>
              <a:t> </a:t>
            </a:r>
            <a:r>
              <a:rPr lang="ja-JP" altLang="ko-KR" sz="1100" dirty="0">
                <a:highlight>
                  <a:srgbClr val="FFFF00"/>
                </a:highlight>
              </a:rPr>
              <a:t>移行データファイルは インストール版 </a:t>
            </a:r>
            <a:r>
              <a:rPr lang="en-US" altLang="ja-JP" sz="1100" dirty="0">
                <a:highlight>
                  <a:srgbClr val="FFFF00"/>
                </a:highlight>
              </a:rPr>
              <a:t> </a:t>
            </a:r>
          </a:p>
          <a:p>
            <a:pPr>
              <a:lnSpc>
                <a:spcPct val="125000"/>
              </a:lnSpc>
            </a:pPr>
            <a:r>
              <a:rPr lang="en-US" altLang="ja-JP" sz="1100" dirty="0">
                <a:highlight>
                  <a:srgbClr val="FFFF00"/>
                </a:highlight>
              </a:rPr>
              <a:t>            </a:t>
            </a:r>
            <a:r>
              <a:rPr lang="ja-JP" altLang="ko-KR" sz="1100" dirty="0">
                <a:highlight>
                  <a:srgbClr val="FFFF00"/>
                </a:highlight>
              </a:rPr>
              <a:t>RCLS で生成されます</a:t>
            </a:r>
            <a:r>
              <a:rPr lang="ja-JP" altLang="ko-KR" sz="1100" dirty="0"/>
              <a:t>。</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618135" y="587643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6" name="四角形: 角を丸くする 12">
            <a:extLst>
              <a:ext uri="{FF2B5EF4-FFF2-40B4-BE49-F238E27FC236}">
                <a16:creationId xmlns:a16="http://schemas.microsoft.com/office/drawing/2014/main" id="{EE57D552-DADF-4D39-AB08-4EFBA770F0FD}"/>
              </a:ext>
            </a:extLst>
          </p:cNvPr>
          <p:cNvSpPr/>
          <p:nvPr/>
        </p:nvSpPr>
        <p:spPr>
          <a:xfrm>
            <a:off x="981003" y="5942639"/>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602548" y="6880363"/>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8" name="四角形: 角を丸くする 12">
            <a:extLst>
              <a:ext uri="{FF2B5EF4-FFF2-40B4-BE49-F238E27FC236}">
                <a16:creationId xmlns:a16="http://schemas.microsoft.com/office/drawing/2014/main" id="{EE57D552-DADF-4D39-AB08-4EFBA770F0FD}"/>
              </a:ext>
            </a:extLst>
          </p:cNvPr>
          <p:cNvSpPr/>
          <p:nvPr/>
        </p:nvSpPr>
        <p:spPr>
          <a:xfrm>
            <a:off x="981003" y="6955540"/>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102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77504" y="3400108"/>
            <a:ext cx="5715801" cy="4284054"/>
          </a:xfrm>
          <a:prstGeom prst="rect">
            <a:avLst/>
          </a:prstGeom>
        </p:spPr>
      </p:pic>
      <p:pic>
        <p:nvPicPr>
          <p:cNvPr id="2" name="그림 1"/>
          <p:cNvPicPr>
            <a:picLocks noChangeAspect="1"/>
          </p:cNvPicPr>
          <p:nvPr/>
        </p:nvPicPr>
        <p:blipFill>
          <a:blip r:embed="rId3" cstate="print"/>
          <a:stretch>
            <a:fillRect/>
          </a:stretch>
        </p:blipFill>
        <p:spPr>
          <a:xfrm>
            <a:off x="1077652"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8</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615802"/>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5400000" cy="486415"/>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詳細情報「その他」タブです。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「サービス別</a:t>
            </a:r>
            <a:r>
              <a:rPr lang="ja-JP" altLang="en-US" sz="1100" dirty="0"/>
              <a:t>の</a:t>
            </a:r>
            <a:r>
              <a:rPr lang="ja-JP" altLang="ko-KR" sz="1100" dirty="0"/>
              <a:t>使用状況ダッシュボード」をクリックします。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447107" y="35504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340954" y="3009770"/>
            <a:ext cx="2826523" cy="274819"/>
          </a:xfrm>
          <a:prstGeom prst="rect">
            <a:avLst/>
          </a:prstGeom>
          <a:noFill/>
          <a:ln>
            <a:solidFill>
              <a:srgbClr val="FF0000"/>
            </a:solidFill>
          </a:ln>
        </p:spPr>
        <p:txBody>
          <a:bodyPr wrap="square">
            <a:spAutoFit/>
          </a:bodyPr>
          <a:lstStyle/>
          <a:p>
            <a:pPr>
              <a:lnSpc>
                <a:spcPct val="125000"/>
              </a:lnSpc>
            </a:pP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p:cNvCxnSpPr>
          <p:nvPr/>
        </p:nvCxnSpPr>
        <p:spPr>
          <a:xfrm rot="16200000" flipH="1">
            <a:off x="2657051" y="2803006"/>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14514" y="8102557"/>
            <a:ext cx="7554684" cy="1178912"/>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　</a:t>
            </a:r>
            <a:r>
              <a:rPr lang="ja-JP" altLang="ko-KR" sz="1100" dirty="0"/>
              <a:t>使用年月を選択すると、データとグラフが表示されます。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　</a:t>
            </a:r>
            <a:r>
              <a:rPr lang="ja-JP" altLang="ko-KR" sz="1100" dirty="0"/>
              <a:t>サービスの使用は受付、点検、分析、抽出、その他に区分し、件数と回数情報を照会します。</a:t>
            </a:r>
            <a:endParaRPr lang="en-US" altLang="ja-JP" sz="1100" dirty="0"/>
          </a:p>
          <a:p>
            <a:pPr>
              <a:lnSpc>
                <a:spcPct val="125000"/>
              </a:lnSpc>
            </a:pPr>
            <a:r>
              <a:rPr lang="en-US" altLang="ja-JP" sz="1100" dirty="0"/>
              <a:t>        </a:t>
            </a:r>
            <a:r>
              <a:rPr lang="ja-JP" altLang="ko-KR" sz="1100" dirty="0"/>
              <a:t>各サービス別</a:t>
            </a:r>
            <a:r>
              <a:rPr lang="ja-JP" altLang="en-US" sz="1100" dirty="0"/>
              <a:t>の</a:t>
            </a:r>
            <a:r>
              <a:rPr lang="ja-JP" altLang="ko-KR" sz="1100" dirty="0"/>
              <a:t>算定値は、件数／回数に応じた</a:t>
            </a:r>
            <a:r>
              <a:rPr lang="ja-JP" altLang="en-US" sz="1100" dirty="0">
                <a:latin typeface="ＭＳ 明朝" panose="02020609040205080304" pitchFamily="17" charset="-128"/>
                <a:ea typeface="ＭＳ 明朝" panose="02020609040205080304" pitchFamily="17" charset="-128"/>
              </a:rPr>
              <a:t>加重値</a:t>
            </a:r>
            <a:r>
              <a:rPr lang="ja-JP" altLang="ko-KR" sz="1100" dirty="0"/>
              <a:t>（チェック＞受付＞分析＞抽出）順に算定値を算出します。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 </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算出された算定値でサービス利用状況グラフが表示されます。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475976" y="584283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4462908" y="7024528"/>
            <a:ext cx="415498" cy="369332"/>
          </a:xfrm>
          <a:prstGeom prst="rect">
            <a:avLst/>
          </a:prstGeom>
          <a:noFill/>
        </p:spPr>
        <p:txBody>
          <a:bodyPr wrap="none" rtlCol="0">
            <a:spAutoFit/>
          </a:bodyPr>
          <a:lstStyle/>
          <a:p>
            <a:r>
              <a:rPr kumimoji="1" lang="ja-JP" altLang="en-US" dirty="0">
                <a:solidFill>
                  <a:srgbClr val="FF0000"/>
                </a:solidFill>
              </a:rPr>
              <a:t>③</a:t>
            </a:r>
          </a:p>
        </p:txBody>
      </p:sp>
    </p:spTree>
    <p:extLst>
      <p:ext uri="{BB962C8B-B14F-4D97-AF65-F5344CB8AC3E}">
        <p14:creationId xmlns:p14="http://schemas.microsoft.com/office/powerpoint/2010/main" val="41768359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a:ea typeface="ＭＳ 明朝"/>
        <a:cs typeface=""/>
      </a:majorFont>
      <a:minorFont>
        <a:latin typeface="Century"/>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none" rtlCol="0">
        <a:spAutoFit/>
      </a:bodyPr>
      <a:lstStyle>
        <a:defPPr algn="l">
          <a:defRPr kumimoji="1" sz="1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10873</TotalTime>
  <Words>7569</Words>
  <Application>Microsoft Office PowerPoint</Application>
  <PresentationFormat>ユーザー設定</PresentationFormat>
  <Paragraphs>802</Paragraphs>
  <Slides>47</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47</vt:i4>
      </vt:variant>
    </vt:vector>
  </HeadingPairs>
  <TitlesOfParts>
    <vt:vector size="57" baseType="lpstr">
      <vt:lpstr>맑은 고딕</vt:lpstr>
      <vt:lpstr>ＭＳ ゴシック</vt:lpstr>
      <vt:lpstr>ＭＳ ゴシック</vt:lpstr>
      <vt:lpstr>MS Mincho</vt:lpstr>
      <vt:lpstr>MS Mincho</vt:lpstr>
      <vt:lpstr>Meiryo</vt:lpstr>
      <vt:lpstr>游ゴシック</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honda</dc:creator>
  <cp:lastModifiedBy>英華 金</cp:lastModifiedBy>
  <cp:revision>597</cp:revision>
  <cp:lastPrinted>2023-06-20T07:12:06Z</cp:lastPrinted>
  <dcterms:created xsi:type="dcterms:W3CDTF">2019-02-22T14:43:31Z</dcterms:created>
  <dcterms:modified xsi:type="dcterms:W3CDTF">2023-09-28T01:43:28Z</dcterms:modified>
</cp:coreProperties>
</file>