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revisionInfo.xml" ContentType="application/vnd.ms-powerpoint.revisioninfo+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48" r:id="rId1"/>
  </p:sldMasterIdLst>
  <p:notesMasterIdLst>
    <p:notesMasterId r:id="rId36"/>
  </p:notesMasterIdLst>
  <p:handoutMasterIdLst>
    <p:handoutMasterId r:id="rId37"/>
  </p:handoutMasterIdLst>
  <p:sldIdLst>
    <p:sldId id="296" r:id="rId2"/>
    <p:sldId id="797" r:id="rId3"/>
    <p:sldId id="821" r:id="rId4"/>
    <p:sldId id="816" r:id="rId5"/>
    <p:sldId id="828" r:id="rId6"/>
    <p:sldId id="829" r:id="rId7"/>
    <p:sldId id="826" r:id="rId8"/>
    <p:sldId id="827" r:id="rId9"/>
    <p:sldId id="832" r:id="rId10"/>
    <p:sldId id="833" r:id="rId11"/>
    <p:sldId id="830" r:id="rId12"/>
    <p:sldId id="831" r:id="rId13"/>
    <p:sldId id="834" r:id="rId14"/>
    <p:sldId id="835" r:id="rId15"/>
    <p:sldId id="836" r:id="rId16"/>
    <p:sldId id="837" r:id="rId17"/>
    <p:sldId id="838" r:id="rId18"/>
    <p:sldId id="839" r:id="rId19"/>
    <p:sldId id="840" r:id="rId20"/>
    <p:sldId id="841" r:id="rId21"/>
    <p:sldId id="842" r:id="rId22"/>
    <p:sldId id="843" r:id="rId23"/>
    <p:sldId id="846" r:id="rId24"/>
    <p:sldId id="847" r:id="rId25"/>
    <p:sldId id="824" r:id="rId26"/>
    <p:sldId id="825" r:id="rId27"/>
    <p:sldId id="817" r:id="rId28"/>
    <p:sldId id="818" r:id="rId29"/>
    <p:sldId id="819" r:id="rId30"/>
    <p:sldId id="820" r:id="rId31"/>
    <p:sldId id="822" r:id="rId32"/>
    <p:sldId id="823" r:id="rId33"/>
    <p:sldId id="844" r:id="rId34"/>
    <p:sldId id="845" r:id="rId35"/>
  </p:sldIdLst>
  <p:sldSz cx="9144000" cy="6858000" type="screen4x3"/>
  <p:notesSz cx="6788150" cy="9923463"/>
  <p:defaultTex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p:defaultTextStyle>
  <p:extLst>
    <p:ext uri="{EFAFB233-063F-42B5-8137-9DF3F51BA10A}">
      <p15:sldGuideLst xmlns:p15="http://schemas.microsoft.com/office/powerpoint/2012/main" xmlns="">
        <p15:guide id="1" orient="horz" pos="725">
          <p15:clr>
            <a:srgbClr val="A4A3A4"/>
          </p15:clr>
        </p15:guide>
        <p15:guide id="2" pos="456">
          <p15:clr>
            <a:srgbClr val="A4A3A4"/>
          </p15:clr>
        </p15:guide>
      </p15:sldGuideLst>
    </p:ext>
    <p:ext uri="{2D200454-40CA-4A62-9FC3-DE9A4176ACB9}">
      <p15:notesGuideLst xmlns:p15="http://schemas.microsoft.com/office/powerpoint/2012/main" xmlns="">
        <p15:guide id="1" orient="horz" pos="3127">
          <p15:clr>
            <a:srgbClr val="A4A3A4"/>
          </p15:clr>
        </p15:guide>
        <p15:guide id="2" pos="213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5F4D4"/>
    <a:srgbClr val="FFCC99"/>
    <a:srgbClr val="C4F1C1"/>
    <a:srgbClr val="D8F0C2"/>
    <a:srgbClr val="E3F4D4"/>
    <a:srgbClr val="FFFF99"/>
    <a:srgbClr val="FFCC00"/>
    <a:srgbClr val="ECEBF0"/>
    <a:srgbClr val="D7D5DF"/>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밝은 스타일 2 - 강조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8094" autoAdjust="0"/>
    <p:restoredTop sz="86228" autoAdjust="0"/>
  </p:normalViewPr>
  <p:slideViewPr>
    <p:cSldViewPr snapToGrid="0">
      <p:cViewPr varScale="1">
        <p:scale>
          <a:sx n="104" d="100"/>
          <a:sy n="104" d="100"/>
        </p:scale>
        <p:origin x="-990" y="-84"/>
      </p:cViewPr>
      <p:guideLst>
        <p:guide orient="horz" pos="725"/>
        <p:guide pos="456"/>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7584"/>
    </p:cViewPr>
  </p:sorterViewPr>
  <p:notesViewPr>
    <p:cSldViewPr snapToGrid="0">
      <p:cViewPr varScale="1">
        <p:scale>
          <a:sx n="64" d="100"/>
          <a:sy n="64" d="100"/>
        </p:scale>
        <p:origin x="-3438" y="-120"/>
      </p:cViewPr>
      <p:guideLst>
        <p:guide orient="horz" pos="3127"/>
        <p:guide pos="213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8418"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2531" tIns="46265" rIns="92531" bIns="46265" numCol="1" anchor="t" anchorCtr="0" compatLnSpc="1">
            <a:prstTxWarp prst="textNoShape">
              <a:avLst/>
            </a:prstTxWarp>
          </a:bodyPr>
          <a:lstStyle>
            <a:lvl1pPr algn="l" defTabSz="924948" eaLnBrk="1" latinLnBrk="0" hangingPunct="1">
              <a:lnSpc>
                <a:spcPct val="100000"/>
              </a:lnSpc>
              <a:buClrTx/>
              <a:buFontTx/>
              <a:buChar char="-"/>
              <a:defRPr sz="1200" b="0">
                <a:solidFill>
                  <a:schemeClr val="tx1"/>
                </a:solidFill>
                <a:latin typeface="Times New Roman" pitchFamily="18" charset="0"/>
                <a:ea typeface="굴림" pitchFamily="50" charset="-127"/>
              </a:defRPr>
            </a:lvl1pPr>
          </a:lstStyle>
          <a:p>
            <a:pPr>
              <a:defRPr/>
            </a:pPr>
            <a:endParaRPr lang="en-US" altLang="ko-KR"/>
          </a:p>
        </p:txBody>
      </p:sp>
      <p:sp>
        <p:nvSpPr>
          <p:cNvPr id="188419" name="Rectangle 3"/>
          <p:cNvSpPr>
            <a:spLocks noGrp="1" noChangeArrowheads="1"/>
          </p:cNvSpPr>
          <p:nvPr>
            <p:ph type="dt" sz="quarter" idx="1"/>
          </p:nvPr>
        </p:nvSpPr>
        <p:spPr bwMode="auto">
          <a:xfrm>
            <a:off x="3848100" y="0"/>
            <a:ext cx="2940050" cy="496888"/>
          </a:xfrm>
          <a:prstGeom prst="rect">
            <a:avLst/>
          </a:prstGeom>
          <a:noFill/>
          <a:ln w="9525">
            <a:noFill/>
            <a:miter lim="800000"/>
            <a:headEnd/>
            <a:tailEnd/>
          </a:ln>
          <a:effectLst/>
        </p:spPr>
        <p:txBody>
          <a:bodyPr vert="horz" wrap="square" lIns="92531" tIns="46265" rIns="92531" bIns="46265" numCol="1" anchor="t" anchorCtr="0" compatLnSpc="1">
            <a:prstTxWarp prst="textNoShape">
              <a:avLst/>
            </a:prstTxWarp>
          </a:bodyPr>
          <a:lstStyle>
            <a:lvl1pPr algn="r" defTabSz="924948" eaLnBrk="1" latinLnBrk="0" hangingPunct="1">
              <a:lnSpc>
                <a:spcPct val="100000"/>
              </a:lnSpc>
              <a:buClrTx/>
              <a:buFontTx/>
              <a:buChar char="-"/>
              <a:defRPr sz="1200" b="0">
                <a:solidFill>
                  <a:schemeClr val="tx1"/>
                </a:solidFill>
                <a:latin typeface="Times New Roman" pitchFamily="18" charset="0"/>
                <a:ea typeface="굴림" pitchFamily="50" charset="-127"/>
              </a:defRPr>
            </a:lvl1pPr>
          </a:lstStyle>
          <a:p>
            <a:pPr>
              <a:defRPr/>
            </a:pPr>
            <a:endParaRPr lang="en-US" altLang="ko-KR"/>
          </a:p>
        </p:txBody>
      </p:sp>
      <p:sp>
        <p:nvSpPr>
          <p:cNvPr id="188420" name="Rectangle 4"/>
          <p:cNvSpPr>
            <a:spLocks noGrp="1" noChangeArrowheads="1"/>
          </p:cNvSpPr>
          <p:nvPr>
            <p:ph type="ftr" sz="quarter" idx="2"/>
          </p:nvPr>
        </p:nvSpPr>
        <p:spPr bwMode="auto">
          <a:xfrm>
            <a:off x="0" y="9426575"/>
            <a:ext cx="2940050" cy="496888"/>
          </a:xfrm>
          <a:prstGeom prst="rect">
            <a:avLst/>
          </a:prstGeom>
          <a:noFill/>
          <a:ln w="9525">
            <a:noFill/>
            <a:miter lim="800000"/>
            <a:headEnd/>
            <a:tailEnd/>
          </a:ln>
          <a:effectLst/>
        </p:spPr>
        <p:txBody>
          <a:bodyPr vert="horz" wrap="square" lIns="92531" tIns="46265" rIns="92531" bIns="46265" numCol="1" anchor="b" anchorCtr="0" compatLnSpc="1">
            <a:prstTxWarp prst="textNoShape">
              <a:avLst/>
            </a:prstTxWarp>
          </a:bodyPr>
          <a:lstStyle>
            <a:lvl1pPr algn="l" defTabSz="924948" eaLnBrk="1" latinLnBrk="0" hangingPunct="1">
              <a:lnSpc>
                <a:spcPct val="100000"/>
              </a:lnSpc>
              <a:buClrTx/>
              <a:buFontTx/>
              <a:buChar char="-"/>
              <a:defRPr sz="1200" b="0">
                <a:solidFill>
                  <a:schemeClr val="tx1"/>
                </a:solidFill>
                <a:latin typeface="Times New Roman" pitchFamily="18" charset="0"/>
                <a:ea typeface="굴림" pitchFamily="50" charset="-127"/>
              </a:defRPr>
            </a:lvl1pPr>
          </a:lstStyle>
          <a:p>
            <a:pPr>
              <a:defRPr/>
            </a:pPr>
            <a:endParaRPr lang="en-US" altLang="ko-KR"/>
          </a:p>
        </p:txBody>
      </p:sp>
      <p:sp>
        <p:nvSpPr>
          <p:cNvPr id="188421" name="Rectangle 5"/>
          <p:cNvSpPr>
            <a:spLocks noGrp="1" noChangeArrowheads="1"/>
          </p:cNvSpPr>
          <p:nvPr>
            <p:ph type="sldNum" sz="quarter" idx="3"/>
          </p:nvPr>
        </p:nvSpPr>
        <p:spPr bwMode="auto">
          <a:xfrm>
            <a:off x="3848100" y="9426575"/>
            <a:ext cx="2940050" cy="496888"/>
          </a:xfrm>
          <a:prstGeom prst="rect">
            <a:avLst/>
          </a:prstGeom>
          <a:noFill/>
          <a:ln w="9525">
            <a:noFill/>
            <a:miter lim="800000"/>
            <a:headEnd/>
            <a:tailEnd/>
          </a:ln>
          <a:effectLst/>
        </p:spPr>
        <p:txBody>
          <a:bodyPr vert="horz" wrap="square" lIns="92531" tIns="46265" rIns="92531" bIns="46265" numCol="1" anchor="b" anchorCtr="0" compatLnSpc="1">
            <a:prstTxWarp prst="textNoShape">
              <a:avLst/>
            </a:prstTxWarp>
          </a:bodyPr>
          <a:lstStyle>
            <a:lvl1pPr algn="r" defTabSz="924948" eaLnBrk="1" latinLnBrk="0" hangingPunct="1">
              <a:lnSpc>
                <a:spcPct val="100000"/>
              </a:lnSpc>
              <a:buClrTx/>
              <a:buFontTx/>
              <a:buChar char="-"/>
              <a:defRPr sz="1200" b="0">
                <a:solidFill>
                  <a:schemeClr val="tx1"/>
                </a:solidFill>
                <a:latin typeface="Times New Roman" pitchFamily="18" charset="0"/>
                <a:ea typeface="굴림" pitchFamily="50" charset="-127"/>
              </a:defRPr>
            </a:lvl1pPr>
          </a:lstStyle>
          <a:p>
            <a:pPr>
              <a:defRPr/>
            </a:pPr>
            <a:fld id="{3FBD22D6-B9EA-4A33-B22C-D84FAC7E8B38}"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0050" cy="496888"/>
          </a:xfrm>
          <a:prstGeom prst="rect">
            <a:avLst/>
          </a:prstGeom>
          <a:noFill/>
          <a:ln w="9525">
            <a:noFill/>
            <a:miter lim="800000"/>
            <a:headEnd/>
            <a:tailEnd/>
          </a:ln>
          <a:effectLst/>
        </p:spPr>
        <p:txBody>
          <a:bodyPr vert="horz" wrap="square" lIns="92531" tIns="46265" rIns="92531" bIns="46265" numCol="1" anchor="t" anchorCtr="0" compatLnSpc="1">
            <a:prstTxWarp prst="textNoShape">
              <a:avLst/>
            </a:prstTxWarp>
          </a:bodyPr>
          <a:lstStyle>
            <a:lvl1pPr algn="l" defTabSz="924948" eaLnBrk="1" latinLnBrk="0" hangingPunct="1">
              <a:lnSpc>
                <a:spcPct val="100000"/>
              </a:lnSpc>
              <a:buClrTx/>
              <a:buFontTx/>
              <a:buNone/>
              <a:defRPr sz="1200" b="0">
                <a:solidFill>
                  <a:schemeClr val="tx1"/>
                </a:solidFill>
                <a:latin typeface="Times New Roman" pitchFamily="18" charset="0"/>
                <a:ea typeface="굴림" pitchFamily="50" charset="-127"/>
              </a:defRPr>
            </a:lvl1pPr>
          </a:lstStyle>
          <a:p>
            <a:pPr>
              <a:defRPr/>
            </a:pPr>
            <a:endParaRPr lang="en-US" altLang="ko-KR"/>
          </a:p>
        </p:txBody>
      </p:sp>
      <p:sp>
        <p:nvSpPr>
          <p:cNvPr id="6147" name="Rectangle 3"/>
          <p:cNvSpPr>
            <a:spLocks noGrp="1" noChangeArrowheads="1"/>
          </p:cNvSpPr>
          <p:nvPr>
            <p:ph type="dt" idx="1"/>
          </p:nvPr>
        </p:nvSpPr>
        <p:spPr bwMode="auto">
          <a:xfrm>
            <a:off x="3848100" y="0"/>
            <a:ext cx="2940050" cy="496888"/>
          </a:xfrm>
          <a:prstGeom prst="rect">
            <a:avLst/>
          </a:prstGeom>
          <a:noFill/>
          <a:ln w="9525">
            <a:noFill/>
            <a:miter lim="800000"/>
            <a:headEnd/>
            <a:tailEnd/>
          </a:ln>
          <a:effectLst/>
        </p:spPr>
        <p:txBody>
          <a:bodyPr vert="horz" wrap="square" lIns="92531" tIns="46265" rIns="92531" bIns="46265" numCol="1" anchor="t" anchorCtr="0" compatLnSpc="1">
            <a:prstTxWarp prst="textNoShape">
              <a:avLst/>
            </a:prstTxWarp>
          </a:bodyPr>
          <a:lstStyle>
            <a:lvl1pPr algn="r" defTabSz="924948" eaLnBrk="1" latinLnBrk="0" hangingPunct="1">
              <a:lnSpc>
                <a:spcPct val="100000"/>
              </a:lnSpc>
              <a:buClrTx/>
              <a:buFontTx/>
              <a:buNone/>
              <a:defRPr sz="1200" b="0">
                <a:solidFill>
                  <a:schemeClr val="tx1"/>
                </a:solidFill>
                <a:latin typeface="Times New Roman" pitchFamily="18" charset="0"/>
                <a:ea typeface="굴림" pitchFamily="50" charset="-127"/>
              </a:defRPr>
            </a:lvl1pPr>
          </a:lstStyle>
          <a:p>
            <a:pPr>
              <a:defRPr/>
            </a:pPr>
            <a:endParaRPr lang="en-US" altLang="ko-KR"/>
          </a:p>
        </p:txBody>
      </p:sp>
      <p:sp>
        <p:nvSpPr>
          <p:cNvPr id="141316" name="Rectangle 4"/>
          <p:cNvSpPr>
            <a:spLocks noGrp="1" noRot="1" noChangeAspect="1" noChangeArrowheads="1" noTextEdit="1"/>
          </p:cNvSpPr>
          <p:nvPr>
            <p:ph type="sldImg" idx="2"/>
          </p:nvPr>
        </p:nvSpPr>
        <p:spPr bwMode="auto">
          <a:xfrm>
            <a:off x="912813" y="742950"/>
            <a:ext cx="4965700" cy="372427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03288" y="4714875"/>
            <a:ext cx="4981575" cy="4464050"/>
          </a:xfrm>
          <a:prstGeom prst="rect">
            <a:avLst/>
          </a:prstGeom>
          <a:noFill/>
          <a:ln w="9525">
            <a:noFill/>
            <a:miter lim="800000"/>
            <a:headEnd/>
            <a:tailEnd/>
          </a:ln>
          <a:effectLst/>
        </p:spPr>
        <p:txBody>
          <a:bodyPr vert="horz" wrap="square" lIns="92531" tIns="46265" rIns="92531" bIns="46265" numCol="1" anchor="t" anchorCtr="0" compatLnSpc="1">
            <a:prstTxWarp prst="textNoShape">
              <a:avLst/>
            </a:prstTxWarp>
          </a:bodyPr>
          <a:lstStyle/>
          <a:p>
            <a:pPr lvl="0"/>
            <a:r>
              <a:rPr lang="en-US" altLang="ko-KR" noProof="0"/>
              <a:t>Click to edit Master text styles</a:t>
            </a:r>
          </a:p>
          <a:p>
            <a:pPr lvl="1"/>
            <a:r>
              <a:rPr lang="en-US" altLang="ko-KR" noProof="0"/>
              <a:t>Second level</a:t>
            </a:r>
          </a:p>
          <a:p>
            <a:pPr lvl="2"/>
            <a:r>
              <a:rPr lang="en-US" altLang="ko-KR" noProof="0"/>
              <a:t>Third level</a:t>
            </a:r>
          </a:p>
          <a:p>
            <a:pPr lvl="3"/>
            <a:r>
              <a:rPr lang="en-US" altLang="ko-KR" noProof="0"/>
              <a:t>Fourth level</a:t>
            </a:r>
          </a:p>
          <a:p>
            <a:pPr lvl="4"/>
            <a:r>
              <a:rPr lang="en-US" altLang="ko-KR" noProof="0"/>
              <a:t>Fifth level</a:t>
            </a:r>
          </a:p>
        </p:txBody>
      </p:sp>
      <p:sp>
        <p:nvSpPr>
          <p:cNvPr id="6150" name="Rectangle 6"/>
          <p:cNvSpPr>
            <a:spLocks noGrp="1" noChangeArrowheads="1"/>
          </p:cNvSpPr>
          <p:nvPr>
            <p:ph type="ftr" sz="quarter" idx="4"/>
          </p:nvPr>
        </p:nvSpPr>
        <p:spPr bwMode="auto">
          <a:xfrm>
            <a:off x="0" y="9426575"/>
            <a:ext cx="2940050" cy="496888"/>
          </a:xfrm>
          <a:prstGeom prst="rect">
            <a:avLst/>
          </a:prstGeom>
          <a:noFill/>
          <a:ln w="9525">
            <a:noFill/>
            <a:miter lim="800000"/>
            <a:headEnd/>
            <a:tailEnd/>
          </a:ln>
          <a:effectLst/>
        </p:spPr>
        <p:txBody>
          <a:bodyPr vert="horz" wrap="square" lIns="92531" tIns="46265" rIns="92531" bIns="46265" numCol="1" anchor="b" anchorCtr="0" compatLnSpc="1">
            <a:prstTxWarp prst="textNoShape">
              <a:avLst/>
            </a:prstTxWarp>
          </a:bodyPr>
          <a:lstStyle>
            <a:lvl1pPr algn="l" defTabSz="924948" eaLnBrk="1" latinLnBrk="0" hangingPunct="1">
              <a:lnSpc>
                <a:spcPct val="100000"/>
              </a:lnSpc>
              <a:buClrTx/>
              <a:buFontTx/>
              <a:buNone/>
              <a:defRPr sz="1200" b="0">
                <a:solidFill>
                  <a:schemeClr val="tx1"/>
                </a:solidFill>
                <a:latin typeface="Times New Roman" pitchFamily="18" charset="0"/>
                <a:ea typeface="굴림" pitchFamily="50" charset="-127"/>
              </a:defRPr>
            </a:lvl1pPr>
          </a:lstStyle>
          <a:p>
            <a:pPr>
              <a:defRPr/>
            </a:pPr>
            <a:endParaRPr lang="en-US" altLang="ko-KR"/>
          </a:p>
        </p:txBody>
      </p:sp>
      <p:sp>
        <p:nvSpPr>
          <p:cNvPr id="6151" name="Rectangle 7"/>
          <p:cNvSpPr>
            <a:spLocks noGrp="1" noChangeArrowheads="1"/>
          </p:cNvSpPr>
          <p:nvPr>
            <p:ph type="sldNum" sz="quarter" idx="5"/>
          </p:nvPr>
        </p:nvSpPr>
        <p:spPr bwMode="auto">
          <a:xfrm>
            <a:off x="3848100" y="9426575"/>
            <a:ext cx="2940050" cy="496888"/>
          </a:xfrm>
          <a:prstGeom prst="rect">
            <a:avLst/>
          </a:prstGeom>
          <a:noFill/>
          <a:ln w="9525">
            <a:noFill/>
            <a:miter lim="800000"/>
            <a:headEnd/>
            <a:tailEnd/>
          </a:ln>
          <a:effectLst/>
        </p:spPr>
        <p:txBody>
          <a:bodyPr vert="horz" wrap="square" lIns="92531" tIns="46265" rIns="92531" bIns="46265" numCol="1" anchor="b" anchorCtr="0" compatLnSpc="1">
            <a:prstTxWarp prst="textNoShape">
              <a:avLst/>
            </a:prstTxWarp>
          </a:bodyPr>
          <a:lstStyle>
            <a:lvl1pPr algn="r" defTabSz="924948" eaLnBrk="1" latinLnBrk="0" hangingPunct="1">
              <a:lnSpc>
                <a:spcPct val="100000"/>
              </a:lnSpc>
              <a:buClrTx/>
              <a:buFontTx/>
              <a:buNone/>
              <a:defRPr sz="1200" b="0">
                <a:solidFill>
                  <a:schemeClr val="tx1"/>
                </a:solidFill>
                <a:latin typeface="Times New Roman" pitchFamily="18" charset="0"/>
                <a:ea typeface="굴림" pitchFamily="50" charset="-127"/>
              </a:defRPr>
            </a:lvl1pPr>
          </a:lstStyle>
          <a:p>
            <a:pPr>
              <a:defRPr/>
            </a:pPr>
            <a:fld id="{43A285F0-E3E4-42E4-A796-F63F5F1E03D3}" type="slidenum">
              <a:rPr lang="ko-KR" altLang="en-US"/>
              <a:pPr>
                <a:defRPr/>
              </a:pPr>
              <a:t>‹#›</a:t>
            </a:fld>
            <a:endParaRPr lang="en-US" altLang="ko-K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pPr defTabSz="923925"/>
            <a:fld id="{4B5D6E68-15B1-4412-B0AD-981409D9BB4E}" type="slidenum">
              <a:rPr lang="ko-KR" altLang="en-US" smtClean="0"/>
              <a:pPr defTabSz="923925"/>
              <a:t>0</a:t>
            </a:fld>
            <a:endParaRPr lang="en-US" altLang="ko-KR"/>
          </a:p>
        </p:txBody>
      </p:sp>
      <p:sp>
        <p:nvSpPr>
          <p:cNvPr id="142339" name="Rectangle 1026"/>
          <p:cNvSpPr>
            <a:spLocks noGrp="1" noRot="1" noChangeAspect="1" noChangeArrowheads="1" noTextEdit="1"/>
          </p:cNvSpPr>
          <p:nvPr>
            <p:ph type="sldImg"/>
          </p:nvPr>
        </p:nvSpPr>
        <p:spPr>
          <a:ln/>
        </p:spPr>
      </p:sp>
      <p:sp>
        <p:nvSpPr>
          <p:cNvPr id="142340" name="Rectangle 1027"/>
          <p:cNvSpPr>
            <a:spLocks noGrp="1" noChangeArrowheads="1"/>
          </p:cNvSpPr>
          <p:nvPr>
            <p:ph type="body" idx="1"/>
          </p:nvPr>
        </p:nvSpPr>
        <p:spPr>
          <a:noFill/>
          <a:ln/>
        </p:spPr>
        <p:txBody>
          <a:bodyPr/>
          <a:lstStyle/>
          <a:p>
            <a:pPr eaLnBrk="1" hangingPunct="1"/>
            <a:endParaRPr lang="en-GB" altLang="ko-KR" dirty="0">
              <a:ea typeface="굴림" pitchFamily="50" charset="-127"/>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9</a:t>
            </a:fld>
            <a:endParaRPr lang="en-US" altLang="ko-K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10</a:t>
            </a:fld>
            <a:endParaRPr lang="en-US" altLang="ko-K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11</a:t>
            </a:fld>
            <a:endParaRPr lang="en-US" altLang="ko-K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12</a:t>
            </a:fld>
            <a:endParaRPr lang="en-US" altLang="ko-K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13</a:t>
            </a:fld>
            <a:endParaRPr lang="en-US" altLang="ko-K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14</a:t>
            </a:fld>
            <a:endParaRPr lang="en-US" altLang="ko-K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15</a:t>
            </a:fld>
            <a:endParaRPr lang="en-US" altLang="ko-K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16</a:t>
            </a:fld>
            <a:endParaRPr lang="en-US" altLang="ko-K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r>
              <a:rPr lang="en-US" altLang="ko-KR" dirty="0"/>
              <a:t>211|214|217|218|245|396| 18</a:t>
            </a:r>
            <a:r>
              <a:rPr lang="ko-KR" altLang="en-US" dirty="0" err="1"/>
              <a:t>점룰</a:t>
            </a:r>
            <a:r>
              <a:rPr lang="ko-KR" altLang="en-US" dirty="0"/>
              <a:t> 제외</a:t>
            </a:r>
            <a:endParaRPr lang="en-US" altLang="ko-KR" dirty="0"/>
          </a:p>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17</a:t>
            </a:fld>
            <a:endParaRPr lang="en-US" altLang="ko-K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18</a:t>
            </a:fld>
            <a:endParaRPr lang="en-US" altLang="ko-K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pPr defTabSz="923925"/>
            <a:fld id="{C748BF13-5430-4337-9FC1-E557BA16FC06}" type="slidenum">
              <a:rPr lang="ko-KR" altLang="en-US" smtClean="0"/>
              <a:pPr defTabSz="923925"/>
              <a:t>1</a:t>
            </a:fld>
            <a:endParaRPr lang="en-US" altLang="ko-K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endParaRPr lang="ko-KR" altLang="en-US">
              <a:ea typeface="굴림" pitchFamily="50" charset="-127"/>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r>
              <a:rPr lang="en-US" altLang="ko-KR" dirty="0"/>
              <a:t>211|214|217|218|245|396| 18</a:t>
            </a:r>
            <a:r>
              <a:rPr lang="ko-KR" altLang="en-US" dirty="0" err="1"/>
              <a:t>점룰</a:t>
            </a:r>
            <a:r>
              <a:rPr lang="ko-KR" altLang="en-US" dirty="0"/>
              <a:t> 제외</a:t>
            </a:r>
            <a:endParaRPr lang="en-US" altLang="ko-KR" dirty="0"/>
          </a:p>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19</a:t>
            </a:fld>
            <a:endParaRPr lang="en-US" altLang="ko-K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20</a:t>
            </a:fld>
            <a:endParaRPr lang="en-US" altLang="ko-K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r>
              <a:rPr lang="en-US" altLang="ko-KR" dirty="0"/>
              <a:t>211|214|217|218|245|396| 18</a:t>
            </a:r>
            <a:r>
              <a:rPr lang="ko-KR" altLang="en-US" dirty="0" err="1"/>
              <a:t>점룰</a:t>
            </a:r>
            <a:r>
              <a:rPr lang="ko-KR" altLang="en-US" dirty="0"/>
              <a:t> 제외</a:t>
            </a:r>
            <a:endParaRPr lang="en-US" altLang="ko-KR" dirty="0"/>
          </a:p>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21</a:t>
            </a:fld>
            <a:endParaRPr lang="en-US" altLang="ko-K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22</a:t>
            </a:fld>
            <a:endParaRPr lang="en-US" altLang="ko-K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r>
              <a:rPr lang="en-US" altLang="ko-KR" dirty="0"/>
              <a:t>211|214|217|218|245|396| 18</a:t>
            </a:r>
            <a:r>
              <a:rPr lang="ko-KR" altLang="en-US" dirty="0" err="1"/>
              <a:t>점룰</a:t>
            </a:r>
            <a:r>
              <a:rPr lang="ko-KR" altLang="en-US" dirty="0"/>
              <a:t> 제외</a:t>
            </a:r>
            <a:endParaRPr lang="en-US" altLang="ko-KR" dirty="0"/>
          </a:p>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23</a:t>
            </a:fld>
            <a:endParaRPr lang="en-US" altLang="ko-K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r>
              <a:rPr lang="ko-KR" altLang="en-US" dirty="0"/>
              <a:t>사마귀 냉동 응고법</a:t>
            </a:r>
            <a:endParaRPr lang="en-US" altLang="ko-KR" dirty="0"/>
          </a:p>
          <a:p>
            <a:r>
              <a:rPr lang="ko-KR" altLang="en-US" dirty="0" err="1"/>
              <a:t>疣贅</a:t>
            </a:r>
            <a:r>
              <a:rPr lang="en-US" altLang="ko-KR" dirty="0"/>
              <a:t> </a:t>
            </a:r>
            <a:r>
              <a:rPr lang="en-US" altLang="ko-KR" sz="1200" b="0" i="0" kern="1200" dirty="0" err="1">
                <a:solidFill>
                  <a:schemeClr val="tx1"/>
                </a:solidFill>
                <a:latin typeface="Times New Roman" pitchFamily="18" charset="0"/>
                <a:ea typeface="+mn-ea"/>
                <a:cs typeface="+mn-cs"/>
              </a:rPr>
              <a:t>Yūzei</a:t>
            </a:r>
            <a:r>
              <a:rPr lang="en-US" altLang="ko-KR" sz="1200" b="0" i="0" kern="1200" dirty="0">
                <a:solidFill>
                  <a:schemeClr val="tx1"/>
                </a:solidFill>
                <a:latin typeface="Times New Roman" pitchFamily="18" charset="0"/>
                <a:ea typeface="+mn-ea"/>
                <a:cs typeface="+mn-cs"/>
              </a:rPr>
              <a:t> </a:t>
            </a:r>
            <a:r>
              <a:rPr lang="ko-KR" altLang="en-US" dirty="0"/>
              <a:t>사마귀</a:t>
            </a:r>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24</a:t>
            </a:fld>
            <a:endParaRPr lang="en-US" altLang="ko-K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r>
              <a:rPr lang="ko-KR" altLang="en-US" dirty="0"/>
              <a:t>사마귀 냉동 응고법</a:t>
            </a:r>
            <a:endParaRPr lang="en-US" altLang="ko-KR" dirty="0"/>
          </a:p>
          <a:p>
            <a:r>
              <a:rPr lang="ko-KR" altLang="en-US" dirty="0" err="1"/>
              <a:t>疣贅</a:t>
            </a:r>
            <a:r>
              <a:rPr lang="en-US" altLang="ko-KR" dirty="0"/>
              <a:t> </a:t>
            </a:r>
            <a:r>
              <a:rPr lang="en-US" altLang="ko-KR" sz="1200" b="0" i="0" kern="1200" dirty="0" err="1">
                <a:solidFill>
                  <a:schemeClr val="tx1"/>
                </a:solidFill>
                <a:latin typeface="Times New Roman" pitchFamily="18" charset="0"/>
                <a:ea typeface="+mn-ea"/>
                <a:cs typeface="+mn-cs"/>
              </a:rPr>
              <a:t>Yūzei</a:t>
            </a:r>
            <a:r>
              <a:rPr lang="en-US" altLang="ko-KR" sz="1200" b="0" i="0" kern="1200" dirty="0">
                <a:solidFill>
                  <a:schemeClr val="tx1"/>
                </a:solidFill>
                <a:latin typeface="Times New Roman" pitchFamily="18" charset="0"/>
                <a:ea typeface="+mn-ea"/>
                <a:cs typeface="+mn-cs"/>
              </a:rPr>
              <a:t> </a:t>
            </a:r>
            <a:r>
              <a:rPr lang="ko-KR" altLang="en-US" dirty="0"/>
              <a:t>사마귀</a:t>
            </a:r>
          </a:p>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25</a:t>
            </a:fld>
            <a:endParaRPr lang="en-US" altLang="ko-K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r>
              <a:rPr lang="ko-KR" altLang="en-US" sz="1200" b="0" i="0" kern="1200" dirty="0">
                <a:solidFill>
                  <a:schemeClr val="tx1"/>
                </a:solidFill>
                <a:latin typeface="Times New Roman" pitchFamily="18" charset="0"/>
                <a:ea typeface="+mn-ea"/>
                <a:cs typeface="+mn-cs"/>
              </a:rPr>
              <a:t>痒疹 </a:t>
            </a:r>
            <a:r>
              <a:rPr lang="en-US" altLang="ko-KR" sz="1200" b="0" i="0" kern="1200" dirty="0" err="1">
                <a:solidFill>
                  <a:schemeClr val="tx1"/>
                </a:solidFill>
                <a:latin typeface="Times New Roman" pitchFamily="18" charset="0"/>
                <a:ea typeface="+mn-ea"/>
                <a:cs typeface="+mn-cs"/>
              </a:rPr>
              <a:t>Yōshin</a:t>
            </a:r>
            <a:r>
              <a:rPr lang="en-US" altLang="ko-KR" sz="1200" b="0" i="0" kern="1200" dirty="0">
                <a:solidFill>
                  <a:schemeClr val="tx1"/>
                </a:solidFill>
                <a:latin typeface="Times New Roman" pitchFamily="18" charset="0"/>
                <a:ea typeface="+mn-ea"/>
                <a:cs typeface="+mn-cs"/>
              </a:rPr>
              <a:t> </a:t>
            </a:r>
            <a:r>
              <a:rPr lang="ko-KR" altLang="en-US" sz="1200" b="0" i="0" kern="1200" dirty="0">
                <a:solidFill>
                  <a:schemeClr val="tx1"/>
                </a:solidFill>
                <a:latin typeface="Times New Roman" pitchFamily="18" charset="0"/>
                <a:ea typeface="+mn-ea"/>
                <a:cs typeface="+mn-cs"/>
              </a:rPr>
              <a:t>양진</a:t>
            </a:r>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26</a:t>
            </a:fld>
            <a:endParaRPr lang="en-US" altLang="ko-K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r>
              <a:rPr lang="ko-KR" altLang="en-US" sz="1200" b="0" i="0" kern="1200" dirty="0">
                <a:solidFill>
                  <a:schemeClr val="tx1"/>
                </a:solidFill>
                <a:latin typeface="Times New Roman" pitchFamily="18" charset="0"/>
                <a:ea typeface="+mn-ea"/>
                <a:cs typeface="+mn-cs"/>
              </a:rPr>
              <a:t>痒疹 </a:t>
            </a:r>
            <a:r>
              <a:rPr lang="en-US" altLang="ko-KR" sz="1200" b="0" i="0" kern="1200" dirty="0" err="1">
                <a:solidFill>
                  <a:schemeClr val="tx1"/>
                </a:solidFill>
                <a:latin typeface="Times New Roman" pitchFamily="18" charset="0"/>
                <a:ea typeface="+mn-ea"/>
                <a:cs typeface="+mn-cs"/>
              </a:rPr>
              <a:t>Yōshin</a:t>
            </a:r>
            <a:r>
              <a:rPr lang="en-US" altLang="ko-KR" sz="1200" b="0" i="0" kern="1200" dirty="0">
                <a:solidFill>
                  <a:schemeClr val="tx1"/>
                </a:solidFill>
                <a:latin typeface="Times New Roman" pitchFamily="18" charset="0"/>
                <a:ea typeface="+mn-ea"/>
                <a:cs typeface="+mn-cs"/>
              </a:rPr>
              <a:t> </a:t>
            </a:r>
            <a:r>
              <a:rPr lang="ko-KR" altLang="en-US" sz="1200" b="0" i="0" kern="1200" dirty="0">
                <a:solidFill>
                  <a:schemeClr val="tx1"/>
                </a:solidFill>
                <a:latin typeface="Times New Roman" pitchFamily="18" charset="0"/>
                <a:ea typeface="+mn-ea"/>
                <a:cs typeface="+mn-cs"/>
              </a:rPr>
              <a:t>양진</a:t>
            </a:r>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27</a:t>
            </a:fld>
            <a:endParaRPr lang="en-US" altLang="ko-K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ko-KR" altLang="en-US" sz="1200" b="0" dirty="0" err="1">
                <a:latin typeface="Meiryo" pitchFamily="34" charset="-128"/>
                <a:cs typeface="Meiryo" pitchFamily="34" charset="-128"/>
              </a:rPr>
              <a:t>蕁麻疹</a:t>
            </a:r>
            <a:r>
              <a:rPr lang="ko-KR" altLang="en-US" sz="1200" b="0" dirty="0">
                <a:latin typeface="Meiryo" pitchFamily="34" charset="-128"/>
                <a:cs typeface="Meiryo" pitchFamily="34" charset="-128"/>
              </a:rPr>
              <a:t>  </a:t>
            </a:r>
            <a:r>
              <a:rPr lang="en-US" altLang="ko-KR" sz="1200" b="0" i="0" kern="1200" dirty="0" err="1">
                <a:solidFill>
                  <a:schemeClr val="tx1"/>
                </a:solidFill>
                <a:latin typeface="Times New Roman" pitchFamily="18" charset="0"/>
                <a:ea typeface="+mn-ea"/>
                <a:cs typeface="+mn-cs"/>
              </a:rPr>
              <a:t>Jinmashin</a:t>
            </a:r>
            <a:r>
              <a:rPr lang="en-US" altLang="ko-KR" sz="1200" b="0" dirty="0">
                <a:latin typeface="Meiryo" pitchFamily="34" charset="-128"/>
                <a:cs typeface="Meiryo" pitchFamily="34" charset="-128"/>
              </a:rPr>
              <a:t> </a:t>
            </a:r>
            <a:r>
              <a:rPr lang="ko-KR" altLang="en-US" sz="1200" b="0" dirty="0">
                <a:latin typeface="Meiryo" pitchFamily="34" charset="-128"/>
                <a:cs typeface="Meiryo" pitchFamily="34" charset="-128"/>
              </a:rPr>
              <a:t>두드러기</a:t>
            </a:r>
            <a:endParaRPr lang="ko-KR" altLang="en-US" dirty="0"/>
          </a:p>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28</a:t>
            </a:fld>
            <a:endParaRPr lang="en-US" altLang="ko-K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2</a:t>
            </a:fld>
            <a:endParaRPr lang="en-US" altLang="ko-K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r>
              <a:rPr lang="ko-KR" altLang="en-US" sz="1200" b="0" dirty="0" err="1">
                <a:latin typeface="Meiryo" pitchFamily="34" charset="-128"/>
                <a:cs typeface="Meiryo" pitchFamily="34" charset="-128"/>
              </a:rPr>
              <a:t>蕁麻疹</a:t>
            </a:r>
            <a:r>
              <a:rPr lang="ko-KR" altLang="en-US" sz="1200" b="0" dirty="0">
                <a:latin typeface="Meiryo" pitchFamily="34" charset="-128"/>
                <a:cs typeface="Meiryo" pitchFamily="34" charset="-128"/>
              </a:rPr>
              <a:t>  </a:t>
            </a:r>
            <a:r>
              <a:rPr lang="en-US" altLang="ko-KR" sz="1200" b="0" i="0" kern="1200" dirty="0" err="1">
                <a:solidFill>
                  <a:schemeClr val="tx1"/>
                </a:solidFill>
                <a:latin typeface="Times New Roman" pitchFamily="18" charset="0"/>
                <a:ea typeface="+mn-ea"/>
                <a:cs typeface="+mn-cs"/>
              </a:rPr>
              <a:t>Jinmashin</a:t>
            </a:r>
            <a:r>
              <a:rPr lang="en-US" altLang="ko-KR" sz="1200" b="0" dirty="0">
                <a:latin typeface="Meiryo" pitchFamily="34" charset="-128"/>
                <a:cs typeface="Meiryo" pitchFamily="34" charset="-128"/>
              </a:rPr>
              <a:t> </a:t>
            </a:r>
            <a:r>
              <a:rPr lang="ko-KR" altLang="en-US" sz="1200" b="0" dirty="0">
                <a:latin typeface="Meiryo" pitchFamily="34" charset="-128"/>
                <a:cs typeface="Meiryo" pitchFamily="34" charset="-128"/>
              </a:rPr>
              <a:t>두드러기</a:t>
            </a:r>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29</a:t>
            </a:fld>
            <a:endParaRPr lang="en-US" altLang="ko-K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30</a:t>
            </a:fld>
            <a:endParaRPr lang="en-US" altLang="ko-K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31</a:t>
            </a:fld>
            <a:endParaRPr lang="en-US" altLang="ko-K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32</a:t>
            </a:fld>
            <a:endParaRPr lang="en-US" altLang="ko-K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33</a:t>
            </a:fld>
            <a:endParaRPr lang="en-US" altLang="ko-K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3</a:t>
            </a:fld>
            <a:endParaRPr lang="en-US" altLang="ko-K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4</a:t>
            </a:fld>
            <a:endParaRPr lang="en-US" altLang="ko-K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r>
              <a:rPr lang="en-US" altLang="ko-KR" dirty="0"/>
              <a:t>Metro </a:t>
            </a:r>
            <a:r>
              <a:rPr lang="en-US" altLang="ko-KR" dirty="0" err="1"/>
              <a:t>Iintel</a:t>
            </a:r>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5</a:t>
            </a:fld>
            <a:endParaRPr lang="en-US" altLang="ko-K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6</a:t>
            </a:fld>
            <a:endParaRPr lang="en-US" altLang="ko-K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7</a:t>
            </a:fld>
            <a:endParaRPr lang="en-US" altLang="ko-K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슬라이드 이미지 개체 틀 1"/>
          <p:cNvSpPr>
            <a:spLocks noGrp="1" noRot="1" noChangeAspect="1" noTextEdit="1"/>
          </p:cNvSpPr>
          <p:nvPr>
            <p:ph type="sldImg"/>
          </p:nvPr>
        </p:nvSpPr>
        <p:spPr>
          <a:ln/>
        </p:spPr>
      </p:sp>
      <p:sp>
        <p:nvSpPr>
          <p:cNvPr id="150531" name="슬라이드 노트 개체 틀 2"/>
          <p:cNvSpPr>
            <a:spLocks noGrp="1"/>
          </p:cNvSpPr>
          <p:nvPr>
            <p:ph type="body" idx="1"/>
          </p:nvPr>
        </p:nvSpPr>
        <p:spPr>
          <a:noFill/>
          <a:ln/>
        </p:spPr>
        <p:txBody>
          <a:bodyPr/>
          <a:lstStyle/>
          <a:p>
            <a:r>
              <a:rPr lang="ko-KR" altLang="en-US" dirty="0"/>
              <a:t>앞의 </a:t>
            </a:r>
            <a:r>
              <a:rPr lang="en-US" altLang="ko-KR" dirty="0"/>
              <a:t>2</a:t>
            </a:r>
            <a:r>
              <a:rPr lang="ko-KR" altLang="en-US" dirty="0"/>
              <a:t>개의 </a:t>
            </a:r>
            <a:r>
              <a:rPr lang="ko-KR" altLang="en-US" dirty="0" err="1"/>
              <a:t>병산정은</a:t>
            </a:r>
            <a:r>
              <a:rPr lang="ko-KR" altLang="en-US" dirty="0"/>
              <a:t> 대상이 결정됨</a:t>
            </a:r>
            <a:r>
              <a:rPr lang="en-US" altLang="ko-KR" dirty="0"/>
              <a:t>. </a:t>
            </a:r>
            <a:r>
              <a:rPr lang="en-US" altLang="ko-KR" dirty="0">
                <a:sym typeface="Wingdings" pitchFamily="2" charset="2"/>
              </a:rPr>
              <a:t> </a:t>
            </a:r>
            <a:r>
              <a:rPr lang="ko-KR" altLang="en-US" dirty="0">
                <a:sym typeface="Wingdings" pitchFamily="2" charset="2"/>
              </a:rPr>
              <a:t>포괄</a:t>
            </a:r>
            <a:r>
              <a:rPr lang="en-US" altLang="ko-KR" dirty="0">
                <a:sym typeface="Wingdings" pitchFamily="2" charset="2"/>
              </a:rPr>
              <a:t>?</a:t>
            </a:r>
          </a:p>
          <a:p>
            <a:endParaRPr lang="en-US" altLang="ko-KR" dirty="0">
              <a:sym typeface="Wingdings" pitchFamily="2" charset="2"/>
            </a:endParaRPr>
          </a:p>
          <a:p>
            <a:r>
              <a:rPr lang="en-US" altLang="ja-JP" dirty="0"/>
              <a:t>160057510	</a:t>
            </a:r>
            <a:r>
              <a:rPr lang="ja-JP" altLang="en-US" dirty="0"/>
              <a:t>Ｓ－蛍光Ｍ、位相差Ｍ、暗視野Ｍ	</a:t>
            </a:r>
            <a:r>
              <a:rPr lang="en-US" altLang="ja-JP" dirty="0"/>
              <a:t>50</a:t>
            </a:r>
          </a:p>
          <a:p>
            <a:r>
              <a:rPr lang="en-US" altLang="ja-JP" dirty="0"/>
              <a:t>160057710	</a:t>
            </a:r>
            <a:r>
              <a:rPr lang="ja-JP" altLang="en-US" dirty="0"/>
              <a:t>Ｓ－Ｍ	</a:t>
            </a:r>
            <a:r>
              <a:rPr lang="en-US" altLang="ja-JP" dirty="0"/>
              <a:t>61</a:t>
            </a:r>
          </a:p>
          <a:p>
            <a:r>
              <a:rPr lang="en-US" altLang="ja-JP" dirty="0"/>
              <a:t>160057850	</a:t>
            </a:r>
            <a:r>
              <a:rPr lang="ja-JP" altLang="en-US" dirty="0"/>
              <a:t>Ｓ－保温装置使用アメーバＭ	</a:t>
            </a:r>
            <a:r>
              <a:rPr lang="en-US" altLang="ja-JP" dirty="0"/>
              <a:t>45</a:t>
            </a:r>
          </a:p>
          <a:p>
            <a:r>
              <a:rPr lang="en-US" altLang="ja-JP" dirty="0"/>
              <a:t>160185570	</a:t>
            </a:r>
            <a:r>
              <a:rPr lang="ja-JP" altLang="en-US" dirty="0"/>
              <a:t>集菌塗抹法加算	</a:t>
            </a:r>
            <a:r>
              <a:rPr lang="en-US" altLang="ja-JP" dirty="0"/>
              <a:t>32</a:t>
            </a:r>
          </a:p>
          <a:p>
            <a:r>
              <a:rPr lang="en-US" altLang="ja-JP" dirty="0"/>
              <a:t>160005010	</a:t>
            </a:r>
            <a:r>
              <a:rPr lang="ja-JP" altLang="en-US" dirty="0"/>
              <a:t>尿沈渣（鏡検法）	</a:t>
            </a:r>
            <a:r>
              <a:rPr lang="en-US" altLang="ja-JP" dirty="0"/>
              <a:t>27</a:t>
            </a:r>
          </a:p>
          <a:p>
            <a:r>
              <a:rPr lang="en-US" altLang="ja-JP" dirty="0"/>
              <a:t>160159550	</a:t>
            </a:r>
            <a:r>
              <a:rPr lang="ja-JP" altLang="en-US" dirty="0"/>
              <a:t>尿沈渣（フローサイトメトリー法）	</a:t>
            </a:r>
            <a:r>
              <a:rPr lang="en-US" altLang="ja-JP" dirty="0"/>
              <a:t>24</a:t>
            </a:r>
            <a:endParaRPr lang="ko-KR" altLang="en-US" dirty="0"/>
          </a:p>
        </p:txBody>
      </p:sp>
      <p:sp>
        <p:nvSpPr>
          <p:cNvPr id="150532" name="슬라이드 번호 개체 틀 3"/>
          <p:cNvSpPr>
            <a:spLocks noGrp="1"/>
          </p:cNvSpPr>
          <p:nvPr>
            <p:ph type="sldNum" sz="quarter" idx="5"/>
          </p:nvPr>
        </p:nvSpPr>
        <p:spPr>
          <a:noFill/>
        </p:spPr>
        <p:txBody>
          <a:bodyPr/>
          <a:lstStyle/>
          <a:p>
            <a:pPr defTabSz="923925"/>
            <a:fld id="{203EEBEE-6A51-440D-B3D4-209BFF703832}" type="slidenum">
              <a:rPr lang="ko-KR" altLang="en-US" smtClean="0"/>
              <a:pPr defTabSz="923925"/>
              <a:t>8</a:t>
            </a:fld>
            <a:endParaRPr lang="en-US" altLang="ko-K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Only" preserve="1">
  <p:cSld name="내용">
    <p:spTree>
      <p:nvGrpSpPr>
        <p:cNvPr id="1" name=""/>
        <p:cNvGrpSpPr/>
        <p:nvPr/>
      </p:nvGrpSpPr>
      <p:grpSpPr>
        <a:xfrm>
          <a:off x="0" y="0"/>
          <a:ext cx="0" cy="0"/>
          <a:chOff x="0" y="0"/>
          <a:chExt cx="0" cy="0"/>
        </a:xfrm>
      </p:grpSpPr>
      <p:sp>
        <p:nvSpPr>
          <p:cNvPr id="2" name="내용 개체 틀 1"/>
          <p:cNvSpPr>
            <a:spLocks noGrp="1"/>
          </p:cNvSpPr>
          <p:nvPr>
            <p:ph/>
          </p:nvPr>
        </p:nvSpPr>
        <p:spPr>
          <a:xfrm>
            <a:off x="457200" y="274638"/>
            <a:ext cx="8229600" cy="5851525"/>
          </a:xfrm>
          <a:prstGeom prst="rect">
            <a:avLst/>
          </a:prstGeom>
        </p:spPr>
        <p:txBody>
          <a:bodyPr/>
          <a:lstStyle/>
          <a:p>
            <a:pPr lvl="0"/>
            <a:r>
              <a:rPr lang="ko-KR" altLang="en-US" dirty="0"/>
              <a:t>마스터 텍스트 스타일을 편집합니다</a:t>
            </a:r>
          </a:p>
          <a:p>
            <a:pPr lvl="1"/>
            <a:r>
              <a:rPr lang="ko-KR" altLang="en-US" dirty="0"/>
              <a:t>둘째 수준</a:t>
            </a:r>
          </a:p>
          <a:p>
            <a:pPr lvl="2"/>
            <a:r>
              <a:rPr lang="ko-KR" altLang="en-US" dirty="0"/>
              <a:t>셋째 수준</a:t>
            </a:r>
          </a:p>
          <a:p>
            <a:pPr lvl="3"/>
            <a:r>
              <a:rPr lang="ko-KR" altLang="en-US" dirty="0"/>
              <a:t>넷째 수준</a:t>
            </a:r>
          </a:p>
          <a:p>
            <a:pPr lvl="4"/>
            <a:r>
              <a:rPr lang="ko-KR" altLang="en-US" dirty="0"/>
              <a:t>다섯째 수준</a:t>
            </a:r>
          </a:p>
        </p:txBody>
      </p:sp>
      <p:sp>
        <p:nvSpPr>
          <p:cNvPr id="4" name="TextBox 3"/>
          <p:cNvSpPr txBox="1"/>
          <p:nvPr userDrawn="1"/>
        </p:nvSpPr>
        <p:spPr>
          <a:xfrm>
            <a:off x="8454" y="6536292"/>
            <a:ext cx="9135546" cy="276999"/>
          </a:xfrm>
          <a:prstGeom prst="rect">
            <a:avLst/>
          </a:prstGeom>
          <a:noFill/>
        </p:spPr>
        <p:txBody>
          <a:bodyPr wrap="square" rtlCol="0">
            <a:spAutoFit/>
          </a:bodyPr>
          <a:lstStyle/>
          <a:p>
            <a:pPr algn="ctr"/>
            <a:fld id="{59DF9F1E-D702-43FC-BECF-80161731602C}" type="slidenum">
              <a:rPr lang="ko-KR" altLang="en-US" sz="1200" b="0" kern="1200" smtClean="0">
                <a:solidFill>
                  <a:srgbClr val="125496"/>
                </a:solidFill>
                <a:latin typeface="Lucida Sans" pitchFamily="34" charset="0"/>
                <a:ea typeface="굴림" pitchFamily="50" charset="-127"/>
                <a:cs typeface="+mn-cs"/>
              </a:rPr>
              <a:pPr algn="ctr"/>
              <a:t>‹#›</a:t>
            </a:fld>
            <a:endParaRPr lang="ko-KR" altLang="en-US" sz="1200" b="0" kern="1200" dirty="0">
              <a:solidFill>
                <a:srgbClr val="125496"/>
              </a:solidFill>
              <a:latin typeface="Lucida Sans" pitchFamily="34" charset="0"/>
              <a:ea typeface="굴림" pitchFamily="50" charset="-127"/>
              <a:cs typeface="+mn-cs"/>
            </a:endParaRPr>
          </a:p>
        </p:txBody>
      </p:sp>
      <p:sp>
        <p:nvSpPr>
          <p:cNvPr id="5" name="Rectangle 2"/>
          <p:cNvSpPr>
            <a:spLocks noChangeArrowheads="1"/>
          </p:cNvSpPr>
          <p:nvPr userDrawn="1"/>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点検ルール作成方法</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제목 슬라이드">
    <p:spTree>
      <p:nvGrpSpPr>
        <p:cNvPr id="1" name=""/>
        <p:cNvGrpSpPr/>
        <p:nvPr/>
      </p:nvGrpSpPr>
      <p:grpSpPr>
        <a:xfrm>
          <a:off x="0" y="0"/>
          <a:ext cx="0" cy="0"/>
          <a:chOff x="0" y="0"/>
          <a:chExt cx="0" cy="0"/>
        </a:xfrm>
      </p:grpSpPr>
      <p:sp>
        <p:nvSpPr>
          <p:cNvPr id="2" name="Line 51"/>
          <p:cNvSpPr>
            <a:spLocks noChangeShapeType="1"/>
          </p:cNvSpPr>
          <p:nvPr userDrawn="1"/>
        </p:nvSpPr>
        <p:spPr bwMode="auto">
          <a:xfrm>
            <a:off x="0" y="6534150"/>
            <a:ext cx="9144000" cy="19050"/>
          </a:xfrm>
          <a:prstGeom prst="line">
            <a:avLst/>
          </a:prstGeom>
          <a:noFill/>
          <a:ln w="28575">
            <a:solidFill>
              <a:srgbClr val="0C79BC"/>
            </a:solidFill>
            <a:round/>
            <a:headEnd/>
            <a:tailEnd/>
          </a:ln>
        </p:spPr>
        <p:txBody>
          <a:bodyPr wrap="none"/>
          <a:lstStyle/>
          <a:p>
            <a:pPr algn="ctr" eaLnBrk="0" latinLnBrk="0" hangingPunct="0">
              <a:lnSpc>
                <a:spcPct val="110000"/>
              </a:lnSpc>
              <a:buClr>
                <a:srgbClr val="125496"/>
              </a:buClr>
              <a:buFont typeface="Wingdings" pitchFamily="2" charset="2"/>
              <a:buNone/>
              <a:defRPr/>
            </a:pPr>
            <a:endParaRPr lang="ko-KR" altLang="en-US">
              <a:ea typeface="굴림체" pitchFamily="49" charset="-127"/>
            </a:endParaRPr>
          </a:p>
        </p:txBody>
      </p:sp>
      <p:sp>
        <p:nvSpPr>
          <p:cNvPr id="3" name="Rectangle 6"/>
          <p:cNvSpPr>
            <a:spLocks noGrp="1" noChangeArrowheads="1"/>
          </p:cNvSpPr>
          <p:nvPr>
            <p:ph type="sldNum" sz="quarter" idx="10"/>
          </p:nvPr>
        </p:nvSpPr>
        <p:spPr>
          <a:xfrm>
            <a:off x="4449763" y="6534150"/>
            <a:ext cx="485775" cy="260350"/>
          </a:xfrm>
          <a:ln/>
        </p:spPr>
        <p:txBody>
          <a:bodyPr/>
          <a:lstStyle>
            <a:lvl1pPr>
              <a:defRPr/>
            </a:lvl1pPr>
          </a:lstStyle>
          <a:p>
            <a:pPr>
              <a:defRPr/>
            </a:pPr>
            <a:fld id="{ADEE2CAF-93BC-4FC3-BC76-4ACC1FC48CE0}" type="slidenum">
              <a:rPr lang="ko-KR" altLang="en-US"/>
              <a:pPr>
                <a:defRPr/>
              </a:pPr>
              <a:t>‹#›</a:t>
            </a:fld>
            <a:endParaRPr lang="en-US" altLang="ko-K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r>
              <a:rPr lang="ko-KR" altLang="en-US"/>
              <a:t>마스터 제목 스타일 편집</a:t>
            </a:r>
          </a:p>
        </p:txBody>
      </p:sp>
      <p:sp>
        <p:nvSpPr>
          <p:cNvPr id="3" name="내용 개체 틀 2"/>
          <p:cNvSpPr>
            <a:spLocks noGrp="1"/>
          </p:cNvSpPr>
          <p:nvPr>
            <p:ph idx="1"/>
          </p:nvPr>
        </p:nvSpPr>
        <p:spPr>
          <a:xfrm>
            <a:off x="457200" y="1600200"/>
            <a:ext cx="8229600" cy="4525963"/>
          </a:xfrm>
          <a:prstGeom prst="rect">
            <a:avLst/>
          </a:prstGeo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4" name="Rectangle 6"/>
          <p:cNvSpPr>
            <a:spLocks noGrp="1" noChangeArrowheads="1"/>
          </p:cNvSpPr>
          <p:nvPr>
            <p:ph type="sldNum" sz="quarter" idx="10"/>
          </p:nvPr>
        </p:nvSpPr>
        <p:spPr>
          <a:ln/>
        </p:spPr>
        <p:txBody>
          <a:bodyPr/>
          <a:lstStyle>
            <a:lvl1pPr>
              <a:defRPr/>
            </a:lvl1pPr>
          </a:lstStyle>
          <a:p>
            <a:pPr>
              <a:defRPr/>
            </a:pPr>
            <a:fld id="{D90AF6E4-E30B-474A-AF06-A7E705EAB7FC}" type="slidenum">
              <a:rPr lang="ko-KR" altLang="en-US"/>
              <a:pPr>
                <a:defRPr/>
              </a:pPr>
              <a:t>‹#›</a:t>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3725333" y="6534150"/>
            <a:ext cx="1989667" cy="260350"/>
          </a:xfrm>
          <a:ln/>
        </p:spPr>
        <p:txBody>
          <a:bodyPr/>
          <a:lstStyle>
            <a:lvl1pPr algn="ctr">
              <a:defRPr/>
            </a:lvl1pPr>
          </a:lstStyle>
          <a:p>
            <a:pPr>
              <a:defRPr/>
            </a:pPr>
            <a:fld id="{0CF14E12-A07D-4BE9-B67B-FE18807460D4}" type="slidenum">
              <a:rPr lang="ko-KR" altLang="en-US" smtClean="0"/>
              <a:pPr>
                <a:defRPr/>
              </a:pPr>
              <a:t>‹#›</a:t>
            </a:fld>
            <a:endParaRPr lang="en-US" altLang="ko-K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30" name="Rectangle 6"/>
          <p:cNvSpPr>
            <a:spLocks noGrp="1" noChangeArrowheads="1"/>
          </p:cNvSpPr>
          <p:nvPr>
            <p:ph type="sldNum" sz="quarter" idx="4"/>
          </p:nvPr>
        </p:nvSpPr>
        <p:spPr bwMode="auto">
          <a:xfrm>
            <a:off x="4449763" y="6534150"/>
            <a:ext cx="485775" cy="2603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latinLnBrk="0" hangingPunct="1">
              <a:lnSpc>
                <a:spcPct val="100000"/>
              </a:lnSpc>
              <a:buClrTx/>
              <a:buFontTx/>
              <a:buNone/>
              <a:defRPr sz="1200" b="0">
                <a:solidFill>
                  <a:srgbClr val="125496"/>
                </a:solidFill>
                <a:ea typeface="굴림" pitchFamily="50" charset="-127"/>
              </a:defRPr>
            </a:lvl1pPr>
          </a:lstStyle>
          <a:p>
            <a:pPr>
              <a:defRPr/>
            </a:pPr>
            <a:fld id="{CCA27B65-3ED5-47AD-8F6D-EFDA209BE7E0}" type="slidenum">
              <a:rPr lang="ko-KR" altLang="en-US"/>
              <a:pPr>
                <a:defRPr/>
              </a:pPr>
              <a:t>‹#›</a:t>
            </a:fld>
            <a:endParaRPr lang="en-US" altLang="ko-KR" dirty="0"/>
          </a:p>
        </p:txBody>
      </p:sp>
      <p:pic>
        <p:nvPicPr>
          <p:cNvPr id="1027" name="Picture 26" descr="sub_bar"/>
          <p:cNvPicPr>
            <a:picLocks noChangeAspect="1" noChangeArrowheads="1"/>
          </p:cNvPicPr>
          <p:nvPr/>
        </p:nvPicPr>
        <p:blipFill>
          <a:blip r:embed="rId6" cstate="print"/>
          <a:srcRect/>
          <a:stretch>
            <a:fillRect/>
          </a:stretch>
        </p:blipFill>
        <p:spPr bwMode="auto">
          <a:xfrm>
            <a:off x="0" y="0"/>
            <a:ext cx="9144000" cy="463550"/>
          </a:xfrm>
          <a:prstGeom prst="rect">
            <a:avLst/>
          </a:prstGeom>
          <a:noFill/>
          <a:ln w="9525">
            <a:noFill/>
            <a:miter lim="800000"/>
            <a:headEnd/>
            <a:tailEnd/>
          </a:ln>
        </p:spPr>
      </p:pic>
      <p:sp>
        <p:nvSpPr>
          <p:cNvPr id="1056" name="Rectangle 32"/>
          <p:cNvSpPr>
            <a:spLocks noChangeArrowheads="1"/>
          </p:cNvSpPr>
          <p:nvPr/>
        </p:nvSpPr>
        <p:spPr bwMode="auto">
          <a:xfrm>
            <a:off x="230188" y="652463"/>
            <a:ext cx="8913812" cy="381000"/>
          </a:xfrm>
          <a:prstGeom prst="rect">
            <a:avLst/>
          </a:prstGeom>
          <a:noFill/>
          <a:ln w="12700">
            <a:noFill/>
            <a:miter lim="800000"/>
            <a:headEnd/>
            <a:tailEnd/>
          </a:ln>
          <a:effectLst/>
        </p:spPr>
        <p:txBody>
          <a:bodyPr lIns="90488" tIns="44450" rIns="90488" bIns="44450"/>
          <a:lstStyle/>
          <a:p>
            <a:pPr marL="571500" indent="-571500" latinLnBrk="0">
              <a:lnSpc>
                <a:spcPct val="90000"/>
              </a:lnSpc>
              <a:defRPr/>
            </a:pPr>
            <a:endParaRPr lang="en-US" altLang="ko-KR" sz="2000" b="0">
              <a:solidFill>
                <a:srgbClr val="125496"/>
              </a:solidFill>
            </a:endParaRPr>
          </a:p>
        </p:txBody>
      </p:sp>
      <p:sp>
        <p:nvSpPr>
          <p:cNvPr id="1057" name="Rectangle 33"/>
          <p:cNvSpPr>
            <a:spLocks noChangeArrowheads="1"/>
          </p:cNvSpPr>
          <p:nvPr/>
        </p:nvSpPr>
        <p:spPr bwMode="auto">
          <a:xfrm>
            <a:off x="182563" y="633413"/>
            <a:ext cx="8961437" cy="381000"/>
          </a:xfrm>
          <a:prstGeom prst="rect">
            <a:avLst/>
          </a:prstGeom>
          <a:noFill/>
          <a:ln w="12700">
            <a:noFill/>
            <a:miter lim="800000"/>
            <a:headEnd/>
            <a:tailEnd/>
          </a:ln>
          <a:effectLst/>
        </p:spPr>
        <p:txBody>
          <a:bodyPr lIns="90488" tIns="44450" rIns="90488" bIns="44450"/>
          <a:lstStyle/>
          <a:p>
            <a:pPr marL="571500" indent="-571500" latinLnBrk="0">
              <a:lnSpc>
                <a:spcPct val="90000"/>
              </a:lnSpc>
              <a:defRPr/>
            </a:pPr>
            <a:endParaRPr lang="en-US" altLang="ko-KR" sz="2000" b="0">
              <a:solidFill>
                <a:srgbClr val="125496"/>
              </a:solidFill>
            </a:endParaRPr>
          </a:p>
        </p:txBody>
      </p:sp>
      <p:sp>
        <p:nvSpPr>
          <p:cNvPr id="16" name="Line 51"/>
          <p:cNvSpPr>
            <a:spLocks noChangeShapeType="1"/>
          </p:cNvSpPr>
          <p:nvPr/>
        </p:nvSpPr>
        <p:spPr bwMode="auto">
          <a:xfrm>
            <a:off x="0" y="6534150"/>
            <a:ext cx="9144000" cy="19050"/>
          </a:xfrm>
          <a:prstGeom prst="line">
            <a:avLst/>
          </a:prstGeom>
          <a:noFill/>
          <a:ln w="28575">
            <a:solidFill>
              <a:srgbClr val="0C79BC"/>
            </a:solidFill>
            <a:round/>
            <a:headEnd/>
            <a:tailEnd/>
          </a:ln>
        </p:spPr>
        <p:txBody>
          <a:bodyPr wrap="none"/>
          <a:lstStyle/>
          <a:p>
            <a:pPr algn="ctr" eaLnBrk="0" latinLnBrk="0" hangingPunct="0">
              <a:lnSpc>
                <a:spcPct val="110000"/>
              </a:lnSpc>
              <a:buClr>
                <a:srgbClr val="125496"/>
              </a:buClr>
              <a:buFont typeface="Wingdings" pitchFamily="2" charset="2"/>
              <a:buNone/>
              <a:defRPr/>
            </a:pPr>
            <a:endParaRPr lang="ko-KR" altLang="en-US">
              <a:ea typeface="굴림체" pitchFamily="49" charset="-127"/>
            </a:endParaRPr>
          </a:p>
        </p:txBody>
      </p:sp>
      <p:sp>
        <p:nvSpPr>
          <p:cNvPr id="7" name="직사각형 6"/>
          <p:cNvSpPr/>
          <p:nvPr userDrawn="1"/>
        </p:nvSpPr>
        <p:spPr>
          <a:xfrm>
            <a:off x="6854825" y="96838"/>
            <a:ext cx="1977849" cy="307777"/>
          </a:xfrm>
          <a:prstGeom prst="rect">
            <a:avLst/>
          </a:prstGeom>
        </p:spPr>
        <p:txBody>
          <a:bodyPr wrap="none">
            <a:spAutoFit/>
          </a:bodyPr>
          <a:lstStyle/>
          <a:p>
            <a:pPr>
              <a:defRPr/>
            </a:pPr>
            <a:r>
              <a:rPr lang="en-US" altLang="ko-KR" sz="1400" dirty="0">
                <a:effectLst>
                  <a:outerShdw blurRad="38100" dist="38100" dir="2700000" algn="tl">
                    <a:srgbClr val="C0C0C0"/>
                  </a:outerShdw>
                </a:effectLst>
                <a:latin typeface="Meiryo" pitchFamily="34" charset="-128"/>
                <a:ea typeface="Meiryo" pitchFamily="34" charset="-128"/>
                <a:cs typeface="Meiryo" pitchFamily="34" charset="-128"/>
              </a:rPr>
              <a:t>HICS</a:t>
            </a:r>
            <a:r>
              <a:rPr lang="ko-KR" altLang="en-US" sz="1400" dirty="0">
                <a:effectLst>
                  <a:outerShdw blurRad="38100" dist="38100" dir="2700000" algn="tl">
                    <a:srgbClr val="C0C0C0"/>
                  </a:outerShdw>
                </a:effectLst>
                <a:latin typeface="Meiryo" pitchFamily="34" charset="-128"/>
                <a:ea typeface="ＭＳ ゴシック" pitchFamily="49" charset="-128"/>
                <a:cs typeface="Meiryo" pitchFamily="34" charset="-128"/>
              </a:rPr>
              <a:t>システム 説明書</a:t>
            </a:r>
            <a:endParaRPr lang="ko-KR" altLang="en-US" dirty="0"/>
          </a:p>
        </p:txBody>
      </p:sp>
    </p:spTree>
  </p:cSld>
  <p:clrMap bg1="dk2" tx1="lt1" bg2="dk1" tx2="lt2" accent1="accent1" accent2="accent2" accent3="accent3" accent4="accent4" accent5="accent5" accent6="accent6" hlink="hlink" folHlink="folHlink"/>
  <p:sldLayoutIdLst>
    <p:sldLayoutId id="2147484059" r:id="rId1"/>
    <p:sldLayoutId id="2147484060" r:id="rId2"/>
    <p:sldLayoutId id="2147484057" r:id="rId3"/>
    <p:sldLayoutId id="2147484058" r:id="rId4"/>
  </p:sldLayoutIdLst>
  <p:hf hdr="0" ftr="0" dt="0"/>
  <p:txStyles>
    <p:titleStyle>
      <a:lvl1pPr algn="ctr" rtl="0" eaLnBrk="0" fontAlgn="base" hangingPunct="0">
        <a:lnSpc>
          <a:spcPct val="90000"/>
        </a:lnSpc>
        <a:spcBef>
          <a:spcPct val="0"/>
        </a:spcBef>
        <a:spcAft>
          <a:spcPct val="0"/>
        </a:spcAft>
        <a:defRPr sz="3600">
          <a:solidFill>
            <a:srgbClr val="125496"/>
          </a:solidFill>
          <a:latin typeface="+mj-lt"/>
          <a:ea typeface="+mj-ea"/>
          <a:cs typeface="+mj-cs"/>
        </a:defRPr>
      </a:lvl1pPr>
      <a:lvl2pPr algn="ctr" rtl="0" eaLnBrk="0" fontAlgn="base" hangingPunct="0">
        <a:lnSpc>
          <a:spcPct val="90000"/>
        </a:lnSpc>
        <a:spcBef>
          <a:spcPct val="0"/>
        </a:spcBef>
        <a:spcAft>
          <a:spcPct val="0"/>
        </a:spcAft>
        <a:defRPr sz="3600">
          <a:solidFill>
            <a:srgbClr val="125496"/>
          </a:solidFill>
          <a:latin typeface="Lucida Sans" pitchFamily="34" charset="0"/>
        </a:defRPr>
      </a:lvl2pPr>
      <a:lvl3pPr algn="ctr" rtl="0" eaLnBrk="0" fontAlgn="base" hangingPunct="0">
        <a:lnSpc>
          <a:spcPct val="90000"/>
        </a:lnSpc>
        <a:spcBef>
          <a:spcPct val="0"/>
        </a:spcBef>
        <a:spcAft>
          <a:spcPct val="0"/>
        </a:spcAft>
        <a:defRPr sz="3600">
          <a:solidFill>
            <a:srgbClr val="125496"/>
          </a:solidFill>
          <a:latin typeface="Lucida Sans" pitchFamily="34" charset="0"/>
        </a:defRPr>
      </a:lvl3pPr>
      <a:lvl4pPr algn="ctr" rtl="0" eaLnBrk="0" fontAlgn="base" hangingPunct="0">
        <a:lnSpc>
          <a:spcPct val="90000"/>
        </a:lnSpc>
        <a:spcBef>
          <a:spcPct val="0"/>
        </a:spcBef>
        <a:spcAft>
          <a:spcPct val="0"/>
        </a:spcAft>
        <a:defRPr sz="3600">
          <a:solidFill>
            <a:srgbClr val="125496"/>
          </a:solidFill>
          <a:latin typeface="Lucida Sans" pitchFamily="34" charset="0"/>
        </a:defRPr>
      </a:lvl4pPr>
      <a:lvl5pPr algn="ctr" rtl="0" eaLnBrk="0" fontAlgn="base" hangingPunct="0">
        <a:lnSpc>
          <a:spcPct val="90000"/>
        </a:lnSpc>
        <a:spcBef>
          <a:spcPct val="0"/>
        </a:spcBef>
        <a:spcAft>
          <a:spcPct val="0"/>
        </a:spcAft>
        <a:defRPr sz="3600">
          <a:solidFill>
            <a:srgbClr val="125496"/>
          </a:solidFill>
          <a:latin typeface="Lucida Sans" pitchFamily="34" charset="0"/>
        </a:defRPr>
      </a:lvl5pPr>
      <a:lvl6pPr marL="457200" algn="ctr" rtl="0" fontAlgn="base">
        <a:lnSpc>
          <a:spcPct val="90000"/>
        </a:lnSpc>
        <a:spcBef>
          <a:spcPct val="0"/>
        </a:spcBef>
        <a:spcAft>
          <a:spcPct val="0"/>
        </a:spcAft>
        <a:defRPr sz="3600">
          <a:solidFill>
            <a:srgbClr val="125496"/>
          </a:solidFill>
          <a:latin typeface="Lucida Sans" pitchFamily="34" charset="0"/>
        </a:defRPr>
      </a:lvl6pPr>
      <a:lvl7pPr marL="914400" algn="ctr" rtl="0" fontAlgn="base">
        <a:lnSpc>
          <a:spcPct val="90000"/>
        </a:lnSpc>
        <a:spcBef>
          <a:spcPct val="0"/>
        </a:spcBef>
        <a:spcAft>
          <a:spcPct val="0"/>
        </a:spcAft>
        <a:defRPr sz="3600">
          <a:solidFill>
            <a:srgbClr val="125496"/>
          </a:solidFill>
          <a:latin typeface="Lucida Sans" pitchFamily="34" charset="0"/>
        </a:defRPr>
      </a:lvl7pPr>
      <a:lvl8pPr marL="1371600" algn="ctr" rtl="0" fontAlgn="base">
        <a:lnSpc>
          <a:spcPct val="90000"/>
        </a:lnSpc>
        <a:spcBef>
          <a:spcPct val="0"/>
        </a:spcBef>
        <a:spcAft>
          <a:spcPct val="0"/>
        </a:spcAft>
        <a:defRPr sz="3600">
          <a:solidFill>
            <a:srgbClr val="125496"/>
          </a:solidFill>
          <a:latin typeface="Lucida Sans" pitchFamily="34" charset="0"/>
        </a:defRPr>
      </a:lvl8pPr>
      <a:lvl9pPr marL="1828800" algn="ctr" rtl="0" fontAlgn="base">
        <a:lnSpc>
          <a:spcPct val="90000"/>
        </a:lnSpc>
        <a:spcBef>
          <a:spcPct val="0"/>
        </a:spcBef>
        <a:spcAft>
          <a:spcPct val="0"/>
        </a:spcAft>
        <a:defRPr sz="3600">
          <a:solidFill>
            <a:srgbClr val="125496"/>
          </a:solidFill>
          <a:latin typeface="Lucida Sans" pitchFamily="34" charset="0"/>
        </a:defRPr>
      </a:lvl9pPr>
    </p:titleStyle>
    <p:bodyStyle>
      <a:lvl1pPr marL="287338" indent="-287338" algn="l" rtl="0" eaLnBrk="0" fontAlgn="base" hangingPunct="0">
        <a:spcBef>
          <a:spcPct val="20000"/>
        </a:spcBef>
        <a:spcAft>
          <a:spcPct val="0"/>
        </a:spcAft>
        <a:buClr>
          <a:srgbClr val="125496"/>
        </a:buClr>
        <a:buFont typeface="Wingdings" pitchFamily="2" charset="2"/>
        <a:buChar char="§"/>
        <a:defRPr sz="2800">
          <a:solidFill>
            <a:schemeClr val="bg1"/>
          </a:solidFill>
          <a:latin typeface="+mn-lt"/>
          <a:ea typeface="+mn-ea"/>
          <a:cs typeface="+mn-cs"/>
        </a:defRPr>
      </a:lvl1pPr>
      <a:lvl2pPr marL="692150" indent="-290513" algn="l" rtl="0" eaLnBrk="0" fontAlgn="base" hangingPunct="0">
        <a:spcBef>
          <a:spcPct val="20000"/>
        </a:spcBef>
        <a:spcAft>
          <a:spcPct val="0"/>
        </a:spcAft>
        <a:buClr>
          <a:srgbClr val="125496"/>
        </a:buClr>
        <a:buChar char="–"/>
        <a:defRPr sz="2400">
          <a:solidFill>
            <a:schemeClr val="bg1"/>
          </a:solidFill>
          <a:latin typeface="+mn-lt"/>
        </a:defRPr>
      </a:lvl2pPr>
      <a:lvl3pPr marL="1082675" indent="-222250" algn="l" rtl="0" eaLnBrk="0" fontAlgn="base" hangingPunct="0">
        <a:spcBef>
          <a:spcPct val="20000"/>
        </a:spcBef>
        <a:spcAft>
          <a:spcPct val="0"/>
        </a:spcAft>
        <a:buClr>
          <a:srgbClr val="125496"/>
        </a:buClr>
        <a:buChar char="•"/>
        <a:defRPr sz="2000">
          <a:solidFill>
            <a:schemeClr val="bg1"/>
          </a:solidFill>
          <a:latin typeface="+mn-lt"/>
        </a:defRPr>
      </a:lvl3pPr>
      <a:lvl4pPr marL="1487488" indent="-234950" algn="l" rtl="0" eaLnBrk="0" fontAlgn="base" hangingPunct="0">
        <a:spcBef>
          <a:spcPct val="20000"/>
        </a:spcBef>
        <a:spcAft>
          <a:spcPct val="0"/>
        </a:spcAft>
        <a:buClr>
          <a:srgbClr val="125496"/>
        </a:buClr>
        <a:buChar char="–"/>
        <a:defRPr sz="2000">
          <a:solidFill>
            <a:schemeClr val="bg1"/>
          </a:solidFill>
          <a:latin typeface="+mn-lt"/>
        </a:defRPr>
      </a:lvl4pPr>
      <a:lvl5pPr marL="1944688" indent="-234950" algn="l" rtl="0" eaLnBrk="0" fontAlgn="base" hangingPunct="0">
        <a:spcBef>
          <a:spcPct val="20000"/>
        </a:spcBef>
        <a:spcAft>
          <a:spcPct val="0"/>
        </a:spcAft>
        <a:buClr>
          <a:srgbClr val="125496"/>
        </a:buClr>
        <a:buChar char="»"/>
        <a:defRPr sz="2000">
          <a:solidFill>
            <a:schemeClr val="bg1"/>
          </a:solidFill>
          <a:latin typeface="+mn-lt"/>
        </a:defRPr>
      </a:lvl5pPr>
      <a:lvl6pPr marL="2401888" indent="-234950" algn="l" rtl="0" fontAlgn="base">
        <a:spcBef>
          <a:spcPct val="20000"/>
        </a:spcBef>
        <a:spcAft>
          <a:spcPct val="0"/>
        </a:spcAft>
        <a:buClr>
          <a:srgbClr val="125496"/>
        </a:buClr>
        <a:buChar char="»"/>
        <a:defRPr>
          <a:solidFill>
            <a:schemeClr val="bg1"/>
          </a:solidFill>
          <a:latin typeface="+mn-lt"/>
        </a:defRPr>
      </a:lvl6pPr>
      <a:lvl7pPr marL="2859088" indent="-234950" algn="l" rtl="0" fontAlgn="base">
        <a:spcBef>
          <a:spcPct val="20000"/>
        </a:spcBef>
        <a:spcAft>
          <a:spcPct val="0"/>
        </a:spcAft>
        <a:buClr>
          <a:srgbClr val="125496"/>
        </a:buClr>
        <a:buChar char="»"/>
        <a:defRPr>
          <a:solidFill>
            <a:schemeClr val="bg1"/>
          </a:solidFill>
          <a:latin typeface="+mn-lt"/>
        </a:defRPr>
      </a:lvl7pPr>
      <a:lvl8pPr marL="3316288" indent="-234950" algn="l" rtl="0" fontAlgn="base">
        <a:spcBef>
          <a:spcPct val="20000"/>
        </a:spcBef>
        <a:spcAft>
          <a:spcPct val="0"/>
        </a:spcAft>
        <a:buClr>
          <a:srgbClr val="125496"/>
        </a:buClr>
        <a:buChar char="»"/>
        <a:defRPr>
          <a:solidFill>
            <a:schemeClr val="bg1"/>
          </a:solidFill>
          <a:latin typeface="+mn-lt"/>
        </a:defRPr>
      </a:lvl8pPr>
      <a:lvl9pPr marL="3773488" indent="-234950" algn="l" rtl="0" fontAlgn="base">
        <a:spcBef>
          <a:spcPct val="20000"/>
        </a:spcBef>
        <a:spcAft>
          <a:spcPct val="0"/>
        </a:spcAft>
        <a:buClr>
          <a:srgbClr val="125496"/>
        </a:buClr>
        <a:buChar char="»"/>
        <a:defRPr>
          <a:solidFill>
            <a:schemeClr val="bg1"/>
          </a:solidFill>
          <a:latin typeface="+mn-lt"/>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52.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4" name="Group 46"/>
          <p:cNvGrpSpPr>
            <a:grpSpLocks/>
          </p:cNvGrpSpPr>
          <p:nvPr/>
        </p:nvGrpSpPr>
        <p:grpSpPr bwMode="auto">
          <a:xfrm>
            <a:off x="2389188" y="1196975"/>
            <a:ext cx="4367212" cy="4465638"/>
            <a:chOff x="0" y="2813"/>
            <a:chExt cx="2751" cy="2813"/>
          </a:xfrm>
        </p:grpSpPr>
        <p:sp>
          <p:nvSpPr>
            <p:cNvPr id="3077" name="Rectangle 47"/>
            <p:cNvSpPr>
              <a:spLocks noChangeArrowheads="1"/>
            </p:cNvSpPr>
            <p:nvPr/>
          </p:nvSpPr>
          <p:spPr bwMode="auto">
            <a:xfrm>
              <a:off x="0" y="2813"/>
              <a:ext cx="0" cy="2813"/>
            </a:xfrm>
            <a:prstGeom prst="rect">
              <a:avLst/>
            </a:prstGeom>
            <a:noFill/>
            <a:ln w="9525">
              <a:noFill/>
              <a:miter lim="800000"/>
              <a:headEnd/>
              <a:tailEnd/>
            </a:ln>
          </p:spPr>
          <p:txBody>
            <a:bodyPr>
              <a:spAutoFit/>
            </a:bodyPr>
            <a:lstStyle/>
            <a:p>
              <a:pPr algn="ctr" eaLnBrk="0" latinLnBrk="0" hangingPunct="0">
                <a:lnSpc>
                  <a:spcPct val="110000"/>
                </a:lnSpc>
                <a:buClr>
                  <a:srgbClr val="125496"/>
                </a:buClr>
                <a:buFont typeface="Wingdings" pitchFamily="2" charset="2"/>
                <a:buNone/>
              </a:pPr>
              <a:endParaRPr lang="ko-KR" altLang="en-US">
                <a:ea typeface="굴림체" pitchFamily="49" charset="-127"/>
              </a:endParaRPr>
            </a:p>
          </p:txBody>
        </p:sp>
        <p:grpSp>
          <p:nvGrpSpPr>
            <p:cNvPr id="3078" name="Group 48"/>
            <p:cNvGrpSpPr>
              <a:grpSpLocks/>
            </p:cNvGrpSpPr>
            <p:nvPr/>
          </p:nvGrpSpPr>
          <p:grpSpPr bwMode="auto">
            <a:xfrm>
              <a:off x="0" y="2813"/>
              <a:ext cx="2751" cy="1429"/>
              <a:chOff x="0" y="4242"/>
              <a:chExt cx="2751" cy="1429"/>
            </a:xfrm>
          </p:grpSpPr>
          <p:sp>
            <p:nvSpPr>
              <p:cNvPr id="3079" name="Rectangle 49"/>
              <p:cNvSpPr>
                <a:spLocks noChangeArrowheads="1"/>
              </p:cNvSpPr>
              <p:nvPr/>
            </p:nvSpPr>
            <p:spPr bwMode="auto">
              <a:xfrm>
                <a:off x="0" y="4242"/>
                <a:ext cx="0" cy="1429"/>
              </a:xfrm>
              <a:prstGeom prst="rect">
                <a:avLst/>
              </a:prstGeom>
              <a:noFill/>
              <a:ln w="9525">
                <a:noFill/>
                <a:miter lim="800000"/>
                <a:headEnd/>
                <a:tailEnd/>
              </a:ln>
            </p:spPr>
            <p:txBody>
              <a:bodyPr>
                <a:spAutoFit/>
              </a:bodyPr>
              <a:lstStyle/>
              <a:p>
                <a:pPr algn="ctr" eaLnBrk="0" latinLnBrk="0" hangingPunct="0">
                  <a:lnSpc>
                    <a:spcPct val="110000"/>
                  </a:lnSpc>
                  <a:buClr>
                    <a:srgbClr val="125496"/>
                  </a:buClr>
                  <a:buFont typeface="Wingdings" pitchFamily="2" charset="2"/>
                  <a:buNone/>
                </a:pPr>
                <a:endParaRPr lang="ko-KR" altLang="en-US">
                  <a:ea typeface="굴림체" pitchFamily="49" charset="-127"/>
                </a:endParaRPr>
              </a:p>
            </p:txBody>
          </p:sp>
          <p:grpSp>
            <p:nvGrpSpPr>
              <p:cNvPr id="3080" name="Group 50"/>
              <p:cNvGrpSpPr>
                <a:grpSpLocks/>
              </p:cNvGrpSpPr>
              <p:nvPr/>
            </p:nvGrpSpPr>
            <p:grpSpPr bwMode="auto">
              <a:xfrm>
                <a:off x="0" y="4242"/>
                <a:ext cx="2751" cy="849"/>
                <a:chOff x="0" y="4242"/>
                <a:chExt cx="2751" cy="849"/>
              </a:xfrm>
            </p:grpSpPr>
            <p:sp>
              <p:nvSpPr>
                <p:cNvPr id="3081" name="Rectangle 51"/>
                <p:cNvSpPr>
                  <a:spLocks noChangeArrowheads="1"/>
                </p:cNvSpPr>
                <p:nvPr/>
              </p:nvSpPr>
              <p:spPr bwMode="auto">
                <a:xfrm>
                  <a:off x="0" y="4242"/>
                  <a:ext cx="2739" cy="0"/>
                </a:xfrm>
                <a:prstGeom prst="rect">
                  <a:avLst/>
                </a:prstGeom>
                <a:noFill/>
                <a:ln w="9525">
                  <a:noFill/>
                  <a:miter lim="800000"/>
                  <a:headEnd/>
                  <a:tailEnd/>
                </a:ln>
              </p:spPr>
              <p:txBody>
                <a:bodyPr>
                  <a:spAutoFit/>
                </a:bodyPr>
                <a:lstStyle/>
                <a:p>
                  <a:pPr algn="ctr" eaLnBrk="0" latinLnBrk="0" hangingPunct="0">
                    <a:lnSpc>
                      <a:spcPct val="110000"/>
                    </a:lnSpc>
                    <a:buClr>
                      <a:srgbClr val="125496"/>
                    </a:buClr>
                    <a:buFont typeface="Wingdings" pitchFamily="2" charset="2"/>
                    <a:buNone/>
                  </a:pPr>
                  <a:endParaRPr lang="ko-KR" altLang="en-US">
                    <a:ea typeface="굴림체" pitchFamily="49" charset="-127"/>
                  </a:endParaRPr>
                </a:p>
              </p:txBody>
            </p:sp>
            <p:sp>
              <p:nvSpPr>
                <p:cNvPr id="3082" name="Rectangle 52"/>
                <p:cNvSpPr>
                  <a:spLocks noChangeArrowheads="1"/>
                </p:cNvSpPr>
                <p:nvPr/>
              </p:nvSpPr>
              <p:spPr bwMode="auto">
                <a:xfrm>
                  <a:off x="0" y="4242"/>
                  <a:ext cx="2751" cy="849"/>
                </a:xfrm>
                <a:prstGeom prst="rect">
                  <a:avLst/>
                </a:prstGeom>
                <a:noFill/>
                <a:ln w="9525">
                  <a:noFill/>
                  <a:miter lim="800000"/>
                  <a:headEnd/>
                  <a:tailEnd/>
                </a:ln>
              </p:spPr>
              <p:txBody>
                <a:bodyPr>
                  <a:spAutoFit/>
                </a:bodyPr>
                <a:lstStyle/>
                <a:p>
                  <a:pPr algn="ctr" eaLnBrk="0" latinLnBrk="0" hangingPunct="0">
                    <a:lnSpc>
                      <a:spcPct val="110000"/>
                    </a:lnSpc>
                    <a:buClr>
                      <a:srgbClr val="125496"/>
                    </a:buClr>
                    <a:buFont typeface="Wingdings" pitchFamily="2" charset="2"/>
                    <a:buNone/>
                  </a:pPr>
                  <a:endParaRPr lang="ko-KR" altLang="en-US">
                    <a:ea typeface="굴림체" pitchFamily="49" charset="-127"/>
                  </a:endParaRPr>
                </a:p>
              </p:txBody>
            </p:sp>
          </p:grpSp>
        </p:grpSp>
      </p:grpSp>
      <p:sp>
        <p:nvSpPr>
          <p:cNvPr id="178233" name="Rectangle 57"/>
          <p:cNvSpPr>
            <a:spLocks noGrp="1" noChangeArrowheads="1"/>
          </p:cNvSpPr>
          <p:nvPr>
            <p:ph type="subTitle" idx="4294967295"/>
          </p:nvPr>
        </p:nvSpPr>
        <p:spPr bwMode="auto">
          <a:xfrm>
            <a:off x="1343025" y="1651000"/>
            <a:ext cx="6230938" cy="1231900"/>
          </a:xfrm>
          <a:prstGeom prst="rect">
            <a:avLst/>
          </a:prstGeom>
          <a:ln>
            <a:miter lim="800000"/>
            <a:headEnd/>
            <a:tailEnd/>
          </a:ln>
        </p:spPr>
        <p:txBody>
          <a:bodyPr/>
          <a:lstStyle/>
          <a:p>
            <a:pPr marL="0" indent="0" algn="ctr" eaLnBrk="1" hangingPunct="1">
              <a:buFont typeface="Wingdings" pitchFamily="2" charset="2"/>
              <a:buNone/>
              <a:defRPr/>
            </a:pPr>
            <a:r>
              <a:rPr lang="en-US" altLang="ko-KR" sz="3200" dirty="0">
                <a:effectLst>
                  <a:outerShdw blurRad="38100" dist="38100" dir="2700000" algn="tl">
                    <a:srgbClr val="C0C0C0"/>
                  </a:outerShdw>
                </a:effectLst>
                <a:latin typeface="Meiryo" pitchFamily="34" charset="-128"/>
                <a:ea typeface="Meiryo" pitchFamily="34" charset="-128"/>
                <a:cs typeface="Meiryo" pitchFamily="34" charset="-128"/>
              </a:rPr>
              <a:t>HICS</a:t>
            </a:r>
            <a:r>
              <a:rPr lang="ko-KR" altLang="en-US" sz="3200" dirty="0">
                <a:effectLst>
                  <a:outerShdw blurRad="38100" dist="38100" dir="2700000" algn="tl">
                    <a:srgbClr val="C0C0C0"/>
                  </a:outerShdw>
                </a:effectLst>
                <a:latin typeface="Meiryo" pitchFamily="34" charset="-128"/>
                <a:ea typeface="ＭＳ ゴシック" pitchFamily="49" charset="-128"/>
                <a:cs typeface="Meiryo" pitchFamily="34" charset="-128"/>
              </a:rPr>
              <a:t>システム 説明書</a:t>
            </a:r>
          </a:p>
          <a:p>
            <a:pPr marL="0" indent="0" algn="ctr" eaLnBrk="1" hangingPunct="1">
              <a:buNone/>
              <a:defRPr/>
            </a:pPr>
            <a:r>
              <a:rPr lang="en-US" altLang="ko-KR" sz="3200" dirty="0">
                <a:effectLst>
                  <a:outerShdw blurRad="38100" dist="38100" dir="2700000" algn="tl">
                    <a:srgbClr val="C0C0C0"/>
                  </a:outerShdw>
                </a:effectLst>
                <a:latin typeface="Meiryo" pitchFamily="34" charset="-128"/>
                <a:ea typeface="Meiryo" pitchFamily="34" charset="-128"/>
                <a:cs typeface="Meiryo" pitchFamily="34" charset="-128"/>
              </a:rPr>
              <a:t>(</a:t>
            </a:r>
            <a:r>
              <a:rPr lang="ja-JP" altLang="en-US" sz="3200" dirty="0">
                <a:latin typeface="Meiryo" pitchFamily="34" charset="-128"/>
                <a:ea typeface="ＭＳ Ｐゴシック" pitchFamily="34" charset="-128"/>
                <a:cs typeface="Meiryo" pitchFamily="34" charset="-128"/>
              </a:rPr>
              <a:t>ルール作成方法</a:t>
            </a:r>
            <a:r>
              <a:rPr lang="en-US" altLang="ko-KR" sz="3200" dirty="0">
                <a:effectLst>
                  <a:outerShdw blurRad="38100" dist="38100" dir="2700000" algn="tl">
                    <a:srgbClr val="C0C0C0"/>
                  </a:outerShdw>
                </a:effectLst>
                <a:latin typeface="Meiryo" pitchFamily="34" charset="-128"/>
                <a:ea typeface="Meiryo" pitchFamily="34" charset="-128"/>
                <a:cs typeface="Meiryo" pitchFamily="34" charset="-128"/>
              </a:rPr>
              <a:t>)</a:t>
            </a:r>
          </a:p>
        </p:txBody>
      </p:sp>
      <p:sp>
        <p:nvSpPr>
          <p:cNvPr id="3076" name="Rectangle 13"/>
          <p:cNvSpPr>
            <a:spLocks noChangeArrowheads="1"/>
          </p:cNvSpPr>
          <p:nvPr/>
        </p:nvSpPr>
        <p:spPr bwMode="auto">
          <a:xfrm>
            <a:off x="2605088" y="6059488"/>
            <a:ext cx="6400800" cy="363537"/>
          </a:xfrm>
          <a:prstGeom prst="rect">
            <a:avLst/>
          </a:prstGeom>
          <a:noFill/>
          <a:ln w="9525">
            <a:noFill/>
            <a:miter lim="800000"/>
            <a:headEnd/>
            <a:tailEnd/>
          </a:ln>
        </p:spPr>
        <p:txBody>
          <a:bodyPr/>
          <a:lstStyle/>
          <a:p>
            <a:pPr marL="287338" indent="-287338" algn="r" eaLnBrk="0" latinLnBrk="0" hangingPunct="0">
              <a:spcBef>
                <a:spcPct val="20000"/>
              </a:spcBef>
              <a:buClr>
                <a:srgbClr val="125496"/>
              </a:buClr>
              <a:buFont typeface="Wingdings" pitchFamily="2" charset="2"/>
              <a:buNone/>
            </a:pPr>
            <a:r>
              <a:rPr lang="en-US" altLang="ja-JP" b="0" dirty="0" smtClean="0">
                <a:latin typeface="Meiryo UI" pitchFamily="34" charset="-128"/>
                <a:ea typeface="Meiryo UI" pitchFamily="34" charset="-128"/>
              </a:rPr>
              <a:t>Version-18.01.15</a:t>
            </a:r>
            <a:endParaRPr lang="ja-JP" altLang="en-US" b="0" dirty="0">
              <a:latin typeface="Meiryo UI" pitchFamily="34" charset="-128"/>
              <a:ea typeface="Meiryo UI" pitchFamily="34" charset="-128"/>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387350" y="1972528"/>
            <a:ext cx="4038600" cy="1729740"/>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4737986" y="1960847"/>
            <a:ext cx="4015740" cy="6858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5" cstate="print"/>
          <a:srcRect/>
          <a:stretch>
            <a:fillRect/>
          </a:stretch>
        </p:blipFill>
        <p:spPr bwMode="auto">
          <a:xfrm>
            <a:off x="4733021" y="2855795"/>
            <a:ext cx="3992880" cy="655320"/>
          </a:xfrm>
          <a:prstGeom prst="rect">
            <a:avLst/>
          </a:prstGeom>
          <a:noFill/>
          <a:ln w="9525">
            <a:noFill/>
            <a:miter lim="800000"/>
            <a:headEnd/>
            <a:tailEnd/>
          </a:ln>
          <a:effectLst/>
        </p:spPr>
      </p:pic>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診療行為点検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1</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説明</a:t>
            </a:r>
          </a:p>
        </p:txBody>
      </p:sp>
      <p:sp>
        <p:nvSpPr>
          <p:cNvPr id="16" name="TextBox 15"/>
          <p:cNvSpPr txBox="1"/>
          <p:nvPr/>
        </p:nvSpPr>
        <p:spPr>
          <a:xfrm>
            <a:off x="3653186" y="3237296"/>
            <a:ext cx="360996" cy="307777"/>
          </a:xfrm>
          <a:prstGeom prst="rect">
            <a:avLst/>
          </a:prstGeom>
          <a:noFill/>
        </p:spPr>
        <p:txBody>
          <a:bodyPr wrap="none" rtlCol="0">
            <a:spAutoFit/>
          </a:bodyPr>
          <a:lstStyle/>
          <a:p>
            <a:r>
              <a:rPr lang="en-US" altLang="ko-KR" dirty="0">
                <a:solidFill>
                  <a:srgbClr val="FF0000"/>
                </a:solidFill>
                <a:latin typeface="굴림체" pitchFamily="49" charset="-127"/>
              </a:rPr>
              <a:t>②</a:t>
            </a:r>
            <a:endParaRPr lang="ko-KR" altLang="en-US" dirty="0">
              <a:solidFill>
                <a:srgbClr val="FF0000"/>
              </a:solidFill>
            </a:endParaRPr>
          </a:p>
        </p:txBody>
      </p:sp>
      <p:sp>
        <p:nvSpPr>
          <p:cNvPr id="15" name="TextBox 14"/>
          <p:cNvSpPr txBox="1"/>
          <p:nvPr/>
        </p:nvSpPr>
        <p:spPr>
          <a:xfrm>
            <a:off x="3656998" y="2829225"/>
            <a:ext cx="364202" cy="307777"/>
          </a:xfrm>
          <a:prstGeom prst="rect">
            <a:avLst/>
          </a:prstGeom>
          <a:noFill/>
        </p:spPr>
        <p:txBody>
          <a:bodyPr wrap="none" rtlCol="0">
            <a:spAutoFit/>
          </a:bodyPr>
          <a:lstStyle/>
          <a:p>
            <a:r>
              <a:rPr lang="en-US" altLang="ko-KR" dirty="0">
                <a:solidFill>
                  <a:srgbClr val="FF0000"/>
                </a:solidFill>
                <a:latin typeface="굴림체" pitchFamily="49" charset="-127"/>
              </a:rPr>
              <a:t>①</a:t>
            </a:r>
            <a:endParaRPr lang="ko-KR" altLang="en-US" dirty="0">
              <a:solidFill>
                <a:srgbClr val="FF0000"/>
              </a:solidFill>
            </a:endParaRPr>
          </a:p>
        </p:txBody>
      </p:sp>
      <p:sp>
        <p:nvSpPr>
          <p:cNvPr id="18" name="Text Box 5"/>
          <p:cNvSpPr txBox="1">
            <a:spLocks noChangeArrowheads="1"/>
          </p:cNvSpPr>
          <p:nvPr/>
        </p:nvSpPr>
        <p:spPr bwMode="auto">
          <a:xfrm>
            <a:off x="387350" y="3776887"/>
            <a:ext cx="8159751" cy="769441"/>
          </a:xfrm>
          <a:prstGeom prst="rect">
            <a:avLst/>
          </a:prstGeom>
          <a:solidFill>
            <a:schemeClr val="tx1"/>
          </a:solidFill>
          <a:ln w="9525">
            <a:noFill/>
            <a:miter lim="800000"/>
            <a:headEnd/>
            <a:tailEnd/>
          </a:ln>
        </p:spPr>
        <p:txBody>
          <a:bodyPr wrap="square">
            <a:spAutoFit/>
          </a:bodyPr>
          <a:lstStyle/>
          <a:p>
            <a:pPr marL="177800" indent="-177800">
              <a:spcBef>
                <a:spcPct val="50000"/>
              </a:spcBef>
              <a:buFont typeface="Wingdings" pitchFamily="2" charset="2"/>
              <a:buChar char="v"/>
            </a:pPr>
            <a:r>
              <a:rPr lang="ja-JP" altLang="en-US" sz="1100" b="0" dirty="0">
                <a:latin typeface="Meiryo" pitchFamily="34" charset="-128"/>
                <a:ea typeface="Meiryo" pitchFamily="34" charset="-128"/>
                <a:cs typeface="Meiryo" pitchFamily="34" charset="-128"/>
              </a:rPr>
              <a:t>併算定点検で点検ルール登録の時に主たるものを判断しにくい場合使うパターン</a:t>
            </a:r>
            <a:endParaRPr lang="en-US" altLang="ja-JP" sz="1100" b="0" dirty="0">
              <a:latin typeface="Meiryo" pitchFamily="34" charset="-128"/>
              <a:ea typeface="Meiryo" pitchFamily="34" charset="-128"/>
              <a:cs typeface="Meiryo" pitchFamily="34" charset="-128"/>
            </a:endParaRPr>
          </a:p>
          <a:p>
            <a:pPr marL="177800" indent="-177800">
              <a:spcBef>
                <a:spcPct val="50000"/>
              </a:spcBef>
            </a:pPr>
            <a:r>
              <a:rPr lang="en-US" altLang="ko-KR" sz="1100" b="0" dirty="0">
                <a:latin typeface="Meiryo" pitchFamily="34" charset="-128"/>
                <a:ea typeface="Meiryo" pitchFamily="34" charset="-128"/>
                <a:cs typeface="Meiryo" pitchFamily="34" charset="-128"/>
              </a:rPr>
              <a:t>ex) </a:t>
            </a:r>
            <a:r>
              <a:rPr lang="ko-KR" altLang="en-US" sz="1100" b="0" dirty="0">
                <a:latin typeface="Meiryo" pitchFamily="34" charset="-128"/>
                <a:ea typeface="Meiryo" pitchFamily="34" charset="-128"/>
                <a:cs typeface="Meiryo" pitchFamily="34" charset="-128"/>
              </a:rPr>
              <a:t>Ｓ－Ｍ</a:t>
            </a:r>
            <a:r>
              <a:rPr lang="en-US" altLang="ko-KR" sz="1100" b="0" dirty="0">
                <a:latin typeface="Meiryo" pitchFamily="34" charset="-128"/>
                <a:ea typeface="Meiryo" pitchFamily="34" charset="-128"/>
                <a:cs typeface="Meiryo" pitchFamily="34" charset="-128"/>
              </a:rPr>
              <a:t>  5/1,  </a:t>
            </a:r>
            <a:r>
              <a:rPr lang="zh-TW" altLang="en-US" sz="1100" b="0" dirty="0">
                <a:latin typeface="Meiryo" pitchFamily="34" charset="-128"/>
                <a:ea typeface="Meiryo" pitchFamily="34" charset="-128"/>
                <a:cs typeface="Meiryo" pitchFamily="34" charset="-128"/>
              </a:rPr>
              <a:t>Ｓ－</a:t>
            </a:r>
            <a:r>
              <a:rPr lang="ja-JP" altLang="en-US" sz="1100" b="0" dirty="0">
                <a:latin typeface="Meiryo" pitchFamily="34" charset="-128"/>
                <a:ea typeface="Meiryo" pitchFamily="34" charset="-128"/>
                <a:cs typeface="Meiryo" pitchFamily="34" charset="-128"/>
              </a:rPr>
              <a:t>蛍光</a:t>
            </a:r>
            <a:r>
              <a:rPr lang="zh-TW" altLang="en-US" sz="1100" b="0" dirty="0">
                <a:latin typeface="Meiryo" pitchFamily="34" charset="-128"/>
                <a:ea typeface="Meiryo" pitchFamily="34" charset="-128"/>
                <a:cs typeface="Meiryo" pitchFamily="34" charset="-128"/>
              </a:rPr>
              <a:t>Ｍ、</a:t>
            </a:r>
            <a:r>
              <a:rPr lang="ja-JP" altLang="en-US" sz="1100" b="0" dirty="0">
                <a:latin typeface="Meiryo" pitchFamily="34" charset="-128"/>
                <a:ea typeface="Meiryo" pitchFamily="34" charset="-128"/>
                <a:cs typeface="Meiryo" pitchFamily="34" charset="-128"/>
              </a:rPr>
              <a:t>位相差</a:t>
            </a:r>
            <a:r>
              <a:rPr lang="zh-TW" altLang="en-US" sz="1100" b="0" dirty="0">
                <a:latin typeface="Meiryo" pitchFamily="34" charset="-128"/>
                <a:ea typeface="Meiryo" pitchFamily="34" charset="-128"/>
                <a:cs typeface="Meiryo" pitchFamily="34" charset="-128"/>
              </a:rPr>
              <a:t>Ｍ、</a:t>
            </a:r>
            <a:r>
              <a:rPr lang="ja-JP" altLang="en-US" sz="1100" b="0" dirty="0">
                <a:latin typeface="Meiryo" pitchFamily="34" charset="-128"/>
                <a:ea typeface="Meiryo" pitchFamily="34" charset="-128"/>
                <a:cs typeface="Meiryo" pitchFamily="34" charset="-128"/>
              </a:rPr>
              <a:t>暗視野</a:t>
            </a:r>
            <a:r>
              <a:rPr lang="zh-TW" altLang="en-US" sz="1100" b="0" dirty="0">
                <a:latin typeface="Meiryo" pitchFamily="34" charset="-128"/>
                <a:ea typeface="Meiryo" pitchFamily="34" charset="-128"/>
                <a:cs typeface="Meiryo" pitchFamily="34" charset="-128"/>
              </a:rPr>
              <a:t>Ｍ </a:t>
            </a:r>
            <a:r>
              <a:rPr lang="en-US" altLang="ko-KR" sz="1100" b="0" dirty="0">
                <a:latin typeface="Meiryo" pitchFamily="34" charset="-128"/>
                <a:ea typeface="Meiryo" pitchFamily="34" charset="-128"/>
                <a:cs typeface="Meiryo" pitchFamily="34" charset="-128"/>
              </a:rPr>
              <a:t>5/10,   </a:t>
            </a:r>
            <a:r>
              <a:rPr lang="zh-TW" altLang="en-US" sz="1100" b="0" dirty="0">
                <a:latin typeface="Meiryo" pitchFamily="34" charset="-128"/>
                <a:ea typeface="Meiryo" pitchFamily="34" charset="-128"/>
                <a:cs typeface="Meiryo" pitchFamily="34" charset="-128"/>
              </a:rPr>
              <a:t>尿沈渣（鏡検法）</a:t>
            </a:r>
            <a:r>
              <a:rPr lang="en-US" altLang="ko-KR" sz="1100" b="0" dirty="0">
                <a:latin typeface="Meiryo" pitchFamily="34" charset="-128"/>
                <a:ea typeface="Meiryo" pitchFamily="34" charset="-128"/>
                <a:cs typeface="Meiryo" pitchFamily="34" charset="-128"/>
              </a:rPr>
              <a:t>5/10</a:t>
            </a:r>
          </a:p>
          <a:p>
            <a:pPr marL="177800" indent="-177800">
              <a:spcBef>
                <a:spcPct val="50000"/>
              </a:spcBef>
            </a:pPr>
            <a:r>
              <a:rPr lang="ja-JP" altLang="en-US" sz="1100" b="0" dirty="0">
                <a:latin typeface="Meiryo" pitchFamily="34" charset="-128"/>
                <a:ea typeface="Meiryo" pitchFamily="34" charset="-128"/>
                <a:cs typeface="Meiryo" pitchFamily="34" charset="-128"/>
              </a:rPr>
              <a:t>　　⇒ </a:t>
            </a:r>
            <a:r>
              <a:rPr lang="en-US" altLang="ko-KR" sz="1100" b="0" dirty="0">
                <a:latin typeface="Meiryo" pitchFamily="34" charset="-128"/>
                <a:ea typeface="Meiryo" pitchFamily="34" charset="-128"/>
                <a:cs typeface="Meiryo" pitchFamily="34" charset="-128"/>
              </a:rPr>
              <a:t>5/10</a:t>
            </a:r>
            <a:r>
              <a:rPr lang="ja-JP" altLang="en-US" sz="1100" b="0" dirty="0">
                <a:latin typeface="Meiryo" pitchFamily="34" charset="-128"/>
                <a:ea typeface="Meiryo" pitchFamily="34" charset="-128"/>
                <a:cs typeface="Meiryo" pitchFamily="34" charset="-128"/>
              </a:rPr>
              <a:t>が対象になる</a:t>
            </a:r>
            <a:r>
              <a:rPr lang="ko-KR" altLang="en-US" sz="1100" b="0" dirty="0">
                <a:latin typeface="Meiryo" pitchFamily="34" charset="-128"/>
                <a:ea typeface="Meiryo" pitchFamily="34" charset="-128"/>
                <a:cs typeface="Meiryo" pitchFamily="34" charset="-128"/>
              </a:rPr>
              <a:t>。</a:t>
            </a:r>
            <a:endParaRPr lang="en-US" altLang="ko-KR" sz="1100" b="0" dirty="0">
              <a:latin typeface="Meiryo" pitchFamily="34" charset="-128"/>
              <a:ea typeface="Meiryo" pitchFamily="34" charset="-128"/>
              <a:cs typeface="Meiryo" pitchFamily="34" charset="-128"/>
            </a:endParaRPr>
          </a:p>
        </p:txBody>
      </p:sp>
      <p:sp>
        <p:nvSpPr>
          <p:cNvPr id="20" name="Text Box 5"/>
          <p:cNvSpPr txBox="1">
            <a:spLocks noChangeArrowheads="1"/>
          </p:cNvSpPr>
          <p:nvPr/>
        </p:nvSpPr>
        <p:spPr bwMode="auto">
          <a:xfrm>
            <a:off x="387350" y="5750039"/>
            <a:ext cx="8159751" cy="261610"/>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ko-KR" sz="1100" b="0" dirty="0">
                <a:latin typeface="Meiryo" pitchFamily="34" charset="-128"/>
                <a:ea typeface="Meiryo" pitchFamily="34" charset="-128"/>
                <a:cs typeface="Meiryo" pitchFamily="34" charset="-128"/>
              </a:rPr>
              <a:t>③ </a:t>
            </a:r>
            <a:r>
              <a:rPr lang="ja-JP" altLang="en-US" sz="1100" b="0" dirty="0">
                <a:latin typeface="Meiryo" pitchFamily="34" charset="-128"/>
                <a:ea typeface="Meiryo" pitchFamily="34" charset="-128"/>
                <a:cs typeface="Meiryo" pitchFamily="34" charset="-128"/>
              </a:rPr>
              <a:t>ｸﾞﾙｰﾌﾟ 単位で回数</a:t>
            </a:r>
            <a:r>
              <a:rPr lang="en-US" altLang="ja-JP" sz="1100" b="0" dirty="0">
                <a:latin typeface="Meiryo" pitchFamily="34" charset="-128"/>
                <a:ea typeface="Meiryo" pitchFamily="34" charset="-128"/>
                <a:cs typeface="Meiryo" pitchFamily="34" charset="-128"/>
              </a:rPr>
              <a:t>X</a:t>
            </a:r>
            <a:r>
              <a:rPr lang="ja-JP" altLang="en-US" sz="1100" b="0" dirty="0">
                <a:latin typeface="Meiryo" pitchFamily="34" charset="-128"/>
                <a:ea typeface="Meiryo" pitchFamily="34" charset="-128"/>
                <a:cs typeface="Meiryo" pitchFamily="34" charset="-128"/>
              </a:rPr>
              <a:t>点数を計算して小さな点数を</a:t>
            </a:r>
            <a:r>
              <a:rPr lang="ko-KR" altLang="en-US" sz="1100" b="0" dirty="0">
                <a:latin typeface="Meiryo" pitchFamily="34" charset="-128"/>
                <a:ea typeface="Meiryo" pitchFamily="34" charset="-128"/>
                <a:cs typeface="Meiryo" pitchFamily="34" charset="-128"/>
              </a:rPr>
              <a:t>減点予測点数</a:t>
            </a:r>
            <a:r>
              <a:rPr lang="ja-JP" altLang="en-US" sz="1100" b="0" dirty="0">
                <a:latin typeface="Meiryo" pitchFamily="34" charset="-128"/>
                <a:ea typeface="Meiryo" pitchFamily="34" charset="-128"/>
                <a:cs typeface="Meiryo" pitchFamily="34" charset="-128"/>
              </a:rPr>
              <a:t>に計算します</a:t>
            </a:r>
            <a:r>
              <a:rPr lang="ko-KR" altLang="en-US" sz="1100" b="0" dirty="0">
                <a:latin typeface="Meiryo" pitchFamily="34" charset="-128"/>
                <a:ea typeface="Meiryo" pitchFamily="34" charset="-128"/>
                <a:cs typeface="Meiryo" pitchFamily="34" charset="-128"/>
              </a:rPr>
              <a:t>。</a:t>
            </a:r>
            <a:endParaRPr lang="en-US" altLang="ko-KR" sz="1100" b="0" dirty="0">
              <a:latin typeface="Meiryo" pitchFamily="34" charset="-128"/>
              <a:ea typeface="Meiryo" pitchFamily="34" charset="-128"/>
              <a:cs typeface="Meiryo" pitchFamily="34" charset="-128"/>
            </a:endParaRPr>
          </a:p>
        </p:txBody>
      </p:sp>
      <p:pic>
        <p:nvPicPr>
          <p:cNvPr id="2053" name="Picture 5"/>
          <p:cNvPicPr>
            <a:picLocks noChangeAspect="1" noChangeArrowheads="1"/>
          </p:cNvPicPr>
          <p:nvPr/>
        </p:nvPicPr>
        <p:blipFill>
          <a:blip r:embed="rId6" cstate="print"/>
          <a:srcRect/>
          <a:stretch>
            <a:fillRect/>
          </a:stretch>
        </p:blipFill>
        <p:spPr bwMode="auto">
          <a:xfrm>
            <a:off x="387350" y="4777987"/>
            <a:ext cx="4067175" cy="885825"/>
          </a:xfrm>
          <a:prstGeom prst="rect">
            <a:avLst/>
          </a:prstGeom>
          <a:noFill/>
          <a:ln w="9525">
            <a:noFill/>
            <a:miter lim="800000"/>
            <a:headEnd/>
            <a:tailEnd/>
          </a:ln>
          <a:effectLst/>
        </p:spPr>
      </p:pic>
      <p:sp>
        <p:nvSpPr>
          <p:cNvPr id="17" name="TextBox 16"/>
          <p:cNvSpPr txBox="1"/>
          <p:nvPr/>
        </p:nvSpPr>
        <p:spPr>
          <a:xfrm>
            <a:off x="3587693" y="5096762"/>
            <a:ext cx="364202" cy="307777"/>
          </a:xfrm>
          <a:prstGeom prst="rect">
            <a:avLst/>
          </a:prstGeom>
          <a:noFill/>
        </p:spPr>
        <p:txBody>
          <a:bodyPr wrap="none" rtlCol="0">
            <a:spAutoFit/>
          </a:bodyPr>
          <a:lstStyle/>
          <a:p>
            <a:r>
              <a:rPr lang="en-US" altLang="ko-KR" dirty="0">
                <a:solidFill>
                  <a:srgbClr val="FF0000"/>
                </a:solidFill>
                <a:latin typeface="굴림체" pitchFamily="49" charset="-127"/>
              </a:rPr>
              <a:t>③</a:t>
            </a:r>
            <a:endParaRPr lang="ko-KR" altLang="en-US" dirty="0">
              <a:solidFill>
                <a:srgbClr val="FF0000"/>
              </a:solidFill>
            </a:endParaRPr>
          </a:p>
        </p:txBody>
      </p:sp>
      <p:sp>
        <p:nvSpPr>
          <p:cNvPr id="19" name="Text Box 5"/>
          <p:cNvSpPr txBox="1">
            <a:spLocks noChangeArrowheads="1"/>
          </p:cNvSpPr>
          <p:nvPr/>
        </p:nvSpPr>
        <p:spPr bwMode="auto">
          <a:xfrm>
            <a:off x="815975" y="1174750"/>
            <a:ext cx="7992745" cy="430887"/>
          </a:xfrm>
          <a:prstGeom prst="rect">
            <a:avLst/>
          </a:prstGeom>
          <a:solidFill>
            <a:schemeClr val="tx1"/>
          </a:solidFill>
          <a:ln w="9525">
            <a:noFill/>
            <a:miter lim="800000"/>
            <a:headEnd/>
            <a:tailEnd/>
          </a:ln>
        </p:spPr>
        <p:txBody>
          <a:bodyPr wrap="square">
            <a:spAutoFit/>
          </a:bodyPr>
          <a:lstStyle/>
          <a:p>
            <a:pPr marL="982663" indent="-982663">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PLD017M006 : </a:t>
            </a:r>
            <a:r>
              <a:rPr kumimoji="1" lang="ja-JP" altLang="en-US" sz="1100" b="0" dirty="0">
                <a:solidFill>
                  <a:srgbClr val="003366"/>
                </a:solidFill>
                <a:latin typeface="Meiryo" pitchFamily="34" charset="-128"/>
                <a:ea typeface="Meiryo" pitchFamily="34" charset="-128"/>
                <a:cs typeface="Meiryo" pitchFamily="34" charset="-128"/>
              </a:rPr>
              <a:t>同日内に「Ｓ－Ｍ」、「尿沈渣（鏡検法）」の算定はいかがでしょうか。併せて実施した場合は主たるもののみの算定ではないでしょうか。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110597" name="Text Box 5"/>
          <p:cNvSpPr txBox="1">
            <a:spLocks noChangeArrowheads="1"/>
          </p:cNvSpPr>
          <p:nvPr/>
        </p:nvSpPr>
        <p:spPr bwMode="auto">
          <a:xfrm>
            <a:off x="815975" y="1174750"/>
            <a:ext cx="8154770" cy="261610"/>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PLD014M081 : </a:t>
            </a:r>
            <a:r>
              <a:rPr kumimoji="1" lang="ja-JP" altLang="en-US" sz="1100" b="0" dirty="0">
                <a:solidFill>
                  <a:srgbClr val="003366"/>
                </a:solidFill>
                <a:latin typeface="Meiryo" pitchFamily="34" charset="-128"/>
                <a:ea typeface="Meiryo" pitchFamily="34" charset="-128"/>
                <a:cs typeface="Meiryo" pitchFamily="34" charset="-128"/>
              </a:rPr>
              <a:t>３月の連月での「ＭＭＰ－３」の算定は過剰ではないでしょうか。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110599" name="Text Box 5"/>
          <p:cNvSpPr txBox="1">
            <a:spLocks noChangeArrowheads="1"/>
          </p:cNvSpPr>
          <p:nvPr/>
        </p:nvSpPr>
        <p:spPr bwMode="auto">
          <a:xfrm>
            <a:off x="298449" y="1966913"/>
            <a:ext cx="2492375" cy="1107996"/>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ja-JP" sz="1100" b="0" dirty="0">
                <a:latin typeface="Meiryo" pitchFamily="34" charset="-128"/>
                <a:ea typeface="Meiryo" pitchFamily="34" charset="-128"/>
                <a:cs typeface="Meiryo" pitchFamily="34" charset="-128"/>
              </a:rPr>
              <a:t>0)</a:t>
            </a:r>
            <a:r>
              <a:rPr lang="ja-JP" altLang="en-US" sz="1100" b="0" dirty="0">
                <a:latin typeface="Meiryo" pitchFamily="34" charset="-128"/>
                <a:ea typeface="Meiryo" pitchFamily="34" charset="-128"/>
                <a:cs typeface="Meiryo" pitchFamily="34" charset="-128"/>
              </a:rPr>
              <a:t> レセプトに</a:t>
            </a:r>
            <a:r>
              <a:rPr lang="en-US" altLang="ja-JP" sz="1100" b="0" dirty="0">
                <a:latin typeface="Meiryo" pitchFamily="34" charset="-128"/>
                <a:ea typeface="Meiryo" pitchFamily="34" charset="-128"/>
                <a:cs typeface="Meiryo" pitchFamily="34" charset="-128"/>
              </a:rPr>
              <a:t>G1</a:t>
            </a:r>
            <a:r>
              <a:rPr lang="ja-JP" altLang="en-US" sz="1100" b="0" dirty="0">
                <a:latin typeface="Meiryo" pitchFamily="34" charset="-128"/>
                <a:ea typeface="Meiryo" pitchFamily="34" charset="-128"/>
                <a:cs typeface="Meiryo" pitchFamily="34" charset="-128"/>
              </a:rPr>
              <a:t>の算定があります。</a:t>
            </a:r>
          </a:p>
          <a:p>
            <a:pPr marL="177800" indent="-177800">
              <a:spcBef>
                <a:spcPct val="50000"/>
              </a:spcBef>
            </a:pPr>
            <a:r>
              <a:rPr lang="en-US" altLang="ja-JP" sz="1100" b="0" dirty="0">
                <a:latin typeface="Meiryo" pitchFamily="34" charset="-128"/>
                <a:ea typeface="Meiryo" pitchFamily="34" charset="-128"/>
                <a:cs typeface="Meiryo" pitchFamily="34" charset="-128"/>
              </a:rPr>
              <a:t>1) </a:t>
            </a:r>
            <a:r>
              <a:rPr lang="ja-JP" altLang="en-US" sz="1100" b="0" dirty="0">
                <a:latin typeface="Meiryo" pitchFamily="34" charset="-128"/>
                <a:ea typeface="Meiryo" pitchFamily="34" charset="-128"/>
                <a:cs typeface="Meiryo" pitchFamily="34" charset="-128"/>
              </a:rPr>
              <a:t>０段階のレセプト前月のレセプトに</a:t>
            </a:r>
            <a:r>
              <a:rPr lang="en-US" altLang="ja-JP" sz="1100" b="0" dirty="0">
                <a:latin typeface="Meiryo" pitchFamily="34" charset="-128"/>
                <a:ea typeface="Meiryo" pitchFamily="34" charset="-128"/>
                <a:cs typeface="Meiryo" pitchFamily="34" charset="-128"/>
              </a:rPr>
              <a:t>G1</a:t>
            </a:r>
            <a:r>
              <a:rPr lang="ja-JP" altLang="en-US" sz="1100" b="0" dirty="0">
                <a:latin typeface="Meiryo" pitchFamily="34" charset="-128"/>
                <a:ea typeface="Meiryo" pitchFamily="34" charset="-128"/>
                <a:cs typeface="Meiryo" pitchFamily="34" charset="-128"/>
              </a:rPr>
              <a:t>の算定があります。</a:t>
            </a:r>
          </a:p>
          <a:p>
            <a:pPr marL="177800" indent="-177800">
              <a:spcBef>
                <a:spcPct val="50000"/>
              </a:spcBef>
            </a:pPr>
            <a:r>
              <a:rPr lang="en-US" altLang="ja-JP" sz="1100" b="0" dirty="0">
                <a:latin typeface="Meiryo" pitchFamily="34" charset="-128"/>
                <a:ea typeface="Meiryo" pitchFamily="34" charset="-128"/>
                <a:cs typeface="Meiryo" pitchFamily="34" charset="-128"/>
              </a:rPr>
              <a:t>2) </a:t>
            </a:r>
            <a:r>
              <a:rPr lang="ja-JP" altLang="en-US" sz="1100" b="0" dirty="0">
                <a:latin typeface="Meiryo" pitchFamily="34" charset="-128"/>
                <a:ea typeface="Meiryo" pitchFamily="34" charset="-128"/>
                <a:cs typeface="Meiryo" pitchFamily="34" charset="-128"/>
              </a:rPr>
              <a:t>１段階のレセプト前月のレセプトに</a:t>
            </a:r>
            <a:r>
              <a:rPr lang="en-US" altLang="ja-JP" sz="1100" b="0" dirty="0">
                <a:latin typeface="Meiryo" pitchFamily="34" charset="-128"/>
                <a:ea typeface="Meiryo" pitchFamily="34" charset="-128"/>
                <a:cs typeface="Meiryo" pitchFamily="34" charset="-128"/>
              </a:rPr>
              <a:t>G1</a:t>
            </a:r>
            <a:r>
              <a:rPr lang="ja-JP" altLang="en-US" sz="1100" b="0" dirty="0">
                <a:latin typeface="Meiryo" pitchFamily="34" charset="-128"/>
                <a:ea typeface="Meiryo" pitchFamily="34" charset="-128"/>
                <a:cs typeface="Meiryo" pitchFamily="34" charset="-128"/>
              </a:rPr>
              <a:t>の算定があります。</a:t>
            </a: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診療行為点検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1</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点検方法</a:t>
            </a:r>
          </a:p>
        </p:txBody>
      </p:sp>
      <p:pic>
        <p:nvPicPr>
          <p:cNvPr id="4098" name="Picture 2"/>
          <p:cNvPicPr>
            <a:picLocks noChangeAspect="1" noChangeArrowheads="1"/>
          </p:cNvPicPr>
          <p:nvPr/>
        </p:nvPicPr>
        <p:blipFill>
          <a:blip r:embed="rId3" cstate="print"/>
          <a:srcRect/>
          <a:stretch>
            <a:fillRect/>
          </a:stretch>
        </p:blipFill>
        <p:spPr bwMode="auto">
          <a:xfrm>
            <a:off x="2994025" y="1654175"/>
            <a:ext cx="5972175" cy="452056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392029" y="1995588"/>
            <a:ext cx="4991100" cy="1057275"/>
          </a:xfrm>
          <a:prstGeom prst="rect">
            <a:avLst/>
          </a:prstGeom>
          <a:noFill/>
          <a:ln w="9525">
            <a:noFill/>
            <a:miter lim="800000"/>
            <a:headEnd/>
            <a:tailEnd/>
          </a:ln>
          <a:effectLst/>
        </p:spPr>
      </p:pic>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診療行為点検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1</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説明</a:t>
            </a:r>
          </a:p>
        </p:txBody>
      </p:sp>
      <p:sp>
        <p:nvSpPr>
          <p:cNvPr id="13" name="Text Box 5"/>
          <p:cNvSpPr txBox="1">
            <a:spLocks noChangeArrowheads="1"/>
          </p:cNvSpPr>
          <p:nvPr/>
        </p:nvSpPr>
        <p:spPr bwMode="auto">
          <a:xfrm>
            <a:off x="815975" y="1174750"/>
            <a:ext cx="8154770" cy="261610"/>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PLD014M081 : </a:t>
            </a:r>
            <a:r>
              <a:rPr kumimoji="1" lang="ja-JP" altLang="en-US" sz="1100" b="0" dirty="0">
                <a:solidFill>
                  <a:srgbClr val="003366"/>
                </a:solidFill>
                <a:latin typeface="Meiryo" pitchFamily="34" charset="-128"/>
                <a:ea typeface="Meiryo" pitchFamily="34" charset="-128"/>
                <a:cs typeface="Meiryo" pitchFamily="34" charset="-128"/>
              </a:rPr>
              <a:t>３月の連月での「ＭＭＰ－３」の算定は過剰ではないでしょうか。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19" name="Text Box 5"/>
          <p:cNvSpPr txBox="1">
            <a:spLocks noChangeArrowheads="1"/>
          </p:cNvSpPr>
          <p:nvPr/>
        </p:nvSpPr>
        <p:spPr bwMode="auto">
          <a:xfrm>
            <a:off x="403025" y="3131975"/>
            <a:ext cx="7796096" cy="938719"/>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ko-KR" sz="1100" b="0" dirty="0">
                <a:latin typeface="Meiryo" pitchFamily="34" charset="-128"/>
                <a:ea typeface="Meiryo" pitchFamily="34" charset="-128"/>
                <a:cs typeface="Meiryo" pitchFamily="34" charset="-128"/>
              </a:rPr>
              <a:t>① </a:t>
            </a:r>
            <a:r>
              <a:rPr lang="ja-JP" altLang="en-US" sz="1100" b="0" dirty="0">
                <a:latin typeface="Meiryo" pitchFamily="34" charset="-128"/>
                <a:ea typeface="Meiryo" pitchFamily="34" charset="-128"/>
                <a:cs typeface="Meiryo" pitchFamily="34" charset="-128"/>
              </a:rPr>
              <a:t>今の段階に含まれたｸﾞﾙｰﾌﾟ</a:t>
            </a:r>
            <a:r>
              <a:rPr lang="en-US" altLang="ja-JP"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rPr>
              <a:t>ＭＭＰ－３</a:t>
            </a:r>
            <a:r>
              <a:rPr lang="en-US" altLang="ko-KR"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rPr>
              <a:t> のコードを</a:t>
            </a:r>
            <a:r>
              <a:rPr lang="ja-JP" altLang="en-US" sz="1100" b="0" dirty="0">
                <a:latin typeface="Meiryo" pitchFamily="34" charset="-128"/>
                <a:ea typeface="Meiryo" pitchFamily="34" charset="-128"/>
                <a:cs typeface="Meiryo" pitchFamily="34" charset="-128"/>
                <a:sym typeface="Wingdings" pitchFamily="2" charset="2"/>
              </a:rPr>
              <a:t>検索する範囲を</a:t>
            </a:r>
            <a:r>
              <a:rPr lang="en-US" altLang="ja-JP" sz="1100" b="0" dirty="0">
                <a:latin typeface="Meiryo" pitchFamily="34" charset="-128"/>
                <a:ea typeface="Meiryo" pitchFamily="34" charset="-128"/>
                <a:cs typeface="Meiryo" pitchFamily="34" charset="-128"/>
              </a:rPr>
              <a:t>000 </a:t>
            </a:r>
            <a:r>
              <a:rPr lang="ja-JP" altLang="en-US" sz="1100" b="0" dirty="0">
                <a:latin typeface="Meiryo" pitchFamily="34" charset="-128"/>
                <a:ea typeface="Meiryo" pitchFamily="34" charset="-128"/>
                <a:cs typeface="Meiryo" pitchFamily="34" charset="-128"/>
              </a:rPr>
              <a:t>段階に含まれたｸﾞﾙｰﾌﾟのコード</a:t>
            </a:r>
            <a:r>
              <a:rPr lang="en-US" altLang="ja-JP"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rPr>
              <a:t>対象 </a:t>
            </a:r>
            <a:r>
              <a:rPr lang="en-US" altLang="ja-JP"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ＭＭＰ－３</a:t>
            </a:r>
            <a:r>
              <a:rPr lang="en-US" altLang="ja-JP"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sym typeface="Wingdings" pitchFamily="2" charset="2"/>
              </a:rPr>
              <a:t>を基準で設定します。</a:t>
            </a:r>
            <a:r>
              <a:rPr lang="ja-JP" altLang="en-US" sz="1100" b="0" dirty="0">
                <a:latin typeface="Meiryo" pitchFamily="34" charset="-128"/>
                <a:ea typeface="Meiryo" pitchFamily="34" charset="-128"/>
                <a:cs typeface="Meiryo" pitchFamily="34" charset="-128"/>
              </a:rPr>
              <a:t> </a:t>
            </a:r>
            <a:r>
              <a:rPr lang="en-US" altLang="ko-KR" sz="1100" b="0" dirty="0">
                <a:latin typeface="Meiryo" pitchFamily="34" charset="-128"/>
                <a:ea typeface="Meiryo" pitchFamily="34" charset="-128"/>
                <a:cs typeface="Meiryo" pitchFamily="34" charset="-128"/>
                <a:sym typeface="Wingdings" pitchFamily="2" charset="2"/>
              </a:rPr>
              <a:t></a:t>
            </a:r>
            <a:r>
              <a:rPr lang="ja-JP" altLang="en-US" sz="1100" b="0" dirty="0">
                <a:latin typeface="Meiryo" pitchFamily="34" charset="-128"/>
                <a:ea typeface="Meiryo" pitchFamily="34" charset="-128"/>
                <a:cs typeface="Meiryo" pitchFamily="34" charset="-128"/>
                <a:sym typeface="Wingdings" pitchFamily="2" charset="2"/>
              </a:rPr>
              <a:t>  点検対象レセプトの診療年月の</a:t>
            </a:r>
            <a:r>
              <a:rPr lang="en-US" altLang="ja-JP" sz="1100" b="0" dirty="0">
                <a:latin typeface="Meiryo" pitchFamily="34" charset="-128"/>
                <a:ea typeface="Meiryo" pitchFamily="34" charset="-128"/>
                <a:cs typeface="Meiryo" pitchFamily="34" charset="-128"/>
                <a:sym typeface="Wingdings" pitchFamily="2" charset="2"/>
              </a:rPr>
              <a:t>1</a:t>
            </a:r>
            <a:r>
              <a:rPr lang="ja-JP" altLang="en-US" sz="1100" b="0" dirty="0">
                <a:latin typeface="Meiryo" pitchFamily="34" charset="-128"/>
                <a:ea typeface="Meiryo" pitchFamily="34" charset="-128"/>
                <a:cs typeface="Meiryo" pitchFamily="34" charset="-128"/>
                <a:sym typeface="Wingdings" pitchFamily="2" charset="2"/>
              </a:rPr>
              <a:t>ヶ月前のレセプトで検索します。</a:t>
            </a:r>
            <a:endParaRPr lang="en-US" altLang="ko-KR" sz="1100" b="0" dirty="0">
              <a:latin typeface="Meiryo" pitchFamily="34" charset="-128"/>
              <a:ea typeface="Meiryo" pitchFamily="34" charset="-128"/>
              <a:cs typeface="Meiryo" pitchFamily="34" charset="-128"/>
            </a:endParaRPr>
          </a:p>
          <a:p>
            <a:pPr marL="177800" indent="-177800">
              <a:spcBef>
                <a:spcPct val="50000"/>
              </a:spcBef>
            </a:pPr>
            <a:endParaRPr lang="en-US" altLang="ko-KR" sz="1100" dirty="0">
              <a:latin typeface="Meiryo" pitchFamily="34" charset="-128"/>
              <a:cs typeface="Meiryo" pitchFamily="34" charset="-128"/>
            </a:endParaRPr>
          </a:p>
          <a:p>
            <a:pPr marL="177800" indent="-177800">
              <a:spcBef>
                <a:spcPct val="50000"/>
              </a:spcBef>
            </a:pPr>
            <a:r>
              <a:rPr lang="ja-JP" altLang="en-US" sz="1100" dirty="0">
                <a:latin typeface="Meiryo" pitchFamily="34" charset="-128"/>
                <a:ea typeface="Meiryo" pitchFamily="34" charset="-128"/>
                <a:cs typeface="Meiryo" pitchFamily="34" charset="-128"/>
              </a:rPr>
              <a:t>　点検レセプトの前月レセプトに ＭＭＰ－３ があれば </a:t>
            </a:r>
            <a:r>
              <a:rPr lang="en-US" altLang="ja-JP" sz="1100" dirty="0">
                <a:latin typeface="Meiryo" pitchFamily="34" charset="-128"/>
                <a:ea typeface="Meiryo" pitchFamily="34" charset="-128"/>
                <a:cs typeface="Meiryo" pitchFamily="34" charset="-128"/>
              </a:rPr>
              <a:t>001 </a:t>
            </a:r>
            <a:r>
              <a:rPr lang="ja-JP" altLang="en-US" sz="1100" dirty="0">
                <a:latin typeface="Meiryo" pitchFamily="34" charset="-128"/>
                <a:ea typeface="Meiryo" pitchFamily="34" charset="-128"/>
                <a:cs typeface="Meiryo" pitchFamily="34" charset="-128"/>
              </a:rPr>
              <a:t>段階の条件を満たします 。</a:t>
            </a:r>
            <a:endParaRPr lang="en-US" altLang="ko-KR" sz="1100" dirty="0">
              <a:latin typeface="Meiryo" pitchFamily="34" charset="-128"/>
              <a:ea typeface="Meiryo" pitchFamily="34" charset="-128"/>
              <a:cs typeface="Meiryo" pitchFamily="34" charset="-128"/>
            </a:endParaRPr>
          </a:p>
        </p:txBody>
      </p:sp>
      <p:sp>
        <p:nvSpPr>
          <p:cNvPr id="20" name="TextBox 19"/>
          <p:cNvSpPr txBox="1"/>
          <p:nvPr/>
        </p:nvSpPr>
        <p:spPr>
          <a:xfrm>
            <a:off x="4629150" y="2521217"/>
            <a:ext cx="364202" cy="307777"/>
          </a:xfrm>
          <a:prstGeom prst="rect">
            <a:avLst/>
          </a:prstGeom>
          <a:noFill/>
        </p:spPr>
        <p:txBody>
          <a:bodyPr wrap="none" rtlCol="0">
            <a:spAutoFit/>
          </a:bodyPr>
          <a:lstStyle/>
          <a:p>
            <a:r>
              <a:rPr lang="en-US" altLang="ko-KR" dirty="0">
                <a:solidFill>
                  <a:srgbClr val="FF0000"/>
                </a:solidFill>
                <a:latin typeface="굴림체" pitchFamily="49" charset="-127"/>
              </a:rPr>
              <a:t>①</a:t>
            </a:r>
            <a:endParaRPr lang="ko-KR" altLang="en-US" dirty="0">
              <a:solidFill>
                <a:srgbClr val="FF0000"/>
              </a:solidFill>
            </a:endParaRPr>
          </a:p>
        </p:txBody>
      </p:sp>
      <p:pic>
        <p:nvPicPr>
          <p:cNvPr id="5123" name="Picture 3"/>
          <p:cNvPicPr>
            <a:picLocks noChangeAspect="1" noChangeArrowheads="1"/>
          </p:cNvPicPr>
          <p:nvPr/>
        </p:nvPicPr>
        <p:blipFill>
          <a:blip r:embed="rId4" cstate="print"/>
          <a:srcRect/>
          <a:stretch>
            <a:fillRect/>
          </a:stretch>
        </p:blipFill>
        <p:spPr bwMode="auto">
          <a:xfrm>
            <a:off x="363253" y="4190272"/>
            <a:ext cx="5010150" cy="1076325"/>
          </a:xfrm>
          <a:prstGeom prst="rect">
            <a:avLst/>
          </a:prstGeom>
          <a:noFill/>
          <a:ln w="9525">
            <a:noFill/>
            <a:miter lim="800000"/>
            <a:headEnd/>
            <a:tailEnd/>
          </a:ln>
          <a:effectLst/>
        </p:spPr>
      </p:pic>
      <p:sp>
        <p:nvSpPr>
          <p:cNvPr id="23" name="Text Box 5"/>
          <p:cNvSpPr txBox="1">
            <a:spLocks noChangeArrowheads="1"/>
          </p:cNvSpPr>
          <p:nvPr/>
        </p:nvSpPr>
        <p:spPr bwMode="auto">
          <a:xfrm>
            <a:off x="362918" y="5353813"/>
            <a:ext cx="7836203" cy="938719"/>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ko-KR" sz="1100" b="0" dirty="0">
                <a:latin typeface="Meiryo" pitchFamily="34" charset="-128"/>
                <a:ea typeface="Meiryo" pitchFamily="34" charset="-128"/>
                <a:cs typeface="Meiryo" pitchFamily="34" charset="-128"/>
              </a:rPr>
              <a:t>② </a:t>
            </a:r>
            <a:r>
              <a:rPr lang="ja-JP" altLang="en-US" sz="1100" b="0" dirty="0">
                <a:latin typeface="Meiryo" pitchFamily="34" charset="-128"/>
                <a:ea typeface="Meiryo" pitchFamily="34" charset="-128"/>
                <a:cs typeface="Meiryo" pitchFamily="34" charset="-128"/>
              </a:rPr>
              <a:t>今の段階に含まれたｸﾞﾙｰﾌﾟ</a:t>
            </a:r>
            <a:r>
              <a:rPr lang="en-US" altLang="ja-JP"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rPr>
              <a:t>ＭＭＰ－３</a:t>
            </a:r>
            <a:r>
              <a:rPr lang="en-US" altLang="ko-KR"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rPr>
              <a:t> のコードを</a:t>
            </a:r>
            <a:r>
              <a:rPr lang="ja-JP" altLang="en-US" sz="1100" b="0" dirty="0">
                <a:latin typeface="Meiryo" pitchFamily="34" charset="-128"/>
                <a:ea typeface="Meiryo" pitchFamily="34" charset="-128"/>
                <a:cs typeface="Meiryo" pitchFamily="34" charset="-128"/>
                <a:sym typeface="Wingdings" pitchFamily="2" charset="2"/>
              </a:rPr>
              <a:t>検索する範囲を</a:t>
            </a:r>
            <a:r>
              <a:rPr lang="en-US" altLang="ja-JP" sz="1100" b="0" dirty="0">
                <a:latin typeface="Meiryo" pitchFamily="34" charset="-128"/>
                <a:ea typeface="Meiryo" pitchFamily="34" charset="-128"/>
                <a:cs typeface="Meiryo" pitchFamily="34" charset="-128"/>
              </a:rPr>
              <a:t>000 </a:t>
            </a:r>
            <a:r>
              <a:rPr lang="ja-JP" altLang="en-US" sz="1100" b="0" dirty="0">
                <a:latin typeface="Meiryo" pitchFamily="34" charset="-128"/>
                <a:ea typeface="Meiryo" pitchFamily="34" charset="-128"/>
                <a:cs typeface="Meiryo" pitchFamily="34" charset="-128"/>
              </a:rPr>
              <a:t>段階に含まれたｸﾞﾙｰﾌﾟのコード</a:t>
            </a:r>
            <a:r>
              <a:rPr lang="en-US" altLang="ja-JP"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rPr>
              <a:t>対象 </a:t>
            </a:r>
            <a:r>
              <a:rPr lang="en-US" altLang="ja-JP"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ＭＭＰ－３</a:t>
            </a:r>
            <a:r>
              <a:rPr lang="en-US" altLang="ja-JP"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sym typeface="Wingdings" pitchFamily="2" charset="2"/>
              </a:rPr>
              <a:t>を基準で設定します</a:t>
            </a:r>
            <a:r>
              <a:rPr lang="ja-JP" altLang="en-US" sz="1100" b="0" dirty="0">
                <a:latin typeface="Meiryo" pitchFamily="34" charset="-128"/>
                <a:ea typeface="Meiryo" pitchFamily="34" charset="-128"/>
                <a:cs typeface="Meiryo" pitchFamily="34" charset="-128"/>
              </a:rPr>
              <a:t>。 </a:t>
            </a:r>
            <a:r>
              <a:rPr lang="en-US" altLang="ko-KR" sz="1100" b="0" dirty="0">
                <a:latin typeface="Meiryo" pitchFamily="34" charset="-128"/>
                <a:ea typeface="Meiryo" pitchFamily="34" charset="-128"/>
                <a:cs typeface="Meiryo" pitchFamily="34" charset="-128"/>
                <a:sym typeface="Wingdings" pitchFamily="2" charset="2"/>
              </a:rPr>
              <a:t></a:t>
            </a:r>
            <a:r>
              <a:rPr lang="ja-JP" altLang="en-US" sz="1100" b="0" dirty="0">
                <a:latin typeface="Meiryo" pitchFamily="34" charset="-128"/>
                <a:ea typeface="Meiryo" pitchFamily="34" charset="-128"/>
                <a:cs typeface="Meiryo" pitchFamily="34" charset="-128"/>
                <a:sym typeface="Wingdings" pitchFamily="2" charset="2"/>
              </a:rPr>
              <a:t>  点検対象レセプトの診療年月の</a:t>
            </a:r>
            <a:r>
              <a:rPr lang="en-US" altLang="ja-JP" sz="1100" b="0" dirty="0">
                <a:latin typeface="Meiryo" pitchFamily="34" charset="-128"/>
                <a:ea typeface="Meiryo" pitchFamily="34" charset="-128"/>
                <a:cs typeface="Meiryo" pitchFamily="34" charset="-128"/>
                <a:sym typeface="Wingdings" pitchFamily="2" charset="2"/>
              </a:rPr>
              <a:t>2</a:t>
            </a:r>
            <a:r>
              <a:rPr lang="ja-JP" altLang="en-US" sz="1100" b="0" dirty="0">
                <a:latin typeface="Meiryo" pitchFamily="34" charset="-128"/>
                <a:ea typeface="Meiryo" pitchFamily="34" charset="-128"/>
                <a:cs typeface="Meiryo" pitchFamily="34" charset="-128"/>
                <a:sym typeface="Wingdings" pitchFamily="2" charset="2"/>
              </a:rPr>
              <a:t>ヶ月前のレセプトで検索します。</a:t>
            </a:r>
            <a:endParaRPr lang="en-US" altLang="ko-KR" sz="1100" b="0" dirty="0">
              <a:latin typeface="Meiryo" pitchFamily="34" charset="-128"/>
              <a:ea typeface="Meiryo" pitchFamily="34" charset="-128"/>
              <a:cs typeface="Meiryo" pitchFamily="34" charset="-128"/>
            </a:endParaRPr>
          </a:p>
          <a:p>
            <a:pPr marL="177800" indent="-177800">
              <a:spcBef>
                <a:spcPct val="50000"/>
              </a:spcBef>
            </a:pPr>
            <a:endParaRPr lang="en-US" altLang="ko-KR" sz="1100" b="0" dirty="0">
              <a:latin typeface="Meiryo" pitchFamily="34" charset="-128"/>
              <a:ea typeface="Meiryo" pitchFamily="34" charset="-128"/>
              <a:cs typeface="Meiryo" pitchFamily="34" charset="-128"/>
            </a:endParaRPr>
          </a:p>
          <a:p>
            <a:pPr marL="177800" indent="-177800">
              <a:spcBef>
                <a:spcPct val="50000"/>
              </a:spcBef>
            </a:pPr>
            <a:r>
              <a:rPr lang="ja-JP" altLang="en-US" sz="1100" dirty="0">
                <a:latin typeface="Meiryo" pitchFamily="34" charset="-128"/>
                <a:ea typeface="Meiryo" pitchFamily="34" charset="-128"/>
                <a:cs typeface="Meiryo" pitchFamily="34" charset="-128"/>
              </a:rPr>
              <a:t>　点検レセプトの </a:t>
            </a:r>
            <a:r>
              <a:rPr lang="en-US" altLang="ja-JP" sz="1100" dirty="0">
                <a:latin typeface="Meiryo" pitchFamily="34" charset="-128"/>
                <a:ea typeface="Meiryo" pitchFamily="34" charset="-128"/>
                <a:cs typeface="Meiryo" pitchFamily="34" charset="-128"/>
              </a:rPr>
              <a:t>2</a:t>
            </a:r>
            <a:r>
              <a:rPr lang="ja-JP" altLang="en-US" sz="1100" dirty="0">
                <a:latin typeface="Meiryo" pitchFamily="34" charset="-128"/>
                <a:ea typeface="Meiryo" pitchFamily="34" charset="-128"/>
                <a:cs typeface="Meiryo" pitchFamily="34" charset="-128"/>
              </a:rPr>
              <a:t>ヶ月前のレセプトにＭＭＰ－３ があれば </a:t>
            </a:r>
            <a:r>
              <a:rPr lang="en-US" altLang="ja-JP" sz="1100" dirty="0">
                <a:latin typeface="Meiryo" pitchFamily="34" charset="-128"/>
                <a:ea typeface="Meiryo" pitchFamily="34" charset="-128"/>
                <a:cs typeface="Meiryo" pitchFamily="34" charset="-128"/>
              </a:rPr>
              <a:t>002 </a:t>
            </a:r>
            <a:r>
              <a:rPr lang="ja-JP" altLang="en-US" sz="1100" dirty="0">
                <a:latin typeface="Meiryo" pitchFamily="34" charset="-128"/>
                <a:ea typeface="Meiryo" pitchFamily="34" charset="-128"/>
                <a:cs typeface="Meiryo" pitchFamily="34" charset="-128"/>
              </a:rPr>
              <a:t>段階の条件を満たします 。</a:t>
            </a:r>
            <a:endParaRPr lang="en-US" altLang="ko-KR" sz="1100" dirty="0">
              <a:latin typeface="Meiryo" pitchFamily="34" charset="-128"/>
              <a:ea typeface="Meiryo" pitchFamily="34" charset="-128"/>
              <a:cs typeface="Meiryo" pitchFamily="34" charset="-128"/>
            </a:endParaRPr>
          </a:p>
        </p:txBody>
      </p:sp>
      <p:sp>
        <p:nvSpPr>
          <p:cNvPr id="21" name="TextBox 20"/>
          <p:cNvSpPr txBox="1"/>
          <p:nvPr/>
        </p:nvSpPr>
        <p:spPr>
          <a:xfrm>
            <a:off x="4625341" y="4729212"/>
            <a:ext cx="360996" cy="307777"/>
          </a:xfrm>
          <a:prstGeom prst="rect">
            <a:avLst/>
          </a:prstGeom>
          <a:noFill/>
        </p:spPr>
        <p:txBody>
          <a:bodyPr wrap="none" rtlCol="0">
            <a:spAutoFit/>
          </a:bodyPr>
          <a:lstStyle/>
          <a:p>
            <a:r>
              <a:rPr lang="en-US" altLang="ko-KR" dirty="0">
                <a:solidFill>
                  <a:srgbClr val="FF0000"/>
                </a:solidFill>
                <a:latin typeface="굴림체" pitchFamily="49" charset="-127"/>
              </a:rPr>
              <a:t>②</a:t>
            </a:r>
            <a:endParaRPr lang="ko-KR" altLang="en-US" dirty="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110597" name="Text Box 5"/>
          <p:cNvSpPr txBox="1">
            <a:spLocks noChangeArrowheads="1"/>
          </p:cNvSpPr>
          <p:nvPr/>
        </p:nvSpPr>
        <p:spPr bwMode="auto">
          <a:xfrm>
            <a:off x="815975" y="1174750"/>
            <a:ext cx="8154770" cy="261610"/>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PLD006M019 : </a:t>
            </a:r>
            <a:r>
              <a:rPr kumimoji="1" lang="ja-JP" altLang="en-US" sz="1100" b="0" dirty="0">
                <a:solidFill>
                  <a:srgbClr val="003366"/>
                </a:solidFill>
                <a:latin typeface="Meiryo" pitchFamily="34" charset="-128"/>
                <a:ea typeface="Meiryo" pitchFamily="34" charset="-128"/>
                <a:cs typeface="Meiryo" pitchFamily="34" charset="-128"/>
              </a:rPr>
              <a:t>ＡＰＴＴ　３回、ＰＴ　３回の算定はいかがでしょうか。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110599" name="Text Box 5"/>
          <p:cNvSpPr txBox="1">
            <a:spLocks noChangeArrowheads="1"/>
          </p:cNvSpPr>
          <p:nvPr/>
        </p:nvSpPr>
        <p:spPr bwMode="auto">
          <a:xfrm>
            <a:off x="298449" y="1966913"/>
            <a:ext cx="2492375" cy="854080"/>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ja-JP" sz="1100" b="0" dirty="0">
                <a:latin typeface="Meiryo" pitchFamily="34" charset="-128"/>
                <a:ea typeface="Meiryo" pitchFamily="34" charset="-128"/>
                <a:cs typeface="Meiryo" pitchFamily="34" charset="-128"/>
              </a:rPr>
              <a:t>0)</a:t>
            </a:r>
            <a:r>
              <a:rPr lang="ja-JP" altLang="en-US" sz="1100" b="0" dirty="0">
                <a:latin typeface="Meiryo" pitchFamily="34" charset="-128"/>
                <a:ea typeface="Meiryo" pitchFamily="34" charset="-128"/>
                <a:cs typeface="Meiryo" pitchFamily="34" charset="-128"/>
              </a:rPr>
              <a:t> レセプトに</a:t>
            </a:r>
            <a:r>
              <a:rPr kumimoji="1" lang="ja-JP" altLang="en-US" sz="1100" b="0" dirty="0">
                <a:solidFill>
                  <a:srgbClr val="003366"/>
                </a:solidFill>
                <a:latin typeface="Meiryo" pitchFamily="34" charset="-128"/>
                <a:ea typeface="Meiryo" pitchFamily="34" charset="-128"/>
                <a:cs typeface="Meiryo" pitchFamily="34" charset="-128"/>
              </a:rPr>
              <a:t>３回以上</a:t>
            </a:r>
            <a:r>
              <a:rPr lang="ja-JP" altLang="en-US" sz="1100" b="0" dirty="0">
                <a:latin typeface="Meiryo" pitchFamily="34" charset="-128"/>
                <a:ea typeface="Meiryo" pitchFamily="34" charset="-128"/>
                <a:cs typeface="Meiryo" pitchFamily="34" charset="-128"/>
              </a:rPr>
              <a:t>の</a:t>
            </a:r>
            <a:r>
              <a:rPr lang="en-US" altLang="ja-JP" sz="1100" b="0" dirty="0">
                <a:latin typeface="Meiryo" pitchFamily="34" charset="-128"/>
                <a:ea typeface="Meiryo" pitchFamily="34" charset="-128"/>
                <a:cs typeface="Meiryo" pitchFamily="34" charset="-128"/>
              </a:rPr>
              <a:t>G1</a:t>
            </a:r>
            <a:r>
              <a:rPr lang="ja-JP" altLang="en-US" sz="1100" b="0" dirty="0">
                <a:latin typeface="Meiryo" pitchFamily="34" charset="-128"/>
                <a:ea typeface="Meiryo" pitchFamily="34" charset="-128"/>
                <a:cs typeface="Meiryo" pitchFamily="34" charset="-128"/>
              </a:rPr>
              <a:t>の算定があります。</a:t>
            </a:r>
          </a:p>
          <a:p>
            <a:pPr marL="177800" indent="-177800">
              <a:spcBef>
                <a:spcPct val="50000"/>
              </a:spcBef>
            </a:pPr>
            <a:r>
              <a:rPr lang="en-US" altLang="ja-JP" sz="1100" b="0" dirty="0">
                <a:latin typeface="Meiryo" pitchFamily="34" charset="-128"/>
                <a:ea typeface="Meiryo" pitchFamily="34" charset="-128"/>
                <a:cs typeface="Meiryo" pitchFamily="34" charset="-128"/>
              </a:rPr>
              <a:t>1) </a:t>
            </a:r>
            <a:r>
              <a:rPr lang="ja-JP" altLang="en-US" sz="1100" b="0" dirty="0">
                <a:latin typeface="Meiryo" pitchFamily="34" charset="-128"/>
                <a:ea typeface="Meiryo" pitchFamily="34" charset="-128"/>
                <a:cs typeface="Meiryo" pitchFamily="34" charset="-128"/>
              </a:rPr>
              <a:t>０段階のレセプトに確定の</a:t>
            </a:r>
            <a:r>
              <a:rPr lang="en-US" altLang="ja-JP" sz="1100" b="0" dirty="0">
                <a:latin typeface="Meiryo" pitchFamily="34" charset="-128"/>
                <a:ea typeface="Meiryo" pitchFamily="34" charset="-128"/>
                <a:cs typeface="Meiryo" pitchFamily="34" charset="-128"/>
              </a:rPr>
              <a:t>G2</a:t>
            </a:r>
            <a:r>
              <a:rPr lang="ja-JP" altLang="en-US" sz="1100" b="0" dirty="0">
                <a:latin typeface="Meiryo" pitchFamily="34" charset="-128"/>
                <a:ea typeface="Meiryo" pitchFamily="34" charset="-128"/>
                <a:cs typeface="Meiryo" pitchFamily="34" charset="-128"/>
              </a:rPr>
              <a:t>がありません。</a:t>
            </a: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診療行為点検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1</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点検方法</a:t>
            </a:r>
          </a:p>
        </p:txBody>
      </p:sp>
      <p:pic>
        <p:nvPicPr>
          <p:cNvPr id="2" name="Picture 2"/>
          <p:cNvPicPr>
            <a:picLocks noChangeAspect="1" noChangeArrowheads="1"/>
          </p:cNvPicPr>
          <p:nvPr/>
        </p:nvPicPr>
        <p:blipFill>
          <a:blip r:embed="rId3" cstate="print"/>
          <a:srcRect/>
          <a:stretch>
            <a:fillRect/>
          </a:stretch>
        </p:blipFill>
        <p:spPr bwMode="auto">
          <a:xfrm>
            <a:off x="3016885" y="1654175"/>
            <a:ext cx="5949315" cy="4486275"/>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noChangeArrowheads="1"/>
          </p:cNvPicPr>
          <p:nvPr/>
        </p:nvPicPr>
        <p:blipFill>
          <a:blip r:embed="rId3" cstate="print"/>
          <a:srcRect/>
          <a:stretch>
            <a:fillRect/>
          </a:stretch>
        </p:blipFill>
        <p:spPr bwMode="auto">
          <a:xfrm>
            <a:off x="387350" y="1997594"/>
            <a:ext cx="4981575" cy="1438275"/>
          </a:xfrm>
          <a:prstGeom prst="rect">
            <a:avLst/>
          </a:prstGeom>
          <a:noFill/>
          <a:ln w="9525">
            <a:noFill/>
            <a:miter lim="800000"/>
            <a:headEnd/>
            <a:tailEnd/>
          </a:ln>
          <a:effectLst/>
        </p:spPr>
      </p:pic>
      <p:pic>
        <p:nvPicPr>
          <p:cNvPr id="2" name="Picture 2"/>
          <p:cNvPicPr>
            <a:picLocks noChangeAspect="1" noChangeArrowheads="1"/>
          </p:cNvPicPr>
          <p:nvPr/>
        </p:nvPicPr>
        <p:blipFill>
          <a:blip r:embed="rId4" cstate="print"/>
          <a:srcRect/>
          <a:stretch>
            <a:fillRect/>
          </a:stretch>
        </p:blipFill>
        <p:spPr bwMode="auto">
          <a:xfrm>
            <a:off x="387350" y="5242660"/>
            <a:ext cx="4000500" cy="781050"/>
          </a:xfrm>
          <a:prstGeom prst="rect">
            <a:avLst/>
          </a:prstGeom>
          <a:noFill/>
          <a:ln w="9525">
            <a:noFill/>
            <a:miter lim="800000"/>
            <a:headEnd/>
            <a:tailEnd/>
          </a:ln>
          <a:effectLst/>
        </p:spPr>
      </p:pic>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診療行為点検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1</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説明</a:t>
            </a:r>
          </a:p>
        </p:txBody>
      </p:sp>
      <p:sp>
        <p:nvSpPr>
          <p:cNvPr id="13" name="Text Box 5"/>
          <p:cNvSpPr txBox="1">
            <a:spLocks noChangeArrowheads="1"/>
          </p:cNvSpPr>
          <p:nvPr/>
        </p:nvSpPr>
        <p:spPr bwMode="auto">
          <a:xfrm>
            <a:off x="815975" y="1174750"/>
            <a:ext cx="8154770" cy="261610"/>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PLD006M019 : </a:t>
            </a:r>
            <a:r>
              <a:rPr kumimoji="1" lang="ja-JP" altLang="en-US" sz="1100" b="0" dirty="0">
                <a:solidFill>
                  <a:srgbClr val="003366"/>
                </a:solidFill>
                <a:latin typeface="Meiryo" pitchFamily="34" charset="-128"/>
                <a:ea typeface="Meiryo" pitchFamily="34" charset="-128"/>
                <a:cs typeface="Meiryo" pitchFamily="34" charset="-128"/>
              </a:rPr>
              <a:t>ＡＰＴＴ　３回、ＰＴ　３回の算定はいかがでしょうか。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16" name="TextBox 15"/>
          <p:cNvSpPr txBox="1"/>
          <p:nvPr/>
        </p:nvSpPr>
        <p:spPr>
          <a:xfrm>
            <a:off x="1757010" y="1972599"/>
            <a:ext cx="360996" cy="307777"/>
          </a:xfrm>
          <a:prstGeom prst="rect">
            <a:avLst/>
          </a:prstGeom>
          <a:noFill/>
        </p:spPr>
        <p:txBody>
          <a:bodyPr wrap="none" rtlCol="0">
            <a:spAutoFit/>
          </a:bodyPr>
          <a:lstStyle/>
          <a:p>
            <a:r>
              <a:rPr lang="en-US" altLang="ko-KR" dirty="0">
                <a:solidFill>
                  <a:srgbClr val="FF0000"/>
                </a:solidFill>
                <a:latin typeface="굴림체" pitchFamily="49" charset="-127"/>
              </a:rPr>
              <a:t>②</a:t>
            </a:r>
            <a:endParaRPr lang="ko-KR" altLang="en-US" dirty="0">
              <a:solidFill>
                <a:srgbClr val="FF0000"/>
              </a:solidFill>
            </a:endParaRPr>
          </a:p>
        </p:txBody>
      </p:sp>
      <p:sp>
        <p:nvSpPr>
          <p:cNvPr id="15" name="TextBox 14"/>
          <p:cNvSpPr txBox="1"/>
          <p:nvPr/>
        </p:nvSpPr>
        <p:spPr>
          <a:xfrm>
            <a:off x="3493417" y="1972599"/>
            <a:ext cx="364202" cy="307777"/>
          </a:xfrm>
          <a:prstGeom prst="rect">
            <a:avLst/>
          </a:prstGeom>
          <a:noFill/>
        </p:spPr>
        <p:txBody>
          <a:bodyPr wrap="none" rtlCol="0">
            <a:spAutoFit/>
          </a:bodyPr>
          <a:lstStyle/>
          <a:p>
            <a:r>
              <a:rPr lang="en-US" altLang="ko-KR" dirty="0">
                <a:solidFill>
                  <a:srgbClr val="FF0000"/>
                </a:solidFill>
                <a:latin typeface="굴림체" pitchFamily="49" charset="-127"/>
              </a:rPr>
              <a:t>①</a:t>
            </a:r>
            <a:endParaRPr lang="ko-KR" altLang="en-US" dirty="0">
              <a:solidFill>
                <a:srgbClr val="FF0000"/>
              </a:solidFill>
            </a:endParaRPr>
          </a:p>
        </p:txBody>
      </p:sp>
      <p:sp>
        <p:nvSpPr>
          <p:cNvPr id="20" name="Text Box 5"/>
          <p:cNvSpPr txBox="1">
            <a:spLocks noChangeArrowheads="1"/>
          </p:cNvSpPr>
          <p:nvPr/>
        </p:nvSpPr>
        <p:spPr bwMode="auto">
          <a:xfrm>
            <a:off x="387350" y="6085319"/>
            <a:ext cx="8159751" cy="261610"/>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ko-KR" sz="1100" b="0" dirty="0">
                <a:latin typeface="Meiryo" pitchFamily="34" charset="-128"/>
                <a:ea typeface="Meiryo" pitchFamily="34" charset="-128"/>
                <a:cs typeface="Meiryo" pitchFamily="34" charset="-128"/>
              </a:rPr>
              <a:t>⑤ </a:t>
            </a:r>
            <a:r>
              <a:rPr lang="en-US" altLang="ja-JP" sz="1100" b="0" dirty="0">
                <a:latin typeface="Meiryo" pitchFamily="34" charset="-128"/>
                <a:ea typeface="Meiryo" pitchFamily="34" charset="-128"/>
                <a:cs typeface="Meiryo" pitchFamily="34" charset="-128"/>
              </a:rPr>
              <a:t>000</a:t>
            </a:r>
            <a:r>
              <a:rPr lang="ja-JP" altLang="en-US" sz="1100" b="0" dirty="0">
                <a:latin typeface="Meiryo" pitchFamily="34" charset="-128"/>
                <a:ea typeface="Meiryo" pitchFamily="34" charset="-128"/>
                <a:cs typeface="Meiryo" pitchFamily="34" charset="-128"/>
              </a:rPr>
              <a:t>段階の設定によって</a:t>
            </a:r>
            <a:r>
              <a:rPr lang="ko-KR" altLang="en-US" sz="1100" b="0" dirty="0">
                <a:latin typeface="Meiryo" pitchFamily="34" charset="-128"/>
                <a:ea typeface="Meiryo" pitchFamily="34" charset="-128"/>
                <a:cs typeface="Meiryo" pitchFamily="34" charset="-128"/>
              </a:rPr>
              <a:t>減点予測点数</a:t>
            </a:r>
            <a:r>
              <a:rPr lang="ja-JP" altLang="en-US" sz="1100" b="0" dirty="0">
                <a:latin typeface="Meiryo" pitchFamily="34" charset="-128"/>
                <a:ea typeface="Meiryo" pitchFamily="34" charset="-128"/>
                <a:cs typeface="Meiryo" pitchFamily="34" charset="-128"/>
              </a:rPr>
              <a:t>を計算します</a:t>
            </a:r>
            <a:r>
              <a:rPr lang="ko-KR" altLang="en-US" sz="1100" b="0" dirty="0">
                <a:latin typeface="Meiryo" pitchFamily="34" charset="-128"/>
                <a:ea typeface="Meiryo" pitchFamily="34" charset="-128"/>
                <a:cs typeface="Meiryo" pitchFamily="34" charset="-128"/>
              </a:rPr>
              <a:t>。</a:t>
            </a:r>
            <a:endParaRPr lang="en-US" altLang="ko-KR" sz="1100" b="0" dirty="0">
              <a:latin typeface="Meiryo" pitchFamily="34" charset="-128"/>
              <a:ea typeface="Meiryo" pitchFamily="34" charset="-128"/>
              <a:cs typeface="Meiryo" pitchFamily="34" charset="-128"/>
            </a:endParaRPr>
          </a:p>
        </p:txBody>
      </p:sp>
      <p:sp>
        <p:nvSpPr>
          <p:cNvPr id="17" name="TextBox 16"/>
          <p:cNvSpPr txBox="1"/>
          <p:nvPr/>
        </p:nvSpPr>
        <p:spPr>
          <a:xfrm>
            <a:off x="3558817" y="5499419"/>
            <a:ext cx="360996" cy="307777"/>
          </a:xfrm>
          <a:prstGeom prst="rect">
            <a:avLst/>
          </a:prstGeom>
          <a:noFill/>
        </p:spPr>
        <p:txBody>
          <a:bodyPr wrap="none" rtlCol="0">
            <a:spAutoFit/>
          </a:bodyPr>
          <a:lstStyle/>
          <a:p>
            <a:r>
              <a:rPr lang="en-US" altLang="ko-KR" dirty="0">
                <a:solidFill>
                  <a:srgbClr val="FF0000"/>
                </a:solidFill>
                <a:latin typeface="굴림체" pitchFamily="49" charset="-127"/>
              </a:rPr>
              <a:t>⑤</a:t>
            </a:r>
            <a:endParaRPr lang="ko-KR" altLang="en-US" dirty="0">
              <a:solidFill>
                <a:srgbClr val="FF0000"/>
              </a:solidFill>
            </a:endParaRPr>
          </a:p>
        </p:txBody>
      </p:sp>
      <p:sp>
        <p:nvSpPr>
          <p:cNvPr id="19" name="Text Box 5"/>
          <p:cNvSpPr txBox="1">
            <a:spLocks noChangeArrowheads="1"/>
          </p:cNvSpPr>
          <p:nvPr/>
        </p:nvSpPr>
        <p:spPr bwMode="auto">
          <a:xfrm>
            <a:off x="387350" y="3516988"/>
            <a:ext cx="8159751" cy="1531188"/>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ja-JP" altLang="en-US" sz="1100" b="0" dirty="0">
                <a:latin typeface="Meiryo" pitchFamily="34" charset="-128"/>
                <a:ea typeface="Meiryo" pitchFamily="34" charset="-128"/>
                <a:cs typeface="Meiryo" pitchFamily="34" charset="-128"/>
              </a:rPr>
              <a:t>① どんな項目を集計するか設定します。</a:t>
            </a:r>
            <a:r>
              <a:rPr lang="en-US" altLang="ja-JP" sz="1100" b="0" dirty="0">
                <a:latin typeface="Meiryo" pitchFamily="34" charset="-128"/>
                <a:ea typeface="Meiryo" pitchFamily="34" charset="-128"/>
                <a:cs typeface="Meiryo" pitchFamily="34" charset="-128"/>
                <a:sym typeface="Wingdings" pitchFamily="2" charset="2"/>
              </a:rPr>
              <a:t></a:t>
            </a:r>
            <a:r>
              <a:rPr lang="en-US" altLang="ja-JP"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回数を集計します。</a:t>
            </a:r>
            <a:endParaRPr lang="en-US" altLang="ja-JP" sz="1100" b="0" dirty="0">
              <a:latin typeface="Meiryo" pitchFamily="34" charset="-128"/>
              <a:ea typeface="Meiryo" pitchFamily="34" charset="-128"/>
              <a:cs typeface="Meiryo" pitchFamily="34" charset="-128"/>
            </a:endParaRPr>
          </a:p>
          <a:p>
            <a:pPr marL="177800" indent="-177800">
              <a:spcBef>
                <a:spcPct val="50000"/>
              </a:spcBef>
            </a:pPr>
            <a:r>
              <a:rPr lang="en-US" altLang="ko-KR" sz="1100" b="0" dirty="0">
                <a:latin typeface="Meiryo" pitchFamily="34" charset="-128"/>
                <a:ea typeface="Meiryo" pitchFamily="34" charset="-128"/>
                <a:cs typeface="Meiryo" pitchFamily="34" charset="-128"/>
              </a:rPr>
              <a:t>② </a:t>
            </a:r>
            <a:r>
              <a:rPr lang="ja-JP" altLang="en-US" sz="1100" b="0" dirty="0">
                <a:latin typeface="Meiryo" pitchFamily="34" charset="-128"/>
                <a:ea typeface="Meiryo" pitchFamily="34" charset="-128"/>
                <a:cs typeface="Meiryo" pitchFamily="34" charset="-128"/>
              </a:rPr>
              <a:t>段階に含まれたｸﾞﾙｰﾌﾟのコードが多数の場合、</a:t>
            </a:r>
            <a:r>
              <a:rPr lang="en-US" altLang="ja-JP"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コード別で集計するか、</a:t>
            </a:r>
            <a:r>
              <a:rPr lang="en-US" altLang="ja-JP"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コード全体で集計するかを設定します。</a:t>
            </a:r>
            <a:endParaRPr lang="en-US" altLang="ja-JP" sz="1100" b="0" dirty="0">
              <a:latin typeface="Meiryo" pitchFamily="34" charset="-128"/>
              <a:ea typeface="Meiryo" pitchFamily="34" charset="-128"/>
              <a:cs typeface="Meiryo" pitchFamily="34" charset="-128"/>
            </a:endParaRPr>
          </a:p>
          <a:p>
            <a:pPr marL="177800" indent="-177800">
              <a:spcBef>
                <a:spcPct val="50000"/>
              </a:spcBef>
            </a:pPr>
            <a:r>
              <a:rPr lang="ja-JP" altLang="en-US" sz="1100" b="0" dirty="0">
                <a:latin typeface="Meiryo" pitchFamily="34" charset="-128"/>
                <a:ea typeface="Meiryo" pitchFamily="34" charset="-128"/>
                <a:cs typeface="Meiryo" pitchFamily="34" charset="-128"/>
              </a:rPr>
              <a:t>　 </a:t>
            </a:r>
            <a:r>
              <a:rPr lang="en-US" altLang="ja-JP" sz="1100" b="0" dirty="0">
                <a:latin typeface="Meiryo" pitchFamily="34" charset="-128"/>
                <a:ea typeface="Meiryo" pitchFamily="34" charset="-128"/>
                <a:cs typeface="Meiryo" pitchFamily="34" charset="-128"/>
                <a:sym typeface="Wingdings" pitchFamily="2" charset="2"/>
              </a:rPr>
              <a:t> </a:t>
            </a:r>
            <a:r>
              <a:rPr lang="ja-JP" altLang="en-US" sz="1100" b="0" dirty="0">
                <a:latin typeface="Meiryo" pitchFamily="34" charset="-128"/>
                <a:ea typeface="Meiryo" pitchFamily="34" charset="-128"/>
                <a:cs typeface="Meiryo" pitchFamily="34" charset="-128"/>
              </a:rPr>
              <a:t>コード別で集計します。</a:t>
            </a:r>
            <a:endParaRPr lang="en-US" altLang="ko-KR" sz="1100" b="0" dirty="0">
              <a:latin typeface="Meiryo" pitchFamily="34" charset="-128"/>
              <a:ea typeface="Meiryo" pitchFamily="34" charset="-128"/>
              <a:cs typeface="Meiryo" pitchFamily="34" charset="-128"/>
              <a:sym typeface="Wingdings" pitchFamily="2" charset="2"/>
            </a:endParaRPr>
          </a:p>
          <a:p>
            <a:pPr marL="177800" indent="-177800">
              <a:spcBef>
                <a:spcPct val="50000"/>
              </a:spcBef>
            </a:pPr>
            <a:r>
              <a:rPr lang="en-US" altLang="ko-KR" sz="1100" b="0" dirty="0">
                <a:latin typeface="Meiryo" pitchFamily="34" charset="-128"/>
                <a:ea typeface="Meiryo" pitchFamily="34" charset="-128"/>
                <a:cs typeface="Meiryo" pitchFamily="34" charset="-128"/>
              </a:rPr>
              <a:t>③ </a:t>
            </a:r>
            <a:r>
              <a:rPr lang="ja-JP" altLang="en-US" sz="1100" b="0" dirty="0">
                <a:latin typeface="Meiryo" pitchFamily="34" charset="-128"/>
                <a:ea typeface="Meiryo" pitchFamily="34" charset="-128"/>
                <a:cs typeface="Meiryo" pitchFamily="34" charset="-128"/>
              </a:rPr>
              <a:t>どの範囲で集計をするかを設定します。</a:t>
            </a:r>
            <a:r>
              <a:rPr lang="en-US" altLang="ja-JP" sz="1100" b="0" dirty="0">
                <a:latin typeface="Meiryo" pitchFamily="34" charset="-128"/>
                <a:ea typeface="Meiryo" pitchFamily="34" charset="-128"/>
                <a:cs typeface="Meiryo" pitchFamily="34" charset="-128"/>
              </a:rPr>
              <a:t> </a:t>
            </a:r>
            <a:r>
              <a:rPr lang="en-US" altLang="ja-JP" sz="1100" b="0" dirty="0">
                <a:latin typeface="Meiryo" pitchFamily="34" charset="-128"/>
                <a:ea typeface="Meiryo" pitchFamily="34" charset="-128"/>
                <a:cs typeface="Meiryo" pitchFamily="34" charset="-128"/>
                <a:sym typeface="Wingdings" pitchFamily="2" charset="2"/>
              </a:rPr>
              <a:t></a:t>
            </a:r>
            <a:r>
              <a:rPr lang="en-US" altLang="ja-JP"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当該点検レセプト内で集計します</a:t>
            </a:r>
            <a:r>
              <a:rPr lang="ko-KR" altLang="en-US" sz="1100" b="0" dirty="0">
                <a:latin typeface="Meiryo" pitchFamily="34" charset="-128"/>
                <a:ea typeface="Meiryo" pitchFamily="34" charset="-128"/>
                <a:cs typeface="Meiryo" pitchFamily="34" charset="-128"/>
                <a:sym typeface="Wingdings" pitchFamily="2" charset="2"/>
              </a:rPr>
              <a:t>。</a:t>
            </a:r>
            <a:endParaRPr lang="en-US" altLang="ko-KR" sz="1100" b="0" dirty="0">
              <a:latin typeface="Meiryo" pitchFamily="34" charset="-128"/>
              <a:ea typeface="Meiryo" pitchFamily="34" charset="-128"/>
              <a:cs typeface="Meiryo" pitchFamily="34" charset="-128"/>
            </a:endParaRPr>
          </a:p>
          <a:p>
            <a:pPr marL="177800" indent="-177800">
              <a:spcBef>
                <a:spcPct val="50000"/>
              </a:spcBef>
            </a:pPr>
            <a:r>
              <a:rPr lang="en-US" altLang="ko-KR" sz="1100" b="0" dirty="0">
                <a:latin typeface="Meiryo" pitchFamily="34" charset="-128"/>
                <a:ea typeface="Meiryo" pitchFamily="34" charset="-128"/>
                <a:cs typeface="Meiryo" pitchFamily="34" charset="-128"/>
              </a:rPr>
              <a:t>④ </a:t>
            </a:r>
            <a:r>
              <a:rPr lang="ja-JP" altLang="en-US" sz="1100" b="0" dirty="0">
                <a:latin typeface="Meiryo" pitchFamily="34" charset="-128"/>
                <a:ea typeface="Meiryo" pitchFamily="34" charset="-128"/>
                <a:cs typeface="Meiryo" pitchFamily="34" charset="-128"/>
              </a:rPr>
              <a:t>どの値打ちと比べるかを設定します。</a:t>
            </a:r>
            <a:r>
              <a:rPr lang="en-US" altLang="ja-JP" sz="1100" b="0" dirty="0">
                <a:latin typeface="Meiryo" pitchFamily="34" charset="-128"/>
                <a:ea typeface="Meiryo" pitchFamily="34" charset="-128"/>
                <a:cs typeface="Meiryo" pitchFamily="34" charset="-128"/>
                <a:sym typeface="Wingdings" pitchFamily="2" charset="2"/>
              </a:rPr>
              <a:t></a:t>
            </a:r>
            <a:r>
              <a:rPr lang="en-US" altLang="ja-JP" sz="1100" b="0" dirty="0">
                <a:latin typeface="Meiryo" pitchFamily="34" charset="-128"/>
                <a:ea typeface="Meiryo" pitchFamily="34" charset="-128"/>
                <a:cs typeface="Meiryo" pitchFamily="34" charset="-128"/>
              </a:rPr>
              <a:t> 3 </a:t>
            </a:r>
            <a:r>
              <a:rPr lang="ja-JP" altLang="en-US" sz="1100" b="0" dirty="0">
                <a:latin typeface="Meiryo" pitchFamily="34" charset="-128"/>
                <a:ea typeface="Meiryo" pitchFamily="34" charset="-128"/>
                <a:cs typeface="Meiryo" pitchFamily="34" charset="-128"/>
              </a:rPr>
              <a:t>以上を検索します。</a:t>
            </a:r>
            <a:endParaRPr lang="en-US" altLang="ko-KR" sz="1100" b="0" dirty="0">
              <a:latin typeface="Meiryo" pitchFamily="34" charset="-128"/>
              <a:ea typeface="Meiryo" pitchFamily="34" charset="-128"/>
              <a:cs typeface="Meiryo" pitchFamily="34" charset="-128"/>
              <a:sym typeface="Wingdings" pitchFamily="2" charset="2"/>
            </a:endParaRPr>
          </a:p>
          <a:p>
            <a:pPr marL="177800" indent="-177800">
              <a:spcBef>
                <a:spcPct val="50000"/>
              </a:spcBef>
            </a:pPr>
            <a:r>
              <a:rPr lang="ja-JP" altLang="en-US" sz="1100" dirty="0">
                <a:latin typeface="Meiryo" pitchFamily="34" charset="-128"/>
                <a:ea typeface="Meiryo" pitchFamily="34" charset="-128"/>
                <a:cs typeface="Meiryo" pitchFamily="34" charset="-128"/>
              </a:rPr>
              <a:t>　点検レセプトで回数の合が </a:t>
            </a:r>
            <a:r>
              <a:rPr lang="en-US" altLang="ja-JP" sz="1100" dirty="0">
                <a:latin typeface="Meiryo" pitchFamily="34" charset="-128"/>
                <a:ea typeface="Meiryo" pitchFamily="34" charset="-128"/>
                <a:cs typeface="Meiryo" pitchFamily="34" charset="-128"/>
              </a:rPr>
              <a:t>3 </a:t>
            </a:r>
            <a:r>
              <a:rPr lang="ja-JP" altLang="en-US" sz="1100" dirty="0">
                <a:latin typeface="Meiryo" pitchFamily="34" charset="-128"/>
                <a:ea typeface="Meiryo" pitchFamily="34" charset="-128"/>
                <a:cs typeface="Meiryo" pitchFamily="34" charset="-128"/>
              </a:rPr>
              <a:t>以上の </a:t>
            </a:r>
            <a:r>
              <a:rPr lang="en-US" altLang="ja-JP" sz="1100" dirty="0">
                <a:latin typeface="Meiryo" pitchFamily="34" charset="-128"/>
                <a:ea typeface="Meiryo" pitchFamily="34" charset="-128"/>
                <a:cs typeface="Meiryo" pitchFamily="34" charset="-128"/>
              </a:rPr>
              <a:t>PT </a:t>
            </a:r>
            <a:r>
              <a:rPr lang="ja-JP" altLang="en-US" sz="1100" dirty="0">
                <a:latin typeface="Meiryo" pitchFamily="34" charset="-128"/>
                <a:ea typeface="Meiryo" pitchFamily="34" charset="-128"/>
                <a:cs typeface="Meiryo" pitchFamily="34" charset="-128"/>
              </a:rPr>
              <a:t>または </a:t>
            </a:r>
            <a:r>
              <a:rPr lang="en-US" altLang="ja-JP" sz="1100" dirty="0">
                <a:latin typeface="Meiryo" pitchFamily="34" charset="-128"/>
                <a:ea typeface="Meiryo" pitchFamily="34" charset="-128"/>
                <a:cs typeface="Meiryo" pitchFamily="34" charset="-128"/>
              </a:rPr>
              <a:t>APTT</a:t>
            </a:r>
            <a:r>
              <a:rPr lang="ja-JP" altLang="en-US" sz="1100" dirty="0">
                <a:latin typeface="Meiryo" pitchFamily="34" charset="-128"/>
                <a:ea typeface="Meiryo" pitchFamily="34" charset="-128"/>
                <a:cs typeface="Meiryo" pitchFamily="34" charset="-128"/>
              </a:rPr>
              <a:t>があれば条件を満たします。</a:t>
            </a:r>
            <a:endParaRPr lang="en-US" altLang="ko-KR" sz="1100" dirty="0">
              <a:latin typeface="Meiryo" pitchFamily="34" charset="-128"/>
              <a:ea typeface="Meiryo" pitchFamily="34" charset="-128"/>
              <a:cs typeface="Meiryo" pitchFamily="34" charset="-128"/>
            </a:endParaRPr>
          </a:p>
        </p:txBody>
      </p:sp>
      <p:sp>
        <p:nvSpPr>
          <p:cNvPr id="22" name="Text Box 5"/>
          <p:cNvSpPr txBox="1">
            <a:spLocks noChangeArrowheads="1"/>
          </p:cNvSpPr>
          <p:nvPr/>
        </p:nvSpPr>
        <p:spPr bwMode="auto">
          <a:xfrm>
            <a:off x="5467886" y="2002604"/>
            <a:ext cx="3558128" cy="1531188"/>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ko-KR" altLang="en-US" sz="1100" b="0" dirty="0">
                <a:latin typeface="Meiryo" pitchFamily="34" charset="-128"/>
                <a:ea typeface="Meiryo" pitchFamily="34" charset="-128"/>
                <a:cs typeface="Meiryo" pitchFamily="34" charset="-128"/>
              </a:rPr>
              <a:t>ＰＴ</a:t>
            </a:r>
            <a:r>
              <a:rPr lang="en-US" altLang="ko-KR" sz="1100" b="0" dirty="0">
                <a:latin typeface="Meiryo" pitchFamily="34" charset="-128"/>
                <a:ea typeface="Meiryo" pitchFamily="34" charset="-128"/>
                <a:cs typeface="Meiryo" pitchFamily="34" charset="-128"/>
              </a:rPr>
              <a:t>	5/2	1</a:t>
            </a:r>
            <a:r>
              <a:rPr lang="ko-KR" altLang="en-US" sz="1100" b="0" dirty="0">
                <a:latin typeface="Meiryo" pitchFamily="34" charset="-128"/>
                <a:ea typeface="Meiryo" pitchFamily="34" charset="-128"/>
                <a:cs typeface="Meiryo" pitchFamily="34" charset="-128"/>
              </a:rPr>
              <a:t>回</a:t>
            </a:r>
            <a:endParaRPr lang="en-US" altLang="ko-KR" sz="1100" b="0" dirty="0">
              <a:latin typeface="Meiryo" pitchFamily="34" charset="-128"/>
              <a:ea typeface="Meiryo" pitchFamily="34" charset="-128"/>
              <a:cs typeface="Meiryo" pitchFamily="34" charset="-128"/>
            </a:endParaRPr>
          </a:p>
          <a:p>
            <a:pPr marL="177800" indent="-177800">
              <a:spcBef>
                <a:spcPct val="50000"/>
              </a:spcBef>
            </a:pPr>
            <a:r>
              <a:rPr lang="ko-KR" altLang="en-US" sz="1100" b="0" dirty="0">
                <a:latin typeface="Meiryo" pitchFamily="34" charset="-128"/>
                <a:ea typeface="Meiryo" pitchFamily="34" charset="-128"/>
                <a:cs typeface="Meiryo" pitchFamily="34" charset="-128"/>
              </a:rPr>
              <a:t>ＡＰＴＴ</a:t>
            </a:r>
            <a:r>
              <a:rPr lang="en-US" altLang="ko-KR" sz="1100" b="0" dirty="0">
                <a:latin typeface="Meiryo" pitchFamily="34" charset="-128"/>
                <a:ea typeface="Meiryo" pitchFamily="34" charset="-128"/>
                <a:cs typeface="Meiryo" pitchFamily="34" charset="-128"/>
              </a:rPr>
              <a:t>	5/2	1</a:t>
            </a:r>
            <a:r>
              <a:rPr lang="ko-KR" altLang="en-US" sz="1100" b="0" dirty="0">
                <a:latin typeface="Meiryo" pitchFamily="34" charset="-128"/>
                <a:ea typeface="Meiryo" pitchFamily="34" charset="-128"/>
                <a:cs typeface="Meiryo" pitchFamily="34" charset="-128"/>
              </a:rPr>
              <a:t>回</a:t>
            </a:r>
            <a:endParaRPr lang="en-US" altLang="ko-KR" sz="1100" b="0" dirty="0">
              <a:latin typeface="Meiryo" pitchFamily="34" charset="-128"/>
              <a:ea typeface="Meiryo" pitchFamily="34" charset="-128"/>
              <a:cs typeface="Meiryo" pitchFamily="34" charset="-128"/>
            </a:endParaRPr>
          </a:p>
          <a:p>
            <a:pPr marL="177800" indent="-177800">
              <a:spcBef>
                <a:spcPct val="50000"/>
              </a:spcBef>
            </a:pPr>
            <a:r>
              <a:rPr lang="ko-KR" altLang="en-US" sz="1100" b="0" dirty="0">
                <a:latin typeface="Meiryo" pitchFamily="34" charset="-128"/>
                <a:ea typeface="Meiryo" pitchFamily="34" charset="-128"/>
                <a:cs typeface="Meiryo" pitchFamily="34" charset="-128"/>
              </a:rPr>
              <a:t>ＰＴ</a:t>
            </a:r>
            <a:r>
              <a:rPr lang="en-US" altLang="ko-KR" sz="1100" b="0" dirty="0">
                <a:latin typeface="Meiryo" pitchFamily="34" charset="-128"/>
                <a:ea typeface="Meiryo" pitchFamily="34" charset="-128"/>
                <a:cs typeface="Meiryo" pitchFamily="34" charset="-128"/>
              </a:rPr>
              <a:t>	5/16	1</a:t>
            </a:r>
            <a:r>
              <a:rPr lang="ko-KR" altLang="en-US" sz="1100" b="0" dirty="0">
                <a:latin typeface="Meiryo" pitchFamily="34" charset="-128"/>
                <a:ea typeface="Meiryo" pitchFamily="34" charset="-128"/>
                <a:cs typeface="Meiryo" pitchFamily="34" charset="-128"/>
              </a:rPr>
              <a:t>回</a:t>
            </a:r>
            <a:endParaRPr lang="en-US" altLang="ko-KR" sz="1100" b="0" dirty="0">
              <a:latin typeface="Meiryo" pitchFamily="34" charset="-128"/>
              <a:ea typeface="Meiryo" pitchFamily="34" charset="-128"/>
              <a:cs typeface="Meiryo" pitchFamily="34" charset="-128"/>
            </a:endParaRPr>
          </a:p>
          <a:p>
            <a:pPr marL="177800" indent="-177800">
              <a:spcBef>
                <a:spcPct val="50000"/>
              </a:spcBef>
            </a:pPr>
            <a:r>
              <a:rPr lang="ko-KR" altLang="en-US" sz="1100" b="0" dirty="0">
                <a:latin typeface="Meiryo" pitchFamily="34" charset="-128"/>
                <a:ea typeface="Meiryo" pitchFamily="34" charset="-128"/>
                <a:cs typeface="Meiryo" pitchFamily="34" charset="-128"/>
              </a:rPr>
              <a:t>ＡＰＴＴ</a:t>
            </a:r>
            <a:r>
              <a:rPr lang="en-US" altLang="ko-KR" sz="1100" b="0" dirty="0">
                <a:latin typeface="Meiryo" pitchFamily="34" charset="-128"/>
                <a:ea typeface="Meiryo" pitchFamily="34" charset="-128"/>
                <a:cs typeface="Meiryo" pitchFamily="34" charset="-128"/>
              </a:rPr>
              <a:t>	5/16	1</a:t>
            </a:r>
            <a:r>
              <a:rPr lang="ko-KR" altLang="en-US" sz="1100" b="0" dirty="0">
                <a:latin typeface="Meiryo" pitchFamily="34" charset="-128"/>
                <a:ea typeface="Meiryo" pitchFamily="34" charset="-128"/>
                <a:cs typeface="Meiryo" pitchFamily="34" charset="-128"/>
              </a:rPr>
              <a:t>回</a:t>
            </a:r>
            <a:r>
              <a:rPr lang="en-US" altLang="ko-KR" sz="1100" b="0" dirty="0">
                <a:latin typeface="Meiryo" pitchFamily="34" charset="-128"/>
                <a:ea typeface="Meiryo" pitchFamily="34" charset="-128"/>
                <a:cs typeface="Meiryo" pitchFamily="34" charset="-128"/>
              </a:rPr>
              <a:t> </a:t>
            </a:r>
          </a:p>
          <a:p>
            <a:pPr marL="177800" indent="-177800">
              <a:spcBef>
                <a:spcPct val="50000"/>
              </a:spcBef>
            </a:pPr>
            <a:r>
              <a:rPr lang="ko-KR" altLang="en-US" sz="1100" b="0" dirty="0">
                <a:latin typeface="Meiryo" pitchFamily="34" charset="-128"/>
                <a:ea typeface="Meiryo" pitchFamily="34" charset="-128"/>
                <a:cs typeface="Meiryo" pitchFamily="34" charset="-128"/>
              </a:rPr>
              <a:t>ＰＴ</a:t>
            </a:r>
            <a:r>
              <a:rPr lang="en-US" altLang="ko-KR" sz="1100" b="0" dirty="0">
                <a:latin typeface="Meiryo" pitchFamily="34" charset="-128"/>
                <a:ea typeface="Meiryo" pitchFamily="34" charset="-128"/>
                <a:cs typeface="Meiryo" pitchFamily="34" charset="-128"/>
              </a:rPr>
              <a:t>	5/30	1</a:t>
            </a:r>
            <a:r>
              <a:rPr lang="ko-KR" altLang="en-US" sz="1100" b="0" dirty="0">
                <a:latin typeface="Meiryo" pitchFamily="34" charset="-128"/>
                <a:ea typeface="Meiryo" pitchFamily="34" charset="-128"/>
                <a:cs typeface="Meiryo" pitchFamily="34" charset="-128"/>
              </a:rPr>
              <a:t>回</a:t>
            </a:r>
            <a:endParaRPr lang="en-US" altLang="ko-KR" sz="1100" b="0" dirty="0">
              <a:latin typeface="Meiryo" pitchFamily="34" charset="-128"/>
              <a:ea typeface="Meiryo" pitchFamily="34" charset="-128"/>
              <a:cs typeface="Meiryo" pitchFamily="34" charset="-128"/>
            </a:endParaRPr>
          </a:p>
          <a:p>
            <a:pPr marL="177800" indent="-177800">
              <a:spcBef>
                <a:spcPct val="50000"/>
              </a:spcBef>
            </a:pPr>
            <a:r>
              <a:rPr lang="ko-KR" altLang="en-US" sz="1100" b="0" dirty="0">
                <a:latin typeface="Meiryo" pitchFamily="34" charset="-128"/>
                <a:ea typeface="Meiryo" pitchFamily="34" charset="-128"/>
                <a:cs typeface="Meiryo" pitchFamily="34" charset="-128"/>
              </a:rPr>
              <a:t>ＡＰＴＴ</a:t>
            </a:r>
            <a:r>
              <a:rPr lang="en-US" altLang="ko-KR" sz="1100" b="0" dirty="0">
                <a:latin typeface="Meiryo" pitchFamily="34" charset="-128"/>
                <a:ea typeface="Meiryo" pitchFamily="34" charset="-128"/>
                <a:cs typeface="Meiryo" pitchFamily="34" charset="-128"/>
              </a:rPr>
              <a:t>	5/30	1</a:t>
            </a:r>
            <a:r>
              <a:rPr lang="ko-KR" altLang="en-US" sz="1100" b="0" dirty="0">
                <a:latin typeface="Meiryo" pitchFamily="34" charset="-128"/>
                <a:ea typeface="Meiryo" pitchFamily="34" charset="-128"/>
                <a:cs typeface="Meiryo" pitchFamily="34" charset="-128"/>
              </a:rPr>
              <a:t>回</a:t>
            </a:r>
            <a:endParaRPr lang="en-US" altLang="ko-KR" sz="1100" b="0" dirty="0">
              <a:latin typeface="Meiryo" pitchFamily="34" charset="-128"/>
              <a:ea typeface="Meiryo" pitchFamily="34" charset="-128"/>
              <a:cs typeface="Meiryo" pitchFamily="34" charset="-128"/>
            </a:endParaRPr>
          </a:p>
        </p:txBody>
      </p:sp>
      <p:sp>
        <p:nvSpPr>
          <p:cNvPr id="24" name="TextBox 23"/>
          <p:cNvSpPr txBox="1"/>
          <p:nvPr/>
        </p:nvSpPr>
        <p:spPr>
          <a:xfrm>
            <a:off x="2026797" y="2234850"/>
            <a:ext cx="364202" cy="307777"/>
          </a:xfrm>
          <a:prstGeom prst="rect">
            <a:avLst/>
          </a:prstGeom>
          <a:noFill/>
        </p:spPr>
        <p:txBody>
          <a:bodyPr wrap="none" rtlCol="0">
            <a:spAutoFit/>
          </a:bodyPr>
          <a:lstStyle/>
          <a:p>
            <a:r>
              <a:rPr lang="en-US" altLang="ko-KR" dirty="0">
                <a:solidFill>
                  <a:srgbClr val="FF0000"/>
                </a:solidFill>
                <a:latin typeface="굴림체" pitchFamily="49" charset="-127"/>
              </a:rPr>
              <a:t>③</a:t>
            </a:r>
            <a:endParaRPr lang="ko-KR" altLang="en-US" dirty="0">
              <a:solidFill>
                <a:srgbClr val="FF0000"/>
              </a:solidFill>
            </a:endParaRPr>
          </a:p>
        </p:txBody>
      </p:sp>
      <p:sp>
        <p:nvSpPr>
          <p:cNvPr id="25" name="TextBox 24"/>
          <p:cNvSpPr txBox="1"/>
          <p:nvPr/>
        </p:nvSpPr>
        <p:spPr>
          <a:xfrm>
            <a:off x="3748115" y="2887764"/>
            <a:ext cx="360996" cy="307777"/>
          </a:xfrm>
          <a:prstGeom prst="rect">
            <a:avLst/>
          </a:prstGeom>
          <a:noFill/>
        </p:spPr>
        <p:txBody>
          <a:bodyPr wrap="none" rtlCol="0">
            <a:spAutoFit/>
          </a:bodyPr>
          <a:lstStyle/>
          <a:p>
            <a:r>
              <a:rPr lang="en-US" altLang="ko-KR" dirty="0">
                <a:solidFill>
                  <a:srgbClr val="FF0000"/>
                </a:solidFill>
                <a:latin typeface="굴림체" pitchFamily="49" charset="-127"/>
              </a:rPr>
              <a:t>④</a:t>
            </a:r>
            <a:endParaRPr lang="ko-KR" altLang="en-US" dirty="0">
              <a:solidFill>
                <a:srgbClr val="FF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110597" name="Text Box 5"/>
          <p:cNvSpPr txBox="1">
            <a:spLocks noChangeArrowheads="1"/>
          </p:cNvSpPr>
          <p:nvPr/>
        </p:nvSpPr>
        <p:spPr bwMode="auto">
          <a:xfrm>
            <a:off x="815975" y="1174750"/>
            <a:ext cx="8154770" cy="430887"/>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PLK920C001 : </a:t>
            </a:r>
            <a:r>
              <a:rPr kumimoji="1" lang="ja-JP" altLang="en-US" sz="1100" b="0" dirty="0" smtClean="0">
                <a:solidFill>
                  <a:srgbClr val="003366"/>
                </a:solidFill>
                <a:latin typeface="Meiryo" pitchFamily="34" charset="-128"/>
                <a:ea typeface="Meiryo" pitchFamily="34" charset="-128"/>
                <a:cs typeface="Meiryo" pitchFamily="34" charset="-128"/>
              </a:rPr>
              <a:t>「</a:t>
            </a:r>
            <a:r>
              <a:rPr kumimoji="1" lang="zh-TW" altLang="en-US" sz="1100" b="0" dirty="0" smtClean="0">
                <a:solidFill>
                  <a:srgbClr val="003366"/>
                </a:solidFill>
                <a:latin typeface="Meiryo" pitchFamily="34" charset="-128"/>
                <a:ea typeface="Meiryo" pitchFamily="34" charset="-128"/>
                <a:cs typeface="Meiryo" pitchFamily="34" charset="-128"/>
              </a:rPr>
              <a:t>自家採血輸血（１回目）」</a:t>
            </a:r>
            <a:r>
              <a:rPr kumimoji="1" lang="ja-JP" altLang="en-US" sz="1100" b="0" dirty="0" smtClean="0">
                <a:solidFill>
                  <a:srgbClr val="003366"/>
                </a:solidFill>
                <a:latin typeface="Meiryo" pitchFamily="34" charset="-128"/>
                <a:ea typeface="Meiryo" pitchFamily="34" charset="-128"/>
                <a:cs typeface="Meiryo" pitchFamily="34" charset="-128"/>
              </a:rPr>
              <a:t>の</a:t>
            </a:r>
            <a:r>
              <a:rPr kumimoji="1" lang="ja-JP" altLang="en-US" sz="1100" b="0" dirty="0">
                <a:solidFill>
                  <a:srgbClr val="003366"/>
                </a:solidFill>
                <a:latin typeface="Meiryo" pitchFamily="34" charset="-128"/>
                <a:ea typeface="Meiryo" pitchFamily="34" charset="-128"/>
                <a:cs typeface="Meiryo" pitchFamily="34" charset="-128"/>
              </a:rPr>
              <a:t>算定はいかがでしょうか。　すでに１回目算定あります　２回目以降ではないでしょうか。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110599" name="Text Box 5"/>
          <p:cNvSpPr txBox="1">
            <a:spLocks noChangeArrowheads="1"/>
          </p:cNvSpPr>
          <p:nvPr/>
        </p:nvSpPr>
        <p:spPr bwMode="auto">
          <a:xfrm>
            <a:off x="298449" y="1966913"/>
            <a:ext cx="2589531" cy="854080"/>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ja-JP" sz="1100" b="0" dirty="0">
                <a:latin typeface="Meiryo" pitchFamily="34" charset="-128"/>
                <a:ea typeface="Meiryo" pitchFamily="34" charset="-128"/>
                <a:cs typeface="Meiryo" pitchFamily="34" charset="-128"/>
              </a:rPr>
              <a:t>0)</a:t>
            </a:r>
            <a:r>
              <a:rPr lang="ja-JP" altLang="en-US" sz="1100" b="0" dirty="0">
                <a:latin typeface="Meiryo" pitchFamily="34" charset="-128"/>
                <a:ea typeface="Meiryo" pitchFamily="34" charset="-128"/>
                <a:cs typeface="Meiryo" pitchFamily="34" charset="-128"/>
              </a:rPr>
              <a:t> レセプトに</a:t>
            </a:r>
            <a:r>
              <a:rPr lang="en-US" altLang="ja-JP" sz="1100" b="0" dirty="0">
                <a:latin typeface="Meiryo" pitchFamily="34" charset="-128"/>
                <a:ea typeface="Meiryo" pitchFamily="34" charset="-128"/>
                <a:cs typeface="Meiryo" pitchFamily="34" charset="-128"/>
              </a:rPr>
              <a:t>G1</a:t>
            </a:r>
            <a:r>
              <a:rPr lang="ja-JP" altLang="en-US" sz="1100" b="0" dirty="0">
                <a:latin typeface="Meiryo" pitchFamily="34" charset="-128"/>
                <a:ea typeface="Meiryo" pitchFamily="34" charset="-128"/>
                <a:cs typeface="Meiryo" pitchFamily="34" charset="-128"/>
              </a:rPr>
              <a:t>の算定があります。</a:t>
            </a:r>
          </a:p>
          <a:p>
            <a:pPr marL="177800" indent="-177800">
              <a:spcBef>
                <a:spcPct val="50000"/>
              </a:spcBef>
            </a:pPr>
            <a:r>
              <a:rPr lang="en-US" altLang="ja-JP" sz="1100" b="0" dirty="0">
                <a:latin typeface="Meiryo" pitchFamily="34" charset="-128"/>
                <a:ea typeface="Meiryo" pitchFamily="34" charset="-128"/>
                <a:cs typeface="Meiryo" pitchFamily="34" charset="-128"/>
              </a:rPr>
              <a:t>1) 0</a:t>
            </a:r>
            <a:r>
              <a:rPr lang="ja-JP" altLang="en-US" sz="1100" b="0" dirty="0">
                <a:latin typeface="Meiryo" pitchFamily="34" charset="-128"/>
                <a:ea typeface="Meiryo" pitchFamily="34" charset="-128"/>
                <a:cs typeface="Meiryo" pitchFamily="34" charset="-128"/>
              </a:rPr>
              <a:t>段階のレセプトから過去 </a:t>
            </a:r>
            <a:r>
              <a:rPr lang="en-US" altLang="ja-JP" sz="1100" b="0" dirty="0">
                <a:latin typeface="Meiryo" pitchFamily="34" charset="-128"/>
                <a:ea typeface="Meiryo" pitchFamily="34" charset="-128"/>
                <a:cs typeface="Meiryo" pitchFamily="34" charset="-128"/>
              </a:rPr>
              <a:t>2</a:t>
            </a:r>
            <a:r>
              <a:rPr lang="ja-JP" altLang="en-US" sz="1100" b="0" dirty="0">
                <a:latin typeface="Meiryo" pitchFamily="34" charset="-128"/>
                <a:ea typeface="Meiryo" pitchFamily="34" charset="-128"/>
                <a:cs typeface="Meiryo" pitchFamily="34" charset="-128"/>
              </a:rPr>
              <a:t>ヶ月前のレセプトまでに </a:t>
            </a:r>
            <a:r>
              <a:rPr lang="en-US" altLang="ja-JP" sz="1100" b="0" dirty="0">
                <a:latin typeface="Meiryo" pitchFamily="34" charset="-128"/>
                <a:ea typeface="Meiryo" pitchFamily="34" charset="-128"/>
                <a:cs typeface="Meiryo" pitchFamily="34" charset="-128"/>
              </a:rPr>
              <a:t>2</a:t>
            </a:r>
            <a:r>
              <a:rPr lang="ja-JP" altLang="en-US" sz="1100" b="0" dirty="0">
                <a:latin typeface="Meiryo" pitchFamily="34" charset="-128"/>
                <a:ea typeface="Meiryo" pitchFamily="34" charset="-128"/>
                <a:cs typeface="Meiryo" pitchFamily="34" charset="-128"/>
              </a:rPr>
              <a:t>回以上の </a:t>
            </a:r>
            <a:r>
              <a:rPr lang="en-US" altLang="ja-JP" sz="1100" b="0" dirty="0">
                <a:latin typeface="Meiryo" pitchFamily="34" charset="-128"/>
                <a:ea typeface="Meiryo" pitchFamily="34" charset="-128"/>
                <a:cs typeface="Meiryo" pitchFamily="34" charset="-128"/>
              </a:rPr>
              <a:t>G1</a:t>
            </a:r>
            <a:r>
              <a:rPr lang="ja-JP" altLang="en-US" sz="1100" b="0" dirty="0">
                <a:latin typeface="Meiryo" pitchFamily="34" charset="-128"/>
                <a:ea typeface="Meiryo" pitchFamily="34" charset="-128"/>
                <a:cs typeface="Meiryo" pitchFamily="34" charset="-128"/>
              </a:rPr>
              <a:t>の算定があります 。</a:t>
            </a: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診療行為点検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1</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点検方法</a:t>
            </a:r>
          </a:p>
        </p:txBody>
      </p:sp>
      <p:pic>
        <p:nvPicPr>
          <p:cNvPr id="12" name="Picture 2"/>
          <p:cNvPicPr>
            <a:picLocks noChangeAspect="1" noChangeArrowheads="1"/>
          </p:cNvPicPr>
          <p:nvPr/>
        </p:nvPicPr>
        <p:blipFill>
          <a:blip r:embed="rId3" cstate="print"/>
          <a:srcRect/>
          <a:stretch>
            <a:fillRect/>
          </a:stretch>
        </p:blipFill>
        <p:spPr bwMode="auto">
          <a:xfrm>
            <a:off x="3028315" y="1654175"/>
            <a:ext cx="5937885" cy="4503420"/>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387350" y="5174080"/>
            <a:ext cx="4000500" cy="781050"/>
          </a:xfrm>
          <a:prstGeom prst="rect">
            <a:avLst/>
          </a:prstGeom>
          <a:noFill/>
          <a:ln w="9525">
            <a:noFill/>
            <a:miter lim="800000"/>
            <a:headEnd/>
            <a:tailEnd/>
          </a:ln>
          <a:effectLst/>
        </p:spPr>
      </p:pic>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診療行為点検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1</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説明</a:t>
            </a:r>
          </a:p>
        </p:txBody>
      </p:sp>
      <p:sp>
        <p:nvSpPr>
          <p:cNvPr id="13" name="Text Box 5"/>
          <p:cNvSpPr txBox="1">
            <a:spLocks noChangeArrowheads="1"/>
          </p:cNvSpPr>
          <p:nvPr/>
        </p:nvSpPr>
        <p:spPr bwMode="auto">
          <a:xfrm>
            <a:off x="815975" y="1174750"/>
            <a:ext cx="8154770" cy="430887"/>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PLK920C001 : </a:t>
            </a:r>
            <a:r>
              <a:rPr kumimoji="1" lang="ja-JP" altLang="en-US" sz="1100" b="0" dirty="0" smtClean="0">
                <a:solidFill>
                  <a:srgbClr val="003366"/>
                </a:solidFill>
                <a:latin typeface="Meiryo" pitchFamily="34" charset="-128"/>
                <a:ea typeface="Meiryo" pitchFamily="34" charset="-128"/>
                <a:cs typeface="Meiryo" pitchFamily="34" charset="-128"/>
              </a:rPr>
              <a:t>「</a:t>
            </a:r>
            <a:r>
              <a:rPr kumimoji="1" lang="zh-TW" altLang="en-US" sz="1100" b="0" dirty="0" smtClean="0">
                <a:solidFill>
                  <a:srgbClr val="003366"/>
                </a:solidFill>
                <a:latin typeface="Meiryo" pitchFamily="34" charset="-128"/>
                <a:ea typeface="Meiryo" pitchFamily="34" charset="-128"/>
                <a:cs typeface="Meiryo" pitchFamily="34" charset="-128"/>
              </a:rPr>
              <a:t>自家採血輸血（１回目）」</a:t>
            </a:r>
            <a:r>
              <a:rPr kumimoji="1" lang="ja-JP" altLang="en-US" sz="1100" b="0" dirty="0" smtClean="0">
                <a:solidFill>
                  <a:srgbClr val="003366"/>
                </a:solidFill>
                <a:latin typeface="Meiryo" pitchFamily="34" charset="-128"/>
                <a:ea typeface="Meiryo" pitchFamily="34" charset="-128"/>
                <a:cs typeface="Meiryo" pitchFamily="34" charset="-128"/>
              </a:rPr>
              <a:t>の</a:t>
            </a:r>
            <a:r>
              <a:rPr kumimoji="1" lang="ja-JP" altLang="en-US" sz="1100" b="0" dirty="0">
                <a:solidFill>
                  <a:srgbClr val="003366"/>
                </a:solidFill>
                <a:latin typeface="Meiryo" pitchFamily="34" charset="-128"/>
                <a:ea typeface="Meiryo" pitchFamily="34" charset="-128"/>
                <a:cs typeface="Meiryo" pitchFamily="34" charset="-128"/>
              </a:rPr>
              <a:t>算定はいかがでしょうか。　すでに１回目算定あります　２回目以降ではないでしょうか。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20" name="Text Box 5"/>
          <p:cNvSpPr txBox="1">
            <a:spLocks noChangeArrowheads="1"/>
          </p:cNvSpPr>
          <p:nvPr/>
        </p:nvSpPr>
        <p:spPr bwMode="auto">
          <a:xfrm>
            <a:off x="387350" y="6016739"/>
            <a:ext cx="8159751" cy="261610"/>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ko-KR" sz="1100" b="0" dirty="0">
                <a:latin typeface="Meiryo" pitchFamily="34" charset="-128"/>
                <a:ea typeface="Meiryo" pitchFamily="34" charset="-128"/>
                <a:cs typeface="Meiryo" pitchFamily="34" charset="-128"/>
              </a:rPr>
              <a:t>③ </a:t>
            </a:r>
            <a:r>
              <a:rPr lang="en-US" altLang="ja-JP" sz="1100" b="0" dirty="0">
                <a:latin typeface="Meiryo" pitchFamily="34" charset="-128"/>
                <a:ea typeface="Meiryo" pitchFamily="34" charset="-128"/>
                <a:cs typeface="Meiryo" pitchFamily="34" charset="-128"/>
              </a:rPr>
              <a:t>000</a:t>
            </a:r>
            <a:r>
              <a:rPr lang="ja-JP" altLang="en-US" sz="1100" b="0" dirty="0">
                <a:latin typeface="Meiryo" pitchFamily="34" charset="-128"/>
                <a:ea typeface="Meiryo" pitchFamily="34" charset="-128"/>
                <a:cs typeface="Meiryo" pitchFamily="34" charset="-128"/>
              </a:rPr>
              <a:t>段階の設定によって</a:t>
            </a:r>
            <a:r>
              <a:rPr lang="ko-KR" altLang="en-US" sz="1100" b="0" dirty="0">
                <a:latin typeface="Meiryo" pitchFamily="34" charset="-128"/>
                <a:ea typeface="Meiryo" pitchFamily="34" charset="-128"/>
                <a:cs typeface="Meiryo" pitchFamily="34" charset="-128"/>
              </a:rPr>
              <a:t>減点予測点数</a:t>
            </a:r>
            <a:r>
              <a:rPr lang="ja-JP" altLang="en-US" sz="1100" b="0" dirty="0">
                <a:latin typeface="Meiryo" pitchFamily="34" charset="-128"/>
                <a:ea typeface="Meiryo" pitchFamily="34" charset="-128"/>
                <a:cs typeface="Meiryo" pitchFamily="34" charset="-128"/>
              </a:rPr>
              <a:t>を計算します</a:t>
            </a:r>
            <a:r>
              <a:rPr lang="ko-KR" altLang="en-US" sz="1100" b="0" dirty="0">
                <a:latin typeface="Meiryo" pitchFamily="34" charset="-128"/>
                <a:ea typeface="Meiryo" pitchFamily="34" charset="-128"/>
                <a:cs typeface="Meiryo" pitchFamily="34" charset="-128"/>
              </a:rPr>
              <a:t>。</a:t>
            </a:r>
            <a:endParaRPr lang="en-US" altLang="ko-KR" sz="1100" b="0" dirty="0">
              <a:latin typeface="Meiryo" pitchFamily="34" charset="-128"/>
              <a:ea typeface="Meiryo" pitchFamily="34" charset="-128"/>
              <a:cs typeface="Meiryo" pitchFamily="34" charset="-128"/>
            </a:endParaRPr>
          </a:p>
        </p:txBody>
      </p:sp>
      <p:sp>
        <p:nvSpPr>
          <p:cNvPr id="19" name="Text Box 5"/>
          <p:cNvSpPr txBox="1">
            <a:spLocks noChangeArrowheads="1"/>
          </p:cNvSpPr>
          <p:nvPr/>
        </p:nvSpPr>
        <p:spPr bwMode="auto">
          <a:xfrm>
            <a:off x="387350" y="3516988"/>
            <a:ext cx="8383270" cy="1192634"/>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ja-JP" altLang="en-US" sz="1100" b="0" dirty="0">
                <a:latin typeface="Meiryo" pitchFamily="34" charset="-128"/>
                <a:ea typeface="Meiryo" pitchFamily="34" charset="-128"/>
                <a:cs typeface="Meiryo" pitchFamily="34" charset="-128"/>
              </a:rPr>
              <a:t>① どの範囲で集計するかを設定します。</a:t>
            </a:r>
            <a:r>
              <a:rPr lang="en-US" altLang="ja-JP" sz="1100" b="0" dirty="0">
                <a:latin typeface="Meiryo" pitchFamily="34" charset="-128"/>
                <a:ea typeface="Meiryo" pitchFamily="34" charset="-128"/>
                <a:cs typeface="Meiryo" pitchFamily="34" charset="-128"/>
                <a:sym typeface="Wingdings" pitchFamily="2" charset="2"/>
              </a:rPr>
              <a:t> </a:t>
            </a:r>
            <a:r>
              <a:rPr lang="en-US" altLang="ja-JP"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全体レセプトで集計します。</a:t>
            </a:r>
            <a:r>
              <a:rPr lang="ja-JP" altLang="en-US" sz="1100" b="0" dirty="0">
                <a:latin typeface="Meiryo" pitchFamily="34" charset="-128"/>
                <a:ea typeface="Meiryo" pitchFamily="34" charset="-128"/>
                <a:cs typeface="Meiryo" pitchFamily="34" charset="-128"/>
                <a:sym typeface="Wingdings" pitchFamily="2" charset="2"/>
              </a:rPr>
              <a:t> 過去 </a:t>
            </a:r>
            <a:r>
              <a:rPr lang="en-US" altLang="ja-JP" sz="1100" b="0" dirty="0">
                <a:latin typeface="Meiryo" pitchFamily="34" charset="-128"/>
                <a:ea typeface="Meiryo" pitchFamily="34" charset="-128"/>
                <a:cs typeface="Meiryo" pitchFamily="34" charset="-128"/>
                <a:sym typeface="Wingdings" pitchFamily="2" charset="2"/>
              </a:rPr>
              <a:t>2</a:t>
            </a:r>
            <a:r>
              <a:rPr lang="ja-JP" altLang="en-US" sz="1100" b="0" dirty="0">
                <a:latin typeface="Meiryo" pitchFamily="34" charset="-128"/>
                <a:ea typeface="Meiryo" pitchFamily="34" charset="-128"/>
                <a:cs typeface="Meiryo" pitchFamily="34" charset="-128"/>
                <a:sym typeface="Wingdings" pitchFamily="2" charset="2"/>
              </a:rPr>
              <a:t>ヶ月前から点検月までのレセプトで集計します</a:t>
            </a:r>
            <a:r>
              <a:rPr lang="ko-KR" altLang="en-US" sz="1100" b="0" dirty="0">
                <a:latin typeface="Meiryo" pitchFamily="34" charset="-128"/>
                <a:ea typeface="Meiryo" pitchFamily="34" charset="-128"/>
                <a:cs typeface="Meiryo" pitchFamily="34" charset="-128"/>
                <a:sym typeface="Wingdings" pitchFamily="2" charset="2"/>
              </a:rPr>
              <a:t>。</a:t>
            </a:r>
            <a:r>
              <a:rPr lang="en-US" altLang="ko-KR" sz="1100" b="0" dirty="0">
                <a:latin typeface="Meiryo" pitchFamily="34" charset="-128"/>
                <a:ea typeface="Meiryo" pitchFamily="34" charset="-128"/>
                <a:cs typeface="Meiryo" pitchFamily="34" charset="-128"/>
                <a:sym typeface="Wingdings" pitchFamily="2" charset="2"/>
              </a:rPr>
              <a:t>  (</a:t>
            </a:r>
            <a:r>
              <a:rPr lang="ja-JP" altLang="en-US" sz="1100" b="0" dirty="0">
                <a:latin typeface="Meiryo" pitchFamily="34" charset="-128"/>
                <a:ea typeface="Meiryo" pitchFamily="34" charset="-128"/>
                <a:cs typeface="Meiryo" pitchFamily="34" charset="-128"/>
                <a:sym typeface="Wingdings" pitchFamily="2" charset="2"/>
              </a:rPr>
              <a:t>全体レセプトは </a:t>
            </a:r>
            <a:r>
              <a:rPr lang="en-US" altLang="ja-JP" sz="1100" b="0" dirty="0">
                <a:latin typeface="Meiryo" pitchFamily="34" charset="-128"/>
                <a:ea typeface="Meiryo" pitchFamily="34" charset="-128"/>
                <a:cs typeface="Meiryo" pitchFamily="34" charset="-128"/>
                <a:sym typeface="Wingdings" pitchFamily="2" charset="2"/>
              </a:rPr>
              <a:t>000 </a:t>
            </a:r>
            <a:r>
              <a:rPr lang="ja-JP" altLang="en-US" sz="1100" b="0" dirty="0">
                <a:latin typeface="Meiryo" pitchFamily="34" charset="-128"/>
                <a:ea typeface="Meiryo" pitchFamily="34" charset="-128"/>
                <a:cs typeface="Meiryo" pitchFamily="34" charset="-128"/>
                <a:sym typeface="Wingdings" pitchFamily="2" charset="2"/>
              </a:rPr>
              <a:t>段階だけ設定可能</a:t>
            </a:r>
            <a:r>
              <a:rPr lang="en-US" altLang="ko-KR" sz="1100" b="0" dirty="0">
                <a:latin typeface="Meiryo" pitchFamily="34" charset="-128"/>
                <a:ea typeface="Meiryo" pitchFamily="34" charset="-128"/>
                <a:cs typeface="Meiryo" pitchFamily="34" charset="-128"/>
                <a:sym typeface="Wingdings" pitchFamily="2" charset="2"/>
              </a:rPr>
              <a:t>)</a:t>
            </a:r>
            <a:endParaRPr lang="en-US" altLang="ko-KR" sz="1100" b="0" dirty="0">
              <a:latin typeface="Meiryo" pitchFamily="34" charset="-128"/>
              <a:ea typeface="Meiryo" pitchFamily="34" charset="-128"/>
              <a:cs typeface="Meiryo" pitchFamily="34" charset="-128"/>
            </a:endParaRPr>
          </a:p>
          <a:p>
            <a:pPr marL="177800" indent="-177800">
              <a:spcBef>
                <a:spcPct val="50000"/>
              </a:spcBef>
            </a:pPr>
            <a:r>
              <a:rPr lang="en-US" altLang="ko-KR" sz="1100" b="0" dirty="0">
                <a:latin typeface="Meiryo" pitchFamily="34" charset="-128"/>
                <a:ea typeface="Meiryo" pitchFamily="34" charset="-128"/>
                <a:cs typeface="Meiryo" pitchFamily="34" charset="-128"/>
              </a:rPr>
              <a:t>② </a:t>
            </a:r>
            <a:r>
              <a:rPr lang="ja-JP" altLang="en-US" sz="1100" b="0" dirty="0">
                <a:latin typeface="Meiryo" pitchFamily="34" charset="-128"/>
                <a:ea typeface="Meiryo" pitchFamily="34" charset="-128"/>
                <a:cs typeface="Meiryo" pitchFamily="34" charset="-128"/>
              </a:rPr>
              <a:t>参照する過去の月数を設定します。</a:t>
            </a:r>
            <a:r>
              <a:rPr lang="en-US" altLang="ja-JP" sz="1100" b="0" dirty="0">
                <a:latin typeface="Meiryo" pitchFamily="34" charset="-128"/>
                <a:ea typeface="Meiryo" pitchFamily="34" charset="-128"/>
                <a:cs typeface="Meiryo" pitchFamily="34" charset="-128"/>
                <a:sym typeface="Wingdings" pitchFamily="2" charset="2"/>
              </a:rPr>
              <a:t> </a:t>
            </a:r>
            <a:r>
              <a:rPr lang="en-US" altLang="ja-JP"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点検月から過去 </a:t>
            </a:r>
            <a:r>
              <a:rPr lang="en-US" altLang="ja-JP" sz="1100" b="0" dirty="0">
                <a:latin typeface="Meiryo" pitchFamily="34" charset="-128"/>
                <a:ea typeface="Meiryo" pitchFamily="34" charset="-128"/>
                <a:cs typeface="Meiryo" pitchFamily="34" charset="-128"/>
              </a:rPr>
              <a:t>2</a:t>
            </a:r>
            <a:r>
              <a:rPr lang="ja-JP" altLang="en-US" sz="1100" b="0" dirty="0">
                <a:latin typeface="Meiryo" pitchFamily="34" charset="-128"/>
                <a:ea typeface="Meiryo" pitchFamily="34" charset="-128"/>
                <a:cs typeface="Meiryo" pitchFamily="34" charset="-128"/>
              </a:rPr>
              <a:t>ヶ月までの診療月のレセプトで集計します。</a:t>
            </a:r>
            <a:endParaRPr lang="en-US" altLang="ko-KR" sz="1100" b="0" dirty="0">
              <a:latin typeface="Meiryo" pitchFamily="34" charset="-128"/>
              <a:ea typeface="Meiryo" pitchFamily="34" charset="-128"/>
              <a:cs typeface="Meiryo" pitchFamily="34" charset="-128"/>
              <a:sym typeface="Wingdings" pitchFamily="2" charset="2"/>
            </a:endParaRPr>
          </a:p>
          <a:p>
            <a:pPr marL="177800" indent="-177800">
              <a:spcBef>
                <a:spcPct val="50000"/>
              </a:spcBef>
            </a:pPr>
            <a:endParaRPr lang="en-US" altLang="ko-KR" sz="1100" b="0" dirty="0">
              <a:latin typeface="Meiryo" pitchFamily="34" charset="-128"/>
              <a:ea typeface="Meiryo" pitchFamily="34" charset="-128"/>
              <a:cs typeface="Meiryo" pitchFamily="34" charset="-128"/>
              <a:sym typeface="Wingdings" pitchFamily="2" charset="2"/>
            </a:endParaRPr>
          </a:p>
          <a:p>
            <a:pPr marL="177800" indent="-177800">
              <a:spcBef>
                <a:spcPct val="50000"/>
              </a:spcBef>
            </a:pPr>
            <a:r>
              <a:rPr lang="ja-JP" altLang="en-US" sz="1100" dirty="0">
                <a:latin typeface="Meiryo" pitchFamily="34" charset="-128"/>
                <a:ea typeface="Meiryo" pitchFamily="34" charset="-128"/>
                <a:cs typeface="Meiryo" pitchFamily="34" charset="-128"/>
              </a:rPr>
              <a:t>　過去 </a:t>
            </a:r>
            <a:r>
              <a:rPr lang="en-US" altLang="ja-JP" sz="1100" dirty="0">
                <a:latin typeface="Meiryo" pitchFamily="34" charset="-128"/>
                <a:ea typeface="Meiryo" pitchFamily="34" charset="-128"/>
                <a:cs typeface="Meiryo" pitchFamily="34" charset="-128"/>
              </a:rPr>
              <a:t>2</a:t>
            </a:r>
            <a:r>
              <a:rPr lang="ja-JP" altLang="en-US" sz="1100" dirty="0">
                <a:latin typeface="Meiryo" pitchFamily="34" charset="-128"/>
                <a:ea typeface="Meiryo" pitchFamily="34" charset="-128"/>
                <a:cs typeface="Meiryo" pitchFamily="34" charset="-128"/>
              </a:rPr>
              <a:t>ヶ月前から点検月までのレセプトでコード別回数の合が </a:t>
            </a:r>
            <a:r>
              <a:rPr lang="en-US" altLang="ja-JP" sz="1100" dirty="0">
                <a:latin typeface="Meiryo" pitchFamily="34" charset="-128"/>
                <a:ea typeface="Meiryo" pitchFamily="34" charset="-128"/>
                <a:cs typeface="Meiryo" pitchFamily="34" charset="-128"/>
              </a:rPr>
              <a:t>2 </a:t>
            </a:r>
            <a:r>
              <a:rPr lang="ja-JP" altLang="en-US" sz="1100" dirty="0">
                <a:latin typeface="Meiryo" pitchFamily="34" charset="-128"/>
                <a:ea typeface="Meiryo" pitchFamily="34" charset="-128"/>
                <a:cs typeface="Meiryo" pitchFamily="34" charset="-128"/>
              </a:rPr>
              <a:t>以上の対象があれば条件を満たします。</a:t>
            </a:r>
            <a:endParaRPr lang="en-US" altLang="ko-KR" sz="1100" dirty="0">
              <a:latin typeface="Meiryo" pitchFamily="34" charset="-128"/>
              <a:ea typeface="Meiryo" pitchFamily="34" charset="-128"/>
              <a:cs typeface="Meiryo" pitchFamily="34" charset="-128"/>
            </a:endParaRPr>
          </a:p>
        </p:txBody>
      </p:sp>
      <p:sp>
        <p:nvSpPr>
          <p:cNvPr id="18" name="TextBox 23"/>
          <p:cNvSpPr txBox="1"/>
          <p:nvPr/>
        </p:nvSpPr>
        <p:spPr>
          <a:xfrm>
            <a:off x="3571752" y="5429967"/>
            <a:ext cx="364202"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③</a:t>
            </a:r>
            <a:endParaRPr lang="ko-KR" altLang="en-US" dirty="0">
              <a:solidFill>
                <a:srgbClr val="FF0000"/>
              </a:solidFill>
            </a:endParaRPr>
          </a:p>
        </p:txBody>
      </p:sp>
      <p:pic>
        <p:nvPicPr>
          <p:cNvPr id="21" name="Picture 2"/>
          <p:cNvPicPr>
            <a:picLocks noChangeAspect="1" noChangeArrowheads="1"/>
          </p:cNvPicPr>
          <p:nvPr/>
        </p:nvPicPr>
        <p:blipFill>
          <a:blip r:embed="rId4" cstate="print"/>
          <a:srcRect/>
          <a:stretch>
            <a:fillRect/>
          </a:stretch>
        </p:blipFill>
        <p:spPr bwMode="auto">
          <a:xfrm>
            <a:off x="377640" y="2007118"/>
            <a:ext cx="5000625" cy="1419225"/>
          </a:xfrm>
          <a:prstGeom prst="rect">
            <a:avLst/>
          </a:prstGeom>
          <a:noFill/>
          <a:ln w="9525">
            <a:noFill/>
            <a:miter lim="800000"/>
            <a:headEnd/>
            <a:tailEnd/>
          </a:ln>
          <a:effectLst/>
        </p:spPr>
      </p:pic>
      <p:sp>
        <p:nvSpPr>
          <p:cNvPr id="23" name="TextBox 15"/>
          <p:cNvSpPr txBox="1"/>
          <p:nvPr/>
        </p:nvSpPr>
        <p:spPr>
          <a:xfrm>
            <a:off x="4721506" y="2236995"/>
            <a:ext cx="360996"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②</a:t>
            </a:r>
            <a:endParaRPr lang="ko-KR" altLang="en-US" dirty="0">
              <a:solidFill>
                <a:srgbClr val="FF0000"/>
              </a:solidFill>
            </a:endParaRPr>
          </a:p>
        </p:txBody>
      </p:sp>
      <p:sp>
        <p:nvSpPr>
          <p:cNvPr id="26" name="TextBox 14"/>
          <p:cNvSpPr txBox="1"/>
          <p:nvPr/>
        </p:nvSpPr>
        <p:spPr>
          <a:xfrm>
            <a:off x="2184296" y="2236995"/>
            <a:ext cx="364202"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①</a:t>
            </a:r>
            <a:endParaRPr lang="ko-KR" altLang="en-US"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110597" name="Text Box 5"/>
          <p:cNvSpPr txBox="1">
            <a:spLocks noChangeArrowheads="1"/>
          </p:cNvSpPr>
          <p:nvPr/>
        </p:nvSpPr>
        <p:spPr bwMode="auto">
          <a:xfrm>
            <a:off x="815975" y="1174750"/>
            <a:ext cx="8154770" cy="261610"/>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PLY422M012 : </a:t>
            </a:r>
            <a:r>
              <a:rPr kumimoji="1" lang="ja-JP" altLang="en-US" sz="1100" b="0" dirty="0">
                <a:solidFill>
                  <a:srgbClr val="003366"/>
                </a:solidFill>
                <a:latin typeface="Meiryo" pitchFamily="34" charset="-128"/>
                <a:ea typeface="Meiryo" pitchFamily="34" charset="-128"/>
                <a:cs typeface="Meiryo" pitchFamily="34" charset="-128"/>
              </a:rPr>
              <a:t>「メソトレキセート錠２．５ｍｇ」の１日用量は過剰ではないでしょうか。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110599" name="Text Box 5"/>
          <p:cNvSpPr txBox="1">
            <a:spLocks noChangeArrowheads="1"/>
          </p:cNvSpPr>
          <p:nvPr/>
        </p:nvSpPr>
        <p:spPr bwMode="auto">
          <a:xfrm>
            <a:off x="298449" y="1966913"/>
            <a:ext cx="2492375" cy="430887"/>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ja-JP" sz="1100" b="0" dirty="0">
                <a:latin typeface="Meiryo" pitchFamily="34" charset="-128"/>
                <a:ea typeface="Meiryo" pitchFamily="34" charset="-128"/>
                <a:cs typeface="Meiryo" pitchFamily="34" charset="-128"/>
              </a:rPr>
              <a:t>0)</a:t>
            </a:r>
            <a:r>
              <a:rPr kumimoji="1" lang="ja-JP" altLang="en-US" sz="1100" b="0" dirty="0">
                <a:solidFill>
                  <a:srgbClr val="003366"/>
                </a:solidFill>
                <a:latin typeface="Meiryo" pitchFamily="34" charset="-128"/>
                <a:ea typeface="Meiryo" pitchFamily="34" charset="-128"/>
                <a:cs typeface="Meiryo" pitchFamily="34" charset="-128"/>
              </a:rPr>
              <a:t>レセプトに</a:t>
            </a:r>
            <a:r>
              <a:rPr kumimoji="1" lang="en-US" altLang="ja-JP" sz="1100" b="0" dirty="0">
                <a:solidFill>
                  <a:srgbClr val="003366"/>
                </a:solidFill>
                <a:latin typeface="Meiryo" pitchFamily="34" charset="-128"/>
                <a:ea typeface="Meiryo" pitchFamily="34" charset="-128"/>
                <a:cs typeface="Meiryo" pitchFamily="34" charset="-128"/>
              </a:rPr>
              <a:t>G1</a:t>
            </a:r>
            <a:r>
              <a:rPr kumimoji="1" lang="ja-JP" altLang="en-US" sz="1100" b="0" dirty="0">
                <a:solidFill>
                  <a:srgbClr val="003366"/>
                </a:solidFill>
                <a:latin typeface="Meiryo" pitchFamily="34" charset="-128"/>
                <a:ea typeface="Meiryo" pitchFamily="34" charset="-128"/>
                <a:cs typeface="Meiryo" pitchFamily="34" charset="-128"/>
              </a:rPr>
              <a:t>が１日</a:t>
            </a:r>
            <a:r>
              <a:rPr kumimoji="1" lang="en-US" altLang="ja-JP" sz="1100" b="0" dirty="0">
                <a:solidFill>
                  <a:srgbClr val="003366"/>
                </a:solidFill>
                <a:latin typeface="Meiryo" pitchFamily="34" charset="-128"/>
                <a:ea typeface="Meiryo" pitchFamily="34" charset="-128"/>
                <a:cs typeface="Meiryo" pitchFamily="34" charset="-128"/>
              </a:rPr>
              <a:t>10mg</a:t>
            </a:r>
            <a:r>
              <a:rPr kumimoji="1" lang="ja-JP" altLang="en-US" sz="1100" b="0" dirty="0">
                <a:solidFill>
                  <a:srgbClr val="003366"/>
                </a:solidFill>
                <a:latin typeface="Meiryo" pitchFamily="34" charset="-128"/>
                <a:ea typeface="Meiryo" pitchFamily="34" charset="-128"/>
                <a:cs typeface="Meiryo" pitchFamily="34" charset="-128"/>
              </a:rPr>
              <a:t>を超えての投与あります。</a:t>
            </a:r>
            <a:endParaRPr lang="ja-JP" altLang="en-US" sz="1100" b="0" dirty="0">
              <a:latin typeface="Meiryo" pitchFamily="34" charset="-128"/>
              <a:ea typeface="Meiryo" pitchFamily="34" charset="-128"/>
              <a:cs typeface="Meiryo" pitchFamily="34" charset="-128"/>
            </a:endParaRP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医薬品、特定器材点検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2</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点検方法</a:t>
            </a:r>
          </a:p>
        </p:txBody>
      </p:sp>
      <p:pic>
        <p:nvPicPr>
          <p:cNvPr id="1026" name="Picture 2"/>
          <p:cNvPicPr>
            <a:picLocks noChangeAspect="1" noChangeArrowheads="1"/>
          </p:cNvPicPr>
          <p:nvPr/>
        </p:nvPicPr>
        <p:blipFill>
          <a:blip r:embed="rId3" cstate="print"/>
          <a:srcRect/>
          <a:stretch>
            <a:fillRect/>
          </a:stretch>
        </p:blipFill>
        <p:spPr bwMode="auto">
          <a:xfrm>
            <a:off x="2999740" y="1654175"/>
            <a:ext cx="5966460" cy="449770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377642" y="1984860"/>
            <a:ext cx="5000625" cy="847725"/>
          </a:xfrm>
          <a:prstGeom prst="rect">
            <a:avLst/>
          </a:prstGeom>
          <a:noFill/>
          <a:ln w="9525">
            <a:noFill/>
            <a:miter lim="800000"/>
            <a:headEnd/>
            <a:tailEnd/>
          </a:ln>
          <a:effectLst/>
        </p:spPr>
      </p:pic>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医薬品、特定器材点検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2</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説明</a:t>
            </a:r>
          </a:p>
        </p:txBody>
      </p:sp>
      <p:sp>
        <p:nvSpPr>
          <p:cNvPr id="13" name="Text Box 5"/>
          <p:cNvSpPr txBox="1">
            <a:spLocks noChangeArrowheads="1"/>
          </p:cNvSpPr>
          <p:nvPr/>
        </p:nvSpPr>
        <p:spPr bwMode="auto">
          <a:xfrm>
            <a:off x="815975" y="1174750"/>
            <a:ext cx="8154770" cy="261610"/>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PLY422M012 : </a:t>
            </a:r>
            <a:r>
              <a:rPr kumimoji="1" lang="ja-JP" altLang="en-US" sz="1100" b="0" dirty="0">
                <a:solidFill>
                  <a:srgbClr val="003366"/>
                </a:solidFill>
                <a:latin typeface="Meiryo" pitchFamily="34" charset="-128"/>
                <a:ea typeface="Meiryo" pitchFamily="34" charset="-128"/>
                <a:cs typeface="Meiryo" pitchFamily="34" charset="-128"/>
              </a:rPr>
              <a:t>「メソトレキセート錠２．５ｍｇ」の１日用量は過剰ではないでしょうか。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20" name="Text Box 5"/>
          <p:cNvSpPr txBox="1">
            <a:spLocks noChangeArrowheads="1"/>
          </p:cNvSpPr>
          <p:nvPr/>
        </p:nvSpPr>
        <p:spPr bwMode="auto">
          <a:xfrm>
            <a:off x="377642" y="4949569"/>
            <a:ext cx="8159751" cy="1023357"/>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ja-JP" altLang="en-US" sz="1100" b="0" dirty="0">
                <a:latin typeface="Meiryo" pitchFamily="34" charset="-128"/>
                <a:ea typeface="Meiryo" pitchFamily="34" charset="-128"/>
                <a:cs typeface="Meiryo" pitchFamily="34" charset="-128"/>
              </a:rPr>
              <a:t>③ 集計項目によって集計します。</a:t>
            </a:r>
            <a:r>
              <a:rPr lang="en-US" altLang="ja-JP" sz="1100" b="0" dirty="0">
                <a:latin typeface="Meiryo" pitchFamily="34" charset="-128"/>
                <a:ea typeface="Meiryo" pitchFamily="34" charset="-128"/>
                <a:cs typeface="Meiryo" pitchFamily="34" charset="-128"/>
              </a:rPr>
              <a:t> </a:t>
            </a:r>
            <a:r>
              <a:rPr lang="en-US" altLang="ja-JP" sz="1100" b="0" dirty="0">
                <a:latin typeface="Meiryo" pitchFamily="34" charset="-128"/>
                <a:ea typeface="Meiryo" pitchFamily="34" charset="-128"/>
                <a:cs typeface="Meiryo" pitchFamily="34" charset="-128"/>
                <a:sym typeface="Wingdings" pitchFamily="2" charset="2"/>
              </a:rPr>
              <a:t> </a:t>
            </a:r>
            <a:r>
              <a:rPr lang="en-US" altLang="ja-JP"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使用量を集計します。</a:t>
            </a:r>
            <a:endParaRPr lang="en-US" altLang="ja-JP" sz="1100" b="0" dirty="0">
              <a:latin typeface="Meiryo" pitchFamily="34" charset="-128"/>
              <a:ea typeface="Meiryo" pitchFamily="34" charset="-128"/>
              <a:cs typeface="Meiryo" pitchFamily="34" charset="-128"/>
            </a:endParaRPr>
          </a:p>
          <a:p>
            <a:pPr marL="177800" indent="-177800">
              <a:spcBef>
                <a:spcPct val="50000"/>
              </a:spcBef>
            </a:pPr>
            <a:r>
              <a:rPr lang="en-US" altLang="ja-JP" sz="1100" b="0" dirty="0">
                <a:latin typeface="Meiryo" pitchFamily="34" charset="-128"/>
                <a:ea typeface="Meiryo" pitchFamily="34" charset="-128"/>
                <a:cs typeface="Meiryo" pitchFamily="34" charset="-128"/>
              </a:rPr>
              <a:t>④ </a:t>
            </a:r>
            <a:r>
              <a:rPr lang="ja-JP" altLang="en-US" sz="1100" b="0" dirty="0">
                <a:latin typeface="Meiryo" pitchFamily="34" charset="-128"/>
                <a:ea typeface="Meiryo" pitchFamily="34" charset="-128"/>
                <a:cs typeface="Meiryo" pitchFamily="34" charset="-128"/>
              </a:rPr>
              <a:t>集計範囲別で集計します。</a:t>
            </a:r>
            <a:r>
              <a:rPr lang="en-US" altLang="ja-JP" sz="1100" b="0" dirty="0">
                <a:latin typeface="Meiryo" pitchFamily="34" charset="-128"/>
                <a:ea typeface="Meiryo" pitchFamily="34" charset="-128"/>
                <a:cs typeface="Meiryo" pitchFamily="34" charset="-128"/>
                <a:sym typeface="Wingdings" pitchFamily="2" charset="2"/>
              </a:rPr>
              <a:t> </a:t>
            </a:r>
            <a:r>
              <a:rPr lang="en-US" altLang="ja-JP"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算定日別で集計します。</a:t>
            </a:r>
            <a:endParaRPr lang="en-US" altLang="ja-JP" sz="1100" b="0" dirty="0">
              <a:latin typeface="Meiryo" pitchFamily="34" charset="-128"/>
              <a:ea typeface="Meiryo" pitchFamily="34" charset="-128"/>
              <a:cs typeface="Meiryo" pitchFamily="34" charset="-128"/>
            </a:endParaRPr>
          </a:p>
          <a:p>
            <a:pPr marL="177800" indent="-177800">
              <a:spcBef>
                <a:spcPct val="50000"/>
              </a:spcBef>
            </a:pPr>
            <a:endParaRPr lang="en-US" altLang="ko-KR" sz="1100" b="0" dirty="0">
              <a:latin typeface="Meiryo" pitchFamily="34" charset="-128"/>
              <a:ea typeface="Meiryo" pitchFamily="34" charset="-128"/>
              <a:cs typeface="Meiryo" pitchFamily="34" charset="-128"/>
            </a:endParaRPr>
          </a:p>
          <a:p>
            <a:pPr marL="177800" indent="-177800">
              <a:spcBef>
                <a:spcPct val="50000"/>
              </a:spcBef>
            </a:pPr>
            <a:r>
              <a:rPr lang="ja-JP" altLang="en-US" sz="1100" dirty="0">
                <a:latin typeface="Meiryo" pitchFamily="34" charset="-128"/>
                <a:ea typeface="Meiryo" pitchFamily="34" charset="-128"/>
                <a:cs typeface="Meiryo" pitchFamily="34" charset="-128"/>
              </a:rPr>
              <a:t>　算定日別で内服でコード別使用量の合が </a:t>
            </a:r>
            <a:r>
              <a:rPr lang="en-US" altLang="ja-JP" sz="1100" dirty="0">
                <a:latin typeface="Meiryo" pitchFamily="34" charset="-128"/>
                <a:ea typeface="Meiryo" pitchFamily="34" charset="-128"/>
                <a:cs typeface="Meiryo" pitchFamily="34" charset="-128"/>
              </a:rPr>
              <a:t>4</a:t>
            </a:r>
            <a:r>
              <a:rPr lang="ja-JP" altLang="en-US" sz="1100" dirty="0">
                <a:latin typeface="Meiryo" pitchFamily="34" charset="-128"/>
                <a:ea typeface="Meiryo" pitchFamily="34" charset="-128"/>
                <a:cs typeface="Meiryo" pitchFamily="34" charset="-128"/>
              </a:rPr>
              <a:t>を超過する医薬品があれば条件を満たします。</a:t>
            </a:r>
            <a:endParaRPr lang="en-US" altLang="ko-KR" sz="1100" dirty="0">
              <a:latin typeface="Meiryo" pitchFamily="34" charset="-128"/>
              <a:ea typeface="Meiryo" pitchFamily="34" charset="-128"/>
              <a:cs typeface="Meiryo" pitchFamily="34" charset="-128"/>
            </a:endParaRPr>
          </a:p>
        </p:txBody>
      </p:sp>
      <p:sp>
        <p:nvSpPr>
          <p:cNvPr id="19" name="Text Box 5"/>
          <p:cNvSpPr txBox="1">
            <a:spLocks noChangeArrowheads="1"/>
          </p:cNvSpPr>
          <p:nvPr/>
        </p:nvSpPr>
        <p:spPr bwMode="auto">
          <a:xfrm>
            <a:off x="377642" y="2929847"/>
            <a:ext cx="8159751" cy="515526"/>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ja-JP" altLang="en-US" sz="1100" b="0" dirty="0">
                <a:latin typeface="Meiryo" pitchFamily="34" charset="-128"/>
                <a:ea typeface="Meiryo" pitchFamily="34" charset="-128"/>
                <a:cs typeface="Meiryo" pitchFamily="34" charset="-128"/>
              </a:rPr>
              <a:t>① 医科レセプト、</a:t>
            </a:r>
            <a:r>
              <a:rPr lang="en-US" altLang="ja-JP" sz="1100" b="0" dirty="0">
                <a:latin typeface="Meiryo" pitchFamily="34" charset="-128"/>
                <a:ea typeface="Meiryo" pitchFamily="34" charset="-128"/>
                <a:cs typeface="Meiryo" pitchFamily="34" charset="-128"/>
              </a:rPr>
              <a:t> DPC </a:t>
            </a:r>
            <a:r>
              <a:rPr lang="ja-JP" altLang="en-US" sz="1100" b="0" dirty="0">
                <a:latin typeface="Meiryo" pitchFamily="34" charset="-128"/>
                <a:ea typeface="Meiryo" pitchFamily="34" charset="-128"/>
                <a:cs typeface="Meiryo" pitchFamily="34" charset="-128"/>
              </a:rPr>
              <a:t>レセプト、</a:t>
            </a:r>
            <a:r>
              <a:rPr lang="en-US" altLang="ja-JP"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歯科レセプトの医薬品を検索します。</a:t>
            </a:r>
            <a:endParaRPr lang="en-US" altLang="ja-JP" sz="1100" b="0" dirty="0">
              <a:latin typeface="Meiryo" pitchFamily="34" charset="-128"/>
              <a:ea typeface="Meiryo" pitchFamily="34" charset="-128"/>
              <a:cs typeface="Meiryo" pitchFamily="34" charset="-128"/>
            </a:endParaRPr>
          </a:p>
          <a:p>
            <a:pPr marL="177800" indent="-177800">
              <a:spcBef>
                <a:spcPct val="50000"/>
              </a:spcBef>
            </a:pPr>
            <a:r>
              <a:rPr lang="en-US" altLang="ja-JP" sz="1100" b="0" dirty="0">
                <a:latin typeface="Meiryo" pitchFamily="34" charset="-128"/>
                <a:ea typeface="Meiryo" pitchFamily="34" charset="-128"/>
                <a:cs typeface="Meiryo" pitchFamily="34" charset="-128"/>
              </a:rPr>
              <a:t>② </a:t>
            </a:r>
            <a:r>
              <a:rPr lang="ja-JP" altLang="en-US" sz="1100" b="0" dirty="0">
                <a:latin typeface="Meiryo" pitchFamily="34" charset="-128"/>
                <a:ea typeface="Meiryo" pitchFamily="34" charset="-128"/>
                <a:cs typeface="Meiryo" pitchFamily="34" charset="-128"/>
              </a:rPr>
              <a:t>検索する診療識別を設定します。</a:t>
            </a:r>
            <a:r>
              <a:rPr lang="en-US" altLang="ja-JP" sz="1100" b="0" dirty="0">
                <a:latin typeface="Meiryo" pitchFamily="34" charset="-128"/>
                <a:ea typeface="Meiryo" pitchFamily="34" charset="-128"/>
                <a:cs typeface="Meiryo" pitchFamily="34" charset="-128"/>
                <a:sym typeface="Wingdings" pitchFamily="2" charset="2"/>
              </a:rPr>
              <a:t> </a:t>
            </a:r>
            <a:r>
              <a:rPr lang="en-US" altLang="ja-JP"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内服の診療識別で医薬品を検索します。</a:t>
            </a:r>
            <a:endParaRPr lang="en-US" altLang="ko-KR" sz="1100" b="0" dirty="0">
              <a:latin typeface="Meiryo" pitchFamily="34" charset="-128"/>
              <a:ea typeface="Meiryo" pitchFamily="34" charset="-128"/>
              <a:cs typeface="Meiryo" pitchFamily="34" charset="-128"/>
              <a:sym typeface="Wingdings" pitchFamily="2" charset="2"/>
            </a:endParaRPr>
          </a:p>
        </p:txBody>
      </p:sp>
      <p:sp>
        <p:nvSpPr>
          <p:cNvPr id="26" name="TextBox 14"/>
          <p:cNvSpPr txBox="1"/>
          <p:nvPr/>
        </p:nvSpPr>
        <p:spPr>
          <a:xfrm>
            <a:off x="3695462" y="2005988"/>
            <a:ext cx="364202"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①</a:t>
            </a:r>
            <a:endParaRPr lang="ko-KR" altLang="en-US" dirty="0">
              <a:solidFill>
                <a:srgbClr val="FF0000"/>
              </a:solidFill>
            </a:endParaRPr>
          </a:p>
        </p:txBody>
      </p:sp>
      <p:pic>
        <p:nvPicPr>
          <p:cNvPr id="2051" name="Picture 3"/>
          <p:cNvPicPr>
            <a:picLocks noChangeAspect="1" noChangeArrowheads="1"/>
          </p:cNvPicPr>
          <p:nvPr/>
        </p:nvPicPr>
        <p:blipFill>
          <a:blip r:embed="rId4" cstate="print"/>
          <a:srcRect/>
          <a:stretch>
            <a:fillRect/>
          </a:stretch>
        </p:blipFill>
        <p:spPr bwMode="auto">
          <a:xfrm>
            <a:off x="5862437" y="1998345"/>
            <a:ext cx="2867025" cy="666750"/>
          </a:xfrm>
          <a:prstGeom prst="rect">
            <a:avLst/>
          </a:prstGeom>
          <a:noFill/>
          <a:ln w="9525">
            <a:noFill/>
            <a:miter lim="800000"/>
            <a:headEnd/>
            <a:tailEnd/>
          </a:ln>
          <a:effectLst/>
        </p:spPr>
      </p:pic>
      <p:sp>
        <p:nvSpPr>
          <p:cNvPr id="23" name="TextBox 15"/>
          <p:cNvSpPr txBox="1"/>
          <p:nvPr/>
        </p:nvSpPr>
        <p:spPr>
          <a:xfrm>
            <a:off x="6540680" y="2333248"/>
            <a:ext cx="360996"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②</a:t>
            </a:r>
            <a:endParaRPr lang="ko-KR" altLang="en-US" dirty="0">
              <a:solidFill>
                <a:srgbClr val="FF0000"/>
              </a:solidFill>
            </a:endParaRPr>
          </a:p>
        </p:txBody>
      </p:sp>
      <p:pic>
        <p:nvPicPr>
          <p:cNvPr id="2052" name="Picture 4"/>
          <p:cNvPicPr>
            <a:picLocks noChangeAspect="1" noChangeArrowheads="1"/>
          </p:cNvPicPr>
          <p:nvPr/>
        </p:nvPicPr>
        <p:blipFill>
          <a:blip r:embed="rId5" cstate="print"/>
          <a:srcRect/>
          <a:stretch>
            <a:fillRect/>
          </a:stretch>
        </p:blipFill>
        <p:spPr bwMode="auto">
          <a:xfrm>
            <a:off x="377642" y="3685483"/>
            <a:ext cx="4991100" cy="1181100"/>
          </a:xfrm>
          <a:prstGeom prst="rect">
            <a:avLst/>
          </a:prstGeom>
          <a:noFill/>
          <a:ln w="9525">
            <a:noFill/>
            <a:miter lim="800000"/>
            <a:headEnd/>
            <a:tailEnd/>
          </a:ln>
          <a:effectLst/>
        </p:spPr>
      </p:pic>
      <p:sp>
        <p:nvSpPr>
          <p:cNvPr id="18" name="TextBox 23"/>
          <p:cNvSpPr txBox="1"/>
          <p:nvPr/>
        </p:nvSpPr>
        <p:spPr>
          <a:xfrm>
            <a:off x="3571752" y="3650547"/>
            <a:ext cx="364202"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③</a:t>
            </a:r>
            <a:endParaRPr lang="ko-KR" altLang="en-US" dirty="0">
              <a:solidFill>
                <a:srgbClr val="FF0000"/>
              </a:solidFill>
            </a:endParaRPr>
          </a:p>
        </p:txBody>
      </p:sp>
      <p:sp>
        <p:nvSpPr>
          <p:cNvPr id="17" name="TextBox 23"/>
          <p:cNvSpPr txBox="1"/>
          <p:nvPr/>
        </p:nvSpPr>
        <p:spPr>
          <a:xfrm>
            <a:off x="2020480" y="3918451"/>
            <a:ext cx="360996"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④</a:t>
            </a:r>
            <a:endParaRPr lang="ko-KR" altLang="en-US" dirty="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110597" name="Text Box 5"/>
          <p:cNvSpPr txBox="1">
            <a:spLocks noChangeArrowheads="1"/>
          </p:cNvSpPr>
          <p:nvPr/>
        </p:nvSpPr>
        <p:spPr bwMode="auto">
          <a:xfrm>
            <a:off x="815975" y="1174750"/>
            <a:ext cx="8154770" cy="261610"/>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PLY422P006 : </a:t>
            </a:r>
            <a:r>
              <a:rPr kumimoji="1" lang="ja-JP" altLang="en-US" sz="1100" b="0" dirty="0">
                <a:solidFill>
                  <a:srgbClr val="003366"/>
                </a:solidFill>
                <a:latin typeface="Meiryo" pitchFamily="34" charset="-128"/>
                <a:ea typeface="Meiryo" pitchFamily="34" charset="-128"/>
                <a:cs typeface="Meiryo" pitchFamily="34" charset="-128"/>
              </a:rPr>
              <a:t>「メソトレキセート錠２．５ｍｇ」の１日用量は過剰ではないでしょうか。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110599" name="Text Box 5"/>
          <p:cNvSpPr txBox="1">
            <a:spLocks noChangeArrowheads="1"/>
          </p:cNvSpPr>
          <p:nvPr/>
        </p:nvSpPr>
        <p:spPr bwMode="auto">
          <a:xfrm>
            <a:off x="298449" y="1966913"/>
            <a:ext cx="2492375" cy="430887"/>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ja-JP" sz="1100" b="0" dirty="0">
                <a:latin typeface="Meiryo" pitchFamily="34" charset="-128"/>
                <a:ea typeface="Meiryo" pitchFamily="34" charset="-128"/>
                <a:cs typeface="Meiryo" pitchFamily="34" charset="-128"/>
              </a:rPr>
              <a:t>0)</a:t>
            </a:r>
            <a:r>
              <a:rPr kumimoji="1" lang="ja-JP" altLang="en-US" sz="1100" b="0" dirty="0">
                <a:solidFill>
                  <a:srgbClr val="003366"/>
                </a:solidFill>
                <a:latin typeface="Meiryo" pitchFamily="34" charset="-128"/>
                <a:ea typeface="Meiryo" pitchFamily="34" charset="-128"/>
                <a:cs typeface="Meiryo" pitchFamily="34" charset="-128"/>
              </a:rPr>
              <a:t>レセプトに</a:t>
            </a:r>
            <a:r>
              <a:rPr kumimoji="1" lang="en-US" altLang="ja-JP" sz="1100" b="0" dirty="0">
                <a:solidFill>
                  <a:srgbClr val="003366"/>
                </a:solidFill>
                <a:latin typeface="Meiryo" pitchFamily="34" charset="-128"/>
                <a:ea typeface="Meiryo" pitchFamily="34" charset="-128"/>
                <a:cs typeface="Meiryo" pitchFamily="34" charset="-128"/>
              </a:rPr>
              <a:t>G1</a:t>
            </a:r>
            <a:r>
              <a:rPr kumimoji="1" lang="ja-JP" altLang="en-US" sz="1100" b="0" dirty="0">
                <a:solidFill>
                  <a:srgbClr val="003366"/>
                </a:solidFill>
                <a:latin typeface="Meiryo" pitchFamily="34" charset="-128"/>
                <a:ea typeface="Meiryo" pitchFamily="34" charset="-128"/>
                <a:cs typeface="Meiryo" pitchFamily="34" charset="-128"/>
              </a:rPr>
              <a:t>が１日</a:t>
            </a:r>
            <a:r>
              <a:rPr kumimoji="1" lang="en-US" altLang="ja-JP" sz="1100" b="0" dirty="0">
                <a:solidFill>
                  <a:srgbClr val="003366"/>
                </a:solidFill>
                <a:latin typeface="Meiryo" pitchFamily="34" charset="-128"/>
                <a:ea typeface="Meiryo" pitchFamily="34" charset="-128"/>
                <a:cs typeface="Meiryo" pitchFamily="34" charset="-128"/>
              </a:rPr>
              <a:t>10mg</a:t>
            </a:r>
            <a:r>
              <a:rPr kumimoji="1" lang="ja-JP" altLang="en-US" sz="1100" b="0" dirty="0">
                <a:solidFill>
                  <a:srgbClr val="003366"/>
                </a:solidFill>
                <a:latin typeface="Meiryo" pitchFamily="34" charset="-128"/>
                <a:ea typeface="Meiryo" pitchFamily="34" charset="-128"/>
                <a:cs typeface="Meiryo" pitchFamily="34" charset="-128"/>
              </a:rPr>
              <a:t>を超えての投与あります。</a:t>
            </a:r>
            <a:endParaRPr lang="ja-JP" altLang="en-US" sz="1100" b="0" dirty="0">
              <a:latin typeface="Meiryo" pitchFamily="34" charset="-128"/>
              <a:ea typeface="Meiryo" pitchFamily="34" charset="-128"/>
              <a:cs typeface="Meiryo" pitchFamily="34" charset="-128"/>
            </a:endParaRP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医薬品、特定器材点検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2</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点検方法</a:t>
            </a:r>
          </a:p>
        </p:txBody>
      </p:sp>
      <p:pic>
        <p:nvPicPr>
          <p:cNvPr id="4098" name="Picture 2"/>
          <p:cNvPicPr>
            <a:picLocks noChangeAspect="1" noChangeArrowheads="1"/>
          </p:cNvPicPr>
          <p:nvPr/>
        </p:nvPicPr>
        <p:blipFill>
          <a:blip r:embed="rId3" cstate="print"/>
          <a:srcRect/>
          <a:stretch>
            <a:fillRect/>
          </a:stretch>
        </p:blipFill>
        <p:spPr bwMode="auto">
          <a:xfrm>
            <a:off x="2999740" y="1654175"/>
            <a:ext cx="5966460" cy="450342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ChangeArrowheads="1"/>
          </p:cNvSpPr>
          <p:nvPr/>
        </p:nvSpPr>
        <p:spPr bwMode="gray">
          <a:xfrm rot="5400000">
            <a:off x="-65087" y="3040062"/>
            <a:ext cx="4870450" cy="1196975"/>
          </a:xfrm>
          <a:prstGeom prst="rect">
            <a:avLst/>
          </a:prstGeom>
          <a:gradFill rotWithShape="0">
            <a:gsLst>
              <a:gs pos="0">
                <a:srgbClr val="DCB200"/>
              </a:gs>
              <a:gs pos="100000">
                <a:srgbClr val="FFFF5D"/>
              </a:gs>
            </a:gsLst>
            <a:lin ang="5400000" scaled="1"/>
          </a:gradFill>
          <a:ln w="12700">
            <a:solidFill>
              <a:srgbClr val="CC9900"/>
            </a:solidFill>
            <a:miter lim="800000"/>
            <a:headEnd/>
            <a:tailEnd/>
          </a:ln>
        </p:spPr>
        <p:txBody>
          <a:bodyPr wrap="none" lIns="90000" tIns="43200" rIns="90000" bIns="43200" anchor="ctr"/>
          <a:lstStyle/>
          <a:p>
            <a:endParaRPr lang="ko-KR" altLang="en-US">
              <a:latin typeface="ＭＳ Ｐゴシック" pitchFamily="34" charset="-128"/>
            </a:endParaRPr>
          </a:p>
        </p:txBody>
      </p:sp>
      <p:sp>
        <p:nvSpPr>
          <p:cNvPr id="768003" name="Text Box 3"/>
          <p:cNvSpPr txBox="1">
            <a:spLocks noChangeArrowheads="1"/>
          </p:cNvSpPr>
          <p:nvPr/>
        </p:nvSpPr>
        <p:spPr bwMode="auto">
          <a:xfrm rot="-10800000">
            <a:off x="1765300" y="1465263"/>
            <a:ext cx="654050" cy="1470025"/>
          </a:xfrm>
          <a:prstGeom prst="rect">
            <a:avLst/>
          </a:prstGeom>
          <a:noFill/>
          <a:ln w="19050">
            <a:noFill/>
            <a:miter lim="800000"/>
            <a:headEnd/>
            <a:tailEnd/>
          </a:ln>
          <a:effectLst/>
        </p:spPr>
        <p:txBody>
          <a:bodyPr vert="eaVert" wrap="none">
            <a:spAutoFit/>
          </a:bodyPr>
          <a:lstStyle/>
          <a:p>
            <a:pPr>
              <a:spcBef>
                <a:spcPct val="50000"/>
              </a:spcBef>
              <a:defRPr/>
            </a:pPr>
            <a:r>
              <a:rPr kumimoji="1" lang="en-US" altLang="ko-KR" sz="2800">
                <a:effectLst>
                  <a:outerShdw blurRad="38100" dist="38100" dir="2700000" algn="tl">
                    <a:srgbClr val="C0C0C0"/>
                  </a:outerShdw>
                </a:effectLst>
                <a:latin typeface="ＭＳ Ｐゴシック" pitchFamily="50" charset="-128"/>
                <a:ea typeface="ＭＳ Ｐゴシック" pitchFamily="50" charset="-128"/>
              </a:rPr>
              <a:t>Contents</a:t>
            </a:r>
          </a:p>
        </p:txBody>
      </p:sp>
      <p:sp>
        <p:nvSpPr>
          <p:cNvPr id="109573" name="Rectangle 4"/>
          <p:cNvSpPr>
            <a:spLocks noChangeArrowheads="1"/>
          </p:cNvSpPr>
          <p:nvPr/>
        </p:nvSpPr>
        <p:spPr bwMode="auto">
          <a:xfrm>
            <a:off x="2517775" y="1266825"/>
            <a:ext cx="4781550" cy="455613"/>
          </a:xfrm>
          <a:prstGeom prst="rect">
            <a:avLst/>
          </a:prstGeom>
          <a:gradFill rotWithShape="1">
            <a:gsLst>
              <a:gs pos="0">
                <a:srgbClr val="FFFFFF"/>
              </a:gs>
              <a:gs pos="100000">
                <a:srgbClr val="0099FF"/>
              </a:gs>
            </a:gsLst>
            <a:lin ang="0" scaled="1"/>
          </a:gradFill>
          <a:ln w="9525">
            <a:solidFill>
              <a:srgbClr val="800080"/>
            </a:solidFill>
            <a:miter lim="800000"/>
            <a:headEnd/>
            <a:tailEnd/>
          </a:ln>
        </p:spPr>
        <p:txBody>
          <a:bodyPr wrap="none" lIns="54000" anchor="ctr"/>
          <a:lstStyle/>
          <a:p>
            <a:r>
              <a:rPr lang="ko-KR" altLang="en-US" sz="2000" dirty="0">
                <a:solidFill>
                  <a:schemeClr val="bg2"/>
                </a:solidFill>
                <a:latin typeface="ＭＳ Ｐゴシック" pitchFamily="34" charset="-128"/>
              </a:rPr>
              <a:t> </a:t>
            </a:r>
            <a:r>
              <a:rPr lang="ja-JP" altLang="en-US" sz="2000" dirty="0">
                <a:latin typeface="Meiryo" pitchFamily="34" charset="-128"/>
                <a:ea typeface="ＭＳ Ｐゴシック" pitchFamily="34" charset="-128"/>
                <a:cs typeface="Meiryo" pitchFamily="34" charset="-128"/>
              </a:rPr>
              <a:t>点検ルール作成方法</a:t>
            </a:r>
            <a:endParaRPr lang="en-US" altLang="ja-JP" sz="2000" dirty="0">
              <a:latin typeface="Meiryo" pitchFamily="34" charset="-128"/>
              <a:ea typeface="ＭＳ Ｐゴシック" pitchFamily="34" charset="-128"/>
              <a:cs typeface="Meiryo" pitchFamily="34" charset="-128"/>
            </a:endParaRPr>
          </a:p>
        </p:txBody>
      </p:sp>
      <p:sp>
        <p:nvSpPr>
          <p:cNvPr id="109574" name="Rectangle 5"/>
          <p:cNvSpPr>
            <a:spLocks noChangeArrowheads="1"/>
          </p:cNvSpPr>
          <p:nvPr/>
        </p:nvSpPr>
        <p:spPr bwMode="auto">
          <a:xfrm>
            <a:off x="2752725" y="1816100"/>
            <a:ext cx="5005388" cy="3836988"/>
          </a:xfrm>
          <a:prstGeom prst="rect">
            <a:avLst/>
          </a:prstGeom>
          <a:noFill/>
          <a:ln w="9525">
            <a:noFill/>
            <a:miter lim="800000"/>
            <a:headEnd/>
            <a:tailEnd/>
          </a:ln>
        </p:spPr>
        <p:txBody>
          <a:bodyPr/>
          <a:lstStyle/>
          <a:p>
            <a:pPr marL="609600" indent="-609600">
              <a:spcBef>
                <a:spcPts val="300"/>
              </a:spcBef>
              <a:spcAft>
                <a:spcPts val="300"/>
              </a:spcAft>
            </a:pPr>
            <a:r>
              <a:rPr kumimoji="1" lang="ja-JP" altLang="en-US" sz="1200" b="0" dirty="0">
                <a:solidFill>
                  <a:srgbClr val="003366"/>
                </a:solidFill>
                <a:latin typeface="Meiryo" pitchFamily="34" charset="-128"/>
                <a:ea typeface="Meiryo" pitchFamily="34" charset="-128"/>
                <a:cs typeface="Meiryo" pitchFamily="34" charset="-128"/>
              </a:rPr>
              <a:t>      </a:t>
            </a:r>
            <a:r>
              <a:rPr kumimoji="1" lang="en-US" altLang="ja-JP" sz="1200" b="0" dirty="0">
                <a:solidFill>
                  <a:srgbClr val="003366"/>
                </a:solidFill>
                <a:latin typeface="Meiryo" pitchFamily="34" charset="-128"/>
                <a:ea typeface="Meiryo" pitchFamily="34" charset="-128"/>
                <a:cs typeface="Meiryo" pitchFamily="34" charset="-128"/>
              </a:rPr>
              <a:t>1 </a:t>
            </a:r>
            <a:r>
              <a:rPr kumimoji="1" lang="ja-JP" altLang="en-US" sz="1200" b="0" dirty="0">
                <a:solidFill>
                  <a:srgbClr val="003366"/>
                </a:solidFill>
                <a:latin typeface="Meiryo" pitchFamily="34" charset="-128"/>
                <a:ea typeface="Meiryo" pitchFamily="34" charset="-128"/>
                <a:cs typeface="Meiryo" pitchFamily="34" charset="-128"/>
              </a:rPr>
              <a:t>診療行為点検</a:t>
            </a:r>
            <a:endParaRPr kumimoji="1" lang="en-US" altLang="ja-JP" sz="1200" b="0" dirty="0">
              <a:solidFill>
                <a:srgbClr val="003366"/>
              </a:solidFill>
              <a:latin typeface="Meiryo" pitchFamily="34" charset="-128"/>
              <a:ea typeface="Meiryo" pitchFamily="34" charset="-128"/>
              <a:cs typeface="Meiryo" pitchFamily="34" charset="-128"/>
            </a:endParaRPr>
          </a:p>
          <a:p>
            <a:pPr marL="609600" indent="-609600">
              <a:spcBef>
                <a:spcPts val="300"/>
              </a:spcBef>
              <a:spcAft>
                <a:spcPts val="300"/>
              </a:spcAft>
            </a:pPr>
            <a:r>
              <a:rPr kumimoji="1" lang="en-US" altLang="ja-JP" sz="1200" b="0" dirty="0">
                <a:solidFill>
                  <a:srgbClr val="003366"/>
                </a:solidFill>
                <a:latin typeface="Meiryo" pitchFamily="34" charset="-128"/>
                <a:ea typeface="Meiryo" pitchFamily="34" charset="-128"/>
                <a:cs typeface="Meiryo" pitchFamily="34" charset="-128"/>
              </a:rPr>
              <a:t>      </a:t>
            </a:r>
            <a:r>
              <a:rPr kumimoji="1" lang="en-US" altLang="ko-KR" sz="1200" b="0" dirty="0">
                <a:solidFill>
                  <a:srgbClr val="003366"/>
                </a:solidFill>
                <a:latin typeface="Meiryo" pitchFamily="34" charset="-128"/>
                <a:ea typeface="Meiryo" pitchFamily="34" charset="-128"/>
                <a:cs typeface="Meiryo" pitchFamily="34" charset="-128"/>
              </a:rPr>
              <a:t>2 </a:t>
            </a:r>
            <a:r>
              <a:rPr kumimoji="1" lang="ja-JP" altLang="en-US" sz="1200" b="0" dirty="0">
                <a:solidFill>
                  <a:srgbClr val="003366"/>
                </a:solidFill>
                <a:latin typeface="Meiryo" pitchFamily="34" charset="-128"/>
                <a:ea typeface="Meiryo" pitchFamily="34" charset="-128"/>
                <a:cs typeface="Meiryo" pitchFamily="34" charset="-128"/>
              </a:rPr>
              <a:t>医薬品、特定器材点検</a:t>
            </a:r>
          </a:p>
          <a:p>
            <a:pPr marL="609600" indent="-609600">
              <a:spcBef>
                <a:spcPts val="300"/>
              </a:spcBef>
              <a:spcAft>
                <a:spcPts val="300"/>
              </a:spcAft>
            </a:pPr>
            <a:r>
              <a:rPr kumimoji="1" lang="en-US" altLang="ja-JP" sz="1200" b="0" dirty="0">
                <a:solidFill>
                  <a:srgbClr val="003366"/>
                </a:solidFill>
                <a:latin typeface="Meiryo" pitchFamily="34" charset="-128"/>
                <a:ea typeface="Meiryo" pitchFamily="34" charset="-128"/>
                <a:cs typeface="Meiryo" pitchFamily="34" charset="-128"/>
              </a:rPr>
              <a:t>      </a:t>
            </a:r>
            <a:r>
              <a:rPr kumimoji="1" lang="en-US" altLang="ko-KR" sz="1200" b="0" dirty="0">
                <a:solidFill>
                  <a:srgbClr val="003366"/>
                </a:solidFill>
                <a:latin typeface="Meiryo" pitchFamily="34" charset="-128"/>
                <a:ea typeface="Meiryo" pitchFamily="34" charset="-128"/>
                <a:cs typeface="Meiryo" pitchFamily="34" charset="-128"/>
              </a:rPr>
              <a:t>3</a:t>
            </a:r>
            <a:r>
              <a:rPr kumimoji="1" lang="en-US" altLang="ja-JP" sz="1200" b="0" dirty="0">
                <a:solidFill>
                  <a:srgbClr val="003366"/>
                </a:solidFill>
                <a:latin typeface="Meiryo" pitchFamily="34" charset="-128"/>
                <a:ea typeface="Meiryo" pitchFamily="34" charset="-128"/>
                <a:cs typeface="Meiryo" pitchFamily="34" charset="-128"/>
              </a:rPr>
              <a:t> </a:t>
            </a:r>
            <a:r>
              <a:rPr kumimoji="1" lang="ja-JP" altLang="en-US" sz="1200" b="0" dirty="0">
                <a:solidFill>
                  <a:srgbClr val="003366"/>
                </a:solidFill>
                <a:latin typeface="Meiryo" pitchFamily="34" charset="-128"/>
                <a:ea typeface="Meiryo" pitchFamily="34" charset="-128"/>
                <a:cs typeface="Meiryo" pitchFamily="34" charset="-128"/>
              </a:rPr>
              <a:t>傷病名点検</a:t>
            </a:r>
            <a:endParaRPr kumimoji="1" lang="en-US" altLang="ja-JP" sz="1200" b="0" dirty="0">
              <a:solidFill>
                <a:srgbClr val="003366"/>
              </a:solidFill>
              <a:latin typeface="Meiryo" pitchFamily="34" charset="-128"/>
              <a:ea typeface="Meiryo" pitchFamily="34" charset="-128"/>
              <a:cs typeface="Meiryo" pitchFamily="34" charset="-128"/>
            </a:endParaRPr>
          </a:p>
          <a:p>
            <a:pPr marL="609600" indent="-609600">
              <a:spcBef>
                <a:spcPts val="300"/>
              </a:spcBef>
              <a:spcAft>
                <a:spcPts val="300"/>
              </a:spcAft>
            </a:pPr>
            <a:r>
              <a:rPr kumimoji="1" lang="en-US" altLang="ja-JP" sz="1200" b="0" dirty="0">
                <a:solidFill>
                  <a:srgbClr val="003366"/>
                </a:solidFill>
                <a:latin typeface="Meiryo" pitchFamily="34" charset="-128"/>
                <a:ea typeface="Meiryo" pitchFamily="34" charset="-128"/>
                <a:cs typeface="Meiryo" pitchFamily="34" charset="-128"/>
              </a:rPr>
              <a:t>      </a:t>
            </a:r>
            <a:r>
              <a:rPr kumimoji="1" lang="en-US" altLang="ko-KR" sz="1200" b="0" dirty="0">
                <a:solidFill>
                  <a:srgbClr val="003366"/>
                </a:solidFill>
                <a:latin typeface="Meiryo" pitchFamily="34" charset="-128"/>
                <a:ea typeface="Meiryo" pitchFamily="34" charset="-128"/>
                <a:cs typeface="Meiryo" pitchFamily="34" charset="-128"/>
              </a:rPr>
              <a:t>4 </a:t>
            </a:r>
            <a:r>
              <a:rPr kumimoji="1" lang="ja-JP" altLang="en-US" sz="1200" b="0" dirty="0">
                <a:solidFill>
                  <a:srgbClr val="003366"/>
                </a:solidFill>
                <a:latin typeface="Meiryo" pitchFamily="34" charset="-128"/>
                <a:ea typeface="Meiryo" pitchFamily="34" charset="-128"/>
                <a:cs typeface="Meiryo" pitchFamily="34" charset="-128"/>
              </a:rPr>
              <a:t>コメント点検</a:t>
            </a:r>
            <a:endParaRPr kumimoji="1" lang="en-US" altLang="ja-JP" sz="1200" b="0" dirty="0">
              <a:solidFill>
                <a:srgbClr val="003366"/>
              </a:solidFill>
              <a:latin typeface="Meiryo" pitchFamily="34" charset="-128"/>
              <a:ea typeface="Meiryo" pitchFamily="34" charset="-128"/>
              <a:cs typeface="Meiryo" pitchFamily="34" charset="-128"/>
            </a:endParaRPr>
          </a:p>
          <a:p>
            <a:pPr marL="609600" indent="-609600">
              <a:spcBef>
                <a:spcPts val="300"/>
              </a:spcBef>
              <a:spcAft>
                <a:spcPts val="300"/>
              </a:spcAft>
            </a:pPr>
            <a:endParaRPr kumimoji="1" lang="ja-JP" altLang="en-US" sz="1200" b="0" dirty="0">
              <a:solidFill>
                <a:srgbClr val="003366"/>
              </a:solidFill>
              <a:latin typeface="Meiryo" pitchFamily="34" charset="-128"/>
              <a:ea typeface="Meiryo" pitchFamily="34" charset="-128"/>
              <a:cs typeface="Meiryo" pitchFamily="34" charset="-128"/>
            </a:endParaRPr>
          </a:p>
          <a:p>
            <a:pPr marL="609600" indent="-609600">
              <a:spcBef>
                <a:spcPts val="300"/>
              </a:spcBef>
              <a:spcAft>
                <a:spcPts val="300"/>
              </a:spcAft>
            </a:pPr>
            <a:endParaRPr kumimoji="1" lang="en-US" altLang="ko-KR" sz="1200" b="0" dirty="0">
              <a:solidFill>
                <a:srgbClr val="003366"/>
              </a:solidFill>
              <a:latin typeface="Meiryo" pitchFamily="34" charset="-128"/>
              <a:ea typeface="Meiryo" pitchFamily="34" charset="-128"/>
              <a:cs typeface="Meiryo" pitchFamily="34" charset="-128"/>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3" cstate="print"/>
          <a:srcRect/>
          <a:stretch>
            <a:fillRect/>
          </a:stretch>
        </p:blipFill>
        <p:spPr bwMode="auto">
          <a:xfrm>
            <a:off x="387350" y="3642210"/>
            <a:ext cx="4991100" cy="1190625"/>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5978141" y="1998345"/>
            <a:ext cx="2905125" cy="666750"/>
          </a:xfrm>
          <a:prstGeom prst="rect">
            <a:avLst/>
          </a:prstGeom>
          <a:noFill/>
          <a:ln w="9525">
            <a:noFill/>
            <a:miter lim="800000"/>
            <a:headEnd/>
            <a:tailEnd/>
          </a:ln>
          <a:effectLst/>
        </p:spPr>
      </p:pic>
      <p:pic>
        <p:nvPicPr>
          <p:cNvPr id="3074" name="Picture 2"/>
          <p:cNvPicPr>
            <a:picLocks noChangeAspect="1" noChangeArrowheads="1"/>
          </p:cNvPicPr>
          <p:nvPr/>
        </p:nvPicPr>
        <p:blipFill>
          <a:blip r:embed="rId5" cstate="print"/>
          <a:srcRect/>
          <a:stretch>
            <a:fillRect/>
          </a:stretch>
        </p:blipFill>
        <p:spPr bwMode="auto">
          <a:xfrm>
            <a:off x="387350" y="1998345"/>
            <a:ext cx="4991100" cy="885825"/>
          </a:xfrm>
          <a:prstGeom prst="rect">
            <a:avLst/>
          </a:prstGeom>
          <a:noFill/>
          <a:ln w="9525">
            <a:noFill/>
            <a:miter lim="800000"/>
            <a:headEnd/>
            <a:tailEnd/>
          </a:ln>
          <a:effectLst/>
        </p:spPr>
      </p:pic>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医薬品、特定器材点検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2</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説明</a:t>
            </a:r>
          </a:p>
        </p:txBody>
      </p:sp>
      <p:sp>
        <p:nvSpPr>
          <p:cNvPr id="13" name="Text Box 5"/>
          <p:cNvSpPr txBox="1">
            <a:spLocks noChangeArrowheads="1"/>
          </p:cNvSpPr>
          <p:nvPr/>
        </p:nvSpPr>
        <p:spPr bwMode="auto">
          <a:xfrm>
            <a:off x="815975" y="1174750"/>
            <a:ext cx="8154770" cy="261610"/>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PLY422P006 : </a:t>
            </a:r>
            <a:r>
              <a:rPr kumimoji="1" lang="ja-JP" altLang="en-US" sz="1100" b="0" dirty="0">
                <a:solidFill>
                  <a:srgbClr val="003366"/>
                </a:solidFill>
                <a:latin typeface="Meiryo" pitchFamily="34" charset="-128"/>
                <a:ea typeface="Meiryo" pitchFamily="34" charset="-128"/>
                <a:cs typeface="Meiryo" pitchFamily="34" charset="-128"/>
              </a:rPr>
              <a:t>「メソトレキセート錠２．５ｍｇ」の１日用量は過剰ではないでしょうか。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20" name="Text Box 5"/>
          <p:cNvSpPr txBox="1">
            <a:spLocks noChangeArrowheads="1"/>
          </p:cNvSpPr>
          <p:nvPr/>
        </p:nvSpPr>
        <p:spPr bwMode="auto">
          <a:xfrm>
            <a:off x="377642" y="4949569"/>
            <a:ext cx="8159751" cy="1023357"/>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ja-JP" altLang="en-US" sz="1100" b="0" dirty="0">
                <a:latin typeface="Meiryo" pitchFamily="34" charset="-128"/>
                <a:ea typeface="Meiryo" pitchFamily="34" charset="-128"/>
                <a:cs typeface="Meiryo" pitchFamily="34" charset="-128"/>
              </a:rPr>
              <a:t>③ 集計項目によって集計します。</a:t>
            </a:r>
            <a:r>
              <a:rPr lang="en-US" altLang="ja-JP" sz="1100" b="0" dirty="0">
                <a:latin typeface="Meiryo" pitchFamily="34" charset="-128"/>
                <a:ea typeface="Meiryo" pitchFamily="34" charset="-128"/>
                <a:cs typeface="Meiryo" pitchFamily="34" charset="-128"/>
                <a:sym typeface="Wingdings" pitchFamily="2" charset="2"/>
              </a:rPr>
              <a:t></a:t>
            </a:r>
            <a:r>
              <a:rPr lang="en-US" altLang="ja-JP"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使用量を集計します。</a:t>
            </a:r>
            <a:endParaRPr lang="en-US" altLang="ja-JP" sz="1100" b="0" dirty="0">
              <a:latin typeface="Meiryo" pitchFamily="34" charset="-128"/>
              <a:ea typeface="Meiryo" pitchFamily="34" charset="-128"/>
              <a:cs typeface="Meiryo" pitchFamily="34" charset="-128"/>
            </a:endParaRPr>
          </a:p>
          <a:p>
            <a:pPr marL="177800" indent="-177800">
              <a:spcBef>
                <a:spcPct val="50000"/>
              </a:spcBef>
            </a:pPr>
            <a:r>
              <a:rPr lang="en-US" altLang="ja-JP" sz="1100" b="0" dirty="0">
                <a:latin typeface="Meiryo" pitchFamily="34" charset="-128"/>
                <a:ea typeface="Meiryo" pitchFamily="34" charset="-128"/>
                <a:cs typeface="Meiryo" pitchFamily="34" charset="-128"/>
              </a:rPr>
              <a:t>④ </a:t>
            </a:r>
            <a:r>
              <a:rPr lang="ja-JP" altLang="en-US" sz="1100" b="0" dirty="0">
                <a:latin typeface="Meiryo" pitchFamily="34" charset="-128"/>
                <a:ea typeface="Meiryo" pitchFamily="34" charset="-128"/>
                <a:cs typeface="Meiryo" pitchFamily="34" charset="-128"/>
              </a:rPr>
              <a:t>集計範囲別で集計します。</a:t>
            </a:r>
            <a:r>
              <a:rPr lang="en-US" altLang="ja-JP" sz="1100" b="0" dirty="0">
                <a:latin typeface="Meiryo" pitchFamily="34" charset="-128"/>
                <a:ea typeface="Meiryo" pitchFamily="34" charset="-128"/>
                <a:cs typeface="Meiryo" pitchFamily="34" charset="-128"/>
              </a:rPr>
              <a:t> </a:t>
            </a:r>
            <a:r>
              <a:rPr lang="en-US" altLang="ja-JP" sz="1100" b="0" dirty="0">
                <a:latin typeface="Meiryo" pitchFamily="34" charset="-128"/>
                <a:ea typeface="Meiryo" pitchFamily="34" charset="-128"/>
                <a:cs typeface="Meiryo" pitchFamily="34" charset="-128"/>
                <a:sym typeface="Wingdings" pitchFamily="2" charset="2"/>
              </a:rPr>
              <a:t> </a:t>
            </a:r>
            <a:r>
              <a:rPr lang="en-US" altLang="ja-JP"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調剤日別で集計します。</a:t>
            </a:r>
            <a:endParaRPr lang="en-US" altLang="ja-JP" sz="1100" b="0" dirty="0">
              <a:latin typeface="Meiryo" pitchFamily="34" charset="-128"/>
              <a:ea typeface="Meiryo" pitchFamily="34" charset="-128"/>
              <a:cs typeface="Meiryo" pitchFamily="34" charset="-128"/>
            </a:endParaRPr>
          </a:p>
          <a:p>
            <a:pPr marL="177800" indent="-177800">
              <a:spcBef>
                <a:spcPct val="50000"/>
              </a:spcBef>
            </a:pPr>
            <a:endParaRPr lang="en-US" altLang="ko-KR" sz="1100" b="0" dirty="0">
              <a:latin typeface="Meiryo" pitchFamily="34" charset="-128"/>
              <a:ea typeface="Meiryo" pitchFamily="34" charset="-128"/>
              <a:cs typeface="Meiryo" pitchFamily="34" charset="-128"/>
            </a:endParaRPr>
          </a:p>
          <a:p>
            <a:pPr marL="177800" indent="-177800">
              <a:spcBef>
                <a:spcPct val="50000"/>
              </a:spcBef>
            </a:pPr>
            <a:r>
              <a:rPr lang="ja-JP" altLang="en-US" sz="1100" dirty="0">
                <a:latin typeface="Meiryo" pitchFamily="34" charset="-128"/>
                <a:ea typeface="Meiryo" pitchFamily="34" charset="-128"/>
                <a:cs typeface="Meiryo" pitchFamily="34" charset="-128"/>
              </a:rPr>
              <a:t>　調剤日別で内服でコード別使用量の合が </a:t>
            </a:r>
            <a:r>
              <a:rPr lang="en-US" altLang="ja-JP" sz="1100" dirty="0">
                <a:latin typeface="Meiryo" pitchFamily="34" charset="-128"/>
                <a:ea typeface="Meiryo" pitchFamily="34" charset="-128"/>
                <a:cs typeface="Meiryo" pitchFamily="34" charset="-128"/>
              </a:rPr>
              <a:t>4</a:t>
            </a:r>
            <a:r>
              <a:rPr lang="ja-JP" altLang="en-US" sz="1100" dirty="0">
                <a:latin typeface="Meiryo" pitchFamily="34" charset="-128"/>
                <a:ea typeface="Meiryo" pitchFamily="34" charset="-128"/>
                <a:cs typeface="Meiryo" pitchFamily="34" charset="-128"/>
              </a:rPr>
              <a:t>を超過する医薬品があれば条件を満たします。</a:t>
            </a:r>
            <a:endParaRPr lang="en-US" altLang="ko-KR" sz="1100" dirty="0">
              <a:latin typeface="Meiryo" pitchFamily="34" charset="-128"/>
              <a:ea typeface="Meiryo" pitchFamily="34" charset="-128"/>
              <a:cs typeface="Meiryo" pitchFamily="34" charset="-128"/>
            </a:endParaRPr>
          </a:p>
        </p:txBody>
      </p:sp>
      <p:sp>
        <p:nvSpPr>
          <p:cNvPr id="19" name="Text Box 5"/>
          <p:cNvSpPr txBox="1">
            <a:spLocks noChangeArrowheads="1"/>
          </p:cNvSpPr>
          <p:nvPr/>
        </p:nvSpPr>
        <p:spPr bwMode="auto">
          <a:xfrm>
            <a:off x="377642" y="2929847"/>
            <a:ext cx="8159751" cy="769441"/>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ja-JP" altLang="en-US" sz="1100" b="0" dirty="0">
                <a:latin typeface="Meiryo" pitchFamily="34" charset="-128"/>
                <a:ea typeface="Meiryo" pitchFamily="34" charset="-128"/>
                <a:cs typeface="Meiryo" pitchFamily="34" charset="-128"/>
              </a:rPr>
              <a:t>① 調剤レセプトの医薬品を検索します。</a:t>
            </a:r>
            <a:endParaRPr lang="en-US" altLang="ja-JP" sz="1100" b="0" dirty="0">
              <a:latin typeface="Meiryo" pitchFamily="34" charset="-128"/>
              <a:ea typeface="Meiryo" pitchFamily="34" charset="-128"/>
              <a:cs typeface="Meiryo" pitchFamily="34" charset="-128"/>
            </a:endParaRPr>
          </a:p>
          <a:p>
            <a:pPr marL="177800" indent="-177800">
              <a:spcBef>
                <a:spcPct val="50000"/>
              </a:spcBef>
            </a:pPr>
            <a:r>
              <a:rPr lang="en-US" altLang="ja-JP" sz="1100" b="0" dirty="0">
                <a:latin typeface="Meiryo" pitchFamily="34" charset="-128"/>
                <a:ea typeface="Meiryo" pitchFamily="34" charset="-128"/>
                <a:cs typeface="Meiryo" pitchFamily="34" charset="-128"/>
              </a:rPr>
              <a:t>② </a:t>
            </a:r>
            <a:r>
              <a:rPr lang="ja-JP" altLang="en-US" sz="1100" b="0" dirty="0">
                <a:latin typeface="Meiryo" pitchFamily="34" charset="-128"/>
                <a:ea typeface="Meiryo" pitchFamily="34" charset="-128"/>
                <a:cs typeface="Meiryo" pitchFamily="34" charset="-128"/>
              </a:rPr>
              <a:t>検索する剤形を設定します。</a:t>
            </a:r>
            <a:r>
              <a:rPr lang="en-US" altLang="ja-JP" sz="1100" b="0" dirty="0">
                <a:latin typeface="Meiryo" pitchFamily="34" charset="-128"/>
                <a:ea typeface="Meiryo" pitchFamily="34" charset="-128"/>
                <a:cs typeface="Meiryo" pitchFamily="34" charset="-128"/>
              </a:rPr>
              <a:t> </a:t>
            </a:r>
            <a:r>
              <a:rPr lang="en-US" altLang="ja-JP" sz="1100" b="0" dirty="0">
                <a:latin typeface="Meiryo" pitchFamily="34" charset="-128"/>
                <a:ea typeface="Meiryo" pitchFamily="34" charset="-128"/>
                <a:cs typeface="Meiryo" pitchFamily="34" charset="-128"/>
                <a:sym typeface="Wingdings" pitchFamily="2" charset="2"/>
              </a:rPr>
              <a:t></a:t>
            </a:r>
            <a:r>
              <a:rPr lang="en-US" altLang="ja-JP"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内服の剤形で医薬品を検索します。</a:t>
            </a:r>
            <a:endParaRPr lang="en-US" altLang="ja-JP" sz="1100" b="0" dirty="0">
              <a:latin typeface="Meiryo" pitchFamily="34" charset="-128"/>
              <a:ea typeface="Meiryo" pitchFamily="34" charset="-128"/>
              <a:cs typeface="Meiryo" pitchFamily="34" charset="-128"/>
            </a:endParaRPr>
          </a:p>
          <a:p>
            <a:pPr marL="177800" indent="-177800">
              <a:spcBef>
                <a:spcPct val="50000"/>
              </a:spcBef>
            </a:pPr>
            <a:endParaRPr lang="en-US" altLang="ko-KR" sz="1100" b="0" dirty="0">
              <a:latin typeface="Meiryo" pitchFamily="34" charset="-128"/>
              <a:ea typeface="Meiryo" pitchFamily="34" charset="-128"/>
              <a:cs typeface="Meiryo" pitchFamily="34" charset="-128"/>
              <a:sym typeface="Wingdings" pitchFamily="2" charset="2"/>
            </a:endParaRPr>
          </a:p>
        </p:txBody>
      </p:sp>
      <p:sp>
        <p:nvSpPr>
          <p:cNvPr id="26" name="TextBox 14"/>
          <p:cNvSpPr txBox="1"/>
          <p:nvPr/>
        </p:nvSpPr>
        <p:spPr>
          <a:xfrm>
            <a:off x="3695462" y="2005988"/>
            <a:ext cx="364202"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①</a:t>
            </a:r>
            <a:endParaRPr lang="ko-KR" altLang="en-US" dirty="0">
              <a:solidFill>
                <a:srgbClr val="FF0000"/>
              </a:solidFill>
            </a:endParaRPr>
          </a:p>
        </p:txBody>
      </p:sp>
      <p:sp>
        <p:nvSpPr>
          <p:cNvPr id="23" name="TextBox 15"/>
          <p:cNvSpPr txBox="1"/>
          <p:nvPr/>
        </p:nvSpPr>
        <p:spPr>
          <a:xfrm>
            <a:off x="6540680" y="2333248"/>
            <a:ext cx="360996"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②</a:t>
            </a:r>
            <a:endParaRPr lang="ko-KR" altLang="en-US" dirty="0">
              <a:solidFill>
                <a:srgbClr val="FF0000"/>
              </a:solidFill>
            </a:endParaRPr>
          </a:p>
        </p:txBody>
      </p:sp>
      <p:sp>
        <p:nvSpPr>
          <p:cNvPr id="18" name="TextBox 23"/>
          <p:cNvSpPr txBox="1"/>
          <p:nvPr/>
        </p:nvSpPr>
        <p:spPr>
          <a:xfrm>
            <a:off x="3571752" y="3650547"/>
            <a:ext cx="364202"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③</a:t>
            </a:r>
            <a:endParaRPr lang="ko-KR" altLang="en-US" dirty="0">
              <a:solidFill>
                <a:srgbClr val="FF0000"/>
              </a:solidFill>
            </a:endParaRPr>
          </a:p>
        </p:txBody>
      </p:sp>
      <p:sp>
        <p:nvSpPr>
          <p:cNvPr id="21" name="TextBox 23"/>
          <p:cNvSpPr txBox="1"/>
          <p:nvPr/>
        </p:nvSpPr>
        <p:spPr>
          <a:xfrm>
            <a:off x="2097480" y="3889576"/>
            <a:ext cx="360996"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④</a:t>
            </a:r>
            <a:endParaRPr lang="ko-KR" altLang="en-US" dirty="0">
              <a:solidFill>
                <a:srgbClr val="FF0000"/>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110597" name="Text Box 5"/>
          <p:cNvSpPr txBox="1">
            <a:spLocks noChangeArrowheads="1"/>
          </p:cNvSpPr>
          <p:nvPr/>
        </p:nvSpPr>
        <p:spPr bwMode="auto">
          <a:xfrm>
            <a:off x="815975" y="1174750"/>
            <a:ext cx="8154770" cy="261610"/>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PLY629P018 : </a:t>
            </a:r>
            <a:r>
              <a:rPr kumimoji="1" lang="ja-JP" altLang="en-US" sz="1100" b="0" dirty="0">
                <a:solidFill>
                  <a:srgbClr val="003366"/>
                </a:solidFill>
                <a:latin typeface="Meiryo" pitchFamily="34" charset="-128"/>
                <a:ea typeface="Meiryo" pitchFamily="34" charset="-128"/>
                <a:cs typeface="Meiryo" pitchFamily="34" charset="-128"/>
              </a:rPr>
              <a:t>「イトラコナゾールカプセル」の１日用量は過剰ではないでしょうか。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110599" name="Text Box 5"/>
          <p:cNvSpPr txBox="1">
            <a:spLocks noChangeArrowheads="1"/>
          </p:cNvSpPr>
          <p:nvPr/>
        </p:nvSpPr>
        <p:spPr bwMode="auto">
          <a:xfrm>
            <a:off x="298449" y="1966913"/>
            <a:ext cx="2492375" cy="430887"/>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ja-JP" sz="1100" b="0" dirty="0">
                <a:latin typeface="Meiryo" pitchFamily="34" charset="-128"/>
                <a:ea typeface="Meiryo" pitchFamily="34" charset="-128"/>
                <a:cs typeface="Meiryo" pitchFamily="34" charset="-128"/>
              </a:rPr>
              <a:t>0)</a:t>
            </a:r>
            <a:r>
              <a:rPr kumimoji="1" lang="ja-JP" altLang="en-US" sz="1100" b="0" dirty="0">
                <a:solidFill>
                  <a:srgbClr val="003366"/>
                </a:solidFill>
                <a:latin typeface="Meiryo" pitchFamily="34" charset="-128"/>
                <a:ea typeface="Meiryo" pitchFamily="34" charset="-128"/>
                <a:cs typeface="Meiryo" pitchFamily="34" charset="-128"/>
              </a:rPr>
              <a:t> レセプトに</a:t>
            </a:r>
            <a:r>
              <a:rPr kumimoji="1" lang="en-US" altLang="ja-JP" sz="1100" b="0" dirty="0">
                <a:solidFill>
                  <a:srgbClr val="003366"/>
                </a:solidFill>
                <a:latin typeface="Meiryo" pitchFamily="34" charset="-128"/>
                <a:ea typeface="Meiryo" pitchFamily="34" charset="-128"/>
                <a:cs typeface="Meiryo" pitchFamily="34" charset="-128"/>
              </a:rPr>
              <a:t>G1</a:t>
            </a:r>
            <a:r>
              <a:rPr kumimoji="1" lang="ja-JP" altLang="en-US" sz="1100" b="0" dirty="0">
                <a:solidFill>
                  <a:srgbClr val="003366"/>
                </a:solidFill>
                <a:latin typeface="Meiryo" pitchFamily="34" charset="-128"/>
                <a:ea typeface="Meiryo" pitchFamily="34" charset="-128"/>
                <a:cs typeface="Meiryo" pitchFamily="34" charset="-128"/>
              </a:rPr>
              <a:t>が１日</a:t>
            </a:r>
            <a:r>
              <a:rPr kumimoji="1" lang="en-US" altLang="ja-JP" sz="1100" b="0" dirty="0">
                <a:solidFill>
                  <a:srgbClr val="003366"/>
                </a:solidFill>
                <a:latin typeface="Meiryo" pitchFamily="34" charset="-128"/>
                <a:ea typeface="Meiryo" pitchFamily="34" charset="-128"/>
                <a:cs typeface="Meiryo" pitchFamily="34" charset="-128"/>
              </a:rPr>
              <a:t>200mg</a:t>
            </a:r>
            <a:r>
              <a:rPr kumimoji="1" lang="ja-JP" altLang="en-US" sz="1100" b="0" dirty="0">
                <a:solidFill>
                  <a:srgbClr val="003366"/>
                </a:solidFill>
                <a:latin typeface="Meiryo" pitchFamily="34" charset="-128"/>
                <a:ea typeface="Meiryo" pitchFamily="34" charset="-128"/>
                <a:cs typeface="Meiryo" pitchFamily="34" charset="-128"/>
              </a:rPr>
              <a:t>を超えての投与あります。</a:t>
            </a:r>
            <a:endParaRPr lang="ja-JP" altLang="en-US" sz="1100" b="0" dirty="0">
              <a:latin typeface="Meiryo" pitchFamily="34" charset="-128"/>
              <a:ea typeface="Meiryo" pitchFamily="34" charset="-128"/>
              <a:cs typeface="Meiryo" pitchFamily="34" charset="-128"/>
            </a:endParaRP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医薬品、特定器材点検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2</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点検方法</a:t>
            </a:r>
          </a:p>
        </p:txBody>
      </p:sp>
      <p:pic>
        <p:nvPicPr>
          <p:cNvPr id="6146" name="Picture 2"/>
          <p:cNvPicPr>
            <a:picLocks noChangeAspect="1" noChangeArrowheads="1"/>
          </p:cNvPicPr>
          <p:nvPr/>
        </p:nvPicPr>
        <p:blipFill>
          <a:blip r:embed="rId3" cstate="print"/>
          <a:srcRect/>
          <a:stretch>
            <a:fillRect/>
          </a:stretch>
        </p:blipFill>
        <p:spPr bwMode="auto">
          <a:xfrm>
            <a:off x="2988310" y="1654175"/>
            <a:ext cx="5977890" cy="4486275"/>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cstate="print"/>
          <a:srcRect/>
          <a:stretch>
            <a:fillRect/>
          </a:stretch>
        </p:blipFill>
        <p:spPr bwMode="auto">
          <a:xfrm>
            <a:off x="387350" y="3647073"/>
            <a:ext cx="4991100" cy="1200150"/>
          </a:xfrm>
          <a:prstGeom prst="rect">
            <a:avLst/>
          </a:prstGeom>
          <a:noFill/>
          <a:ln w="9525">
            <a:noFill/>
            <a:miter lim="800000"/>
            <a:headEnd/>
            <a:tailEnd/>
          </a:ln>
          <a:effectLst/>
        </p:spPr>
      </p:pic>
      <p:pic>
        <p:nvPicPr>
          <p:cNvPr id="3075" name="Picture 3"/>
          <p:cNvPicPr>
            <a:picLocks noChangeAspect="1" noChangeArrowheads="1"/>
          </p:cNvPicPr>
          <p:nvPr/>
        </p:nvPicPr>
        <p:blipFill>
          <a:blip r:embed="rId4" cstate="print"/>
          <a:srcRect/>
          <a:stretch>
            <a:fillRect/>
          </a:stretch>
        </p:blipFill>
        <p:spPr bwMode="auto">
          <a:xfrm>
            <a:off x="5978141" y="1998345"/>
            <a:ext cx="2905125" cy="666750"/>
          </a:xfrm>
          <a:prstGeom prst="rect">
            <a:avLst/>
          </a:prstGeom>
          <a:noFill/>
          <a:ln w="9525">
            <a:noFill/>
            <a:miter lim="800000"/>
            <a:headEnd/>
            <a:tailEnd/>
          </a:ln>
          <a:effectLst/>
        </p:spPr>
      </p:pic>
      <p:pic>
        <p:nvPicPr>
          <p:cNvPr id="3074" name="Picture 2"/>
          <p:cNvPicPr>
            <a:picLocks noChangeAspect="1" noChangeArrowheads="1"/>
          </p:cNvPicPr>
          <p:nvPr/>
        </p:nvPicPr>
        <p:blipFill>
          <a:blip r:embed="rId5" cstate="print"/>
          <a:srcRect/>
          <a:stretch>
            <a:fillRect/>
          </a:stretch>
        </p:blipFill>
        <p:spPr bwMode="auto">
          <a:xfrm>
            <a:off x="387350" y="1998345"/>
            <a:ext cx="4991100" cy="885825"/>
          </a:xfrm>
          <a:prstGeom prst="rect">
            <a:avLst/>
          </a:prstGeom>
          <a:noFill/>
          <a:ln w="9525">
            <a:noFill/>
            <a:miter lim="800000"/>
            <a:headEnd/>
            <a:tailEnd/>
          </a:ln>
          <a:effectLst/>
        </p:spPr>
      </p:pic>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医薬品、特定器材点検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2</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説明</a:t>
            </a:r>
          </a:p>
        </p:txBody>
      </p:sp>
      <p:sp>
        <p:nvSpPr>
          <p:cNvPr id="13" name="Text Box 5"/>
          <p:cNvSpPr txBox="1">
            <a:spLocks noChangeArrowheads="1"/>
          </p:cNvSpPr>
          <p:nvPr/>
        </p:nvSpPr>
        <p:spPr bwMode="auto">
          <a:xfrm>
            <a:off x="815975" y="1174750"/>
            <a:ext cx="8154770" cy="261610"/>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PLY629P018 : </a:t>
            </a:r>
            <a:r>
              <a:rPr kumimoji="1" lang="ja-JP" altLang="en-US" sz="1100" b="0" dirty="0">
                <a:solidFill>
                  <a:srgbClr val="003366"/>
                </a:solidFill>
                <a:latin typeface="Meiryo" pitchFamily="34" charset="-128"/>
                <a:ea typeface="Meiryo" pitchFamily="34" charset="-128"/>
                <a:cs typeface="Meiryo" pitchFamily="34" charset="-128"/>
              </a:rPr>
              <a:t>「イトラコナゾールカプセル」の１日用量は過剰ではないでしょうか。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20" name="Text Box 5"/>
          <p:cNvSpPr txBox="1">
            <a:spLocks noChangeArrowheads="1"/>
          </p:cNvSpPr>
          <p:nvPr/>
        </p:nvSpPr>
        <p:spPr bwMode="auto">
          <a:xfrm>
            <a:off x="377642" y="4949569"/>
            <a:ext cx="8159751" cy="1023357"/>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ja-JP" altLang="en-US" sz="1100" b="0" dirty="0">
                <a:latin typeface="Meiryo" pitchFamily="34" charset="-128"/>
                <a:ea typeface="Meiryo" pitchFamily="34" charset="-128"/>
                <a:cs typeface="Meiryo" pitchFamily="34" charset="-128"/>
              </a:rPr>
              <a:t>③ 集計項目によって集計します。</a:t>
            </a:r>
            <a:r>
              <a:rPr lang="en-US" altLang="ja-JP" sz="1100" b="0" dirty="0">
                <a:latin typeface="Meiryo" pitchFamily="34" charset="-128"/>
                <a:ea typeface="Meiryo" pitchFamily="34" charset="-128"/>
                <a:cs typeface="Meiryo" pitchFamily="34" charset="-128"/>
                <a:sym typeface="Wingdings" pitchFamily="2" charset="2"/>
              </a:rPr>
              <a:t></a:t>
            </a:r>
            <a:r>
              <a:rPr lang="en-US" altLang="ja-JP"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使用量</a:t>
            </a:r>
            <a:r>
              <a:rPr lang="en-US" altLang="ko-KR" sz="1100" b="0" dirty="0">
                <a:latin typeface="Meiryo" pitchFamily="34" charset="-128"/>
                <a:ea typeface="Meiryo" pitchFamily="34" charset="-128"/>
                <a:cs typeface="Meiryo" pitchFamily="34" charset="-128"/>
                <a:sym typeface="Wingdings" pitchFamily="2" charset="2"/>
              </a:rPr>
              <a:t>X</a:t>
            </a:r>
            <a:r>
              <a:rPr lang="ja-JP" altLang="en-US" sz="1100" b="0" dirty="0">
                <a:latin typeface="Meiryo" pitchFamily="34" charset="-128"/>
                <a:ea typeface="Meiryo" pitchFamily="34" charset="-128"/>
                <a:cs typeface="Meiryo" pitchFamily="34" charset="-128"/>
              </a:rPr>
              <a:t>医薬品の用量を集計します。</a:t>
            </a:r>
            <a:endParaRPr lang="en-US" altLang="ja-JP" sz="1100" b="0" dirty="0">
              <a:latin typeface="Meiryo" pitchFamily="34" charset="-128"/>
              <a:ea typeface="Meiryo" pitchFamily="34" charset="-128"/>
              <a:cs typeface="Meiryo" pitchFamily="34" charset="-128"/>
            </a:endParaRPr>
          </a:p>
          <a:p>
            <a:pPr marL="177800" indent="-177800">
              <a:spcBef>
                <a:spcPct val="50000"/>
              </a:spcBef>
            </a:pPr>
            <a:r>
              <a:rPr lang="en-US" altLang="ja-JP" sz="1100" b="0" dirty="0">
                <a:latin typeface="Meiryo" pitchFamily="34" charset="-128"/>
                <a:ea typeface="Meiryo" pitchFamily="34" charset="-128"/>
                <a:cs typeface="Meiryo" pitchFamily="34" charset="-128"/>
              </a:rPr>
              <a:t>④ </a:t>
            </a:r>
            <a:r>
              <a:rPr lang="ja-JP" altLang="en-US" sz="1100" b="0" dirty="0">
                <a:latin typeface="Meiryo" pitchFamily="34" charset="-128"/>
                <a:ea typeface="Meiryo" pitchFamily="34" charset="-128"/>
                <a:cs typeface="Meiryo" pitchFamily="34" charset="-128"/>
              </a:rPr>
              <a:t>集計範囲別で集計します。</a:t>
            </a:r>
            <a:r>
              <a:rPr lang="en-US" altLang="ja-JP" sz="1100" b="0" dirty="0">
                <a:latin typeface="Meiryo" pitchFamily="34" charset="-128"/>
                <a:ea typeface="Meiryo" pitchFamily="34" charset="-128"/>
                <a:cs typeface="Meiryo" pitchFamily="34" charset="-128"/>
              </a:rPr>
              <a:t> </a:t>
            </a:r>
            <a:r>
              <a:rPr lang="en-US" altLang="ja-JP" sz="1100" b="0" dirty="0">
                <a:latin typeface="Meiryo" pitchFamily="34" charset="-128"/>
                <a:ea typeface="Meiryo" pitchFamily="34" charset="-128"/>
                <a:cs typeface="Meiryo" pitchFamily="34" charset="-128"/>
                <a:sym typeface="Wingdings" pitchFamily="2" charset="2"/>
              </a:rPr>
              <a:t> </a:t>
            </a:r>
            <a:r>
              <a:rPr lang="en-US" altLang="ja-JP"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調剤日別で集計します。</a:t>
            </a:r>
            <a:endParaRPr lang="en-US" altLang="ko-KR" sz="1100" b="0" dirty="0">
              <a:latin typeface="Meiryo" pitchFamily="34" charset="-128"/>
              <a:ea typeface="Meiryo" pitchFamily="34" charset="-128"/>
              <a:cs typeface="Meiryo" pitchFamily="34" charset="-128"/>
            </a:endParaRPr>
          </a:p>
          <a:p>
            <a:pPr marL="177800" indent="-177800">
              <a:spcBef>
                <a:spcPct val="50000"/>
              </a:spcBef>
            </a:pPr>
            <a:endParaRPr lang="en-US" altLang="ja-JP" sz="1100" dirty="0">
              <a:latin typeface="Meiryo" pitchFamily="34" charset="-128"/>
              <a:ea typeface="Meiryo" pitchFamily="34" charset="-128"/>
              <a:cs typeface="Meiryo" pitchFamily="34" charset="-128"/>
            </a:endParaRPr>
          </a:p>
          <a:p>
            <a:pPr marL="177800" indent="-177800">
              <a:spcBef>
                <a:spcPct val="50000"/>
              </a:spcBef>
            </a:pPr>
            <a:r>
              <a:rPr lang="ja-JP" altLang="en-US" sz="1100" dirty="0">
                <a:latin typeface="Meiryo" pitchFamily="34" charset="-128"/>
                <a:ea typeface="Meiryo" pitchFamily="34" charset="-128"/>
                <a:cs typeface="Meiryo" pitchFamily="34" charset="-128"/>
              </a:rPr>
              <a:t>　調剤日別で内服でコード別</a:t>
            </a:r>
            <a:r>
              <a:rPr lang="ko-KR" altLang="en-US" sz="1100" dirty="0">
                <a:latin typeface="Meiryo" pitchFamily="34" charset="-128"/>
                <a:ea typeface="Meiryo" pitchFamily="34" charset="-128"/>
                <a:cs typeface="Meiryo" pitchFamily="34" charset="-128"/>
              </a:rPr>
              <a:t>投与</a:t>
            </a:r>
            <a:r>
              <a:rPr lang="ja-JP" altLang="en-US" sz="1100" dirty="0">
                <a:latin typeface="Meiryo" pitchFamily="34" charset="-128"/>
                <a:ea typeface="Meiryo" pitchFamily="34" charset="-128"/>
                <a:cs typeface="Meiryo" pitchFamily="34" charset="-128"/>
              </a:rPr>
              <a:t>用量の合が </a:t>
            </a:r>
            <a:r>
              <a:rPr lang="en-US" altLang="ja-JP" sz="1100" dirty="0">
                <a:latin typeface="Meiryo" pitchFamily="34" charset="-128"/>
                <a:ea typeface="Meiryo" pitchFamily="34" charset="-128"/>
                <a:cs typeface="Meiryo" pitchFamily="34" charset="-128"/>
              </a:rPr>
              <a:t>200</a:t>
            </a:r>
            <a:r>
              <a:rPr lang="ja-JP" altLang="en-US" sz="1100" dirty="0">
                <a:latin typeface="Meiryo" pitchFamily="34" charset="-128"/>
                <a:ea typeface="Meiryo" pitchFamily="34" charset="-128"/>
                <a:cs typeface="Meiryo" pitchFamily="34" charset="-128"/>
              </a:rPr>
              <a:t>を超過する医薬品があれば条件を満たします。</a:t>
            </a:r>
            <a:endParaRPr lang="en-US" altLang="ko-KR" sz="1100" dirty="0">
              <a:latin typeface="Meiryo" pitchFamily="34" charset="-128"/>
              <a:ea typeface="Meiryo" pitchFamily="34" charset="-128"/>
              <a:cs typeface="Meiryo" pitchFamily="34" charset="-128"/>
            </a:endParaRPr>
          </a:p>
        </p:txBody>
      </p:sp>
      <p:sp>
        <p:nvSpPr>
          <p:cNvPr id="19" name="Text Box 5"/>
          <p:cNvSpPr txBox="1">
            <a:spLocks noChangeArrowheads="1"/>
          </p:cNvSpPr>
          <p:nvPr/>
        </p:nvSpPr>
        <p:spPr bwMode="auto">
          <a:xfrm>
            <a:off x="369888" y="2884170"/>
            <a:ext cx="8159751" cy="769441"/>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ja-JP" altLang="en-US" sz="1100" b="0" dirty="0">
                <a:latin typeface="Meiryo" pitchFamily="34" charset="-128"/>
                <a:ea typeface="Meiryo" pitchFamily="34" charset="-128"/>
                <a:cs typeface="Meiryo" pitchFamily="34" charset="-128"/>
              </a:rPr>
              <a:t>① 調剤レセプトの医薬品を検索します。</a:t>
            </a:r>
            <a:endParaRPr lang="en-US" altLang="ja-JP" sz="1100" b="0" dirty="0">
              <a:latin typeface="Meiryo" pitchFamily="34" charset="-128"/>
              <a:ea typeface="Meiryo" pitchFamily="34" charset="-128"/>
              <a:cs typeface="Meiryo" pitchFamily="34" charset="-128"/>
            </a:endParaRPr>
          </a:p>
          <a:p>
            <a:pPr marL="177800" indent="-177800">
              <a:spcBef>
                <a:spcPct val="50000"/>
              </a:spcBef>
            </a:pPr>
            <a:r>
              <a:rPr lang="en-US" altLang="ja-JP" sz="1100" b="0" dirty="0">
                <a:latin typeface="Meiryo" pitchFamily="34" charset="-128"/>
                <a:ea typeface="Meiryo" pitchFamily="34" charset="-128"/>
                <a:cs typeface="Meiryo" pitchFamily="34" charset="-128"/>
              </a:rPr>
              <a:t>② </a:t>
            </a:r>
            <a:r>
              <a:rPr lang="ja-JP" altLang="en-US" sz="1100" b="0" dirty="0">
                <a:latin typeface="Meiryo" pitchFamily="34" charset="-128"/>
                <a:ea typeface="Meiryo" pitchFamily="34" charset="-128"/>
                <a:cs typeface="Meiryo" pitchFamily="34" charset="-128"/>
              </a:rPr>
              <a:t>検索する剤形を設定します。</a:t>
            </a:r>
            <a:r>
              <a:rPr lang="en-US" altLang="ja-JP" sz="1100" b="0" dirty="0">
                <a:latin typeface="Meiryo" pitchFamily="34" charset="-128"/>
                <a:ea typeface="Meiryo" pitchFamily="34" charset="-128"/>
                <a:cs typeface="Meiryo" pitchFamily="34" charset="-128"/>
              </a:rPr>
              <a:t> </a:t>
            </a:r>
            <a:r>
              <a:rPr lang="en-US" altLang="ja-JP" sz="1100" b="0" dirty="0">
                <a:latin typeface="Meiryo" pitchFamily="34" charset="-128"/>
                <a:ea typeface="Meiryo" pitchFamily="34" charset="-128"/>
                <a:cs typeface="Meiryo" pitchFamily="34" charset="-128"/>
                <a:sym typeface="Wingdings" pitchFamily="2" charset="2"/>
              </a:rPr>
              <a:t></a:t>
            </a:r>
            <a:r>
              <a:rPr lang="en-US" altLang="ja-JP"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内服の剤形で医薬品を検索します。</a:t>
            </a:r>
            <a:endParaRPr lang="en-US" altLang="ja-JP" sz="1100" b="0" dirty="0">
              <a:latin typeface="Meiryo" pitchFamily="34" charset="-128"/>
              <a:ea typeface="Meiryo" pitchFamily="34" charset="-128"/>
              <a:cs typeface="Meiryo" pitchFamily="34" charset="-128"/>
            </a:endParaRPr>
          </a:p>
          <a:p>
            <a:pPr marL="177800" indent="-177800">
              <a:spcBef>
                <a:spcPct val="50000"/>
              </a:spcBef>
            </a:pPr>
            <a:endParaRPr lang="en-US" altLang="ko-KR" sz="1100" b="0" dirty="0">
              <a:latin typeface="Meiryo" pitchFamily="34" charset="-128"/>
              <a:ea typeface="Meiryo" pitchFamily="34" charset="-128"/>
              <a:cs typeface="Meiryo" pitchFamily="34" charset="-128"/>
              <a:sym typeface="Wingdings" pitchFamily="2" charset="2"/>
            </a:endParaRPr>
          </a:p>
        </p:txBody>
      </p:sp>
      <p:sp>
        <p:nvSpPr>
          <p:cNvPr id="26" name="TextBox 14"/>
          <p:cNvSpPr txBox="1"/>
          <p:nvPr/>
        </p:nvSpPr>
        <p:spPr>
          <a:xfrm>
            <a:off x="3695462" y="2005988"/>
            <a:ext cx="364202"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①</a:t>
            </a:r>
            <a:endParaRPr lang="ko-KR" altLang="en-US" dirty="0">
              <a:solidFill>
                <a:srgbClr val="FF0000"/>
              </a:solidFill>
            </a:endParaRPr>
          </a:p>
        </p:txBody>
      </p:sp>
      <p:sp>
        <p:nvSpPr>
          <p:cNvPr id="23" name="TextBox 15"/>
          <p:cNvSpPr txBox="1"/>
          <p:nvPr/>
        </p:nvSpPr>
        <p:spPr>
          <a:xfrm>
            <a:off x="6540680" y="2333248"/>
            <a:ext cx="360996"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②</a:t>
            </a:r>
            <a:endParaRPr lang="ko-KR" altLang="en-US" dirty="0">
              <a:solidFill>
                <a:srgbClr val="FF0000"/>
              </a:solidFill>
            </a:endParaRPr>
          </a:p>
        </p:txBody>
      </p:sp>
      <p:sp>
        <p:nvSpPr>
          <p:cNvPr id="18" name="TextBox 23"/>
          <p:cNvSpPr txBox="1"/>
          <p:nvPr/>
        </p:nvSpPr>
        <p:spPr>
          <a:xfrm>
            <a:off x="3725752" y="3650547"/>
            <a:ext cx="364202"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③</a:t>
            </a:r>
            <a:endParaRPr lang="ko-KR" altLang="en-US" dirty="0">
              <a:solidFill>
                <a:srgbClr val="FF0000"/>
              </a:solidFill>
            </a:endParaRPr>
          </a:p>
        </p:txBody>
      </p:sp>
      <p:sp>
        <p:nvSpPr>
          <p:cNvPr id="21" name="TextBox 23"/>
          <p:cNvSpPr txBox="1"/>
          <p:nvPr/>
        </p:nvSpPr>
        <p:spPr>
          <a:xfrm>
            <a:off x="2097480" y="3889576"/>
            <a:ext cx="360996"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④</a:t>
            </a:r>
            <a:endParaRPr lang="ko-KR" altLang="en-US" dirty="0">
              <a:solidFill>
                <a:srgbClr val="FF00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110597" name="Text Box 5"/>
          <p:cNvSpPr txBox="1">
            <a:spLocks noChangeArrowheads="1"/>
          </p:cNvSpPr>
          <p:nvPr/>
        </p:nvSpPr>
        <p:spPr bwMode="auto">
          <a:xfrm>
            <a:off x="815975" y="1174750"/>
            <a:ext cx="8154770" cy="261610"/>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PLY625P037 : </a:t>
            </a:r>
            <a:r>
              <a:rPr kumimoji="1" lang="ja-JP" altLang="en-US" sz="1100" b="0" dirty="0">
                <a:solidFill>
                  <a:srgbClr val="003366"/>
                </a:solidFill>
                <a:latin typeface="Meiryo" pitchFamily="34" charset="-128"/>
                <a:ea typeface="Meiryo" pitchFamily="34" charset="-128"/>
                <a:cs typeface="Meiryo" pitchFamily="34" charset="-128"/>
              </a:rPr>
              <a:t>「 バラシクロビル錠５００ｍｇ「ＮＰ」、アラセナ－Ａ軟膏３％」２剤の併用はいかがでしょうか。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110599" name="Text Box 5"/>
          <p:cNvSpPr txBox="1">
            <a:spLocks noChangeArrowheads="1"/>
          </p:cNvSpPr>
          <p:nvPr/>
        </p:nvSpPr>
        <p:spPr bwMode="auto">
          <a:xfrm>
            <a:off x="298449" y="1966913"/>
            <a:ext cx="2492375" cy="1700466"/>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ja-JP" sz="1100" b="0" dirty="0">
                <a:latin typeface="Meiryo" pitchFamily="34" charset="-128"/>
                <a:ea typeface="Meiryo" pitchFamily="34" charset="-128"/>
                <a:cs typeface="Meiryo" pitchFamily="34" charset="-128"/>
              </a:rPr>
              <a:t>0)</a:t>
            </a:r>
            <a:r>
              <a:rPr kumimoji="1" lang="ja-JP" altLang="en-US" sz="1100" b="0" dirty="0">
                <a:solidFill>
                  <a:srgbClr val="003366"/>
                </a:solidFill>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レセプトに</a:t>
            </a:r>
            <a:r>
              <a:rPr lang="en-US" altLang="ja-JP" sz="1100" b="0" dirty="0">
                <a:latin typeface="Meiryo" pitchFamily="34" charset="-128"/>
                <a:ea typeface="Meiryo" pitchFamily="34" charset="-128"/>
                <a:cs typeface="Meiryo" pitchFamily="34" charset="-128"/>
              </a:rPr>
              <a:t>G1</a:t>
            </a:r>
            <a:r>
              <a:rPr lang="ja-JP" altLang="en-US" sz="1100" b="0" dirty="0">
                <a:latin typeface="Meiryo" pitchFamily="34" charset="-128"/>
                <a:ea typeface="Meiryo" pitchFamily="34" charset="-128"/>
                <a:cs typeface="Meiryo" pitchFamily="34" charset="-128"/>
              </a:rPr>
              <a:t>の算定があります。</a:t>
            </a:r>
          </a:p>
          <a:p>
            <a:pPr marL="228600" indent="-228600">
              <a:spcBef>
                <a:spcPct val="50000"/>
              </a:spcBef>
              <a:buAutoNum type="arabicParenR"/>
            </a:pPr>
            <a:r>
              <a:rPr lang="ja-JP" altLang="en-US" sz="1100" b="0" dirty="0">
                <a:latin typeface="Meiryo" pitchFamily="34" charset="-128"/>
                <a:ea typeface="Meiryo" pitchFamily="34" charset="-128"/>
                <a:cs typeface="Meiryo" pitchFamily="34" charset="-128"/>
              </a:rPr>
              <a:t>０段階のレセプトと同日に</a:t>
            </a:r>
            <a:r>
              <a:rPr lang="en-US" altLang="ja-JP" sz="1100" b="0" dirty="0">
                <a:latin typeface="Meiryo" pitchFamily="34" charset="-128"/>
                <a:ea typeface="Meiryo" pitchFamily="34" charset="-128"/>
                <a:cs typeface="Meiryo" pitchFamily="34" charset="-128"/>
              </a:rPr>
              <a:t>G2</a:t>
            </a:r>
            <a:r>
              <a:rPr lang="ja-JP" altLang="en-US" sz="1100" b="0" dirty="0">
                <a:latin typeface="Meiryo" pitchFamily="34" charset="-128"/>
                <a:ea typeface="Meiryo" pitchFamily="34" charset="-128"/>
                <a:cs typeface="Meiryo" pitchFamily="34" charset="-128"/>
              </a:rPr>
              <a:t>の算定があります。</a:t>
            </a:r>
            <a:endParaRPr lang="en-US" altLang="ja-JP" sz="1100" b="0" dirty="0">
              <a:latin typeface="Meiryo" pitchFamily="34" charset="-128"/>
              <a:ea typeface="Meiryo" pitchFamily="34" charset="-128"/>
              <a:cs typeface="Meiryo" pitchFamily="34" charset="-128"/>
            </a:endParaRPr>
          </a:p>
          <a:p>
            <a:pPr marL="228600" indent="-228600">
              <a:spcBef>
                <a:spcPct val="50000"/>
              </a:spcBef>
              <a:buAutoNum type="arabicParenR"/>
            </a:pPr>
            <a:r>
              <a:rPr lang="ja-JP" altLang="en-US" sz="1100" b="0" dirty="0">
                <a:latin typeface="Meiryo" pitchFamily="34" charset="-128"/>
                <a:ea typeface="Meiryo" pitchFamily="34" charset="-128"/>
                <a:cs typeface="Meiryo" pitchFamily="34" charset="-128"/>
              </a:rPr>
              <a:t>０段階のレセプトと同月の外来レセプトに </a:t>
            </a:r>
            <a:r>
              <a:rPr lang="en-US" altLang="ja-JP" sz="1100" b="0" dirty="0">
                <a:latin typeface="Meiryo" pitchFamily="34" charset="-128"/>
                <a:ea typeface="Meiryo" pitchFamily="34" charset="-128"/>
                <a:cs typeface="Meiryo" pitchFamily="34" charset="-128"/>
              </a:rPr>
              <a:t>G3</a:t>
            </a:r>
            <a:r>
              <a:rPr lang="ja-JP" altLang="en-US" sz="1100" b="0" dirty="0">
                <a:latin typeface="Meiryo" pitchFamily="34" charset="-128"/>
                <a:ea typeface="Meiryo" pitchFamily="34" charset="-128"/>
                <a:cs typeface="Meiryo" pitchFamily="34" charset="-128"/>
              </a:rPr>
              <a:t>の算定があります。</a:t>
            </a:r>
            <a:endParaRPr lang="en-US" altLang="ja-JP" sz="1100" b="0" dirty="0">
              <a:latin typeface="Meiryo" pitchFamily="34" charset="-128"/>
              <a:ea typeface="Meiryo" pitchFamily="34" charset="-128"/>
              <a:cs typeface="Meiryo" pitchFamily="34" charset="-128"/>
            </a:endParaRPr>
          </a:p>
          <a:p>
            <a:pPr marL="228600" indent="-228600">
              <a:spcBef>
                <a:spcPct val="50000"/>
              </a:spcBef>
              <a:buFontTx/>
              <a:buAutoNum type="arabicParenR"/>
            </a:pPr>
            <a:r>
              <a:rPr lang="ja-JP" altLang="en-US" sz="1100" b="0" dirty="0">
                <a:latin typeface="Meiryo" pitchFamily="34" charset="-128"/>
                <a:ea typeface="Meiryo" pitchFamily="34" charset="-128"/>
                <a:cs typeface="Meiryo" pitchFamily="34" charset="-128"/>
              </a:rPr>
              <a:t>０段階のレセプトと同月の外来レセプトに</a:t>
            </a:r>
            <a:r>
              <a:rPr lang="en-US" altLang="ja-JP" sz="1100" b="0" dirty="0">
                <a:latin typeface="Meiryo" pitchFamily="34" charset="-128"/>
                <a:ea typeface="Meiryo" pitchFamily="34" charset="-128"/>
                <a:cs typeface="Meiryo" pitchFamily="34" charset="-128"/>
              </a:rPr>
              <a:t>G4,G5</a:t>
            </a:r>
            <a:r>
              <a:rPr lang="ja-JP" altLang="en-US" sz="1100" b="0" dirty="0">
                <a:latin typeface="Meiryo" pitchFamily="34" charset="-128"/>
                <a:ea typeface="Meiryo" pitchFamily="34" charset="-128"/>
                <a:cs typeface="Meiryo" pitchFamily="34" charset="-128"/>
              </a:rPr>
              <a:t>の当月発症確定病名があります。</a:t>
            </a:r>
            <a:endParaRPr lang="en-US" altLang="ja-JP" sz="1100" b="0" dirty="0">
              <a:latin typeface="Meiryo" pitchFamily="34" charset="-128"/>
              <a:ea typeface="Meiryo" pitchFamily="34" charset="-128"/>
              <a:cs typeface="Meiryo" pitchFamily="34" charset="-128"/>
            </a:endParaRP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医薬品、特定器材点検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2</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点検方法</a:t>
            </a:r>
          </a:p>
        </p:txBody>
      </p:sp>
      <p:pic>
        <p:nvPicPr>
          <p:cNvPr id="9218" name="Picture 2"/>
          <p:cNvPicPr>
            <a:picLocks noChangeAspect="1" noChangeArrowheads="1"/>
          </p:cNvPicPr>
          <p:nvPr/>
        </p:nvPicPr>
        <p:blipFill>
          <a:blip r:embed="rId3" cstate="print"/>
          <a:srcRect/>
          <a:stretch>
            <a:fillRect/>
          </a:stretch>
        </p:blipFill>
        <p:spPr bwMode="auto">
          <a:xfrm>
            <a:off x="2994025" y="1654175"/>
            <a:ext cx="5972175" cy="4480560"/>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3"/>
          <p:cNvPicPr>
            <a:picLocks noChangeAspect="1" noChangeArrowheads="1"/>
          </p:cNvPicPr>
          <p:nvPr/>
        </p:nvPicPr>
        <p:blipFill>
          <a:blip r:embed="rId3" cstate="print"/>
          <a:srcRect/>
          <a:stretch>
            <a:fillRect/>
          </a:stretch>
        </p:blipFill>
        <p:spPr bwMode="auto">
          <a:xfrm>
            <a:off x="5823235" y="2046070"/>
            <a:ext cx="2733675" cy="590550"/>
          </a:xfrm>
          <a:prstGeom prst="rect">
            <a:avLst/>
          </a:prstGeom>
          <a:noFill/>
          <a:ln w="9525">
            <a:noFill/>
            <a:miter lim="800000"/>
            <a:headEnd/>
            <a:tailEnd/>
          </a:ln>
          <a:effectLst/>
        </p:spPr>
      </p:pic>
      <p:pic>
        <p:nvPicPr>
          <p:cNvPr id="10242" name="Picture 2"/>
          <p:cNvPicPr>
            <a:picLocks noChangeAspect="1" noChangeArrowheads="1"/>
          </p:cNvPicPr>
          <p:nvPr/>
        </p:nvPicPr>
        <p:blipFill>
          <a:blip r:embed="rId4" cstate="print"/>
          <a:srcRect/>
          <a:stretch>
            <a:fillRect/>
          </a:stretch>
        </p:blipFill>
        <p:spPr bwMode="auto">
          <a:xfrm>
            <a:off x="387350" y="2013636"/>
            <a:ext cx="5019675" cy="828675"/>
          </a:xfrm>
          <a:prstGeom prst="rect">
            <a:avLst/>
          </a:prstGeom>
          <a:noFill/>
          <a:ln w="9525">
            <a:noFill/>
            <a:miter lim="800000"/>
            <a:headEnd/>
            <a:tailEnd/>
          </a:ln>
          <a:effectLst/>
        </p:spPr>
      </p:pic>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医薬品、特定器材点検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2</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説明</a:t>
            </a:r>
          </a:p>
        </p:txBody>
      </p:sp>
      <p:sp>
        <p:nvSpPr>
          <p:cNvPr id="13" name="Text Box 5"/>
          <p:cNvSpPr txBox="1">
            <a:spLocks noChangeArrowheads="1"/>
          </p:cNvSpPr>
          <p:nvPr/>
        </p:nvSpPr>
        <p:spPr bwMode="auto">
          <a:xfrm>
            <a:off x="815975" y="1174750"/>
            <a:ext cx="8154770" cy="261610"/>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PLY625P037 : </a:t>
            </a:r>
            <a:r>
              <a:rPr kumimoji="1" lang="ja-JP" altLang="en-US" sz="1100" b="0" dirty="0">
                <a:solidFill>
                  <a:srgbClr val="003366"/>
                </a:solidFill>
                <a:latin typeface="Meiryo" pitchFamily="34" charset="-128"/>
                <a:ea typeface="Meiryo" pitchFamily="34" charset="-128"/>
                <a:cs typeface="Meiryo" pitchFamily="34" charset="-128"/>
              </a:rPr>
              <a:t>「 バラシクロビル錠５００ｍｇ「ＮＰ」、アラセナ－Ａ軟膏３％」２剤の併用はいかがでしょうか。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19" name="Text Box 5"/>
          <p:cNvSpPr txBox="1">
            <a:spLocks noChangeArrowheads="1"/>
          </p:cNvSpPr>
          <p:nvPr/>
        </p:nvSpPr>
        <p:spPr bwMode="auto">
          <a:xfrm>
            <a:off x="387350" y="3824996"/>
            <a:ext cx="8159751" cy="769441"/>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ko-KR" sz="1100" b="0" dirty="0">
                <a:latin typeface="Meiryo" pitchFamily="34" charset="-128"/>
                <a:ea typeface="Meiryo" pitchFamily="34" charset="-128"/>
                <a:cs typeface="Meiryo" pitchFamily="34" charset="-128"/>
              </a:rPr>
              <a:t>① </a:t>
            </a:r>
            <a:r>
              <a:rPr lang="ja-JP" altLang="en-US" sz="1100" b="0" dirty="0">
                <a:latin typeface="Meiryo" pitchFamily="34" charset="-128"/>
                <a:ea typeface="Meiryo" pitchFamily="34" charset="-128"/>
                <a:cs typeface="Meiryo" pitchFamily="34" charset="-128"/>
              </a:rPr>
              <a:t>対象と同一調剤日の医薬品を検索します。</a:t>
            </a:r>
            <a:endParaRPr lang="en-US" altLang="ko-KR" sz="1100" b="0" dirty="0">
              <a:latin typeface="Meiryo" pitchFamily="34" charset="-128"/>
              <a:ea typeface="Meiryo" pitchFamily="34" charset="-128"/>
              <a:cs typeface="Meiryo" pitchFamily="34" charset="-128"/>
            </a:endParaRPr>
          </a:p>
          <a:p>
            <a:pPr marL="177800" indent="-177800">
              <a:spcBef>
                <a:spcPct val="50000"/>
              </a:spcBef>
            </a:pPr>
            <a:r>
              <a:rPr lang="en-US" altLang="ko-KR" sz="1100" b="0" dirty="0">
                <a:latin typeface="Meiryo" pitchFamily="34" charset="-128"/>
                <a:ea typeface="Meiryo" pitchFamily="34" charset="-128"/>
                <a:cs typeface="Meiryo" pitchFamily="34" charset="-128"/>
              </a:rPr>
              <a:t>② </a:t>
            </a:r>
            <a:r>
              <a:rPr lang="zh-TW" altLang="en-US" sz="1100" b="0" dirty="0">
                <a:latin typeface="Meiryo" pitchFamily="34" charset="-128"/>
                <a:ea typeface="Meiryo" pitchFamily="34" charset="-128"/>
                <a:cs typeface="Meiryo" pitchFamily="34" charset="-128"/>
              </a:rPr>
              <a:t>単位薬剤</a:t>
            </a:r>
            <a:r>
              <a:rPr lang="ja-JP" altLang="en-US" sz="1100" b="0" dirty="0">
                <a:latin typeface="Meiryo" pitchFamily="34" charset="-128"/>
                <a:ea typeface="Meiryo" pitchFamily="34" charset="-128"/>
                <a:cs typeface="Meiryo" pitchFamily="34" charset="-128"/>
              </a:rPr>
              <a:t>合計が </a:t>
            </a:r>
            <a:r>
              <a:rPr lang="en-US" altLang="ja-JP" sz="1100" b="0" dirty="0">
                <a:latin typeface="Meiryo" pitchFamily="34" charset="-128"/>
                <a:ea typeface="Meiryo" pitchFamily="34" charset="-128"/>
                <a:cs typeface="Meiryo" pitchFamily="34" charset="-128"/>
              </a:rPr>
              <a:t>17</a:t>
            </a:r>
            <a:r>
              <a:rPr lang="ja-JP" altLang="en-US" sz="1100" b="0" dirty="0">
                <a:latin typeface="Meiryo" pitchFamily="34" charset="-128"/>
                <a:ea typeface="Meiryo" pitchFamily="34" charset="-128"/>
                <a:cs typeface="Meiryo" pitchFamily="34" charset="-128"/>
              </a:rPr>
              <a:t>点を超過する医薬品を検索します</a:t>
            </a:r>
            <a:r>
              <a:rPr lang="ko-KR" altLang="en-US" sz="1100" b="0" dirty="0">
                <a:latin typeface="Meiryo" pitchFamily="34" charset="-128"/>
                <a:ea typeface="Meiryo" pitchFamily="34" charset="-128"/>
                <a:cs typeface="Meiryo" pitchFamily="34" charset="-128"/>
                <a:sym typeface="Wingdings" pitchFamily="2" charset="2"/>
              </a:rPr>
              <a:t>。</a:t>
            </a:r>
            <a:endParaRPr lang="en-US" altLang="ko-KR" sz="1100" b="0" dirty="0">
              <a:latin typeface="Meiryo" pitchFamily="34" charset="-128"/>
              <a:ea typeface="Meiryo" pitchFamily="34" charset="-128"/>
              <a:cs typeface="Meiryo" pitchFamily="34" charset="-128"/>
              <a:sym typeface="Wingdings" pitchFamily="2" charset="2"/>
            </a:endParaRPr>
          </a:p>
          <a:p>
            <a:pPr marL="177800" indent="-177800">
              <a:spcBef>
                <a:spcPct val="50000"/>
              </a:spcBef>
            </a:pPr>
            <a:endParaRPr lang="en-US" altLang="ko-KR" sz="1100" b="0" dirty="0">
              <a:latin typeface="Meiryo" pitchFamily="34" charset="-128"/>
              <a:ea typeface="Meiryo" pitchFamily="34" charset="-128"/>
              <a:cs typeface="Meiryo" pitchFamily="34" charset="-128"/>
              <a:sym typeface="Wingdings" pitchFamily="2" charset="2"/>
            </a:endParaRPr>
          </a:p>
        </p:txBody>
      </p:sp>
      <p:sp>
        <p:nvSpPr>
          <p:cNvPr id="26" name="TextBox 14"/>
          <p:cNvSpPr txBox="1"/>
          <p:nvPr/>
        </p:nvSpPr>
        <p:spPr>
          <a:xfrm>
            <a:off x="2463462" y="2525738"/>
            <a:ext cx="364202"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①</a:t>
            </a:r>
            <a:endParaRPr lang="ko-KR" altLang="en-US" dirty="0">
              <a:solidFill>
                <a:srgbClr val="FF0000"/>
              </a:solidFill>
            </a:endParaRPr>
          </a:p>
        </p:txBody>
      </p:sp>
      <p:sp>
        <p:nvSpPr>
          <p:cNvPr id="23" name="TextBox 15"/>
          <p:cNvSpPr txBox="1"/>
          <p:nvPr/>
        </p:nvSpPr>
        <p:spPr>
          <a:xfrm>
            <a:off x="7926680" y="2342873"/>
            <a:ext cx="360996"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②</a:t>
            </a:r>
            <a:endParaRPr lang="ko-KR" altLang="en-US" dirty="0">
              <a:solidFill>
                <a:srgbClr val="FF0000"/>
              </a:solidFill>
            </a:endParaRPr>
          </a:p>
        </p:txBody>
      </p:sp>
      <p:pic>
        <p:nvPicPr>
          <p:cNvPr id="10244" name="Picture 4"/>
          <p:cNvPicPr>
            <a:picLocks noChangeAspect="1" noChangeArrowheads="1"/>
          </p:cNvPicPr>
          <p:nvPr/>
        </p:nvPicPr>
        <p:blipFill>
          <a:blip r:embed="rId3" cstate="print"/>
          <a:srcRect/>
          <a:stretch>
            <a:fillRect/>
          </a:stretch>
        </p:blipFill>
        <p:spPr bwMode="auto">
          <a:xfrm>
            <a:off x="5823235" y="2854591"/>
            <a:ext cx="2733675" cy="590550"/>
          </a:xfrm>
          <a:prstGeom prst="rect">
            <a:avLst/>
          </a:prstGeom>
          <a:noFill/>
          <a:ln w="9525">
            <a:noFill/>
            <a:miter lim="800000"/>
            <a:headEnd/>
            <a:tailEnd/>
          </a:ln>
          <a:effectLst/>
        </p:spPr>
      </p:pic>
      <p:pic>
        <p:nvPicPr>
          <p:cNvPr id="10245" name="Picture 5"/>
          <p:cNvPicPr>
            <a:picLocks noChangeAspect="1" noChangeArrowheads="1"/>
          </p:cNvPicPr>
          <p:nvPr/>
        </p:nvPicPr>
        <p:blipFill>
          <a:blip r:embed="rId5" cstate="print"/>
          <a:srcRect/>
          <a:stretch>
            <a:fillRect/>
          </a:stretch>
        </p:blipFill>
        <p:spPr bwMode="auto">
          <a:xfrm>
            <a:off x="387350" y="2865421"/>
            <a:ext cx="5019675" cy="819150"/>
          </a:xfrm>
          <a:prstGeom prst="rect">
            <a:avLst/>
          </a:prstGeom>
          <a:noFill/>
          <a:ln w="9525">
            <a:noFill/>
            <a:miter lim="800000"/>
            <a:headEnd/>
            <a:tailEnd/>
          </a:ln>
          <a:effectLst/>
        </p:spPr>
      </p:pic>
      <p:sp>
        <p:nvSpPr>
          <p:cNvPr id="22" name="TextBox 14"/>
          <p:cNvSpPr txBox="1"/>
          <p:nvPr/>
        </p:nvSpPr>
        <p:spPr>
          <a:xfrm>
            <a:off x="2452237" y="3380763"/>
            <a:ext cx="364202"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①</a:t>
            </a:r>
            <a:endParaRPr lang="ko-KR" altLang="en-US" dirty="0">
              <a:solidFill>
                <a:srgbClr val="FF0000"/>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110597" name="Text Box 5"/>
          <p:cNvSpPr txBox="1">
            <a:spLocks noChangeArrowheads="1"/>
          </p:cNvSpPr>
          <p:nvPr/>
        </p:nvSpPr>
        <p:spPr bwMode="auto">
          <a:xfrm>
            <a:off x="815975" y="1174750"/>
            <a:ext cx="796925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PLJ056M002 : </a:t>
            </a:r>
            <a:r>
              <a:rPr kumimoji="1" lang="ja-JP" altLang="en-US" sz="1100" b="0" dirty="0">
                <a:solidFill>
                  <a:srgbClr val="003366"/>
                </a:solidFill>
                <a:latin typeface="Meiryo" pitchFamily="34" charset="-128"/>
                <a:ea typeface="Meiryo" pitchFamily="34" charset="-128"/>
                <a:cs typeface="Meiryo" pitchFamily="34" charset="-128"/>
              </a:rPr>
              <a:t>傷病名から「いぼ冷凍凝固法」の算定はいかがでしょうか。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110599" name="Text Box 5"/>
          <p:cNvSpPr txBox="1">
            <a:spLocks noChangeArrowheads="1"/>
          </p:cNvSpPr>
          <p:nvPr/>
        </p:nvSpPr>
        <p:spPr bwMode="auto">
          <a:xfrm>
            <a:off x="298449" y="1966913"/>
            <a:ext cx="2492375" cy="684803"/>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ja-JP" sz="1100" b="0" dirty="0">
                <a:latin typeface="Meiryo" pitchFamily="34" charset="-128"/>
                <a:ea typeface="Meiryo" pitchFamily="34" charset="-128"/>
                <a:cs typeface="Meiryo" pitchFamily="34" charset="-128"/>
              </a:rPr>
              <a:t>0)</a:t>
            </a:r>
            <a:r>
              <a:rPr lang="ja-JP" altLang="en-US" sz="1100" b="0" dirty="0">
                <a:latin typeface="Meiryo" pitchFamily="34" charset="-128"/>
                <a:ea typeface="Meiryo" pitchFamily="34" charset="-128"/>
                <a:cs typeface="Meiryo" pitchFamily="34" charset="-128"/>
              </a:rPr>
              <a:t>レセプトに</a:t>
            </a:r>
            <a:r>
              <a:rPr lang="en-US" altLang="ja-JP" sz="1100" b="0" dirty="0">
                <a:latin typeface="Meiryo" pitchFamily="34" charset="-128"/>
                <a:ea typeface="Meiryo" pitchFamily="34" charset="-128"/>
                <a:cs typeface="Meiryo" pitchFamily="34" charset="-128"/>
              </a:rPr>
              <a:t>G1</a:t>
            </a:r>
            <a:r>
              <a:rPr lang="ja-JP" altLang="en-US" sz="1100" b="0" dirty="0">
                <a:latin typeface="Meiryo" pitchFamily="34" charset="-128"/>
                <a:ea typeface="Meiryo" pitchFamily="34" charset="-128"/>
                <a:cs typeface="Meiryo" pitchFamily="34" charset="-128"/>
              </a:rPr>
              <a:t>の算定があります。 </a:t>
            </a:r>
            <a:endParaRPr lang="en-US" altLang="ja-JP" sz="1100" b="0" dirty="0">
              <a:latin typeface="Meiryo" pitchFamily="34" charset="-128"/>
              <a:ea typeface="Meiryo" pitchFamily="34" charset="-128"/>
              <a:cs typeface="Meiryo" pitchFamily="34" charset="-128"/>
            </a:endParaRPr>
          </a:p>
          <a:p>
            <a:pPr marL="177800" indent="-177800">
              <a:spcBef>
                <a:spcPct val="50000"/>
              </a:spcBef>
            </a:pPr>
            <a:r>
              <a:rPr lang="en-US" altLang="ja-JP" sz="1100" b="0" dirty="0">
                <a:latin typeface="Meiryo" pitchFamily="34" charset="-128"/>
                <a:ea typeface="Meiryo" pitchFamily="34" charset="-128"/>
                <a:cs typeface="Meiryo" pitchFamily="34" charset="-128"/>
              </a:rPr>
              <a:t>1)</a:t>
            </a:r>
            <a:r>
              <a:rPr lang="ja-JP" altLang="en-US" sz="1100" b="0" dirty="0">
                <a:latin typeface="Meiryo" pitchFamily="34" charset="-128"/>
                <a:ea typeface="Meiryo" pitchFamily="34" charset="-128"/>
                <a:cs typeface="Meiryo" pitchFamily="34" charset="-128"/>
              </a:rPr>
              <a:t>０段階のレセプトに確定の </a:t>
            </a:r>
            <a:r>
              <a:rPr lang="en-US" altLang="ja-JP" sz="1100" b="0" dirty="0">
                <a:latin typeface="Meiryo" pitchFamily="34" charset="-128"/>
                <a:ea typeface="Meiryo" pitchFamily="34" charset="-128"/>
                <a:cs typeface="Meiryo" pitchFamily="34" charset="-128"/>
              </a:rPr>
              <a:t>G2</a:t>
            </a:r>
            <a:r>
              <a:rPr lang="ja-JP" altLang="en-US" sz="1100" b="0" dirty="0">
                <a:latin typeface="Meiryo" pitchFamily="34" charset="-128"/>
                <a:ea typeface="Meiryo" pitchFamily="34" charset="-128"/>
                <a:cs typeface="Meiryo" pitchFamily="34" charset="-128"/>
              </a:rPr>
              <a:t>がありません。</a:t>
            </a:r>
            <a:endParaRPr lang="en-US" altLang="ja-JP" sz="1100" b="0" dirty="0">
              <a:latin typeface="Meiryo" pitchFamily="34" charset="-128"/>
              <a:ea typeface="Meiryo" pitchFamily="34" charset="-128"/>
              <a:cs typeface="Meiryo" pitchFamily="34" charset="-128"/>
            </a:endParaRP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傷病名点検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3</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点検方法</a:t>
            </a:r>
          </a:p>
        </p:txBody>
      </p:sp>
      <p:pic>
        <p:nvPicPr>
          <p:cNvPr id="1032" name="Picture 8"/>
          <p:cNvPicPr>
            <a:picLocks noChangeAspect="1" noChangeArrowheads="1"/>
          </p:cNvPicPr>
          <p:nvPr/>
        </p:nvPicPr>
        <p:blipFill>
          <a:blip r:embed="rId3" cstate="print"/>
          <a:srcRect/>
          <a:stretch>
            <a:fillRect/>
          </a:stretch>
        </p:blipFill>
        <p:spPr bwMode="auto">
          <a:xfrm>
            <a:off x="3028315" y="1654175"/>
            <a:ext cx="5937885" cy="452628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110597" name="Text Box 5"/>
          <p:cNvSpPr txBox="1">
            <a:spLocks noChangeArrowheads="1"/>
          </p:cNvSpPr>
          <p:nvPr/>
        </p:nvSpPr>
        <p:spPr bwMode="auto">
          <a:xfrm>
            <a:off x="815975" y="1174750"/>
            <a:ext cx="7969250" cy="246063"/>
          </a:xfrm>
          <a:prstGeom prst="rect">
            <a:avLst/>
          </a:prstGeom>
          <a:solidFill>
            <a:schemeClr val="tx1"/>
          </a:solidFill>
          <a:ln w="9525">
            <a:noFill/>
            <a:miter lim="800000"/>
            <a:headEnd/>
            <a:tailEnd/>
          </a:ln>
        </p:spPr>
        <p:txBody>
          <a:bodyPr wrap="none"/>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PLJ056M002 : </a:t>
            </a:r>
            <a:r>
              <a:rPr kumimoji="1" lang="ja-JP" altLang="en-US" sz="1100" b="0" dirty="0">
                <a:solidFill>
                  <a:srgbClr val="003366"/>
                </a:solidFill>
                <a:latin typeface="Meiryo" pitchFamily="34" charset="-128"/>
                <a:ea typeface="Meiryo" pitchFamily="34" charset="-128"/>
                <a:cs typeface="Meiryo" pitchFamily="34" charset="-128"/>
              </a:rPr>
              <a:t>傷病名から「いぼ冷凍凝固法」の算定はいかがでしょうか。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傷病名点検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3</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説明</a:t>
            </a:r>
          </a:p>
        </p:txBody>
      </p:sp>
      <p:pic>
        <p:nvPicPr>
          <p:cNvPr id="2050" name="Picture 2"/>
          <p:cNvPicPr>
            <a:picLocks noChangeAspect="1" noChangeArrowheads="1"/>
          </p:cNvPicPr>
          <p:nvPr/>
        </p:nvPicPr>
        <p:blipFill>
          <a:blip r:embed="rId3" cstate="print"/>
          <a:srcRect/>
          <a:stretch>
            <a:fillRect/>
          </a:stretch>
        </p:blipFill>
        <p:spPr bwMode="auto">
          <a:xfrm>
            <a:off x="376237" y="1958974"/>
            <a:ext cx="7443788" cy="1557338"/>
          </a:xfrm>
          <a:prstGeom prst="rect">
            <a:avLst/>
          </a:prstGeom>
          <a:noFill/>
          <a:ln w="9525">
            <a:noFill/>
            <a:miter lim="800000"/>
            <a:headEnd/>
            <a:tailEnd/>
          </a:ln>
          <a:effectLst/>
        </p:spPr>
      </p:pic>
      <p:sp>
        <p:nvSpPr>
          <p:cNvPr id="12" name="Text Box 5"/>
          <p:cNvSpPr txBox="1">
            <a:spLocks noChangeArrowheads="1"/>
          </p:cNvSpPr>
          <p:nvPr/>
        </p:nvSpPr>
        <p:spPr bwMode="auto">
          <a:xfrm>
            <a:off x="422274" y="3757613"/>
            <a:ext cx="8256906" cy="2039020"/>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ko-KR" sz="1100" b="0" dirty="0">
                <a:latin typeface="Meiryo" pitchFamily="34" charset="-128"/>
                <a:ea typeface="Meiryo" pitchFamily="34" charset="-128"/>
                <a:cs typeface="Meiryo" pitchFamily="34" charset="-128"/>
              </a:rPr>
              <a:t>① </a:t>
            </a:r>
            <a:r>
              <a:rPr lang="ja-JP" altLang="en-US" sz="1100" b="0" dirty="0">
                <a:latin typeface="Meiryo" pitchFamily="34" charset="-128"/>
                <a:ea typeface="Meiryo" pitchFamily="34" charset="-128"/>
                <a:cs typeface="Meiryo" pitchFamily="34" charset="-128"/>
              </a:rPr>
              <a:t>今の段階に含まれたｸﾞﾙｰﾌﾟ</a:t>
            </a:r>
            <a:r>
              <a:rPr lang="en-US" altLang="ja-JP"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rPr>
              <a:t>疣贅</a:t>
            </a:r>
            <a:r>
              <a:rPr lang="en-US" altLang="ko-KR"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rPr>
              <a:t> のコードを</a:t>
            </a:r>
            <a:r>
              <a:rPr lang="ja-JP" altLang="en-US" sz="1100" b="0" dirty="0">
                <a:latin typeface="Meiryo" pitchFamily="34" charset="-128"/>
                <a:ea typeface="Meiryo" pitchFamily="34" charset="-128"/>
                <a:cs typeface="Meiryo" pitchFamily="34" charset="-128"/>
                <a:sym typeface="Wingdings" pitchFamily="2" charset="2"/>
              </a:rPr>
              <a:t>検索する範囲を</a:t>
            </a:r>
            <a:r>
              <a:rPr lang="en-US" altLang="ja-JP" sz="1100" b="0" dirty="0">
                <a:latin typeface="Meiryo" pitchFamily="34" charset="-128"/>
                <a:ea typeface="Meiryo" pitchFamily="34" charset="-128"/>
                <a:cs typeface="Meiryo" pitchFamily="34" charset="-128"/>
              </a:rPr>
              <a:t>000 </a:t>
            </a:r>
            <a:r>
              <a:rPr lang="ja-JP" altLang="en-US" sz="1100" b="0" dirty="0">
                <a:latin typeface="Meiryo" pitchFamily="34" charset="-128"/>
                <a:ea typeface="Meiryo" pitchFamily="34" charset="-128"/>
                <a:cs typeface="Meiryo" pitchFamily="34" charset="-128"/>
              </a:rPr>
              <a:t>段階に含まれたｸﾞﾙｰﾌﾟのコード</a:t>
            </a:r>
            <a:r>
              <a:rPr lang="en-US" altLang="ja-JP"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rPr>
              <a:t>対象</a:t>
            </a:r>
            <a:r>
              <a:rPr lang="en-US" altLang="ja-JP"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sym typeface="Wingdings" pitchFamily="2" charset="2"/>
              </a:rPr>
              <a:t>を基準で設定します。</a:t>
            </a:r>
            <a:endParaRPr lang="en-US" altLang="ja-JP" sz="1100" b="0" dirty="0">
              <a:latin typeface="Meiryo" pitchFamily="34" charset="-128"/>
              <a:ea typeface="Meiryo" pitchFamily="34" charset="-128"/>
              <a:cs typeface="Meiryo" pitchFamily="34" charset="-128"/>
              <a:sym typeface="Wingdings" pitchFamily="2" charset="2"/>
            </a:endParaRPr>
          </a:p>
          <a:p>
            <a:pPr marL="177800" indent="-177800">
              <a:spcBef>
                <a:spcPct val="50000"/>
              </a:spcBef>
            </a:pPr>
            <a:r>
              <a:rPr lang="ja-JP" altLang="en-US" sz="1100" b="0" dirty="0">
                <a:latin typeface="Meiryo" pitchFamily="34" charset="-128"/>
                <a:ea typeface="Meiryo" pitchFamily="34" charset="-128"/>
                <a:cs typeface="Meiryo" pitchFamily="34" charset="-128"/>
                <a:sym typeface="Wingdings" pitchFamily="2" charset="2"/>
              </a:rPr>
              <a:t>　</a:t>
            </a:r>
            <a:r>
              <a:rPr lang="ko-KR" altLang="en-US" sz="1100" b="0" dirty="0">
                <a:latin typeface="Meiryo" pitchFamily="34" charset="-128"/>
                <a:ea typeface="Meiryo" pitchFamily="34" charset="-128"/>
                <a:cs typeface="Meiryo" pitchFamily="34" charset="-128"/>
              </a:rPr>
              <a:t> </a:t>
            </a:r>
            <a:r>
              <a:rPr lang="en-US" altLang="ko-KR" sz="1100" b="0" dirty="0">
                <a:latin typeface="Meiryo" pitchFamily="34" charset="-128"/>
                <a:ea typeface="Meiryo" pitchFamily="34" charset="-128"/>
                <a:cs typeface="Meiryo" pitchFamily="34" charset="-128"/>
                <a:sym typeface="Wingdings" pitchFamily="2" charset="2"/>
              </a:rPr>
              <a:t> </a:t>
            </a:r>
            <a:r>
              <a:rPr lang="ja-JP" altLang="en-US" sz="1100" b="0" dirty="0">
                <a:latin typeface="Meiryo" pitchFamily="34" charset="-128"/>
                <a:ea typeface="Meiryo" pitchFamily="34" charset="-128"/>
                <a:cs typeface="Meiryo" pitchFamily="34" charset="-128"/>
                <a:sym typeface="Wingdings" pitchFamily="2" charset="2"/>
              </a:rPr>
              <a:t>いぼ冷凍凝固法がある“同一レセプト内“で設定します</a:t>
            </a:r>
            <a:r>
              <a:rPr lang="ko-KR" altLang="en-US" sz="1100" b="0" dirty="0">
                <a:latin typeface="Meiryo" pitchFamily="34" charset="-128"/>
                <a:ea typeface="Meiryo" pitchFamily="34" charset="-128"/>
                <a:cs typeface="Meiryo" pitchFamily="34" charset="-128"/>
                <a:sym typeface="Wingdings" pitchFamily="2" charset="2"/>
              </a:rPr>
              <a:t>。</a:t>
            </a:r>
            <a:r>
              <a:rPr lang="ko-KR" altLang="en-US" sz="1100" b="0" dirty="0">
                <a:latin typeface="Meiryo" pitchFamily="34" charset="-128"/>
                <a:ea typeface="Meiryo" pitchFamily="34" charset="-128"/>
                <a:cs typeface="Meiryo" pitchFamily="34" charset="-128"/>
              </a:rPr>
              <a:t>  </a:t>
            </a:r>
            <a:endParaRPr lang="en-US" altLang="ko-KR" sz="1100" b="0" dirty="0">
              <a:latin typeface="Meiryo" pitchFamily="34" charset="-128"/>
              <a:ea typeface="Meiryo" pitchFamily="34" charset="-128"/>
              <a:cs typeface="Meiryo" pitchFamily="34" charset="-128"/>
            </a:endParaRPr>
          </a:p>
          <a:p>
            <a:pPr marL="177800" indent="-177800">
              <a:spcBef>
                <a:spcPct val="50000"/>
              </a:spcBef>
            </a:pPr>
            <a:r>
              <a:rPr lang="en-US" altLang="ko-KR" sz="1100" b="0" dirty="0">
                <a:latin typeface="Meiryo" pitchFamily="34" charset="-128"/>
                <a:ea typeface="Meiryo" pitchFamily="34" charset="-128"/>
                <a:cs typeface="Meiryo" pitchFamily="34" charset="-128"/>
              </a:rPr>
              <a:t>② </a:t>
            </a:r>
            <a:r>
              <a:rPr lang="ja-JP" altLang="en-US" sz="1100" b="0" dirty="0">
                <a:latin typeface="Meiryo" pitchFamily="34" charset="-128"/>
                <a:ea typeface="Meiryo" pitchFamily="34" charset="-128"/>
                <a:cs typeface="Meiryo" pitchFamily="34" charset="-128"/>
              </a:rPr>
              <a:t>ルール段階に含まれたルール ｸﾞﾙｰﾌﾟのコードが参照範囲に</a:t>
            </a:r>
            <a:r>
              <a:rPr lang="ja-JP" altLang="en-US" sz="1100" b="0" dirty="0">
                <a:latin typeface="Meiryo" pitchFamily="34" charset="-128"/>
                <a:ea typeface="Meiryo" pitchFamily="34" charset="-128"/>
                <a:cs typeface="Meiryo" pitchFamily="34" charset="-128"/>
                <a:sym typeface="Wingdings" pitchFamily="2" charset="2"/>
              </a:rPr>
              <a:t>あるのが条件か</a:t>
            </a:r>
            <a:r>
              <a:rPr lang="en-US" altLang="ja-JP" sz="1100" b="0" dirty="0">
                <a:latin typeface="Meiryo" pitchFamily="34" charset="-128"/>
                <a:ea typeface="Meiryo" pitchFamily="34" charset="-128"/>
                <a:cs typeface="Meiryo" pitchFamily="34" charset="-128"/>
                <a:sym typeface="Wingdings" pitchFamily="2" charset="2"/>
              </a:rPr>
              <a:t>, </a:t>
            </a:r>
            <a:r>
              <a:rPr lang="ja-JP" altLang="en-US" sz="1100" b="0" dirty="0">
                <a:latin typeface="Meiryo" pitchFamily="34" charset="-128"/>
                <a:ea typeface="Meiryo" pitchFamily="34" charset="-128"/>
                <a:cs typeface="Meiryo" pitchFamily="34" charset="-128"/>
                <a:sym typeface="Wingdings" pitchFamily="2" charset="2"/>
              </a:rPr>
              <a:t>ないのが条件かを設定します</a:t>
            </a:r>
            <a:r>
              <a:rPr lang="ko-KR" altLang="en-US" sz="1100" b="0" dirty="0">
                <a:latin typeface="Meiryo" pitchFamily="34" charset="-128"/>
                <a:ea typeface="Meiryo" pitchFamily="34" charset="-128"/>
                <a:cs typeface="Meiryo" pitchFamily="34" charset="-128"/>
                <a:sym typeface="Wingdings" pitchFamily="2" charset="2"/>
              </a:rPr>
              <a:t>。</a:t>
            </a:r>
            <a:endParaRPr lang="en-US" altLang="ko-KR" sz="1100" b="0" dirty="0">
              <a:latin typeface="Meiryo" pitchFamily="34" charset="-128"/>
              <a:ea typeface="Meiryo" pitchFamily="34" charset="-128"/>
              <a:cs typeface="Meiryo" pitchFamily="34" charset="-128"/>
              <a:sym typeface="Wingdings" pitchFamily="2" charset="2"/>
            </a:endParaRPr>
          </a:p>
          <a:p>
            <a:pPr marL="177800" indent="-177800">
              <a:spcBef>
                <a:spcPct val="50000"/>
              </a:spcBef>
            </a:pPr>
            <a:r>
              <a:rPr lang="ja-JP" altLang="en-US" sz="1100" b="0" dirty="0">
                <a:latin typeface="Meiryo" pitchFamily="34" charset="-128"/>
                <a:ea typeface="Meiryo" pitchFamily="34" charset="-128"/>
                <a:cs typeface="Meiryo" pitchFamily="34" charset="-128"/>
                <a:sym typeface="Wingdings" pitchFamily="2" charset="2"/>
              </a:rPr>
              <a:t>　 </a:t>
            </a:r>
            <a:r>
              <a:rPr lang="en-US" altLang="ko-KR" sz="1100" b="0" dirty="0">
                <a:latin typeface="Meiryo" pitchFamily="34" charset="-128"/>
                <a:ea typeface="Meiryo" pitchFamily="34" charset="-128"/>
                <a:cs typeface="Meiryo" pitchFamily="34" charset="-128"/>
                <a:sym typeface="Wingdings" pitchFamily="2" charset="2"/>
              </a:rPr>
              <a:t> </a:t>
            </a:r>
            <a:r>
              <a:rPr lang="ja-JP" altLang="en-US" sz="1100" b="0" dirty="0">
                <a:latin typeface="Meiryo" pitchFamily="34" charset="-128"/>
                <a:ea typeface="Meiryo" pitchFamily="34" charset="-128"/>
                <a:cs typeface="Meiryo" pitchFamily="34" charset="-128"/>
                <a:sym typeface="Wingdings" pitchFamily="2" charset="2"/>
              </a:rPr>
              <a:t>“存在”をチェックしません</a:t>
            </a:r>
            <a:r>
              <a:rPr lang="ko-KR" altLang="en-US" sz="1100" b="0" dirty="0">
                <a:latin typeface="Meiryo" pitchFamily="34" charset="-128"/>
                <a:ea typeface="Meiryo" pitchFamily="34" charset="-128"/>
                <a:cs typeface="Meiryo" pitchFamily="34" charset="-128"/>
                <a:sym typeface="Wingdings" pitchFamily="2" charset="2"/>
              </a:rPr>
              <a:t>。</a:t>
            </a:r>
            <a:endParaRPr lang="en-US" altLang="ko-KR" sz="1100" b="0" dirty="0">
              <a:latin typeface="Meiryo" pitchFamily="34" charset="-128"/>
              <a:ea typeface="Meiryo" pitchFamily="34" charset="-128"/>
              <a:cs typeface="Meiryo" pitchFamily="34" charset="-128"/>
              <a:sym typeface="Wingdings" pitchFamily="2" charset="2"/>
            </a:endParaRPr>
          </a:p>
          <a:p>
            <a:pPr marL="177800" indent="-177800">
              <a:spcBef>
                <a:spcPct val="50000"/>
              </a:spcBef>
            </a:pPr>
            <a:r>
              <a:rPr lang="en-US" altLang="ko-KR" sz="1100" b="0" dirty="0">
                <a:latin typeface="Meiryo" pitchFamily="34" charset="-128"/>
                <a:ea typeface="Meiryo" pitchFamily="34" charset="-128"/>
                <a:cs typeface="Meiryo" pitchFamily="34" charset="-128"/>
              </a:rPr>
              <a:t>③ </a:t>
            </a:r>
            <a:r>
              <a:rPr lang="ja-JP" altLang="en-US" sz="1100" b="0" dirty="0">
                <a:latin typeface="Meiryo" pitchFamily="34" charset="-128"/>
                <a:ea typeface="Meiryo" pitchFamily="34" charset="-128"/>
                <a:cs typeface="Meiryo" pitchFamily="34" charset="-128"/>
              </a:rPr>
              <a:t>確定傷病名だけ検索するか、疑い傷病名だけ検索するか、確定、疑いを区分しないで検索するかを設定します。</a:t>
            </a:r>
            <a:endParaRPr lang="en-US" altLang="ja-JP" sz="1100" b="0" dirty="0">
              <a:latin typeface="Meiryo" pitchFamily="34" charset="-128"/>
              <a:ea typeface="Meiryo" pitchFamily="34" charset="-128"/>
              <a:cs typeface="Meiryo" pitchFamily="34" charset="-128"/>
            </a:endParaRPr>
          </a:p>
          <a:p>
            <a:pPr marL="177800" indent="-177800">
              <a:spcBef>
                <a:spcPct val="50000"/>
              </a:spcBef>
            </a:pPr>
            <a:r>
              <a:rPr lang="ja-JP" altLang="en-US" sz="1100" b="0" dirty="0">
                <a:latin typeface="Meiryo" pitchFamily="34" charset="-128"/>
                <a:ea typeface="Meiryo" pitchFamily="34" charset="-128"/>
                <a:cs typeface="Meiryo" pitchFamily="34" charset="-128"/>
              </a:rPr>
              <a:t>　</a:t>
            </a:r>
            <a:r>
              <a:rPr lang="en-US" altLang="ja-JP" sz="1100" b="0" dirty="0">
                <a:latin typeface="Meiryo" pitchFamily="34" charset="-128"/>
                <a:ea typeface="Meiryo" pitchFamily="34" charset="-128"/>
                <a:cs typeface="Meiryo" pitchFamily="34" charset="-128"/>
              </a:rPr>
              <a:t> </a:t>
            </a:r>
            <a:r>
              <a:rPr lang="en-US" altLang="ja-JP" sz="1100" b="0" dirty="0">
                <a:latin typeface="Meiryo" pitchFamily="34" charset="-128"/>
                <a:ea typeface="Meiryo" pitchFamily="34" charset="-128"/>
                <a:cs typeface="Meiryo" pitchFamily="34" charset="-128"/>
                <a:sym typeface="Wingdings" pitchFamily="2" charset="2"/>
              </a:rPr>
              <a:t></a:t>
            </a:r>
            <a:r>
              <a:rPr lang="en-US" altLang="ja-JP"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”確定だけ“を設定します</a:t>
            </a:r>
            <a:r>
              <a:rPr lang="ko-KR" altLang="en-US" sz="1100" b="0" dirty="0">
                <a:latin typeface="Meiryo" pitchFamily="34" charset="-128"/>
                <a:ea typeface="Meiryo" pitchFamily="34" charset="-128"/>
                <a:cs typeface="Meiryo" pitchFamily="34" charset="-128"/>
              </a:rPr>
              <a:t>。</a:t>
            </a:r>
            <a:endParaRPr lang="en-US" altLang="ko-KR" sz="1100" b="0" dirty="0">
              <a:latin typeface="Meiryo" pitchFamily="34" charset="-128"/>
              <a:ea typeface="Meiryo" pitchFamily="34" charset="-128"/>
              <a:cs typeface="Meiryo" pitchFamily="34" charset="-128"/>
            </a:endParaRPr>
          </a:p>
          <a:p>
            <a:pPr marL="177800" indent="-177800">
              <a:spcBef>
                <a:spcPct val="50000"/>
              </a:spcBef>
            </a:pPr>
            <a:endParaRPr lang="en-US" altLang="ko-KR" sz="1100" b="0" dirty="0">
              <a:latin typeface="Meiryo" pitchFamily="34" charset="-128"/>
              <a:ea typeface="Meiryo" pitchFamily="34" charset="-128"/>
              <a:cs typeface="Meiryo" pitchFamily="34" charset="-128"/>
            </a:endParaRPr>
          </a:p>
          <a:p>
            <a:pPr marL="177800" indent="-177800">
              <a:spcBef>
                <a:spcPct val="50000"/>
              </a:spcBef>
            </a:pPr>
            <a:r>
              <a:rPr lang="ja-JP" altLang="en-US" sz="1100" dirty="0">
                <a:latin typeface="Meiryo" pitchFamily="34" charset="-128"/>
                <a:ea typeface="Meiryo" pitchFamily="34" charset="-128"/>
                <a:cs typeface="Meiryo" pitchFamily="34" charset="-128"/>
                <a:sym typeface="Wingdings" pitchFamily="2" charset="2"/>
              </a:rPr>
              <a:t>　</a:t>
            </a:r>
            <a:r>
              <a:rPr lang="ja-JP" altLang="en-US" sz="1100" dirty="0" err="1">
                <a:latin typeface="Meiryo" pitchFamily="34" charset="-128"/>
                <a:ea typeface="Meiryo" pitchFamily="34" charset="-128"/>
                <a:cs typeface="Meiryo" pitchFamily="34" charset="-128"/>
                <a:sym typeface="Wingdings" pitchFamily="2" charset="2"/>
              </a:rPr>
              <a:t>いぼ</a:t>
            </a:r>
            <a:r>
              <a:rPr lang="ja-JP" altLang="en-US" sz="1100" dirty="0">
                <a:latin typeface="Meiryo" pitchFamily="34" charset="-128"/>
                <a:ea typeface="Meiryo" pitchFamily="34" charset="-128"/>
                <a:cs typeface="Meiryo" pitchFamily="34" charset="-128"/>
                <a:sym typeface="Wingdings" pitchFamily="2" charset="2"/>
              </a:rPr>
              <a:t>冷凍凝固法がある</a:t>
            </a:r>
            <a:r>
              <a:rPr lang="en-US" altLang="ko-KR" sz="1100" dirty="0">
                <a:latin typeface="Meiryo" pitchFamily="34" charset="-128"/>
                <a:ea typeface="Meiryo" pitchFamily="34" charset="-128"/>
                <a:cs typeface="Meiryo" pitchFamily="34" charset="-128"/>
                <a:sym typeface="Wingdings" pitchFamily="2" charset="2"/>
              </a:rPr>
              <a:t>“</a:t>
            </a:r>
            <a:r>
              <a:rPr lang="ja-JP" altLang="en-US" sz="1100" dirty="0">
                <a:latin typeface="Meiryo" pitchFamily="34" charset="-128"/>
                <a:ea typeface="Meiryo" pitchFamily="34" charset="-128"/>
                <a:cs typeface="Meiryo" pitchFamily="34" charset="-128"/>
                <a:sym typeface="Wingdings" pitchFamily="2" charset="2"/>
              </a:rPr>
              <a:t>同一レセプト内</a:t>
            </a:r>
            <a:r>
              <a:rPr lang="en-US" altLang="ja-JP" sz="1100" dirty="0">
                <a:latin typeface="Meiryo" pitchFamily="34" charset="-128"/>
                <a:ea typeface="Meiryo" pitchFamily="34" charset="-128"/>
                <a:cs typeface="Meiryo" pitchFamily="34" charset="-128"/>
                <a:sym typeface="Wingdings" pitchFamily="2" charset="2"/>
              </a:rPr>
              <a:t>“</a:t>
            </a:r>
            <a:r>
              <a:rPr lang="ja-JP" altLang="en-US" sz="1100" dirty="0">
                <a:latin typeface="Meiryo" pitchFamily="34" charset="-128"/>
                <a:ea typeface="Meiryo" pitchFamily="34" charset="-128"/>
                <a:cs typeface="Meiryo" pitchFamily="34" charset="-128"/>
                <a:sym typeface="Wingdings" pitchFamily="2" charset="2"/>
              </a:rPr>
              <a:t>に”</a:t>
            </a:r>
            <a:r>
              <a:rPr lang="ja-JP" altLang="en-US" sz="1100" dirty="0">
                <a:latin typeface="Meiryo" pitchFamily="34" charset="-128"/>
                <a:cs typeface="Meiryo" pitchFamily="34" charset="-128"/>
              </a:rPr>
              <a:t>疣贅</a:t>
            </a:r>
            <a:r>
              <a:rPr lang="ja-JP" altLang="en-US" sz="1100" dirty="0">
                <a:latin typeface="Meiryo" pitchFamily="34" charset="-128"/>
                <a:ea typeface="Meiryo" pitchFamily="34" charset="-128"/>
                <a:cs typeface="Meiryo" pitchFamily="34" charset="-128"/>
              </a:rPr>
              <a:t>”に含まれる確定傷病名がなければ </a:t>
            </a:r>
            <a:r>
              <a:rPr lang="en-US" altLang="ja-JP" sz="1100" dirty="0">
                <a:latin typeface="Meiryo" pitchFamily="34" charset="-128"/>
                <a:ea typeface="Meiryo" pitchFamily="34" charset="-128"/>
                <a:cs typeface="Meiryo" pitchFamily="34" charset="-128"/>
              </a:rPr>
              <a:t>001 </a:t>
            </a:r>
            <a:r>
              <a:rPr lang="ja-JP" altLang="en-US" sz="1100" dirty="0">
                <a:latin typeface="Meiryo" pitchFamily="34" charset="-128"/>
                <a:ea typeface="Meiryo" pitchFamily="34" charset="-128"/>
                <a:cs typeface="Meiryo" pitchFamily="34" charset="-128"/>
              </a:rPr>
              <a:t>段階の条件を満たします</a:t>
            </a:r>
            <a:r>
              <a:rPr lang="ko-KR" altLang="en-US" sz="1100" dirty="0">
                <a:latin typeface="Meiryo" pitchFamily="34" charset="-128"/>
                <a:ea typeface="Meiryo" pitchFamily="34" charset="-128"/>
                <a:cs typeface="Meiryo" pitchFamily="34" charset="-128"/>
              </a:rPr>
              <a:t>。</a:t>
            </a:r>
            <a:endParaRPr lang="en-US" altLang="ko-KR" sz="1100" dirty="0">
              <a:latin typeface="Meiryo" pitchFamily="34" charset="-128"/>
              <a:ea typeface="Meiryo" pitchFamily="34" charset="-128"/>
              <a:cs typeface="Meiryo" pitchFamily="34" charset="-128"/>
            </a:endParaRPr>
          </a:p>
        </p:txBody>
      </p:sp>
      <p:sp>
        <p:nvSpPr>
          <p:cNvPr id="15" name="TextBox 14"/>
          <p:cNvSpPr txBox="1"/>
          <p:nvPr/>
        </p:nvSpPr>
        <p:spPr>
          <a:xfrm>
            <a:off x="2800350" y="2800350"/>
            <a:ext cx="364202" cy="307777"/>
          </a:xfrm>
          <a:prstGeom prst="rect">
            <a:avLst/>
          </a:prstGeom>
          <a:noFill/>
        </p:spPr>
        <p:txBody>
          <a:bodyPr wrap="none" rtlCol="0">
            <a:spAutoFit/>
          </a:bodyPr>
          <a:lstStyle/>
          <a:p>
            <a:r>
              <a:rPr lang="en-US" altLang="ko-KR" dirty="0">
                <a:solidFill>
                  <a:srgbClr val="FF0000"/>
                </a:solidFill>
                <a:latin typeface="굴림체" pitchFamily="49" charset="-127"/>
              </a:rPr>
              <a:t>①</a:t>
            </a:r>
            <a:endParaRPr lang="ko-KR" altLang="en-US" dirty="0">
              <a:solidFill>
                <a:srgbClr val="FF0000"/>
              </a:solidFill>
            </a:endParaRPr>
          </a:p>
        </p:txBody>
      </p:sp>
      <p:sp>
        <p:nvSpPr>
          <p:cNvPr id="16" name="TextBox 15"/>
          <p:cNvSpPr txBox="1"/>
          <p:nvPr/>
        </p:nvSpPr>
        <p:spPr>
          <a:xfrm>
            <a:off x="3162300" y="2438400"/>
            <a:ext cx="360996" cy="307777"/>
          </a:xfrm>
          <a:prstGeom prst="rect">
            <a:avLst/>
          </a:prstGeom>
          <a:noFill/>
        </p:spPr>
        <p:txBody>
          <a:bodyPr wrap="none" rtlCol="0">
            <a:spAutoFit/>
          </a:bodyPr>
          <a:lstStyle/>
          <a:p>
            <a:r>
              <a:rPr lang="en-US" altLang="ko-KR" dirty="0">
                <a:solidFill>
                  <a:srgbClr val="FF0000"/>
                </a:solidFill>
                <a:latin typeface="굴림체" pitchFamily="49" charset="-127"/>
              </a:rPr>
              <a:t>②</a:t>
            </a:r>
            <a:endParaRPr lang="ko-KR" altLang="en-US" dirty="0">
              <a:solidFill>
                <a:srgbClr val="FF0000"/>
              </a:solidFill>
            </a:endParaRPr>
          </a:p>
        </p:txBody>
      </p:sp>
      <p:sp>
        <p:nvSpPr>
          <p:cNvPr id="17" name="TextBox 16"/>
          <p:cNvSpPr txBox="1"/>
          <p:nvPr/>
        </p:nvSpPr>
        <p:spPr>
          <a:xfrm>
            <a:off x="6638925" y="2419350"/>
            <a:ext cx="364202" cy="307777"/>
          </a:xfrm>
          <a:prstGeom prst="rect">
            <a:avLst/>
          </a:prstGeom>
          <a:noFill/>
        </p:spPr>
        <p:txBody>
          <a:bodyPr wrap="none" rtlCol="0">
            <a:spAutoFit/>
          </a:bodyPr>
          <a:lstStyle/>
          <a:p>
            <a:r>
              <a:rPr lang="en-US" altLang="ko-KR" dirty="0">
                <a:solidFill>
                  <a:srgbClr val="FF0000"/>
                </a:solidFill>
                <a:latin typeface="굴림체" pitchFamily="49" charset="-127"/>
              </a:rPr>
              <a:t>③</a:t>
            </a:r>
            <a:endParaRPr lang="ko-KR" altLang="en-US" dirty="0">
              <a:solidFill>
                <a:srgbClr val="FF0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110597" name="Text Box 5"/>
          <p:cNvSpPr txBox="1">
            <a:spLocks noChangeArrowheads="1"/>
          </p:cNvSpPr>
          <p:nvPr/>
        </p:nvSpPr>
        <p:spPr bwMode="auto">
          <a:xfrm>
            <a:off x="815975" y="1174750"/>
            <a:ext cx="8145145" cy="442294"/>
          </a:xfrm>
          <a:prstGeom prst="rect">
            <a:avLst/>
          </a:prstGeom>
          <a:solidFill>
            <a:schemeClr val="tx1"/>
          </a:solidFill>
          <a:ln w="9525">
            <a:noFill/>
            <a:miter lim="800000"/>
            <a:headEnd/>
            <a:tailEnd/>
          </a:ln>
        </p:spPr>
        <p:txBody>
          <a:bodyPr wrap="square">
            <a:spAutoFit/>
          </a:bodyPr>
          <a:lstStyle/>
          <a:p>
            <a:pPr marL="982663" indent="-982663">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PLB001M118 : </a:t>
            </a:r>
            <a:r>
              <a:rPr kumimoji="1" lang="ja-JP" altLang="en-US" sz="1100" b="0" dirty="0">
                <a:solidFill>
                  <a:srgbClr val="003366"/>
                </a:solidFill>
                <a:latin typeface="Meiryo" pitchFamily="34" charset="-128"/>
                <a:ea typeface="Meiryo" pitchFamily="34" charset="-128"/>
                <a:cs typeface="Meiryo" pitchFamily="34" charset="-128"/>
              </a:rPr>
              <a:t>傷病名から</a:t>
            </a:r>
            <a:r>
              <a:rPr kumimoji="1" lang="zh-TW" altLang="en-US" sz="1100" b="0" dirty="0">
                <a:solidFill>
                  <a:srgbClr val="003366"/>
                </a:solidFill>
                <a:latin typeface="Meiryo" pitchFamily="34" charset="-128"/>
                <a:ea typeface="Meiryo" pitchFamily="34" charset="-128"/>
                <a:cs typeface="Meiryo" pitchFamily="34" charset="-128"/>
              </a:rPr>
              <a:t>「皮膚科特定疾患指導管理料（１）」</a:t>
            </a:r>
            <a:r>
              <a:rPr kumimoji="1" lang="ja-JP" altLang="en-US" sz="1100" b="0" dirty="0">
                <a:solidFill>
                  <a:srgbClr val="003366"/>
                </a:solidFill>
                <a:latin typeface="Meiryo" pitchFamily="34" charset="-128"/>
                <a:ea typeface="Meiryo" pitchFamily="34" charset="-128"/>
                <a:cs typeface="Meiryo" pitchFamily="34" charset="-128"/>
              </a:rPr>
              <a:t>の算定はいかがでしょうか。告示　皮膚（Ｉ）の対象疾患がありません。</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110599" name="Text Box 5"/>
          <p:cNvSpPr txBox="1">
            <a:spLocks noChangeArrowheads="1"/>
          </p:cNvSpPr>
          <p:nvPr/>
        </p:nvSpPr>
        <p:spPr bwMode="auto">
          <a:xfrm>
            <a:off x="298449" y="1966913"/>
            <a:ext cx="2492375" cy="2800767"/>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ja-JP" sz="1100" b="0" dirty="0">
                <a:latin typeface="Meiryo" pitchFamily="34" charset="-128"/>
                <a:ea typeface="Meiryo" pitchFamily="34" charset="-128"/>
                <a:cs typeface="Meiryo" pitchFamily="34" charset="-128"/>
              </a:rPr>
              <a:t>0) </a:t>
            </a:r>
            <a:r>
              <a:rPr lang="ja-JP" altLang="en-US" sz="1100" b="0" dirty="0">
                <a:latin typeface="Meiryo" pitchFamily="34" charset="-128"/>
                <a:ea typeface="Meiryo" pitchFamily="34" charset="-128"/>
                <a:cs typeface="Meiryo" pitchFamily="34" charset="-128"/>
              </a:rPr>
              <a:t>レセプトに</a:t>
            </a:r>
            <a:r>
              <a:rPr lang="en-US" altLang="ja-JP" sz="1100" b="0" dirty="0">
                <a:latin typeface="Meiryo" pitchFamily="34" charset="-128"/>
                <a:ea typeface="Meiryo" pitchFamily="34" charset="-128"/>
                <a:cs typeface="Meiryo" pitchFamily="34" charset="-128"/>
              </a:rPr>
              <a:t>G1</a:t>
            </a:r>
            <a:r>
              <a:rPr lang="ja-JP" altLang="en-US" sz="1100" b="0" dirty="0">
                <a:latin typeface="Meiryo" pitchFamily="34" charset="-128"/>
                <a:ea typeface="Meiryo" pitchFamily="34" charset="-128"/>
                <a:cs typeface="Meiryo" pitchFamily="34" charset="-128"/>
              </a:rPr>
              <a:t>の算定があります。</a:t>
            </a:r>
          </a:p>
          <a:p>
            <a:pPr marL="177800" indent="-177800">
              <a:spcBef>
                <a:spcPct val="50000"/>
              </a:spcBef>
            </a:pPr>
            <a:r>
              <a:rPr lang="en-US" altLang="ja-JP" sz="1100" b="0" dirty="0">
                <a:latin typeface="Meiryo" pitchFamily="34" charset="-128"/>
                <a:ea typeface="Meiryo" pitchFamily="34" charset="-128"/>
                <a:cs typeface="Meiryo" pitchFamily="34" charset="-128"/>
              </a:rPr>
              <a:t>1) </a:t>
            </a:r>
            <a:r>
              <a:rPr lang="ja-JP" altLang="en-US" sz="1100" b="0" dirty="0">
                <a:latin typeface="Meiryo" pitchFamily="34" charset="-128"/>
                <a:ea typeface="Meiryo" pitchFamily="34" charset="-128"/>
                <a:cs typeface="Meiryo" pitchFamily="34" charset="-128"/>
              </a:rPr>
              <a:t>０段階のレセプト</a:t>
            </a:r>
            <a:r>
              <a:rPr lang="ja-JP" altLang="en-US" sz="1100" b="0" dirty="0" smtClean="0">
                <a:latin typeface="Meiryo" pitchFamily="34" charset="-128"/>
                <a:ea typeface="Meiryo" pitchFamily="34" charset="-128"/>
                <a:cs typeface="Meiryo" pitchFamily="34" charset="-128"/>
              </a:rPr>
              <a:t>に</a:t>
            </a:r>
            <a:r>
              <a:rPr lang="ja-JP" altLang="en-US" sz="1100" b="0" dirty="0" smtClean="0">
                <a:latin typeface="Meiryo" pitchFamily="34" charset="-128"/>
                <a:ea typeface="Meiryo" pitchFamily="34" charset="-128"/>
                <a:cs typeface="Meiryo" pitchFamily="34" charset="-128"/>
                <a:sym typeface="Wingdings" pitchFamily="2" charset="2"/>
              </a:rPr>
              <a:t>発病してから </a:t>
            </a:r>
            <a:r>
              <a:rPr lang="en-US" altLang="ja-JP" sz="1100" b="0" dirty="0" smtClean="0">
                <a:latin typeface="Meiryo" pitchFamily="34" charset="-128"/>
                <a:ea typeface="Meiryo" pitchFamily="34" charset="-128"/>
                <a:cs typeface="Meiryo" pitchFamily="34" charset="-128"/>
                <a:sym typeface="Wingdings" pitchFamily="2" charset="2"/>
              </a:rPr>
              <a:t>12</a:t>
            </a:r>
            <a:r>
              <a:rPr lang="ja-JP" altLang="en-US" sz="1100" b="0" dirty="0" smtClean="0">
                <a:latin typeface="Meiryo" pitchFamily="34" charset="-128"/>
                <a:ea typeface="Meiryo" pitchFamily="34" charset="-128"/>
                <a:cs typeface="Meiryo" pitchFamily="34" charset="-128"/>
                <a:sym typeface="Wingdings" pitchFamily="2" charset="2"/>
              </a:rPr>
              <a:t>ヶ月未満の</a:t>
            </a:r>
            <a:r>
              <a:rPr lang="en-US" altLang="ja-JP" sz="1100" b="0" dirty="0" smtClean="0">
                <a:latin typeface="Meiryo" pitchFamily="34" charset="-128"/>
                <a:ea typeface="Meiryo" pitchFamily="34" charset="-128"/>
                <a:cs typeface="Meiryo" pitchFamily="34" charset="-128"/>
              </a:rPr>
              <a:t>G2</a:t>
            </a:r>
            <a:r>
              <a:rPr lang="ja-JP" altLang="en-US" sz="1100" b="0" dirty="0">
                <a:latin typeface="Meiryo" pitchFamily="34" charset="-128"/>
                <a:ea typeface="Meiryo" pitchFamily="34" charset="-128"/>
                <a:cs typeface="Meiryo" pitchFamily="34" charset="-128"/>
              </a:rPr>
              <a:t>の算定があります。</a:t>
            </a:r>
          </a:p>
          <a:p>
            <a:pPr marL="177800" indent="-177800">
              <a:spcBef>
                <a:spcPct val="50000"/>
              </a:spcBef>
            </a:pPr>
            <a:r>
              <a:rPr lang="en-US" altLang="ja-JP" sz="1100" b="0" dirty="0">
                <a:latin typeface="Meiryo" pitchFamily="34" charset="-128"/>
                <a:ea typeface="Meiryo" pitchFamily="34" charset="-128"/>
                <a:cs typeface="Meiryo" pitchFamily="34" charset="-128"/>
              </a:rPr>
              <a:t>2) </a:t>
            </a:r>
            <a:r>
              <a:rPr lang="en-US" altLang="ja-JP" sz="1100" b="0" dirty="0" smtClean="0">
                <a:latin typeface="Meiryo" pitchFamily="34" charset="-128"/>
                <a:ea typeface="Meiryo" pitchFamily="34" charset="-128"/>
                <a:cs typeface="Meiryo" pitchFamily="34" charset="-128"/>
              </a:rPr>
              <a:t>0 </a:t>
            </a:r>
            <a:r>
              <a:rPr lang="ja-JP" altLang="en-US" sz="1100" b="0" dirty="0" smtClean="0">
                <a:latin typeface="Meiryo" pitchFamily="34" charset="-128"/>
                <a:ea typeface="Meiryo" pitchFamily="34" charset="-128"/>
                <a:cs typeface="Meiryo" pitchFamily="34" charset="-128"/>
              </a:rPr>
              <a:t>段階のレセプトに発病してから </a:t>
            </a:r>
            <a:r>
              <a:rPr lang="en-US" altLang="ja-JP" sz="1100" b="0" dirty="0" smtClean="0">
                <a:latin typeface="Meiryo" pitchFamily="34" charset="-128"/>
                <a:ea typeface="Meiryo" pitchFamily="34" charset="-128"/>
                <a:cs typeface="Meiryo" pitchFamily="34" charset="-128"/>
              </a:rPr>
              <a:t>12</a:t>
            </a:r>
            <a:r>
              <a:rPr lang="ja-JP" altLang="en-US" sz="1100" b="0" dirty="0" smtClean="0">
                <a:latin typeface="Meiryo" pitchFamily="34" charset="-128"/>
                <a:ea typeface="Meiryo" pitchFamily="34" charset="-128"/>
                <a:cs typeface="Meiryo" pitchFamily="34" charset="-128"/>
              </a:rPr>
              <a:t>ヶ月経過の </a:t>
            </a:r>
            <a:r>
              <a:rPr lang="en-US" altLang="ja-JP" sz="1100" b="0" dirty="0" smtClean="0">
                <a:latin typeface="Meiryo" pitchFamily="34" charset="-128"/>
                <a:ea typeface="Meiryo" pitchFamily="34" charset="-128"/>
                <a:cs typeface="Meiryo" pitchFamily="34" charset="-128"/>
              </a:rPr>
              <a:t>G2</a:t>
            </a:r>
            <a:r>
              <a:rPr lang="ja-JP" altLang="en-US" sz="1100" b="0" dirty="0" smtClean="0">
                <a:latin typeface="Meiryo" pitchFamily="34" charset="-128"/>
                <a:ea typeface="Meiryo" pitchFamily="34" charset="-128"/>
                <a:cs typeface="Meiryo" pitchFamily="34" charset="-128"/>
              </a:rPr>
              <a:t>の算定がないです 。</a:t>
            </a:r>
            <a:endParaRPr lang="en-US" altLang="ja-JP" sz="1100" b="0" dirty="0" smtClean="0">
              <a:latin typeface="Meiryo" pitchFamily="34" charset="-128"/>
              <a:ea typeface="Meiryo" pitchFamily="34" charset="-128"/>
              <a:cs typeface="Meiryo" pitchFamily="34" charset="-128"/>
            </a:endParaRPr>
          </a:p>
          <a:p>
            <a:pPr marL="177800" indent="-177800">
              <a:spcBef>
                <a:spcPct val="50000"/>
              </a:spcBef>
            </a:pPr>
            <a:r>
              <a:rPr lang="en-US" altLang="ja-JP" sz="1100" b="0" dirty="0" smtClean="0">
                <a:latin typeface="Meiryo" pitchFamily="34" charset="-128"/>
                <a:ea typeface="Meiryo" pitchFamily="34" charset="-128"/>
                <a:cs typeface="Meiryo" pitchFamily="34" charset="-128"/>
              </a:rPr>
              <a:t>3) 0 </a:t>
            </a:r>
            <a:r>
              <a:rPr lang="ja-JP" altLang="en-US" sz="1100" b="0" dirty="0" smtClean="0">
                <a:latin typeface="Meiryo" pitchFamily="34" charset="-128"/>
                <a:ea typeface="Meiryo" pitchFamily="34" charset="-128"/>
                <a:cs typeface="Meiryo" pitchFamily="34" charset="-128"/>
              </a:rPr>
              <a:t>段階のレセプトに</a:t>
            </a:r>
            <a:r>
              <a:rPr lang="en-US" altLang="ja-JP" sz="1100" b="0" dirty="0" smtClean="0">
                <a:latin typeface="Meiryo" pitchFamily="34" charset="-128"/>
                <a:ea typeface="Meiryo" pitchFamily="34" charset="-128"/>
                <a:cs typeface="Meiryo" pitchFamily="34" charset="-128"/>
              </a:rPr>
              <a:t>G3</a:t>
            </a:r>
            <a:r>
              <a:rPr lang="ja-JP" altLang="en-US" sz="1100" b="0" dirty="0" smtClean="0">
                <a:latin typeface="Meiryo" pitchFamily="34" charset="-128"/>
                <a:ea typeface="Meiryo" pitchFamily="34" charset="-128"/>
                <a:cs typeface="Meiryo" pitchFamily="34" charset="-128"/>
              </a:rPr>
              <a:t>と</a:t>
            </a:r>
            <a:r>
              <a:rPr lang="en-US" altLang="ja-JP" sz="1100" b="0" dirty="0" smtClean="0">
                <a:latin typeface="Meiryo" pitchFamily="34" charset="-128"/>
                <a:ea typeface="Meiryo" pitchFamily="34" charset="-128"/>
                <a:cs typeface="Meiryo" pitchFamily="34" charset="-128"/>
              </a:rPr>
              <a:t>G4</a:t>
            </a:r>
            <a:r>
              <a:rPr lang="ja-JP" altLang="en-US" sz="1100" b="0" dirty="0" smtClean="0">
                <a:latin typeface="Meiryo" pitchFamily="34" charset="-128"/>
                <a:ea typeface="Meiryo" pitchFamily="34" charset="-128"/>
                <a:cs typeface="Meiryo" pitchFamily="34" charset="-128"/>
              </a:rPr>
              <a:t>の算定がないです 。</a:t>
            </a:r>
            <a:endParaRPr lang="en-US" altLang="ja-JP" sz="1100" b="0" dirty="0" smtClean="0">
              <a:latin typeface="Meiryo" pitchFamily="34" charset="-128"/>
              <a:ea typeface="Meiryo" pitchFamily="34" charset="-128"/>
              <a:cs typeface="Meiryo" pitchFamily="34" charset="-128"/>
            </a:endParaRPr>
          </a:p>
          <a:p>
            <a:pPr marL="177800" indent="-177800">
              <a:spcBef>
                <a:spcPct val="50000"/>
              </a:spcBef>
            </a:pPr>
            <a:r>
              <a:rPr lang="en-US" altLang="ja-JP" sz="1100" b="0" dirty="0" smtClean="0">
                <a:latin typeface="Meiryo" pitchFamily="34" charset="-128"/>
                <a:ea typeface="Meiryo" pitchFamily="34" charset="-128"/>
                <a:cs typeface="Meiryo" pitchFamily="34" charset="-128"/>
              </a:rPr>
              <a:t>4) 0 </a:t>
            </a:r>
            <a:r>
              <a:rPr lang="ja-JP" altLang="en-US" sz="1100" b="0" dirty="0" smtClean="0">
                <a:latin typeface="Meiryo" pitchFamily="34" charset="-128"/>
                <a:ea typeface="Meiryo" pitchFamily="34" charset="-128"/>
                <a:cs typeface="Meiryo" pitchFamily="34" charset="-128"/>
              </a:rPr>
              <a:t>段階のレセプトに</a:t>
            </a:r>
            <a:r>
              <a:rPr lang="en-US" altLang="ja-JP" sz="1100" b="0" dirty="0" smtClean="0">
                <a:latin typeface="Meiryo" pitchFamily="34" charset="-128"/>
                <a:ea typeface="Meiryo" pitchFamily="34" charset="-128"/>
                <a:cs typeface="Meiryo" pitchFamily="34" charset="-128"/>
              </a:rPr>
              <a:t>”</a:t>
            </a:r>
            <a:r>
              <a:rPr lang="ko-KR" altLang="en-US" sz="1100" b="0" dirty="0" smtClean="0">
                <a:latin typeface="Meiryo" pitchFamily="34" charset="-128"/>
                <a:ea typeface="Meiryo" pitchFamily="34" charset="-128"/>
                <a:cs typeface="Meiryo" pitchFamily="34" charset="-128"/>
              </a:rPr>
              <a:t>慢性</a:t>
            </a:r>
            <a:r>
              <a:rPr lang="en-US" altLang="ko-KR" sz="1100" b="0" dirty="0" smtClean="0">
                <a:latin typeface="Meiryo" pitchFamily="34" charset="-128"/>
                <a:ea typeface="Meiryo" pitchFamily="34" charset="-128"/>
                <a:cs typeface="Meiryo" pitchFamily="34" charset="-128"/>
              </a:rPr>
              <a:t>”</a:t>
            </a:r>
            <a:r>
              <a:rPr lang="ja-JP" altLang="en-US" sz="1100" b="0" dirty="0" smtClean="0">
                <a:latin typeface="Meiryo" pitchFamily="34" charset="-128"/>
                <a:ea typeface="Meiryo" pitchFamily="34" charset="-128"/>
                <a:cs typeface="Meiryo" pitchFamily="34" charset="-128"/>
              </a:rPr>
              <a:t>の</a:t>
            </a:r>
            <a:r>
              <a:rPr lang="en-US" altLang="ja-JP" sz="1100" b="0" dirty="0" smtClean="0">
                <a:latin typeface="Meiryo" pitchFamily="34" charset="-128"/>
                <a:ea typeface="Meiryo" pitchFamily="34" charset="-128"/>
                <a:cs typeface="Meiryo" pitchFamily="34" charset="-128"/>
              </a:rPr>
              <a:t>G4</a:t>
            </a:r>
            <a:r>
              <a:rPr lang="ja-JP" altLang="en-US" sz="1100" b="0" dirty="0" smtClean="0">
                <a:latin typeface="Meiryo" pitchFamily="34" charset="-128"/>
                <a:ea typeface="Meiryo" pitchFamily="34" charset="-128"/>
                <a:cs typeface="Meiryo" pitchFamily="34" charset="-128"/>
              </a:rPr>
              <a:t>の算定がないです 。</a:t>
            </a:r>
            <a:endParaRPr lang="en-US" altLang="ja-JP" sz="1100" b="0" dirty="0" smtClean="0">
              <a:latin typeface="Meiryo" pitchFamily="34" charset="-128"/>
              <a:ea typeface="Meiryo" pitchFamily="34" charset="-128"/>
              <a:cs typeface="Meiryo" pitchFamily="34" charset="-128"/>
            </a:endParaRPr>
          </a:p>
          <a:p>
            <a:pPr marL="177800" indent="-177800">
              <a:spcBef>
                <a:spcPct val="50000"/>
              </a:spcBef>
            </a:pPr>
            <a:r>
              <a:rPr lang="ja-JP" altLang="en-US" sz="1100" b="0" dirty="0" smtClean="0">
                <a:latin typeface="Meiryo" pitchFamily="34" charset="-128"/>
                <a:ea typeface="Meiryo" pitchFamily="34" charset="-128"/>
                <a:cs typeface="Meiryo" pitchFamily="34" charset="-128"/>
              </a:rPr>
              <a:t> </a:t>
            </a:r>
            <a:endParaRPr lang="en-US" altLang="ja-JP" sz="1100" b="0" dirty="0" smtClean="0">
              <a:latin typeface="Meiryo" pitchFamily="34" charset="-128"/>
              <a:ea typeface="Meiryo" pitchFamily="34" charset="-128"/>
              <a:cs typeface="Meiryo" pitchFamily="34" charset="-128"/>
            </a:endParaRPr>
          </a:p>
          <a:p>
            <a:pPr marL="177800" indent="-177800">
              <a:spcBef>
                <a:spcPct val="50000"/>
              </a:spcBef>
            </a:pPr>
            <a:endParaRPr lang="ja-JP" altLang="en-US" sz="1100" b="0" dirty="0">
              <a:latin typeface="Meiryo" pitchFamily="34" charset="-128"/>
              <a:ea typeface="Meiryo" pitchFamily="34" charset="-128"/>
              <a:cs typeface="Meiryo" pitchFamily="34" charset="-128"/>
            </a:endParaRP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傷病名点検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3</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defRPr/>
            </a:pPr>
            <a:r>
              <a:rPr lang="ko-KR" altLang="en-US" sz="800" b="0" dirty="0">
                <a:latin typeface="Meiryo" pitchFamily="34" charset="-128"/>
                <a:ea typeface="Meiryo" pitchFamily="34" charset="-128"/>
                <a:cs typeface="Meiryo" pitchFamily="34" charset="-128"/>
              </a:rPr>
              <a:t>点検方法</a:t>
            </a:r>
          </a:p>
        </p:txBody>
      </p:sp>
      <p:pic>
        <p:nvPicPr>
          <p:cNvPr id="3074" name="Picture 2"/>
          <p:cNvPicPr>
            <a:picLocks noChangeAspect="1" noChangeArrowheads="1"/>
          </p:cNvPicPr>
          <p:nvPr/>
        </p:nvPicPr>
        <p:blipFill>
          <a:blip r:embed="rId3" cstate="print"/>
          <a:srcRect/>
          <a:stretch>
            <a:fillRect/>
          </a:stretch>
        </p:blipFill>
        <p:spPr bwMode="auto">
          <a:xfrm>
            <a:off x="3006000" y="1656000"/>
            <a:ext cx="5943600" cy="4509135"/>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110597" name="Text Box 5"/>
          <p:cNvSpPr txBox="1">
            <a:spLocks noChangeArrowheads="1"/>
          </p:cNvSpPr>
          <p:nvPr/>
        </p:nvSpPr>
        <p:spPr bwMode="auto">
          <a:xfrm>
            <a:off x="815974" y="1174750"/>
            <a:ext cx="8125895" cy="430887"/>
          </a:xfrm>
          <a:prstGeom prst="rect">
            <a:avLst/>
          </a:prstGeom>
          <a:solidFill>
            <a:schemeClr val="tx1"/>
          </a:solidFill>
          <a:ln w="9525">
            <a:noFill/>
            <a:miter lim="800000"/>
            <a:headEnd/>
            <a:tailEnd/>
          </a:ln>
        </p:spPr>
        <p:txBody>
          <a:bodyPr wrap="square">
            <a:spAutoFit/>
          </a:bodyPr>
          <a:lstStyle/>
          <a:p>
            <a:pPr marL="982663" indent="-982663">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PLB001M118 : </a:t>
            </a:r>
            <a:r>
              <a:rPr kumimoji="1" lang="ja-JP" altLang="en-US" sz="1100" b="0" dirty="0">
                <a:solidFill>
                  <a:srgbClr val="003366"/>
                </a:solidFill>
                <a:latin typeface="Meiryo" pitchFamily="34" charset="-128"/>
                <a:ea typeface="Meiryo" pitchFamily="34" charset="-128"/>
                <a:cs typeface="Meiryo" pitchFamily="34" charset="-128"/>
              </a:rPr>
              <a:t>傷病名から</a:t>
            </a:r>
            <a:r>
              <a:rPr kumimoji="1" lang="zh-TW" altLang="en-US" sz="1100" b="0" dirty="0">
                <a:solidFill>
                  <a:srgbClr val="003366"/>
                </a:solidFill>
                <a:latin typeface="Meiryo" pitchFamily="34" charset="-128"/>
                <a:ea typeface="Meiryo" pitchFamily="34" charset="-128"/>
                <a:cs typeface="Meiryo" pitchFamily="34" charset="-128"/>
              </a:rPr>
              <a:t>「皮膚科特定疾患指導管理料（１）」</a:t>
            </a:r>
            <a:r>
              <a:rPr kumimoji="1" lang="ja-JP" altLang="en-US" sz="1100" b="0" dirty="0">
                <a:solidFill>
                  <a:srgbClr val="003366"/>
                </a:solidFill>
                <a:latin typeface="Meiryo" pitchFamily="34" charset="-128"/>
                <a:ea typeface="Meiryo" pitchFamily="34" charset="-128"/>
                <a:cs typeface="Meiryo" pitchFamily="34" charset="-128"/>
              </a:rPr>
              <a:t>の算定はいかがでしょうか。告示　皮膚（Ｉ）の対象疾患がありません。</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傷病名点検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3</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説明</a:t>
            </a:r>
          </a:p>
        </p:txBody>
      </p:sp>
      <p:pic>
        <p:nvPicPr>
          <p:cNvPr id="5122" name="Picture 2"/>
          <p:cNvPicPr>
            <a:picLocks noChangeAspect="1" noChangeArrowheads="1"/>
          </p:cNvPicPr>
          <p:nvPr/>
        </p:nvPicPr>
        <p:blipFill>
          <a:blip r:embed="rId3" cstate="print"/>
          <a:srcRect/>
          <a:stretch>
            <a:fillRect/>
          </a:stretch>
        </p:blipFill>
        <p:spPr bwMode="auto">
          <a:xfrm>
            <a:off x="376238" y="1971675"/>
            <a:ext cx="4943475" cy="10668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cstate="print"/>
          <a:srcRect/>
          <a:stretch>
            <a:fillRect/>
          </a:stretch>
        </p:blipFill>
        <p:spPr bwMode="auto">
          <a:xfrm>
            <a:off x="5643563" y="1966913"/>
            <a:ext cx="2886075" cy="714375"/>
          </a:xfrm>
          <a:prstGeom prst="rect">
            <a:avLst/>
          </a:prstGeom>
          <a:noFill/>
          <a:ln w="9525">
            <a:noFill/>
            <a:miter lim="800000"/>
            <a:headEnd/>
            <a:tailEnd/>
          </a:ln>
          <a:effectLst/>
        </p:spPr>
      </p:pic>
      <p:pic>
        <p:nvPicPr>
          <p:cNvPr id="5128" name="Picture 8"/>
          <p:cNvPicPr>
            <a:picLocks noChangeAspect="1" noChangeArrowheads="1"/>
          </p:cNvPicPr>
          <p:nvPr/>
        </p:nvPicPr>
        <p:blipFill>
          <a:blip r:embed="rId5" cstate="print"/>
          <a:srcRect/>
          <a:stretch>
            <a:fillRect/>
          </a:stretch>
        </p:blipFill>
        <p:spPr bwMode="auto">
          <a:xfrm>
            <a:off x="376238" y="4518884"/>
            <a:ext cx="4943475" cy="1028700"/>
          </a:xfrm>
          <a:prstGeom prst="rect">
            <a:avLst/>
          </a:prstGeom>
          <a:noFill/>
          <a:ln w="9525">
            <a:noFill/>
            <a:miter lim="800000"/>
            <a:headEnd/>
            <a:tailEnd/>
          </a:ln>
          <a:effectLst/>
        </p:spPr>
      </p:pic>
      <p:pic>
        <p:nvPicPr>
          <p:cNvPr id="5129" name="Picture 9"/>
          <p:cNvPicPr>
            <a:picLocks noChangeAspect="1" noChangeArrowheads="1"/>
          </p:cNvPicPr>
          <p:nvPr/>
        </p:nvPicPr>
        <p:blipFill>
          <a:blip r:embed="rId6" cstate="print"/>
          <a:srcRect/>
          <a:stretch>
            <a:fillRect/>
          </a:stretch>
        </p:blipFill>
        <p:spPr bwMode="auto">
          <a:xfrm>
            <a:off x="5676900" y="4518884"/>
            <a:ext cx="2914650" cy="704850"/>
          </a:xfrm>
          <a:prstGeom prst="rect">
            <a:avLst/>
          </a:prstGeom>
          <a:noFill/>
          <a:ln w="9525">
            <a:noFill/>
            <a:miter lim="800000"/>
            <a:headEnd/>
            <a:tailEnd/>
          </a:ln>
          <a:effectLst/>
        </p:spPr>
      </p:pic>
      <p:sp>
        <p:nvSpPr>
          <p:cNvPr id="17" name="TextBox 16"/>
          <p:cNvSpPr txBox="1"/>
          <p:nvPr/>
        </p:nvSpPr>
        <p:spPr>
          <a:xfrm>
            <a:off x="8124825" y="2266950"/>
            <a:ext cx="364202" cy="307777"/>
          </a:xfrm>
          <a:prstGeom prst="rect">
            <a:avLst/>
          </a:prstGeom>
          <a:noFill/>
        </p:spPr>
        <p:txBody>
          <a:bodyPr wrap="none" rtlCol="0">
            <a:spAutoFit/>
          </a:bodyPr>
          <a:lstStyle/>
          <a:p>
            <a:r>
              <a:rPr lang="en-US" altLang="ko-KR" dirty="0">
                <a:solidFill>
                  <a:srgbClr val="FF0000"/>
                </a:solidFill>
                <a:latin typeface="굴림체" pitchFamily="49" charset="-127"/>
              </a:rPr>
              <a:t>①</a:t>
            </a:r>
            <a:endParaRPr lang="ko-KR" altLang="en-US" dirty="0">
              <a:solidFill>
                <a:srgbClr val="FF0000"/>
              </a:solidFill>
            </a:endParaRPr>
          </a:p>
        </p:txBody>
      </p:sp>
      <p:sp>
        <p:nvSpPr>
          <p:cNvPr id="19" name="Text Box 5"/>
          <p:cNvSpPr txBox="1">
            <a:spLocks noChangeArrowheads="1"/>
          </p:cNvSpPr>
          <p:nvPr/>
        </p:nvSpPr>
        <p:spPr bwMode="auto">
          <a:xfrm>
            <a:off x="422274" y="3055075"/>
            <a:ext cx="8394066" cy="1446550"/>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ko-KR" sz="1100" b="0" dirty="0">
                <a:latin typeface="Meiryo" pitchFamily="34" charset="-128"/>
                <a:ea typeface="Meiryo" pitchFamily="34" charset="-128"/>
                <a:cs typeface="Meiryo" pitchFamily="34" charset="-128"/>
              </a:rPr>
              <a:t>① </a:t>
            </a:r>
            <a:r>
              <a:rPr lang="ja-JP" altLang="en-US" sz="1100" b="0" dirty="0">
                <a:latin typeface="Meiryo" pitchFamily="34" charset="-128"/>
                <a:ea typeface="Meiryo" pitchFamily="34" charset="-128"/>
                <a:cs typeface="Meiryo" pitchFamily="34" charset="-128"/>
              </a:rPr>
              <a:t>傷病名の診療開始日とレセプトの診療年月を比べて何ヶ月の前に発病した傷病名のみを検索します</a:t>
            </a:r>
            <a:r>
              <a:rPr lang="ko-KR" altLang="en-US" sz="1100" b="0" dirty="0">
                <a:latin typeface="Meiryo" pitchFamily="34" charset="-128"/>
                <a:ea typeface="Meiryo" pitchFamily="34" charset="-128"/>
                <a:cs typeface="Meiryo" pitchFamily="34" charset="-128"/>
              </a:rPr>
              <a:t>。</a:t>
            </a:r>
            <a:endParaRPr lang="en-US" altLang="ko-KR" sz="1100" b="0" dirty="0">
              <a:latin typeface="Meiryo" pitchFamily="34" charset="-128"/>
              <a:ea typeface="Meiryo" pitchFamily="34" charset="-128"/>
              <a:cs typeface="Meiryo" pitchFamily="34" charset="-128"/>
            </a:endParaRPr>
          </a:p>
          <a:p>
            <a:pPr marL="177800" indent="-177800">
              <a:spcBef>
                <a:spcPct val="50000"/>
              </a:spcBef>
            </a:pPr>
            <a:r>
              <a:rPr lang="ja-JP" altLang="en-US" sz="1100" b="0" dirty="0">
                <a:latin typeface="Meiryo" pitchFamily="34" charset="-128"/>
                <a:ea typeface="Meiryo" pitchFamily="34" charset="-128"/>
                <a:cs typeface="Meiryo" pitchFamily="34" charset="-128"/>
              </a:rPr>
              <a:t>　</a:t>
            </a:r>
            <a:r>
              <a:rPr lang="en-US" altLang="ko-KR" sz="1100" b="0" dirty="0">
                <a:latin typeface="Meiryo" pitchFamily="34" charset="-128"/>
                <a:ea typeface="Meiryo" pitchFamily="34" charset="-128"/>
                <a:cs typeface="Meiryo" pitchFamily="34" charset="-128"/>
              </a:rPr>
              <a:t> </a:t>
            </a:r>
            <a:r>
              <a:rPr lang="en-US" altLang="ko-KR" sz="1100" b="0" dirty="0">
                <a:latin typeface="Meiryo" pitchFamily="34" charset="-128"/>
                <a:ea typeface="Meiryo" pitchFamily="34" charset="-128"/>
                <a:cs typeface="Meiryo" pitchFamily="34" charset="-128"/>
                <a:sym typeface="Wingdings" pitchFamily="2" charset="2"/>
              </a:rPr>
              <a:t> </a:t>
            </a:r>
            <a:r>
              <a:rPr lang="ja-JP" altLang="en-US" sz="1100" b="0" dirty="0">
                <a:latin typeface="Meiryo" pitchFamily="34" charset="-128"/>
                <a:ea typeface="Meiryo" pitchFamily="34" charset="-128"/>
                <a:cs typeface="Meiryo" pitchFamily="34" charset="-128"/>
                <a:sym typeface="Wingdings" pitchFamily="2" charset="2"/>
              </a:rPr>
              <a:t>“発病してから </a:t>
            </a:r>
            <a:r>
              <a:rPr lang="en-US" altLang="ja-JP" sz="1100" b="0" dirty="0">
                <a:latin typeface="Meiryo" pitchFamily="34" charset="-128"/>
                <a:ea typeface="Meiryo" pitchFamily="34" charset="-128"/>
                <a:cs typeface="Meiryo" pitchFamily="34" charset="-128"/>
                <a:sym typeface="Wingdings" pitchFamily="2" charset="2"/>
              </a:rPr>
              <a:t>12</a:t>
            </a:r>
            <a:r>
              <a:rPr lang="ja-JP" altLang="en-US" sz="1100" b="0" dirty="0">
                <a:latin typeface="Meiryo" pitchFamily="34" charset="-128"/>
                <a:ea typeface="Meiryo" pitchFamily="34" charset="-128"/>
                <a:cs typeface="Meiryo" pitchFamily="34" charset="-128"/>
                <a:sym typeface="Wingdings" pitchFamily="2" charset="2"/>
              </a:rPr>
              <a:t>ヶ月未満の 傷病名”だけ検索します。</a:t>
            </a:r>
            <a:endParaRPr lang="en-US" altLang="ko-KR" sz="1100" b="0" dirty="0">
              <a:latin typeface="Meiryo" pitchFamily="34" charset="-128"/>
              <a:ea typeface="Meiryo" pitchFamily="34" charset="-128"/>
              <a:cs typeface="Meiryo" pitchFamily="34" charset="-128"/>
            </a:endParaRPr>
          </a:p>
          <a:p>
            <a:pPr marL="177800" indent="-177800">
              <a:spcBef>
                <a:spcPct val="50000"/>
              </a:spcBef>
            </a:pPr>
            <a:r>
              <a:rPr lang="en-US" altLang="ko-KR" sz="1100" b="0" dirty="0">
                <a:latin typeface="Meiryo" pitchFamily="34" charset="-128"/>
                <a:ea typeface="Meiryo" pitchFamily="34" charset="-128"/>
                <a:cs typeface="Meiryo" pitchFamily="34" charset="-128"/>
              </a:rPr>
              <a:t>② </a:t>
            </a:r>
            <a:r>
              <a:rPr lang="ja-JP" altLang="en-US" sz="1100" b="0" dirty="0">
                <a:latin typeface="Meiryo" pitchFamily="34" charset="-128"/>
                <a:ea typeface="Meiryo" pitchFamily="34" charset="-128"/>
                <a:cs typeface="Meiryo" pitchFamily="34" charset="-128"/>
              </a:rPr>
              <a:t>ルール段階に含まれた</a:t>
            </a:r>
            <a:r>
              <a:rPr lang="ko-KR" altLang="en-US"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ルール ｸﾞﾙｰﾌﾟのコードが参照範囲に</a:t>
            </a:r>
            <a:r>
              <a:rPr lang="ja-JP" altLang="en-US" sz="1100" b="0" dirty="0">
                <a:latin typeface="Meiryo" pitchFamily="34" charset="-128"/>
                <a:ea typeface="Meiryo" pitchFamily="34" charset="-128"/>
                <a:cs typeface="Meiryo" pitchFamily="34" charset="-128"/>
                <a:sym typeface="Wingdings" pitchFamily="2" charset="2"/>
              </a:rPr>
              <a:t>あるのが条件か</a:t>
            </a:r>
            <a:r>
              <a:rPr lang="en-US" altLang="ja-JP" sz="1100" b="0" dirty="0">
                <a:latin typeface="Meiryo" pitchFamily="34" charset="-128"/>
                <a:ea typeface="Meiryo" pitchFamily="34" charset="-128"/>
                <a:cs typeface="Meiryo" pitchFamily="34" charset="-128"/>
                <a:sym typeface="Wingdings" pitchFamily="2" charset="2"/>
              </a:rPr>
              <a:t>, </a:t>
            </a:r>
            <a:r>
              <a:rPr lang="ja-JP" altLang="en-US" sz="1100" b="0" dirty="0">
                <a:latin typeface="Meiryo" pitchFamily="34" charset="-128"/>
                <a:ea typeface="Meiryo" pitchFamily="34" charset="-128"/>
                <a:cs typeface="Meiryo" pitchFamily="34" charset="-128"/>
                <a:sym typeface="Wingdings" pitchFamily="2" charset="2"/>
              </a:rPr>
              <a:t>ないのが条件かを設定します</a:t>
            </a:r>
            <a:r>
              <a:rPr lang="ko-KR" altLang="en-US" sz="1100" b="0" dirty="0">
                <a:latin typeface="Meiryo" pitchFamily="34" charset="-128"/>
                <a:ea typeface="Meiryo" pitchFamily="34" charset="-128"/>
                <a:cs typeface="Meiryo" pitchFamily="34" charset="-128"/>
                <a:sym typeface="Wingdings" pitchFamily="2" charset="2"/>
              </a:rPr>
              <a:t>。</a:t>
            </a:r>
            <a:endParaRPr lang="en-US" altLang="ko-KR" sz="1100" b="0" dirty="0">
              <a:latin typeface="Meiryo" pitchFamily="34" charset="-128"/>
              <a:ea typeface="Meiryo" pitchFamily="34" charset="-128"/>
              <a:cs typeface="Meiryo" pitchFamily="34" charset="-128"/>
              <a:sym typeface="Wingdings" pitchFamily="2" charset="2"/>
            </a:endParaRPr>
          </a:p>
          <a:p>
            <a:pPr marL="177800" indent="-177800">
              <a:spcBef>
                <a:spcPct val="50000"/>
              </a:spcBef>
            </a:pPr>
            <a:r>
              <a:rPr lang="ja-JP" altLang="en-US" sz="1100" b="0" dirty="0">
                <a:latin typeface="Meiryo" pitchFamily="34" charset="-128"/>
                <a:ea typeface="Meiryo" pitchFamily="34" charset="-128"/>
                <a:cs typeface="Meiryo" pitchFamily="34" charset="-128"/>
                <a:sym typeface="Wingdings" pitchFamily="2" charset="2"/>
              </a:rPr>
              <a:t>　 </a:t>
            </a:r>
            <a:r>
              <a:rPr lang="en-US" altLang="ko-KR" sz="1100" b="0" dirty="0">
                <a:latin typeface="Meiryo" pitchFamily="34" charset="-128"/>
                <a:ea typeface="Meiryo" pitchFamily="34" charset="-128"/>
                <a:cs typeface="Meiryo" pitchFamily="34" charset="-128"/>
                <a:sym typeface="Wingdings" pitchFamily="2" charset="2"/>
              </a:rPr>
              <a:t></a:t>
            </a:r>
            <a:r>
              <a:rPr lang="ja-JP" altLang="en-US" sz="1100" b="0" dirty="0">
                <a:latin typeface="Meiryo" pitchFamily="34" charset="-128"/>
                <a:ea typeface="Meiryo" pitchFamily="34" charset="-128"/>
                <a:cs typeface="Meiryo" pitchFamily="34" charset="-128"/>
                <a:sym typeface="Wingdings" pitchFamily="2" charset="2"/>
              </a:rPr>
              <a:t> “存在”をチェックします。</a:t>
            </a:r>
            <a:endParaRPr lang="en-US" altLang="ko-KR" sz="1100" b="0" dirty="0">
              <a:latin typeface="Meiryo" pitchFamily="34" charset="-128"/>
              <a:ea typeface="Meiryo" pitchFamily="34" charset="-128"/>
              <a:cs typeface="Meiryo" pitchFamily="34" charset="-128"/>
              <a:sym typeface="Wingdings" pitchFamily="2" charset="2"/>
            </a:endParaRPr>
          </a:p>
          <a:p>
            <a:pPr marL="177800" indent="-177800">
              <a:spcBef>
                <a:spcPct val="50000"/>
              </a:spcBef>
            </a:pPr>
            <a:r>
              <a:rPr lang="ja-JP" altLang="en-US" sz="1100" dirty="0">
                <a:latin typeface="Meiryo" pitchFamily="34" charset="-128"/>
                <a:ea typeface="Meiryo" pitchFamily="34" charset="-128"/>
                <a:cs typeface="Meiryo" pitchFamily="34" charset="-128"/>
                <a:sym typeface="Wingdings" pitchFamily="2" charset="2"/>
              </a:rPr>
              <a:t>　</a:t>
            </a:r>
            <a:r>
              <a:rPr lang="zh-TW" altLang="en-US" sz="1100" dirty="0">
                <a:latin typeface="Meiryo" pitchFamily="34" charset="-128"/>
                <a:ea typeface="Meiryo" pitchFamily="34" charset="-128"/>
                <a:cs typeface="Meiryo" pitchFamily="34" charset="-128"/>
                <a:sym typeface="Wingdings" pitchFamily="2" charset="2"/>
              </a:rPr>
              <a:t>皮膚科特定疾患指導管理料（１）</a:t>
            </a:r>
            <a:r>
              <a:rPr lang="ja-JP" altLang="en-US" sz="1100" dirty="0">
                <a:latin typeface="Meiryo" pitchFamily="34" charset="-128"/>
                <a:ea typeface="Meiryo" pitchFamily="34" charset="-128"/>
                <a:cs typeface="Meiryo" pitchFamily="34" charset="-128"/>
                <a:sym typeface="Wingdings" pitchFamily="2" charset="2"/>
              </a:rPr>
              <a:t>と</a:t>
            </a:r>
            <a:r>
              <a:rPr lang="ko-KR" altLang="en-US" sz="1100" dirty="0">
                <a:latin typeface="Meiryo" pitchFamily="34" charset="-128"/>
                <a:ea typeface="Meiryo" pitchFamily="34" charset="-128"/>
                <a:cs typeface="Meiryo" pitchFamily="34" charset="-128"/>
                <a:sym typeface="Wingdings" pitchFamily="2" charset="2"/>
              </a:rPr>
              <a:t> </a:t>
            </a:r>
            <a:r>
              <a:rPr lang="en-US" altLang="ko-KR" sz="1100" dirty="0">
                <a:latin typeface="Meiryo" pitchFamily="34" charset="-128"/>
                <a:ea typeface="Meiryo" pitchFamily="34" charset="-128"/>
                <a:cs typeface="Meiryo" pitchFamily="34" charset="-128"/>
                <a:sym typeface="Wingdings" pitchFamily="2" charset="2"/>
              </a:rPr>
              <a:t>“</a:t>
            </a:r>
            <a:r>
              <a:rPr lang="ja-JP" altLang="en-US" sz="1100" dirty="0">
                <a:latin typeface="Meiryo" pitchFamily="34" charset="-128"/>
                <a:ea typeface="Meiryo" pitchFamily="34" charset="-128"/>
                <a:cs typeface="Meiryo" pitchFamily="34" charset="-128"/>
                <a:sym typeface="Wingdings" pitchFamily="2" charset="2"/>
              </a:rPr>
              <a:t>同一レセプト内 </a:t>
            </a:r>
            <a:r>
              <a:rPr lang="en-US" altLang="ja-JP" sz="1100" dirty="0">
                <a:latin typeface="Meiryo" pitchFamily="34" charset="-128"/>
                <a:ea typeface="Meiryo" pitchFamily="34" charset="-128"/>
                <a:cs typeface="Meiryo" pitchFamily="34" charset="-128"/>
                <a:sym typeface="Wingdings" pitchFamily="2" charset="2"/>
              </a:rPr>
              <a:t>“</a:t>
            </a:r>
            <a:r>
              <a:rPr lang="ja-JP" altLang="en-US" sz="1100" dirty="0">
                <a:latin typeface="Meiryo" pitchFamily="34" charset="-128"/>
                <a:ea typeface="Meiryo" pitchFamily="34" charset="-128"/>
                <a:cs typeface="Meiryo" pitchFamily="34" charset="-128"/>
                <a:sym typeface="Wingdings" pitchFamily="2" charset="2"/>
              </a:rPr>
              <a:t>に「痒疹</a:t>
            </a:r>
            <a:r>
              <a:rPr lang="ko-KR" altLang="en-US" sz="1100" dirty="0">
                <a:latin typeface="Meiryo" pitchFamily="34" charset="-128"/>
                <a:ea typeface="Meiryo" pitchFamily="34" charset="-128"/>
                <a:cs typeface="Meiryo" pitchFamily="34" charset="-128"/>
                <a:sym typeface="Wingdings" pitchFamily="2" charset="2"/>
              </a:rPr>
              <a:t>」</a:t>
            </a:r>
            <a:r>
              <a:rPr lang="ja-JP" altLang="en-US" sz="1100" dirty="0">
                <a:latin typeface="Meiryo" pitchFamily="34" charset="-128"/>
                <a:ea typeface="Meiryo" pitchFamily="34" charset="-128"/>
                <a:cs typeface="Meiryo" pitchFamily="34" charset="-128"/>
                <a:sym typeface="Wingdings" pitchFamily="2" charset="2"/>
              </a:rPr>
              <a:t>に含まれる発病してから</a:t>
            </a:r>
            <a:r>
              <a:rPr lang="en-US" altLang="ja-JP" sz="1100" dirty="0">
                <a:latin typeface="Meiryo" pitchFamily="34" charset="-128"/>
                <a:ea typeface="Meiryo" pitchFamily="34" charset="-128"/>
                <a:cs typeface="Meiryo" pitchFamily="34" charset="-128"/>
                <a:sym typeface="Wingdings" pitchFamily="2" charset="2"/>
              </a:rPr>
              <a:t>12</a:t>
            </a:r>
            <a:r>
              <a:rPr lang="ja-JP" altLang="en-US" sz="1100" dirty="0">
                <a:latin typeface="Meiryo" pitchFamily="34" charset="-128"/>
                <a:ea typeface="Meiryo" pitchFamily="34" charset="-128"/>
                <a:cs typeface="Meiryo" pitchFamily="34" charset="-128"/>
                <a:sym typeface="Wingdings" pitchFamily="2" charset="2"/>
              </a:rPr>
              <a:t>ヶ月未満の確定傷病名があれば</a:t>
            </a:r>
            <a:r>
              <a:rPr lang="ko-KR" altLang="en-US" sz="1100" dirty="0">
                <a:latin typeface="Meiryo" pitchFamily="34" charset="-128"/>
                <a:ea typeface="Meiryo" pitchFamily="34" charset="-128"/>
                <a:cs typeface="Meiryo" pitchFamily="34" charset="-128"/>
                <a:sym typeface="Wingdings" pitchFamily="2" charset="2"/>
              </a:rPr>
              <a:t> </a:t>
            </a:r>
            <a:r>
              <a:rPr lang="en-US" altLang="ko-KR" sz="1100" dirty="0">
                <a:latin typeface="Meiryo" pitchFamily="34" charset="-128"/>
                <a:ea typeface="Meiryo" pitchFamily="34" charset="-128"/>
                <a:cs typeface="Meiryo" pitchFamily="34" charset="-128"/>
                <a:sym typeface="Wingdings" pitchFamily="2" charset="2"/>
              </a:rPr>
              <a:t>001</a:t>
            </a:r>
            <a:r>
              <a:rPr lang="ja-JP" altLang="en-US" sz="1100" dirty="0">
                <a:latin typeface="Meiryo" pitchFamily="34" charset="-128"/>
                <a:ea typeface="Meiryo" pitchFamily="34" charset="-128"/>
                <a:cs typeface="Meiryo" pitchFamily="34" charset="-128"/>
                <a:sym typeface="Wingdings" pitchFamily="2" charset="2"/>
              </a:rPr>
              <a:t>段階の条件を満たします。</a:t>
            </a:r>
            <a:endParaRPr lang="en-US" altLang="ko-KR" sz="1100" dirty="0">
              <a:latin typeface="Meiryo" pitchFamily="34" charset="-128"/>
              <a:ea typeface="Meiryo" pitchFamily="34" charset="-128"/>
              <a:cs typeface="Meiryo" pitchFamily="34" charset="-128"/>
              <a:sym typeface="Wingdings" pitchFamily="2" charset="2"/>
            </a:endParaRPr>
          </a:p>
        </p:txBody>
      </p:sp>
      <p:sp>
        <p:nvSpPr>
          <p:cNvPr id="20" name="TextBox 19"/>
          <p:cNvSpPr txBox="1"/>
          <p:nvPr/>
        </p:nvSpPr>
        <p:spPr>
          <a:xfrm>
            <a:off x="2190750" y="2247900"/>
            <a:ext cx="360996" cy="307777"/>
          </a:xfrm>
          <a:prstGeom prst="rect">
            <a:avLst/>
          </a:prstGeom>
          <a:noFill/>
        </p:spPr>
        <p:txBody>
          <a:bodyPr wrap="none" rtlCol="0">
            <a:spAutoFit/>
          </a:bodyPr>
          <a:lstStyle/>
          <a:p>
            <a:r>
              <a:rPr lang="en-US" altLang="ko-KR" dirty="0">
                <a:solidFill>
                  <a:srgbClr val="FF0000"/>
                </a:solidFill>
                <a:latin typeface="굴림체" pitchFamily="49" charset="-127"/>
              </a:rPr>
              <a:t>②</a:t>
            </a:r>
            <a:endParaRPr lang="ko-KR" altLang="en-US" dirty="0">
              <a:solidFill>
                <a:srgbClr val="FF0000"/>
              </a:solidFill>
            </a:endParaRPr>
          </a:p>
        </p:txBody>
      </p:sp>
      <p:sp>
        <p:nvSpPr>
          <p:cNvPr id="21" name="TextBox 20"/>
          <p:cNvSpPr txBox="1"/>
          <p:nvPr/>
        </p:nvSpPr>
        <p:spPr>
          <a:xfrm>
            <a:off x="8210550" y="4785584"/>
            <a:ext cx="364202" cy="307777"/>
          </a:xfrm>
          <a:prstGeom prst="rect">
            <a:avLst/>
          </a:prstGeom>
          <a:noFill/>
        </p:spPr>
        <p:txBody>
          <a:bodyPr wrap="none" rtlCol="0">
            <a:spAutoFit/>
          </a:bodyPr>
          <a:lstStyle/>
          <a:p>
            <a:r>
              <a:rPr lang="en-US" altLang="ko-KR" dirty="0">
                <a:solidFill>
                  <a:srgbClr val="FF0000"/>
                </a:solidFill>
                <a:latin typeface="굴림체" pitchFamily="49" charset="-127"/>
              </a:rPr>
              <a:t>③</a:t>
            </a:r>
            <a:endParaRPr lang="ko-KR" altLang="en-US" dirty="0">
              <a:solidFill>
                <a:srgbClr val="FF0000"/>
              </a:solidFill>
            </a:endParaRPr>
          </a:p>
        </p:txBody>
      </p:sp>
      <p:sp>
        <p:nvSpPr>
          <p:cNvPr id="22" name="Text Box 5"/>
          <p:cNvSpPr txBox="1">
            <a:spLocks noChangeArrowheads="1"/>
          </p:cNvSpPr>
          <p:nvPr/>
        </p:nvSpPr>
        <p:spPr bwMode="auto">
          <a:xfrm>
            <a:off x="384174" y="5591892"/>
            <a:ext cx="8432166" cy="938719"/>
          </a:xfrm>
          <a:prstGeom prst="rect">
            <a:avLst/>
          </a:prstGeom>
          <a:noFill/>
          <a:ln w="9525">
            <a:noFill/>
            <a:miter lim="800000"/>
            <a:headEnd/>
            <a:tailEnd/>
          </a:ln>
        </p:spPr>
        <p:txBody>
          <a:bodyPr wrap="square">
            <a:spAutoFit/>
          </a:bodyPr>
          <a:lstStyle/>
          <a:p>
            <a:pPr marL="177800" indent="-177800">
              <a:spcBef>
                <a:spcPct val="50000"/>
              </a:spcBef>
            </a:pPr>
            <a:r>
              <a:rPr lang="en-US" altLang="ko-KR" sz="1100" b="0" dirty="0">
                <a:latin typeface="Meiryo" pitchFamily="34" charset="-128"/>
                <a:ea typeface="Meiryo" pitchFamily="34" charset="-128"/>
                <a:cs typeface="Meiryo" pitchFamily="34" charset="-128"/>
                <a:sym typeface="Wingdings" pitchFamily="2" charset="2"/>
              </a:rPr>
              <a:t>③</a:t>
            </a:r>
            <a:r>
              <a:rPr lang="en-US" altLang="ko-KR"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傷病名の修飾語</a:t>
            </a:r>
            <a:r>
              <a:rPr lang="en-US" altLang="ja-JP"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rPr>
              <a:t>レセプトに記録された傷病名</a:t>
            </a:r>
            <a:r>
              <a:rPr lang="en-US" altLang="ja-JP"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rPr>
              <a:t>に含まれた文字列を検索します</a:t>
            </a:r>
            <a:r>
              <a:rPr lang="ko-KR" altLang="en-US" sz="1100" b="0" dirty="0">
                <a:latin typeface="Meiryo" pitchFamily="34" charset="-128"/>
                <a:ea typeface="Meiryo" pitchFamily="34" charset="-128"/>
                <a:cs typeface="Meiryo" pitchFamily="34" charset="-128"/>
              </a:rPr>
              <a:t>。</a:t>
            </a:r>
            <a:r>
              <a:rPr lang="en-US" altLang="ko-KR" sz="1100" b="0" dirty="0">
                <a:latin typeface="Meiryo" pitchFamily="34" charset="-128"/>
                <a:ea typeface="Meiryo" pitchFamily="34" charset="-128"/>
                <a:cs typeface="Meiryo" pitchFamily="34" charset="-128"/>
                <a:sym typeface="Wingdings" pitchFamily="2" charset="2"/>
              </a:rPr>
              <a:t> “</a:t>
            </a:r>
            <a:r>
              <a:rPr lang="ja-JP" altLang="en-US" sz="1100" b="0" dirty="0">
                <a:latin typeface="Meiryo" pitchFamily="34" charset="-128"/>
                <a:ea typeface="Meiryo" pitchFamily="34" charset="-128"/>
                <a:cs typeface="Meiryo" pitchFamily="34" charset="-128"/>
                <a:sym typeface="Wingdings" pitchFamily="2" charset="2"/>
              </a:rPr>
              <a:t>名称に慢性を含む傷病名”だけ検索します。</a:t>
            </a:r>
            <a:endParaRPr lang="en-US" altLang="ko-KR" sz="1100" b="0" dirty="0">
              <a:latin typeface="Meiryo" pitchFamily="34" charset="-128"/>
              <a:ea typeface="Meiryo" pitchFamily="34" charset="-128"/>
              <a:cs typeface="Meiryo" pitchFamily="34" charset="-128"/>
            </a:endParaRPr>
          </a:p>
          <a:p>
            <a:pPr marL="177800" indent="-177800">
              <a:spcBef>
                <a:spcPct val="50000"/>
              </a:spcBef>
            </a:pPr>
            <a:r>
              <a:rPr lang="en-US" altLang="ko-KR" sz="1100" b="0" dirty="0">
                <a:latin typeface="Meiryo" pitchFamily="34" charset="-128"/>
                <a:ea typeface="Meiryo" pitchFamily="34" charset="-128"/>
                <a:cs typeface="Meiryo" pitchFamily="34" charset="-128"/>
                <a:sym typeface="Wingdings" pitchFamily="2" charset="2"/>
              </a:rPr>
              <a:t>④</a:t>
            </a:r>
            <a:r>
              <a:rPr lang="en-US" altLang="ko-KR"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ルール段階に含まれた</a:t>
            </a:r>
            <a:r>
              <a:rPr lang="ko-KR" altLang="en-US"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ルール ｸﾞﾙｰﾌﾟのコードが参照範囲にあるのか、ないのかを設定します</a:t>
            </a:r>
            <a:r>
              <a:rPr lang="ko-KR" altLang="en-US" sz="1100" b="0" dirty="0">
                <a:latin typeface="Meiryo" pitchFamily="34" charset="-128"/>
                <a:ea typeface="Meiryo" pitchFamily="34" charset="-128"/>
                <a:cs typeface="Meiryo" pitchFamily="34" charset="-128"/>
              </a:rPr>
              <a:t>。 </a:t>
            </a:r>
            <a:r>
              <a:rPr lang="en-US" altLang="ko-KR" sz="1100" b="0" dirty="0">
                <a:latin typeface="Meiryo" pitchFamily="34" charset="-128"/>
                <a:ea typeface="Meiryo" pitchFamily="34" charset="-128"/>
                <a:cs typeface="Meiryo" pitchFamily="34" charset="-128"/>
                <a:sym typeface="Wingdings" pitchFamily="2" charset="2"/>
              </a:rPr>
              <a:t> </a:t>
            </a:r>
            <a:r>
              <a:rPr lang="ja-JP" altLang="en-US" sz="1100" b="0" dirty="0">
                <a:latin typeface="Meiryo" pitchFamily="34" charset="-128"/>
                <a:ea typeface="Meiryo" pitchFamily="34" charset="-128"/>
                <a:cs typeface="Meiryo" pitchFamily="34" charset="-128"/>
                <a:sym typeface="Wingdings" pitchFamily="2" charset="2"/>
              </a:rPr>
              <a:t>“存在”をチェックしません</a:t>
            </a:r>
            <a:r>
              <a:rPr lang="ko-KR" altLang="en-US" sz="1100" b="0" dirty="0">
                <a:latin typeface="Meiryo" pitchFamily="34" charset="-128"/>
                <a:ea typeface="Meiryo" pitchFamily="34" charset="-128"/>
                <a:cs typeface="Meiryo" pitchFamily="34" charset="-128"/>
                <a:sym typeface="Wingdings" pitchFamily="2" charset="2"/>
              </a:rPr>
              <a:t>。</a:t>
            </a:r>
            <a:endParaRPr lang="en-US" altLang="ko-KR" sz="1100" b="0" dirty="0">
              <a:latin typeface="Meiryo" pitchFamily="34" charset="-128"/>
              <a:ea typeface="Meiryo" pitchFamily="34" charset="-128"/>
              <a:cs typeface="Meiryo" pitchFamily="34" charset="-128"/>
              <a:sym typeface="Wingdings" pitchFamily="2" charset="2"/>
            </a:endParaRPr>
          </a:p>
          <a:p>
            <a:pPr marL="177800" indent="-177800">
              <a:spcBef>
                <a:spcPct val="50000"/>
              </a:spcBef>
            </a:pPr>
            <a:r>
              <a:rPr lang="ja-JP" altLang="en-US" sz="1100" dirty="0">
                <a:latin typeface="Meiryo" pitchFamily="34" charset="-128"/>
                <a:ea typeface="Meiryo" pitchFamily="34" charset="-128"/>
                <a:cs typeface="Meiryo" pitchFamily="34" charset="-128"/>
                <a:sym typeface="Wingdings" pitchFamily="2" charset="2"/>
              </a:rPr>
              <a:t>　</a:t>
            </a:r>
            <a:r>
              <a:rPr lang="zh-TW" altLang="en-US" sz="1100" dirty="0">
                <a:latin typeface="Meiryo" pitchFamily="34" charset="-128"/>
                <a:ea typeface="Meiryo" pitchFamily="34" charset="-128"/>
                <a:cs typeface="Meiryo" pitchFamily="34" charset="-128"/>
                <a:sym typeface="Wingdings" pitchFamily="2" charset="2"/>
              </a:rPr>
              <a:t>皮膚科特定疾患指導管理料（１ ）</a:t>
            </a:r>
            <a:r>
              <a:rPr lang="ja-JP" altLang="en-US" sz="1100" dirty="0">
                <a:latin typeface="Meiryo" pitchFamily="34" charset="-128"/>
                <a:ea typeface="Meiryo" pitchFamily="34" charset="-128"/>
                <a:cs typeface="Meiryo" pitchFamily="34" charset="-128"/>
                <a:sym typeface="Wingdings" pitchFamily="2" charset="2"/>
              </a:rPr>
              <a:t>と</a:t>
            </a:r>
            <a:r>
              <a:rPr lang="ko-KR" altLang="en-US" sz="1100" dirty="0">
                <a:latin typeface="Meiryo" pitchFamily="34" charset="-128"/>
                <a:cs typeface="Meiryo" pitchFamily="34" charset="-128"/>
                <a:sym typeface="Wingdings" pitchFamily="2" charset="2"/>
              </a:rPr>
              <a:t> </a:t>
            </a:r>
            <a:r>
              <a:rPr lang="en-US" altLang="ko-KR" sz="1100" dirty="0">
                <a:latin typeface="Meiryo" pitchFamily="34" charset="-128"/>
                <a:ea typeface="Meiryo" pitchFamily="34" charset="-128"/>
                <a:cs typeface="Meiryo" pitchFamily="34" charset="-128"/>
                <a:sym typeface="Wingdings" pitchFamily="2" charset="2"/>
              </a:rPr>
              <a:t>“</a:t>
            </a:r>
            <a:r>
              <a:rPr lang="ja-JP" altLang="en-US" sz="1100" dirty="0">
                <a:latin typeface="Meiryo" pitchFamily="34" charset="-128"/>
                <a:ea typeface="Meiryo" pitchFamily="34" charset="-128"/>
                <a:cs typeface="Meiryo" pitchFamily="34" charset="-128"/>
                <a:sym typeface="Wingdings" pitchFamily="2" charset="2"/>
              </a:rPr>
              <a:t>同一レセプト内 </a:t>
            </a:r>
            <a:r>
              <a:rPr lang="en-US" altLang="ja-JP" sz="1100" dirty="0">
                <a:latin typeface="Meiryo" pitchFamily="34" charset="-128"/>
                <a:ea typeface="Meiryo" pitchFamily="34" charset="-128"/>
                <a:cs typeface="Meiryo" pitchFamily="34" charset="-128"/>
                <a:sym typeface="Wingdings" pitchFamily="2" charset="2"/>
              </a:rPr>
              <a:t>“</a:t>
            </a:r>
            <a:r>
              <a:rPr lang="ja-JP" altLang="en-US" sz="1100" dirty="0">
                <a:latin typeface="Meiryo" pitchFamily="34" charset="-128"/>
                <a:ea typeface="Meiryo" pitchFamily="34" charset="-128"/>
                <a:cs typeface="Meiryo" pitchFamily="34" charset="-128"/>
                <a:sym typeface="Wingdings" pitchFamily="2" charset="2"/>
              </a:rPr>
              <a:t>に「</a:t>
            </a:r>
            <a:r>
              <a:rPr lang="ko-KR" altLang="en-US" sz="1100" dirty="0">
                <a:latin typeface="Meiryo" pitchFamily="34" charset="-128"/>
                <a:ea typeface="Meiryo" pitchFamily="34" charset="-128"/>
                <a:cs typeface="Meiryo" pitchFamily="34" charset="-128"/>
                <a:sym typeface="Wingdings" pitchFamily="2" charset="2"/>
              </a:rPr>
              <a:t>痒疹」</a:t>
            </a:r>
            <a:r>
              <a:rPr lang="ja-JP" altLang="en-US" sz="1100" dirty="0">
                <a:latin typeface="Meiryo" pitchFamily="34" charset="-128"/>
                <a:ea typeface="Meiryo" pitchFamily="34" charset="-128"/>
                <a:cs typeface="Meiryo" pitchFamily="34" charset="-128"/>
                <a:sym typeface="Wingdings" pitchFamily="2" charset="2"/>
              </a:rPr>
              <a:t>に含まれる</a:t>
            </a:r>
            <a:r>
              <a:rPr lang="ko-KR" altLang="en-US" sz="1100" dirty="0">
                <a:latin typeface="Meiryo" pitchFamily="34" charset="-128"/>
                <a:ea typeface="Meiryo" pitchFamily="34" charset="-128"/>
                <a:cs typeface="Meiryo" pitchFamily="34" charset="-128"/>
                <a:sym typeface="Wingdings" pitchFamily="2" charset="2"/>
              </a:rPr>
              <a:t>慢性確定傷病名</a:t>
            </a:r>
            <a:r>
              <a:rPr lang="ja-JP" altLang="en-US" sz="1100" dirty="0">
                <a:latin typeface="Meiryo" pitchFamily="34" charset="-128"/>
                <a:ea typeface="Meiryo" pitchFamily="34" charset="-128"/>
                <a:cs typeface="Meiryo" pitchFamily="34" charset="-128"/>
                <a:sym typeface="Wingdings" pitchFamily="2" charset="2"/>
              </a:rPr>
              <a:t>がなければ </a:t>
            </a:r>
            <a:r>
              <a:rPr lang="en-US" altLang="ja-JP" sz="1100" dirty="0">
                <a:latin typeface="Meiryo" pitchFamily="34" charset="-128"/>
                <a:ea typeface="Meiryo" pitchFamily="34" charset="-128"/>
                <a:cs typeface="Meiryo" pitchFamily="34" charset="-128"/>
                <a:sym typeface="Wingdings" pitchFamily="2" charset="2"/>
              </a:rPr>
              <a:t>004 </a:t>
            </a:r>
            <a:r>
              <a:rPr lang="ja-JP" altLang="en-US" sz="1100" dirty="0">
                <a:latin typeface="Meiryo" pitchFamily="34" charset="-128"/>
                <a:ea typeface="Meiryo" pitchFamily="34" charset="-128"/>
                <a:cs typeface="Meiryo" pitchFamily="34" charset="-128"/>
                <a:sym typeface="Wingdings" pitchFamily="2" charset="2"/>
              </a:rPr>
              <a:t>段階の条件を満たします。</a:t>
            </a:r>
            <a:endParaRPr lang="en-US" altLang="ko-KR" sz="1100" dirty="0">
              <a:latin typeface="Meiryo" pitchFamily="34" charset="-128"/>
              <a:ea typeface="Meiryo" pitchFamily="34" charset="-128"/>
              <a:cs typeface="Meiryo" pitchFamily="34" charset="-128"/>
              <a:sym typeface="Wingdings" pitchFamily="2" charset="2"/>
            </a:endParaRPr>
          </a:p>
        </p:txBody>
      </p:sp>
      <p:sp>
        <p:nvSpPr>
          <p:cNvPr id="23" name="TextBox 22"/>
          <p:cNvSpPr txBox="1"/>
          <p:nvPr/>
        </p:nvSpPr>
        <p:spPr>
          <a:xfrm>
            <a:off x="2266950" y="4757009"/>
            <a:ext cx="364202" cy="307777"/>
          </a:xfrm>
          <a:prstGeom prst="rect">
            <a:avLst/>
          </a:prstGeom>
          <a:noFill/>
        </p:spPr>
        <p:txBody>
          <a:bodyPr wrap="none" rtlCol="0">
            <a:spAutoFit/>
          </a:bodyPr>
          <a:lstStyle/>
          <a:p>
            <a:r>
              <a:rPr lang="en-US" altLang="ko-KR" dirty="0">
                <a:solidFill>
                  <a:srgbClr val="FF0000"/>
                </a:solidFill>
                <a:latin typeface="굴림체" pitchFamily="49" charset="-127"/>
              </a:rPr>
              <a:t>④</a:t>
            </a:r>
            <a:endParaRPr lang="ko-KR" altLang="en-US" dirty="0">
              <a:solidFill>
                <a:srgbClr val="FF000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110597" name="Text Box 5"/>
          <p:cNvSpPr txBox="1">
            <a:spLocks noChangeArrowheads="1"/>
          </p:cNvSpPr>
          <p:nvPr/>
        </p:nvSpPr>
        <p:spPr bwMode="auto">
          <a:xfrm>
            <a:off x="815975" y="1174750"/>
            <a:ext cx="8131380" cy="430887"/>
          </a:xfrm>
          <a:prstGeom prst="rect">
            <a:avLst/>
          </a:prstGeom>
          <a:solidFill>
            <a:schemeClr val="tx1"/>
          </a:solidFill>
          <a:ln w="9525">
            <a:noFill/>
            <a:miter lim="800000"/>
            <a:headEnd/>
            <a:tailEnd/>
          </a:ln>
        </p:spPr>
        <p:txBody>
          <a:bodyPr wrap="square">
            <a:spAutoFit/>
          </a:bodyPr>
          <a:lstStyle/>
          <a:p>
            <a:pPr marL="982663" indent="-982663">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PLB001M117 : </a:t>
            </a:r>
            <a:r>
              <a:rPr kumimoji="1" lang="ja-JP" altLang="en-US" sz="1100" b="0" dirty="0">
                <a:solidFill>
                  <a:srgbClr val="003366"/>
                </a:solidFill>
                <a:latin typeface="Meiryo" pitchFamily="34" charset="-128"/>
                <a:ea typeface="Meiryo" pitchFamily="34" charset="-128"/>
                <a:cs typeface="Meiryo" pitchFamily="34" charset="-128"/>
              </a:rPr>
              <a:t>蕁麻疹の傷病からみて「</a:t>
            </a:r>
            <a:r>
              <a:rPr kumimoji="1" lang="zh-TW" altLang="en-US" sz="1100" b="0" dirty="0">
                <a:solidFill>
                  <a:srgbClr val="003366"/>
                </a:solidFill>
                <a:latin typeface="Meiryo" pitchFamily="34" charset="-128"/>
                <a:ea typeface="Meiryo" pitchFamily="34" charset="-128"/>
                <a:cs typeface="Meiryo" pitchFamily="34" charset="-128"/>
              </a:rPr>
              <a:t>小児科外来診療料」</a:t>
            </a:r>
            <a:r>
              <a:rPr kumimoji="1" lang="ja-JP" altLang="en-US" sz="1100" b="0" dirty="0">
                <a:solidFill>
                  <a:srgbClr val="003366"/>
                </a:solidFill>
                <a:latin typeface="Meiryo" pitchFamily="34" charset="-128"/>
                <a:ea typeface="Meiryo" pitchFamily="34" charset="-128"/>
                <a:cs typeface="Meiryo" pitchFamily="34" charset="-128"/>
              </a:rPr>
              <a:t>の算定はいかがでしょうか。縦覧情報より一連といえるのではないでしょうか。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110599" name="Text Box 5"/>
          <p:cNvSpPr txBox="1">
            <a:spLocks noChangeArrowheads="1"/>
          </p:cNvSpPr>
          <p:nvPr/>
        </p:nvSpPr>
        <p:spPr bwMode="auto">
          <a:xfrm>
            <a:off x="298449" y="1966913"/>
            <a:ext cx="2492375" cy="1107996"/>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ja-JP" sz="1100" b="0" dirty="0">
                <a:latin typeface="Meiryo" pitchFamily="34" charset="-128"/>
                <a:ea typeface="Meiryo" pitchFamily="34" charset="-128"/>
                <a:cs typeface="Meiryo" pitchFamily="34" charset="-128"/>
              </a:rPr>
              <a:t>0) </a:t>
            </a:r>
            <a:r>
              <a:rPr lang="ja-JP" altLang="en-US" sz="1100" b="0" dirty="0">
                <a:latin typeface="Meiryo" pitchFamily="34" charset="-128"/>
                <a:ea typeface="Meiryo" pitchFamily="34" charset="-128"/>
                <a:cs typeface="Meiryo" pitchFamily="34" charset="-128"/>
              </a:rPr>
              <a:t>レセプトに</a:t>
            </a:r>
            <a:r>
              <a:rPr lang="en-US" altLang="ja-JP" sz="1100" b="0" dirty="0">
                <a:latin typeface="Meiryo" pitchFamily="34" charset="-128"/>
                <a:ea typeface="Meiryo" pitchFamily="34" charset="-128"/>
                <a:cs typeface="Meiryo" pitchFamily="34" charset="-128"/>
              </a:rPr>
              <a:t>G1</a:t>
            </a:r>
            <a:r>
              <a:rPr lang="ja-JP" altLang="en-US" sz="1100" b="0" dirty="0">
                <a:latin typeface="Meiryo" pitchFamily="34" charset="-128"/>
                <a:ea typeface="Meiryo" pitchFamily="34" charset="-128"/>
                <a:cs typeface="Meiryo" pitchFamily="34" charset="-128"/>
              </a:rPr>
              <a:t>の算定があります。</a:t>
            </a:r>
          </a:p>
          <a:p>
            <a:pPr marL="177800" indent="-177800">
              <a:spcBef>
                <a:spcPct val="50000"/>
              </a:spcBef>
            </a:pPr>
            <a:r>
              <a:rPr lang="en-US" altLang="ja-JP" sz="1100" b="0" dirty="0">
                <a:latin typeface="Meiryo" pitchFamily="34" charset="-128"/>
                <a:ea typeface="Meiryo" pitchFamily="34" charset="-128"/>
                <a:cs typeface="Meiryo" pitchFamily="34" charset="-128"/>
              </a:rPr>
              <a:t>1) </a:t>
            </a:r>
            <a:r>
              <a:rPr lang="ja-JP" altLang="en-US" sz="1100" b="0" dirty="0">
                <a:latin typeface="Meiryo" pitchFamily="34" charset="-128"/>
                <a:ea typeface="Meiryo" pitchFamily="34" charset="-128"/>
                <a:cs typeface="Meiryo" pitchFamily="34" charset="-128"/>
              </a:rPr>
              <a:t>０段階のレセプトにＧ</a:t>
            </a:r>
            <a:r>
              <a:rPr lang="en-US" altLang="ja-JP" sz="1100" b="0" dirty="0">
                <a:latin typeface="Meiryo" pitchFamily="34" charset="-128"/>
                <a:ea typeface="Meiryo" pitchFamily="34" charset="-128"/>
                <a:cs typeface="Meiryo" pitchFamily="34" charset="-128"/>
              </a:rPr>
              <a:t>2</a:t>
            </a:r>
            <a:r>
              <a:rPr lang="ja-JP" altLang="en-US" sz="1100" b="0" dirty="0">
                <a:latin typeface="Meiryo" pitchFamily="34" charset="-128"/>
                <a:ea typeface="Meiryo" pitchFamily="34" charset="-128"/>
                <a:cs typeface="Meiryo" pitchFamily="34" charset="-128"/>
              </a:rPr>
              <a:t>の確定病名があります。</a:t>
            </a:r>
          </a:p>
          <a:p>
            <a:pPr marL="177800" indent="-177800">
              <a:spcBef>
                <a:spcPct val="50000"/>
              </a:spcBef>
            </a:pPr>
            <a:r>
              <a:rPr lang="en-US" altLang="ja-JP" sz="1100" b="0" dirty="0">
                <a:latin typeface="Meiryo" pitchFamily="34" charset="-128"/>
                <a:ea typeface="Meiryo" pitchFamily="34" charset="-128"/>
                <a:cs typeface="Meiryo" pitchFamily="34" charset="-128"/>
              </a:rPr>
              <a:t>2) 0</a:t>
            </a:r>
            <a:r>
              <a:rPr lang="ja-JP" altLang="en-US" sz="1100" b="0" dirty="0">
                <a:latin typeface="Meiryo" pitchFamily="34" charset="-128"/>
                <a:ea typeface="Meiryo" pitchFamily="34" charset="-128"/>
                <a:cs typeface="Meiryo" pitchFamily="34" charset="-128"/>
              </a:rPr>
              <a:t>段階のレセプトの前月にＧ</a:t>
            </a:r>
            <a:r>
              <a:rPr lang="en-US" altLang="ja-JP" sz="1100" b="0" dirty="0">
                <a:latin typeface="Meiryo" pitchFamily="34" charset="-128"/>
                <a:ea typeface="Meiryo" pitchFamily="34" charset="-128"/>
                <a:cs typeface="Meiryo" pitchFamily="34" charset="-128"/>
              </a:rPr>
              <a:t>2</a:t>
            </a:r>
            <a:r>
              <a:rPr lang="ja-JP" altLang="en-US" sz="1100" b="0" dirty="0">
                <a:latin typeface="Meiryo" pitchFamily="34" charset="-128"/>
                <a:ea typeface="Meiryo" pitchFamily="34" charset="-128"/>
                <a:cs typeface="Meiryo" pitchFamily="34" charset="-128"/>
              </a:rPr>
              <a:t>の確定病名があります。</a:t>
            </a: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傷病名点検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3</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defRPr/>
            </a:pPr>
            <a:r>
              <a:rPr lang="ko-KR" altLang="en-US" sz="800" b="0" dirty="0">
                <a:latin typeface="Meiryo" pitchFamily="34" charset="-128"/>
                <a:ea typeface="Meiryo" pitchFamily="34" charset="-128"/>
                <a:cs typeface="Meiryo" pitchFamily="34" charset="-128"/>
              </a:rPr>
              <a:t>点検方法</a:t>
            </a:r>
          </a:p>
        </p:txBody>
      </p:sp>
      <p:pic>
        <p:nvPicPr>
          <p:cNvPr id="3074" name="Picture 2"/>
          <p:cNvPicPr>
            <a:picLocks noChangeAspect="1" noChangeArrowheads="1"/>
          </p:cNvPicPr>
          <p:nvPr/>
        </p:nvPicPr>
        <p:blipFill>
          <a:blip r:embed="rId3" cstate="print"/>
          <a:srcRect/>
          <a:stretch>
            <a:fillRect/>
          </a:stretch>
        </p:blipFill>
        <p:spPr bwMode="auto">
          <a:xfrm>
            <a:off x="2994025" y="1654175"/>
            <a:ext cx="5972175" cy="4503420"/>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点検ルール作成方法</a:t>
            </a:r>
          </a:p>
        </p:txBody>
      </p:sp>
      <p:sp>
        <p:nvSpPr>
          <p:cNvPr id="110597" name="Text Box 5"/>
          <p:cNvSpPr txBox="1">
            <a:spLocks noChangeArrowheads="1"/>
          </p:cNvSpPr>
          <p:nvPr/>
        </p:nvSpPr>
        <p:spPr bwMode="auto">
          <a:xfrm>
            <a:off x="815975" y="1174750"/>
            <a:ext cx="8154770" cy="261610"/>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PLJ053M006 : 2</a:t>
            </a:r>
            <a:r>
              <a:rPr kumimoji="1" lang="ja-JP" altLang="en-US" sz="1100" b="0" dirty="0">
                <a:solidFill>
                  <a:srgbClr val="003366"/>
                </a:solidFill>
                <a:latin typeface="Meiryo" pitchFamily="34" charset="-128"/>
                <a:ea typeface="Meiryo" pitchFamily="34" charset="-128"/>
                <a:cs typeface="Meiryo" pitchFamily="34" charset="-128"/>
              </a:rPr>
              <a:t>歳に対して「皮膚科軟膏処置（３０００ｃｍ２以上６０００ｃｍ２未満）」は過剰ではないでしょうか。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110599" name="Text Box 5"/>
          <p:cNvSpPr txBox="1">
            <a:spLocks noChangeArrowheads="1"/>
          </p:cNvSpPr>
          <p:nvPr/>
        </p:nvSpPr>
        <p:spPr bwMode="auto">
          <a:xfrm>
            <a:off x="298449" y="1966913"/>
            <a:ext cx="2492375" cy="1023357"/>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ja-JP" sz="1100" b="0" dirty="0">
                <a:latin typeface="Meiryo" pitchFamily="34" charset="-128"/>
                <a:ea typeface="Meiryo" pitchFamily="34" charset="-128"/>
                <a:cs typeface="Meiryo" pitchFamily="34" charset="-128"/>
              </a:rPr>
              <a:t>0)</a:t>
            </a:r>
            <a:r>
              <a:rPr lang="ja-JP" altLang="en-US" sz="1100" b="0" dirty="0">
                <a:latin typeface="Meiryo" pitchFamily="34" charset="-128"/>
                <a:ea typeface="Meiryo" pitchFamily="34" charset="-128"/>
                <a:cs typeface="Meiryo" pitchFamily="34" charset="-128"/>
              </a:rPr>
              <a:t> レセプトに</a:t>
            </a:r>
            <a:r>
              <a:rPr lang="en-US" altLang="ja-JP" sz="1100" b="0" dirty="0">
                <a:latin typeface="Meiryo" pitchFamily="34" charset="-128"/>
                <a:ea typeface="Meiryo" pitchFamily="34" charset="-128"/>
                <a:cs typeface="Meiryo" pitchFamily="34" charset="-128"/>
              </a:rPr>
              <a:t>G1</a:t>
            </a:r>
            <a:r>
              <a:rPr lang="ja-JP" altLang="en-US" sz="1100" b="0" dirty="0">
                <a:latin typeface="Meiryo" pitchFamily="34" charset="-128"/>
                <a:ea typeface="Meiryo" pitchFamily="34" charset="-128"/>
                <a:cs typeface="Meiryo" pitchFamily="34" charset="-128"/>
              </a:rPr>
              <a:t>の算定があります。</a:t>
            </a:r>
          </a:p>
          <a:p>
            <a:pPr marL="177800" indent="-177800">
              <a:spcBef>
                <a:spcPct val="50000"/>
              </a:spcBef>
            </a:pPr>
            <a:r>
              <a:rPr lang="en-US" altLang="ja-JP" sz="1100" b="0" dirty="0">
                <a:latin typeface="Meiryo" pitchFamily="34" charset="-128"/>
                <a:ea typeface="Meiryo" pitchFamily="34" charset="-128"/>
                <a:cs typeface="Meiryo" pitchFamily="34" charset="-128"/>
              </a:rPr>
              <a:t>1) 3</a:t>
            </a:r>
            <a:r>
              <a:rPr lang="ja-JP" altLang="en-US" sz="1100" b="0" dirty="0">
                <a:latin typeface="Meiryo" pitchFamily="34" charset="-128"/>
                <a:ea typeface="Meiryo" pitchFamily="34" charset="-128"/>
                <a:cs typeface="Meiryo" pitchFamily="34" charset="-128"/>
              </a:rPr>
              <a:t>歳未満に対して皮膚科軟膏処置算定の範囲（</a:t>
            </a:r>
            <a:r>
              <a:rPr lang="en-US" altLang="ja-JP" sz="1100" b="0" dirty="0">
                <a:latin typeface="Meiryo" pitchFamily="34" charset="-128"/>
                <a:ea typeface="Meiryo" pitchFamily="34" charset="-128"/>
                <a:cs typeface="Meiryo" pitchFamily="34" charset="-128"/>
              </a:rPr>
              <a:t>500</a:t>
            </a:r>
            <a:r>
              <a:rPr lang="ja-JP" altLang="en-US" sz="1100" b="0" dirty="0">
                <a:latin typeface="Meiryo" pitchFamily="34" charset="-128"/>
                <a:ea typeface="Meiryo" pitchFamily="34" charset="-128"/>
                <a:cs typeface="Meiryo" pitchFamily="34" charset="-128"/>
              </a:rPr>
              <a:t>ｃｍ２以上</a:t>
            </a:r>
            <a:r>
              <a:rPr lang="en-US" altLang="ja-JP" sz="1100" b="0" dirty="0">
                <a:latin typeface="Meiryo" pitchFamily="34" charset="-128"/>
                <a:ea typeface="Meiryo" pitchFamily="34" charset="-128"/>
                <a:cs typeface="Meiryo" pitchFamily="34" charset="-128"/>
              </a:rPr>
              <a:t>3000</a:t>
            </a:r>
            <a:r>
              <a:rPr lang="ja-JP" altLang="en-US" sz="1100" b="0" dirty="0">
                <a:latin typeface="Meiryo" pitchFamily="34" charset="-128"/>
                <a:ea typeface="Meiryo" pitchFamily="34" charset="-128"/>
                <a:cs typeface="Meiryo" pitchFamily="34" charset="-128"/>
              </a:rPr>
              <a:t>ｃｍ</a:t>
            </a:r>
            <a:r>
              <a:rPr lang="en-US" altLang="ja-JP" sz="1100" b="0" dirty="0">
                <a:latin typeface="Meiryo" pitchFamily="34" charset="-128"/>
                <a:ea typeface="Meiryo" pitchFamily="34" charset="-128"/>
                <a:cs typeface="Meiryo" pitchFamily="34" charset="-128"/>
              </a:rPr>
              <a:t>2</a:t>
            </a:r>
            <a:r>
              <a:rPr lang="ja-JP" altLang="en-US" sz="1100" b="0" dirty="0">
                <a:latin typeface="Meiryo" pitchFamily="34" charset="-128"/>
                <a:ea typeface="Meiryo" pitchFamily="34" charset="-128"/>
                <a:cs typeface="Meiryo" pitchFamily="34" charset="-128"/>
              </a:rPr>
              <a:t>未満）、（</a:t>
            </a:r>
            <a:r>
              <a:rPr lang="en-US" altLang="ja-JP" sz="1100" b="0" dirty="0">
                <a:latin typeface="Meiryo" pitchFamily="34" charset="-128"/>
                <a:ea typeface="Meiryo" pitchFamily="34" charset="-128"/>
                <a:cs typeface="Meiryo" pitchFamily="34" charset="-128"/>
              </a:rPr>
              <a:t>3000</a:t>
            </a:r>
            <a:r>
              <a:rPr lang="ja-JP" altLang="en-US" sz="1100" b="0" dirty="0">
                <a:latin typeface="Meiryo" pitchFamily="34" charset="-128"/>
                <a:ea typeface="Meiryo" pitchFamily="34" charset="-128"/>
                <a:cs typeface="Meiryo" pitchFamily="34" charset="-128"/>
              </a:rPr>
              <a:t>ｃｍ</a:t>
            </a:r>
            <a:r>
              <a:rPr lang="en-US" altLang="ja-JP" sz="1100" b="0" dirty="0">
                <a:latin typeface="Meiryo" pitchFamily="34" charset="-128"/>
                <a:ea typeface="Meiryo" pitchFamily="34" charset="-128"/>
                <a:cs typeface="Meiryo" pitchFamily="34" charset="-128"/>
              </a:rPr>
              <a:t>2</a:t>
            </a:r>
            <a:r>
              <a:rPr lang="ja-JP" altLang="en-US" sz="1100" b="0" dirty="0">
                <a:latin typeface="Meiryo" pitchFamily="34" charset="-128"/>
                <a:ea typeface="Meiryo" pitchFamily="34" charset="-128"/>
                <a:cs typeface="Meiryo" pitchFamily="34" charset="-128"/>
              </a:rPr>
              <a:t>以上</a:t>
            </a:r>
            <a:r>
              <a:rPr lang="en-US" altLang="ja-JP" sz="1100" b="0" dirty="0">
                <a:latin typeface="Meiryo" pitchFamily="34" charset="-128"/>
                <a:ea typeface="Meiryo" pitchFamily="34" charset="-128"/>
                <a:cs typeface="Meiryo" pitchFamily="34" charset="-128"/>
              </a:rPr>
              <a:t>6000</a:t>
            </a:r>
            <a:r>
              <a:rPr lang="ja-JP" altLang="en-US" sz="1100" b="0" dirty="0">
                <a:latin typeface="Meiryo" pitchFamily="34" charset="-128"/>
                <a:ea typeface="Meiryo" pitchFamily="34" charset="-128"/>
                <a:cs typeface="Meiryo" pitchFamily="34" charset="-128"/>
              </a:rPr>
              <a:t>ｃｍ</a:t>
            </a:r>
            <a:r>
              <a:rPr lang="en-US" altLang="ja-JP" sz="1100" b="0" dirty="0">
                <a:latin typeface="Meiryo" pitchFamily="34" charset="-128"/>
                <a:ea typeface="Meiryo" pitchFamily="34" charset="-128"/>
                <a:cs typeface="Meiryo" pitchFamily="34" charset="-128"/>
              </a:rPr>
              <a:t>2</a:t>
            </a:r>
            <a:r>
              <a:rPr lang="ja-JP" altLang="en-US" sz="1100" b="0" dirty="0">
                <a:latin typeface="Meiryo" pitchFamily="34" charset="-128"/>
                <a:ea typeface="Meiryo" pitchFamily="34" charset="-128"/>
                <a:cs typeface="Meiryo" pitchFamily="34" charset="-128"/>
              </a:rPr>
              <a:t>未満）は過剰。</a:t>
            </a: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診療行為点検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1</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点検方法</a:t>
            </a:r>
          </a:p>
        </p:txBody>
      </p:sp>
      <p:pic>
        <p:nvPicPr>
          <p:cNvPr id="1028" name="Picture 4"/>
          <p:cNvPicPr>
            <a:picLocks noChangeAspect="1" noChangeArrowheads="1"/>
          </p:cNvPicPr>
          <p:nvPr/>
        </p:nvPicPr>
        <p:blipFill>
          <a:blip r:embed="rId3" cstate="print"/>
          <a:srcRect/>
          <a:stretch>
            <a:fillRect/>
          </a:stretch>
        </p:blipFill>
        <p:spPr bwMode="auto">
          <a:xfrm>
            <a:off x="2982595" y="1654175"/>
            <a:ext cx="5983605" cy="4537710"/>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77441" y="1995688"/>
            <a:ext cx="7443788" cy="1614488"/>
          </a:xfrm>
          <a:prstGeom prst="rect">
            <a:avLst/>
          </a:prstGeom>
          <a:noFill/>
          <a:ln w="9525">
            <a:noFill/>
            <a:miter lim="800000"/>
            <a:headEnd/>
            <a:tailEnd/>
          </a:ln>
          <a:effectLst/>
        </p:spPr>
      </p:pic>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110597" name="Text Box 5"/>
          <p:cNvSpPr txBox="1">
            <a:spLocks noChangeArrowheads="1"/>
          </p:cNvSpPr>
          <p:nvPr/>
        </p:nvSpPr>
        <p:spPr bwMode="auto">
          <a:xfrm>
            <a:off x="815975" y="1174750"/>
            <a:ext cx="8141212" cy="430887"/>
          </a:xfrm>
          <a:prstGeom prst="rect">
            <a:avLst/>
          </a:prstGeom>
          <a:solidFill>
            <a:schemeClr val="tx1"/>
          </a:solidFill>
          <a:ln w="9525">
            <a:noFill/>
            <a:miter lim="800000"/>
            <a:headEnd/>
            <a:tailEnd/>
          </a:ln>
        </p:spPr>
        <p:txBody>
          <a:bodyPr wrap="square">
            <a:spAutoFit/>
          </a:bodyPr>
          <a:lstStyle/>
          <a:p>
            <a:pPr marL="982663" indent="-982663">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PLB001M117 : </a:t>
            </a:r>
            <a:r>
              <a:rPr kumimoji="1" lang="ja-JP" altLang="en-US" sz="1100" b="0" dirty="0">
                <a:solidFill>
                  <a:srgbClr val="003366"/>
                </a:solidFill>
                <a:latin typeface="Meiryo" pitchFamily="34" charset="-128"/>
                <a:ea typeface="Meiryo" pitchFamily="34" charset="-128"/>
                <a:cs typeface="Meiryo" pitchFamily="34" charset="-128"/>
              </a:rPr>
              <a:t>蕁麻疹の傷病からみて「</a:t>
            </a:r>
            <a:r>
              <a:rPr kumimoji="1" lang="zh-TW" altLang="en-US" sz="1100" b="0" dirty="0">
                <a:solidFill>
                  <a:srgbClr val="003366"/>
                </a:solidFill>
                <a:latin typeface="Meiryo" pitchFamily="34" charset="-128"/>
                <a:ea typeface="Meiryo" pitchFamily="34" charset="-128"/>
                <a:cs typeface="Meiryo" pitchFamily="34" charset="-128"/>
              </a:rPr>
              <a:t>小児科外来診療料」</a:t>
            </a:r>
            <a:r>
              <a:rPr kumimoji="1" lang="ja-JP" altLang="en-US" sz="1100" b="0" dirty="0">
                <a:solidFill>
                  <a:srgbClr val="003366"/>
                </a:solidFill>
                <a:latin typeface="Meiryo" pitchFamily="34" charset="-128"/>
                <a:ea typeface="Meiryo" pitchFamily="34" charset="-128"/>
                <a:cs typeface="Meiryo" pitchFamily="34" charset="-128"/>
              </a:rPr>
              <a:t>の算定はいかがでしょうか。縦覧情報より一連といえるのではないでしょうか。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傷病名点検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3</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説明</a:t>
            </a:r>
          </a:p>
        </p:txBody>
      </p:sp>
      <p:sp>
        <p:nvSpPr>
          <p:cNvPr id="12" name="Text Box 5"/>
          <p:cNvSpPr txBox="1">
            <a:spLocks noChangeArrowheads="1"/>
          </p:cNvSpPr>
          <p:nvPr/>
        </p:nvSpPr>
        <p:spPr bwMode="auto">
          <a:xfrm>
            <a:off x="422274" y="3757613"/>
            <a:ext cx="8159751" cy="2123658"/>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ko-KR" sz="1100" b="0" dirty="0">
                <a:latin typeface="Meiryo" pitchFamily="34" charset="-128"/>
                <a:ea typeface="Meiryo" pitchFamily="34" charset="-128"/>
                <a:cs typeface="Meiryo" pitchFamily="34" charset="-128"/>
              </a:rPr>
              <a:t>① </a:t>
            </a:r>
            <a:r>
              <a:rPr lang="ja-JP" altLang="en-US" sz="1100" b="0" dirty="0">
                <a:latin typeface="Meiryo" pitchFamily="34" charset="-128"/>
                <a:ea typeface="Meiryo" pitchFamily="34" charset="-128"/>
                <a:cs typeface="Meiryo" pitchFamily="34" charset="-128"/>
              </a:rPr>
              <a:t>今の 段階に含まれたｸﾞﾙｰﾌﾟ</a:t>
            </a:r>
            <a:r>
              <a:rPr lang="en-US" altLang="ja-JP" sz="1100" b="0" dirty="0">
                <a:latin typeface="Meiryo" pitchFamily="34" charset="-128"/>
                <a:ea typeface="Meiryo" pitchFamily="34" charset="-128"/>
                <a:cs typeface="Meiryo" pitchFamily="34" charset="-128"/>
              </a:rPr>
              <a:t>(</a:t>
            </a:r>
            <a:r>
              <a:rPr lang="ko-KR" altLang="en-US" sz="1100" b="0" dirty="0" err="1">
                <a:latin typeface="Meiryo" pitchFamily="34" charset="-128"/>
                <a:ea typeface="Meiryo" pitchFamily="34" charset="-128"/>
                <a:cs typeface="Meiryo" pitchFamily="34" charset="-128"/>
              </a:rPr>
              <a:t>蕁麻疹</a:t>
            </a:r>
            <a:r>
              <a:rPr lang="en-US" altLang="ko-KR"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rPr>
              <a:t> のコードを </a:t>
            </a:r>
            <a:r>
              <a:rPr lang="en-US" altLang="ja-JP" sz="1100" b="0" dirty="0">
                <a:latin typeface="Meiryo" pitchFamily="34" charset="-128"/>
                <a:ea typeface="Meiryo" pitchFamily="34" charset="-128"/>
                <a:cs typeface="Meiryo" pitchFamily="34" charset="-128"/>
              </a:rPr>
              <a:t>000 </a:t>
            </a:r>
            <a:r>
              <a:rPr lang="ja-JP" altLang="en-US" sz="1100" b="0" dirty="0">
                <a:latin typeface="Meiryo" pitchFamily="34" charset="-128"/>
                <a:ea typeface="Meiryo" pitchFamily="34" charset="-128"/>
                <a:cs typeface="Meiryo" pitchFamily="34" charset="-128"/>
              </a:rPr>
              <a:t>段階に含まれたｸﾞﾙｰﾌﾟのコード</a:t>
            </a:r>
            <a:r>
              <a:rPr lang="en-US" altLang="ja-JP"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rPr>
              <a:t>対象</a:t>
            </a:r>
            <a:r>
              <a:rPr lang="en-US" altLang="ja-JP"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rPr>
              <a:t>を基準でどんな範囲で検索するかを設定します</a:t>
            </a:r>
            <a:r>
              <a:rPr lang="ko-KR" altLang="en-US" sz="1100" b="0" dirty="0">
                <a:latin typeface="Meiryo" pitchFamily="34" charset="-128"/>
                <a:ea typeface="Meiryo" pitchFamily="34" charset="-128"/>
                <a:cs typeface="Meiryo" pitchFamily="34" charset="-128"/>
              </a:rPr>
              <a:t>。 </a:t>
            </a:r>
            <a:r>
              <a:rPr lang="en-US" altLang="ko-KR" sz="1100" b="0" dirty="0">
                <a:latin typeface="Meiryo" pitchFamily="34" charset="-128"/>
                <a:ea typeface="Meiryo" pitchFamily="34" charset="-128"/>
                <a:cs typeface="Meiryo" pitchFamily="34" charset="-128"/>
                <a:sym typeface="Wingdings" pitchFamily="2" charset="2"/>
              </a:rPr>
              <a:t></a:t>
            </a:r>
            <a:r>
              <a:rPr lang="zh-TW" altLang="en-US" sz="1100" b="0" dirty="0">
                <a:latin typeface="Meiryo" pitchFamily="34" charset="-128"/>
                <a:ea typeface="Meiryo" pitchFamily="34" charset="-128"/>
                <a:cs typeface="Meiryo" pitchFamily="34" charset="-128"/>
                <a:sym typeface="Wingdings" pitchFamily="2" charset="2"/>
              </a:rPr>
              <a:t>小児科外来診療料</a:t>
            </a:r>
            <a:r>
              <a:rPr lang="ja-JP" altLang="en-US" sz="1100" b="0" dirty="0">
                <a:latin typeface="Meiryo" pitchFamily="34" charset="-128"/>
                <a:ea typeface="Meiryo" pitchFamily="34" charset="-128"/>
                <a:cs typeface="Meiryo" pitchFamily="34" charset="-128"/>
                <a:sym typeface="Wingdings" pitchFamily="2" charset="2"/>
              </a:rPr>
              <a:t>が算定されたレセプト</a:t>
            </a:r>
            <a:r>
              <a:rPr lang="en-US" altLang="ja-JP" sz="1100" b="0" dirty="0">
                <a:latin typeface="Meiryo" pitchFamily="34" charset="-128"/>
                <a:ea typeface="Meiryo" pitchFamily="34" charset="-128"/>
                <a:cs typeface="Meiryo" pitchFamily="34" charset="-128"/>
                <a:sym typeface="Wingdings" pitchFamily="2" charset="2"/>
              </a:rPr>
              <a:t>(</a:t>
            </a:r>
            <a:r>
              <a:rPr lang="ja-JP" altLang="en-US" sz="1100" b="0" dirty="0">
                <a:latin typeface="Meiryo" pitchFamily="34" charset="-128"/>
                <a:ea typeface="Meiryo" pitchFamily="34" charset="-128"/>
                <a:cs typeface="Meiryo" pitchFamily="34" charset="-128"/>
                <a:sym typeface="Wingdings" pitchFamily="2" charset="2"/>
              </a:rPr>
              <a:t>点検レセプト</a:t>
            </a:r>
            <a:r>
              <a:rPr lang="en-US" altLang="ja-JP" sz="1100" b="0" dirty="0">
                <a:latin typeface="Meiryo" pitchFamily="34" charset="-128"/>
                <a:ea typeface="Meiryo" pitchFamily="34" charset="-128"/>
                <a:cs typeface="Meiryo" pitchFamily="34" charset="-128"/>
                <a:sym typeface="Wingdings" pitchFamily="2" charset="2"/>
              </a:rPr>
              <a:t>)</a:t>
            </a:r>
            <a:r>
              <a:rPr lang="ja-JP" altLang="en-US" sz="1100" b="0" dirty="0">
                <a:latin typeface="Meiryo" pitchFamily="34" charset="-128"/>
                <a:ea typeface="Meiryo" pitchFamily="34" charset="-128"/>
                <a:cs typeface="Meiryo" pitchFamily="34" charset="-128"/>
                <a:sym typeface="Wingdings" pitchFamily="2" charset="2"/>
              </a:rPr>
              <a:t>の診療年月の</a:t>
            </a:r>
            <a:r>
              <a:rPr lang="en-US" altLang="ja-JP" sz="1100" b="0" dirty="0">
                <a:latin typeface="Meiryo" pitchFamily="34" charset="-128"/>
                <a:ea typeface="Meiryo" pitchFamily="34" charset="-128"/>
                <a:cs typeface="Meiryo" pitchFamily="34" charset="-128"/>
                <a:sym typeface="Wingdings" pitchFamily="2" charset="2"/>
              </a:rPr>
              <a:t>1</a:t>
            </a:r>
            <a:r>
              <a:rPr lang="ja-JP" altLang="en-US" sz="1100" b="0" dirty="0">
                <a:latin typeface="Meiryo" pitchFamily="34" charset="-128"/>
                <a:ea typeface="Meiryo" pitchFamily="34" charset="-128"/>
                <a:cs typeface="Meiryo" pitchFamily="34" charset="-128"/>
                <a:sym typeface="Wingdings" pitchFamily="2" charset="2"/>
              </a:rPr>
              <a:t>ヶ月の前のレセプトで検索します。</a:t>
            </a:r>
            <a:r>
              <a:rPr lang="ko-KR" altLang="en-US" sz="1100" b="0" dirty="0">
                <a:latin typeface="Meiryo" pitchFamily="34" charset="-128"/>
                <a:ea typeface="Meiryo" pitchFamily="34" charset="-128"/>
                <a:cs typeface="Meiryo" pitchFamily="34" charset="-128"/>
              </a:rPr>
              <a:t>  </a:t>
            </a:r>
            <a:endParaRPr lang="en-US" altLang="ko-KR" sz="1100" b="0" dirty="0">
              <a:latin typeface="Meiryo" pitchFamily="34" charset="-128"/>
              <a:ea typeface="Meiryo" pitchFamily="34" charset="-128"/>
              <a:cs typeface="Meiryo" pitchFamily="34" charset="-128"/>
            </a:endParaRPr>
          </a:p>
          <a:p>
            <a:pPr marL="177800" indent="-177800">
              <a:spcBef>
                <a:spcPct val="50000"/>
              </a:spcBef>
            </a:pPr>
            <a:r>
              <a:rPr lang="en-US" altLang="ko-KR" sz="1100" b="0" dirty="0">
                <a:latin typeface="Meiryo" pitchFamily="34" charset="-128"/>
                <a:ea typeface="Meiryo" pitchFamily="34" charset="-128"/>
                <a:cs typeface="Meiryo" pitchFamily="34" charset="-128"/>
              </a:rPr>
              <a:t>②</a:t>
            </a:r>
            <a:r>
              <a:rPr lang="ja-JP" altLang="en-US" sz="1100" b="0" dirty="0">
                <a:latin typeface="Meiryo" pitchFamily="34" charset="-128"/>
                <a:ea typeface="Meiryo" pitchFamily="34" charset="-128"/>
                <a:cs typeface="Meiryo" pitchFamily="34" charset="-128"/>
              </a:rPr>
              <a:t>ルール段階に含まれた</a:t>
            </a:r>
            <a:r>
              <a:rPr lang="ko-KR" altLang="en-US"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ルール ｸﾞﾙｰﾌﾟのコードが参照範囲に</a:t>
            </a:r>
            <a:r>
              <a:rPr lang="ja-JP" altLang="en-US" sz="1100" b="0" dirty="0">
                <a:latin typeface="Meiryo" pitchFamily="34" charset="-128"/>
                <a:ea typeface="Meiryo" pitchFamily="34" charset="-128"/>
                <a:cs typeface="Meiryo" pitchFamily="34" charset="-128"/>
                <a:sym typeface="Wingdings" pitchFamily="2" charset="2"/>
              </a:rPr>
              <a:t>あるのが条件か</a:t>
            </a:r>
            <a:r>
              <a:rPr lang="en-US" altLang="ja-JP" sz="1100" b="0" dirty="0">
                <a:latin typeface="Meiryo" pitchFamily="34" charset="-128"/>
                <a:ea typeface="Meiryo" pitchFamily="34" charset="-128"/>
                <a:cs typeface="Meiryo" pitchFamily="34" charset="-128"/>
                <a:sym typeface="Wingdings" pitchFamily="2" charset="2"/>
              </a:rPr>
              <a:t>, </a:t>
            </a:r>
            <a:r>
              <a:rPr lang="ja-JP" altLang="en-US" sz="1100" b="0" dirty="0">
                <a:latin typeface="Meiryo" pitchFamily="34" charset="-128"/>
                <a:ea typeface="Meiryo" pitchFamily="34" charset="-128"/>
                <a:cs typeface="Meiryo" pitchFamily="34" charset="-128"/>
                <a:sym typeface="Wingdings" pitchFamily="2" charset="2"/>
              </a:rPr>
              <a:t>ないのが条件かを設定します</a:t>
            </a:r>
            <a:r>
              <a:rPr lang="ko-KR" altLang="en-US" sz="1100" b="0" dirty="0">
                <a:latin typeface="Meiryo" pitchFamily="34" charset="-128"/>
                <a:ea typeface="Meiryo" pitchFamily="34" charset="-128"/>
                <a:cs typeface="Meiryo" pitchFamily="34" charset="-128"/>
                <a:sym typeface="Wingdings" pitchFamily="2" charset="2"/>
              </a:rPr>
              <a:t>。</a:t>
            </a:r>
            <a:endParaRPr lang="en-US" altLang="ko-KR" sz="1100" b="0" dirty="0">
              <a:latin typeface="Meiryo" pitchFamily="34" charset="-128"/>
              <a:ea typeface="Meiryo" pitchFamily="34" charset="-128"/>
              <a:cs typeface="Meiryo" pitchFamily="34" charset="-128"/>
              <a:sym typeface="Wingdings" pitchFamily="2" charset="2"/>
            </a:endParaRPr>
          </a:p>
          <a:p>
            <a:pPr marL="177800" indent="-177800">
              <a:spcBef>
                <a:spcPct val="50000"/>
              </a:spcBef>
            </a:pPr>
            <a:r>
              <a:rPr lang="ja-JP" altLang="en-US" sz="1100" b="0" dirty="0">
                <a:latin typeface="Meiryo" pitchFamily="34" charset="-128"/>
                <a:ea typeface="Meiryo" pitchFamily="34" charset="-128"/>
                <a:cs typeface="Meiryo" pitchFamily="34" charset="-128"/>
              </a:rPr>
              <a:t>　</a:t>
            </a:r>
            <a:r>
              <a:rPr lang="ko-KR" altLang="en-US" sz="1100" b="0" dirty="0">
                <a:latin typeface="Meiryo" pitchFamily="34" charset="-128"/>
                <a:ea typeface="Meiryo" pitchFamily="34" charset="-128"/>
                <a:cs typeface="Meiryo" pitchFamily="34" charset="-128"/>
              </a:rPr>
              <a:t> </a:t>
            </a:r>
            <a:r>
              <a:rPr lang="en-US" altLang="ko-KR" sz="1100" b="0" dirty="0">
                <a:latin typeface="Meiryo" pitchFamily="34" charset="-128"/>
                <a:ea typeface="Meiryo" pitchFamily="34" charset="-128"/>
                <a:cs typeface="Meiryo" pitchFamily="34" charset="-128"/>
                <a:sym typeface="Wingdings" pitchFamily="2" charset="2"/>
              </a:rPr>
              <a:t></a:t>
            </a:r>
            <a:r>
              <a:rPr lang="ja-JP" altLang="en-US" sz="1100" b="0" dirty="0">
                <a:latin typeface="Meiryo" pitchFamily="34" charset="-128"/>
                <a:ea typeface="Meiryo" pitchFamily="34" charset="-128"/>
                <a:cs typeface="Meiryo" pitchFamily="34" charset="-128"/>
                <a:sym typeface="Wingdings" pitchFamily="2" charset="2"/>
              </a:rPr>
              <a:t> “存在”をチェックします。</a:t>
            </a:r>
            <a:endParaRPr lang="en-US" altLang="ko-KR" sz="1100" b="0" dirty="0">
              <a:latin typeface="Meiryo" pitchFamily="34" charset="-128"/>
              <a:ea typeface="Meiryo" pitchFamily="34" charset="-128"/>
              <a:cs typeface="Meiryo" pitchFamily="34" charset="-128"/>
              <a:sym typeface="Wingdings" pitchFamily="2" charset="2"/>
            </a:endParaRPr>
          </a:p>
          <a:p>
            <a:pPr marL="177800" indent="-177800">
              <a:spcBef>
                <a:spcPct val="50000"/>
              </a:spcBef>
            </a:pPr>
            <a:r>
              <a:rPr lang="en-US" altLang="ko-KR" sz="1100" b="0" dirty="0">
                <a:latin typeface="Meiryo" pitchFamily="34" charset="-128"/>
                <a:ea typeface="Meiryo" pitchFamily="34" charset="-128"/>
                <a:cs typeface="Meiryo" pitchFamily="34" charset="-128"/>
              </a:rPr>
              <a:t>③</a:t>
            </a:r>
            <a:r>
              <a:rPr lang="ja-JP" altLang="en-US" sz="1100" b="0" dirty="0">
                <a:latin typeface="Meiryo" pitchFamily="34" charset="-128"/>
                <a:ea typeface="Meiryo" pitchFamily="34" charset="-128"/>
                <a:cs typeface="Meiryo" pitchFamily="34" charset="-128"/>
              </a:rPr>
              <a:t>確定傷病名だけ検索するか、疑い傷病名だけ検索するか、確定、疑いを区分しないで検索するかを設定します。</a:t>
            </a:r>
            <a:endParaRPr lang="en-US" altLang="ja-JP" sz="1100" b="0" dirty="0">
              <a:latin typeface="Meiryo" pitchFamily="34" charset="-128"/>
              <a:ea typeface="Meiryo" pitchFamily="34" charset="-128"/>
              <a:cs typeface="Meiryo" pitchFamily="34" charset="-128"/>
            </a:endParaRPr>
          </a:p>
          <a:p>
            <a:pPr marL="177800" indent="-177800">
              <a:spcBef>
                <a:spcPct val="50000"/>
              </a:spcBef>
            </a:pPr>
            <a:r>
              <a:rPr lang="ja-JP" altLang="en-US" sz="1100" b="0" dirty="0">
                <a:latin typeface="Meiryo" pitchFamily="34" charset="-128"/>
                <a:ea typeface="Meiryo" pitchFamily="34" charset="-128"/>
                <a:cs typeface="Meiryo" pitchFamily="34" charset="-128"/>
              </a:rPr>
              <a:t>　</a:t>
            </a:r>
            <a:r>
              <a:rPr lang="en-US" altLang="ja-JP" sz="1100" b="0" dirty="0">
                <a:latin typeface="Meiryo" pitchFamily="34" charset="-128"/>
                <a:ea typeface="Meiryo" pitchFamily="34" charset="-128"/>
                <a:cs typeface="Meiryo" pitchFamily="34" charset="-128"/>
              </a:rPr>
              <a:t> </a:t>
            </a:r>
            <a:r>
              <a:rPr lang="en-US" altLang="ja-JP" sz="1100" b="0" dirty="0">
                <a:latin typeface="Meiryo" pitchFamily="34" charset="-128"/>
                <a:ea typeface="Meiryo" pitchFamily="34" charset="-128"/>
                <a:cs typeface="Meiryo" pitchFamily="34" charset="-128"/>
                <a:sym typeface="Wingdings" pitchFamily="2" charset="2"/>
              </a:rPr>
              <a:t></a:t>
            </a:r>
            <a:r>
              <a:rPr lang="en-US" altLang="ja-JP"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”確定だけ“を設定します</a:t>
            </a:r>
            <a:r>
              <a:rPr lang="ko-KR" altLang="en-US" sz="1100" b="0" dirty="0">
                <a:latin typeface="Meiryo" pitchFamily="34" charset="-128"/>
                <a:ea typeface="Meiryo" pitchFamily="34" charset="-128"/>
                <a:cs typeface="Meiryo" pitchFamily="34" charset="-128"/>
              </a:rPr>
              <a:t>。</a:t>
            </a:r>
            <a:endParaRPr lang="en-US" altLang="ko-KR" sz="1100" b="0" dirty="0">
              <a:latin typeface="Meiryo" pitchFamily="34" charset="-128"/>
              <a:ea typeface="Meiryo" pitchFamily="34" charset="-128"/>
              <a:cs typeface="Meiryo" pitchFamily="34" charset="-128"/>
            </a:endParaRPr>
          </a:p>
          <a:p>
            <a:pPr marL="177800" indent="-177800">
              <a:spcBef>
                <a:spcPct val="50000"/>
              </a:spcBef>
            </a:pPr>
            <a:endParaRPr lang="en-US" altLang="ko-KR" sz="1100" b="0" dirty="0">
              <a:latin typeface="Meiryo" pitchFamily="34" charset="-128"/>
              <a:ea typeface="Meiryo" pitchFamily="34" charset="-128"/>
              <a:cs typeface="Meiryo" pitchFamily="34" charset="-128"/>
            </a:endParaRPr>
          </a:p>
          <a:p>
            <a:pPr marL="177800" indent="-177800">
              <a:spcBef>
                <a:spcPct val="50000"/>
              </a:spcBef>
            </a:pPr>
            <a:r>
              <a:rPr lang="ja-JP" altLang="en-US" sz="1100" dirty="0">
                <a:latin typeface="Meiryo" pitchFamily="34" charset="-128"/>
                <a:ea typeface="Meiryo" pitchFamily="34" charset="-128"/>
                <a:cs typeface="Meiryo" pitchFamily="34" charset="-128"/>
              </a:rPr>
              <a:t>　点検レセプトの前月レセプトで“蕁麻疹”に含まれる確定傷病名があれば </a:t>
            </a:r>
            <a:r>
              <a:rPr lang="en-US" altLang="ja-JP" sz="1100" dirty="0">
                <a:latin typeface="Meiryo" pitchFamily="34" charset="-128"/>
                <a:ea typeface="Meiryo" pitchFamily="34" charset="-128"/>
                <a:cs typeface="Meiryo" pitchFamily="34" charset="-128"/>
              </a:rPr>
              <a:t>002 </a:t>
            </a:r>
            <a:r>
              <a:rPr lang="ja-JP" altLang="en-US" sz="1100" dirty="0">
                <a:latin typeface="Meiryo" pitchFamily="34" charset="-128"/>
                <a:ea typeface="Meiryo" pitchFamily="34" charset="-128"/>
                <a:cs typeface="Meiryo" pitchFamily="34" charset="-128"/>
              </a:rPr>
              <a:t>段階の条件を満たします。</a:t>
            </a:r>
            <a:endParaRPr lang="en-US" altLang="ko-KR" sz="1100" dirty="0">
              <a:latin typeface="Meiryo" pitchFamily="34" charset="-128"/>
              <a:ea typeface="Meiryo" pitchFamily="34" charset="-128"/>
              <a:cs typeface="Meiryo" pitchFamily="34" charset="-128"/>
            </a:endParaRPr>
          </a:p>
        </p:txBody>
      </p:sp>
      <p:sp>
        <p:nvSpPr>
          <p:cNvPr id="15" name="TextBox 14"/>
          <p:cNvSpPr txBox="1"/>
          <p:nvPr/>
        </p:nvSpPr>
        <p:spPr>
          <a:xfrm>
            <a:off x="2800350" y="2800350"/>
            <a:ext cx="364202" cy="307777"/>
          </a:xfrm>
          <a:prstGeom prst="rect">
            <a:avLst/>
          </a:prstGeom>
          <a:noFill/>
        </p:spPr>
        <p:txBody>
          <a:bodyPr wrap="none" rtlCol="0">
            <a:spAutoFit/>
          </a:bodyPr>
          <a:lstStyle/>
          <a:p>
            <a:r>
              <a:rPr lang="en-US" altLang="ko-KR" dirty="0">
                <a:solidFill>
                  <a:srgbClr val="FF0000"/>
                </a:solidFill>
                <a:latin typeface="굴림체" pitchFamily="49" charset="-127"/>
              </a:rPr>
              <a:t>①</a:t>
            </a:r>
            <a:endParaRPr lang="ko-KR" altLang="en-US" dirty="0">
              <a:solidFill>
                <a:srgbClr val="FF0000"/>
              </a:solidFill>
            </a:endParaRPr>
          </a:p>
        </p:txBody>
      </p:sp>
      <p:sp>
        <p:nvSpPr>
          <p:cNvPr id="16" name="TextBox 15"/>
          <p:cNvSpPr txBox="1"/>
          <p:nvPr/>
        </p:nvSpPr>
        <p:spPr>
          <a:xfrm>
            <a:off x="3162300" y="2438400"/>
            <a:ext cx="360996" cy="307777"/>
          </a:xfrm>
          <a:prstGeom prst="rect">
            <a:avLst/>
          </a:prstGeom>
          <a:noFill/>
        </p:spPr>
        <p:txBody>
          <a:bodyPr wrap="none" rtlCol="0">
            <a:spAutoFit/>
          </a:bodyPr>
          <a:lstStyle/>
          <a:p>
            <a:r>
              <a:rPr lang="en-US" altLang="ko-KR" dirty="0">
                <a:solidFill>
                  <a:srgbClr val="FF0000"/>
                </a:solidFill>
                <a:latin typeface="굴림체" pitchFamily="49" charset="-127"/>
              </a:rPr>
              <a:t>②</a:t>
            </a:r>
            <a:endParaRPr lang="ko-KR" altLang="en-US" dirty="0">
              <a:solidFill>
                <a:srgbClr val="FF0000"/>
              </a:solidFill>
            </a:endParaRPr>
          </a:p>
        </p:txBody>
      </p:sp>
      <p:sp>
        <p:nvSpPr>
          <p:cNvPr id="17" name="TextBox 16"/>
          <p:cNvSpPr txBox="1"/>
          <p:nvPr/>
        </p:nvSpPr>
        <p:spPr>
          <a:xfrm>
            <a:off x="6638925" y="2419350"/>
            <a:ext cx="364202" cy="307777"/>
          </a:xfrm>
          <a:prstGeom prst="rect">
            <a:avLst/>
          </a:prstGeom>
          <a:noFill/>
        </p:spPr>
        <p:txBody>
          <a:bodyPr wrap="none" rtlCol="0">
            <a:spAutoFit/>
          </a:bodyPr>
          <a:lstStyle/>
          <a:p>
            <a:r>
              <a:rPr lang="en-US" altLang="ko-KR" dirty="0">
                <a:solidFill>
                  <a:srgbClr val="FF0000"/>
                </a:solidFill>
                <a:latin typeface="굴림체" pitchFamily="49" charset="-127"/>
              </a:rPr>
              <a:t>③</a:t>
            </a:r>
            <a:endParaRPr lang="ko-KR" altLang="en-US" dirty="0">
              <a:solidFill>
                <a:srgbClr val="FF0000"/>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110597" name="Text Box 5"/>
          <p:cNvSpPr txBox="1">
            <a:spLocks noChangeArrowheads="1"/>
          </p:cNvSpPr>
          <p:nvPr/>
        </p:nvSpPr>
        <p:spPr bwMode="auto">
          <a:xfrm>
            <a:off x="815975" y="1174750"/>
            <a:ext cx="8145145" cy="442294"/>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PLA000M038 : </a:t>
            </a:r>
            <a:r>
              <a:rPr kumimoji="1" lang="ja-JP" altLang="en-US" sz="1100" b="0" dirty="0">
                <a:solidFill>
                  <a:srgbClr val="003366"/>
                </a:solidFill>
                <a:latin typeface="Meiryo" pitchFamily="34" charset="-128"/>
                <a:ea typeface="Meiryo" pitchFamily="34" charset="-128"/>
                <a:cs typeface="Meiryo" pitchFamily="34" charset="-128"/>
              </a:rPr>
              <a:t>「初診」の算定はいかがでしょうか。「初診」の算定日以前に「喘息性気管支炎」がありますが、過去の傷病からみて診療継続中ではないでしょうか。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110599" name="Text Box 5"/>
          <p:cNvSpPr txBox="1">
            <a:spLocks noChangeArrowheads="1"/>
          </p:cNvSpPr>
          <p:nvPr/>
        </p:nvSpPr>
        <p:spPr bwMode="auto">
          <a:xfrm>
            <a:off x="298449" y="1966913"/>
            <a:ext cx="2492375" cy="2123658"/>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ja-JP" sz="1100" b="0" dirty="0">
                <a:latin typeface="Meiryo" pitchFamily="34" charset="-128"/>
                <a:ea typeface="Meiryo" pitchFamily="34" charset="-128"/>
                <a:cs typeface="Meiryo" pitchFamily="34" charset="-128"/>
              </a:rPr>
              <a:t>0) G1</a:t>
            </a:r>
            <a:r>
              <a:rPr lang="ja-JP" altLang="en-US" sz="1100" b="0" dirty="0">
                <a:latin typeface="Meiryo" pitchFamily="34" charset="-128"/>
                <a:ea typeface="Meiryo" pitchFamily="34" charset="-128"/>
                <a:cs typeface="Meiryo" pitchFamily="34" charset="-128"/>
              </a:rPr>
              <a:t>の算定があります。</a:t>
            </a:r>
          </a:p>
          <a:p>
            <a:pPr marL="177800" indent="-177800">
              <a:spcBef>
                <a:spcPct val="50000"/>
              </a:spcBef>
            </a:pPr>
            <a:r>
              <a:rPr lang="en-US" altLang="ja-JP" sz="1100" b="0" dirty="0">
                <a:latin typeface="Meiryo" pitchFamily="34" charset="-128"/>
                <a:ea typeface="Meiryo" pitchFamily="34" charset="-128"/>
                <a:cs typeface="Meiryo" pitchFamily="34" charset="-128"/>
              </a:rPr>
              <a:t>1) 0 </a:t>
            </a:r>
            <a:r>
              <a:rPr lang="ja-JP" altLang="en-US" sz="1100" b="0" dirty="0">
                <a:latin typeface="Meiryo" pitchFamily="34" charset="-128"/>
                <a:ea typeface="Meiryo" pitchFamily="34" charset="-128"/>
                <a:cs typeface="Meiryo" pitchFamily="34" charset="-128"/>
              </a:rPr>
              <a:t>段階のレセプトに</a:t>
            </a:r>
            <a:r>
              <a:rPr lang="en-US" altLang="ja-JP" sz="1100" b="0" dirty="0">
                <a:latin typeface="Meiryo" pitchFamily="34" charset="-128"/>
                <a:ea typeface="Meiryo" pitchFamily="34" charset="-128"/>
                <a:cs typeface="Meiryo" pitchFamily="34" charset="-128"/>
              </a:rPr>
              <a:t>G2</a:t>
            </a:r>
            <a:r>
              <a:rPr lang="ja-JP" altLang="en-US" sz="1100" b="0" dirty="0">
                <a:latin typeface="Meiryo" pitchFamily="34" charset="-128"/>
                <a:ea typeface="Meiryo" pitchFamily="34" charset="-128"/>
                <a:cs typeface="Meiryo" pitchFamily="34" charset="-128"/>
              </a:rPr>
              <a:t>の確定傷病名があります。</a:t>
            </a:r>
          </a:p>
          <a:p>
            <a:pPr marL="177800" indent="-177800">
              <a:spcBef>
                <a:spcPct val="50000"/>
              </a:spcBef>
            </a:pPr>
            <a:r>
              <a:rPr lang="en-US" altLang="ja-JP" sz="1100" b="0" dirty="0">
                <a:latin typeface="Meiryo" pitchFamily="34" charset="-128"/>
                <a:ea typeface="Meiryo" pitchFamily="34" charset="-128"/>
                <a:cs typeface="Meiryo" pitchFamily="34" charset="-128"/>
              </a:rPr>
              <a:t>2) 0 </a:t>
            </a:r>
            <a:r>
              <a:rPr lang="ja-JP" altLang="en-US" sz="1100" b="0" dirty="0">
                <a:latin typeface="Meiryo" pitchFamily="34" charset="-128"/>
                <a:ea typeface="Meiryo" pitchFamily="34" charset="-128"/>
                <a:cs typeface="Meiryo" pitchFamily="34" charset="-128"/>
              </a:rPr>
              <a:t>段階のレセプト前月のレセプトに</a:t>
            </a:r>
            <a:r>
              <a:rPr lang="en-US" altLang="ja-JP" sz="1100" b="0" dirty="0">
                <a:latin typeface="Meiryo" pitchFamily="34" charset="-128"/>
                <a:ea typeface="Meiryo" pitchFamily="34" charset="-128"/>
                <a:cs typeface="Meiryo" pitchFamily="34" charset="-128"/>
              </a:rPr>
              <a:t>G1</a:t>
            </a:r>
            <a:r>
              <a:rPr lang="ja-JP" altLang="en-US" sz="1100" b="0" dirty="0">
                <a:latin typeface="Meiryo" pitchFamily="34" charset="-128"/>
                <a:ea typeface="Meiryo" pitchFamily="34" charset="-128"/>
                <a:cs typeface="Meiryo" pitchFamily="34" charset="-128"/>
              </a:rPr>
              <a:t>の算定があります。</a:t>
            </a:r>
          </a:p>
          <a:p>
            <a:pPr marL="177800" indent="-177800">
              <a:spcBef>
                <a:spcPct val="50000"/>
              </a:spcBef>
            </a:pPr>
            <a:r>
              <a:rPr lang="en-US" altLang="ja-JP" sz="1100" b="0" dirty="0">
                <a:latin typeface="Meiryo" pitchFamily="34" charset="-128"/>
                <a:ea typeface="Meiryo" pitchFamily="34" charset="-128"/>
                <a:cs typeface="Meiryo" pitchFamily="34" charset="-128"/>
              </a:rPr>
              <a:t>3) 2 </a:t>
            </a:r>
            <a:r>
              <a:rPr lang="ja-JP" altLang="en-US" sz="1100" b="0" dirty="0">
                <a:latin typeface="Meiryo" pitchFamily="34" charset="-128"/>
                <a:ea typeface="Meiryo" pitchFamily="34" charset="-128"/>
                <a:cs typeface="Meiryo" pitchFamily="34" charset="-128"/>
              </a:rPr>
              <a:t>段階のレセプトに</a:t>
            </a:r>
            <a:r>
              <a:rPr lang="en-US" altLang="ja-JP" sz="1100" b="0" dirty="0">
                <a:latin typeface="Meiryo" pitchFamily="34" charset="-128"/>
                <a:ea typeface="Meiryo" pitchFamily="34" charset="-128"/>
                <a:cs typeface="Meiryo" pitchFamily="34" charset="-128"/>
              </a:rPr>
              <a:t>G2</a:t>
            </a:r>
            <a:r>
              <a:rPr lang="ja-JP" altLang="en-US" sz="1100" b="0" dirty="0">
                <a:latin typeface="Meiryo" pitchFamily="34" charset="-128"/>
                <a:ea typeface="Meiryo" pitchFamily="34" charset="-128"/>
                <a:cs typeface="Meiryo" pitchFamily="34" charset="-128"/>
              </a:rPr>
              <a:t>の確定傷病名</a:t>
            </a:r>
            <a:r>
              <a:rPr lang="en-US" altLang="ja-JP"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rPr>
              <a:t>治癒または中止以外</a:t>
            </a:r>
            <a:r>
              <a:rPr lang="en-US" altLang="ja-JP"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rPr>
              <a:t>があります。</a:t>
            </a:r>
          </a:p>
          <a:p>
            <a:pPr marL="177800" indent="-177800">
              <a:spcBef>
                <a:spcPct val="50000"/>
              </a:spcBef>
            </a:pPr>
            <a:r>
              <a:rPr lang="en-US" altLang="ja-JP" sz="1100" b="0" dirty="0">
                <a:latin typeface="Meiryo" pitchFamily="34" charset="-128"/>
                <a:ea typeface="Meiryo" pitchFamily="34" charset="-128"/>
                <a:cs typeface="Meiryo" pitchFamily="34" charset="-128"/>
              </a:rPr>
              <a:t>4) 1 </a:t>
            </a:r>
            <a:r>
              <a:rPr lang="ja-JP" altLang="en-US" sz="1100" b="0" dirty="0">
                <a:latin typeface="Meiryo" pitchFamily="34" charset="-128"/>
                <a:ea typeface="Meiryo" pitchFamily="34" charset="-128"/>
                <a:cs typeface="Meiryo" pitchFamily="34" charset="-128"/>
              </a:rPr>
              <a:t>段階と３段階に同じ病名があります。</a:t>
            </a: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傷病名点検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3</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defRPr/>
            </a:pPr>
            <a:r>
              <a:rPr lang="ko-KR" altLang="en-US" sz="800" b="0" dirty="0">
                <a:latin typeface="Meiryo" pitchFamily="34" charset="-128"/>
                <a:ea typeface="Meiryo" pitchFamily="34" charset="-128"/>
                <a:cs typeface="Meiryo" pitchFamily="34" charset="-128"/>
              </a:rPr>
              <a:t>点検方法</a:t>
            </a:r>
          </a:p>
        </p:txBody>
      </p:sp>
      <p:pic>
        <p:nvPicPr>
          <p:cNvPr id="1026" name="Picture 2"/>
          <p:cNvPicPr>
            <a:picLocks noChangeAspect="1" noChangeArrowheads="1"/>
          </p:cNvPicPr>
          <p:nvPr/>
        </p:nvPicPr>
        <p:blipFill>
          <a:blip r:embed="rId3" cstate="print"/>
          <a:srcRect/>
          <a:stretch>
            <a:fillRect/>
          </a:stretch>
        </p:blipFill>
        <p:spPr bwMode="auto">
          <a:xfrm>
            <a:off x="2999740" y="1654175"/>
            <a:ext cx="5966460" cy="452628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srcRect/>
          <a:stretch>
            <a:fillRect/>
          </a:stretch>
        </p:blipFill>
        <p:spPr bwMode="auto">
          <a:xfrm>
            <a:off x="5523197" y="2003108"/>
            <a:ext cx="3333750" cy="657225"/>
          </a:xfrm>
          <a:prstGeom prst="rect">
            <a:avLst/>
          </a:prstGeom>
          <a:noFill/>
          <a:ln w="9525">
            <a:noFill/>
            <a:miter lim="800000"/>
            <a:headEnd/>
            <a:tailEnd/>
          </a:ln>
          <a:effectLst/>
        </p:spPr>
      </p:pic>
      <p:pic>
        <p:nvPicPr>
          <p:cNvPr id="2050" name="Picture 2"/>
          <p:cNvPicPr>
            <a:picLocks noChangeAspect="1" noChangeArrowheads="1"/>
          </p:cNvPicPr>
          <p:nvPr/>
        </p:nvPicPr>
        <p:blipFill>
          <a:blip r:embed="rId4" cstate="print"/>
          <a:srcRect/>
          <a:stretch>
            <a:fillRect/>
          </a:stretch>
        </p:blipFill>
        <p:spPr bwMode="auto">
          <a:xfrm>
            <a:off x="459305" y="1987367"/>
            <a:ext cx="4972050" cy="1323975"/>
          </a:xfrm>
          <a:prstGeom prst="rect">
            <a:avLst/>
          </a:prstGeom>
          <a:noFill/>
          <a:ln w="9525">
            <a:noFill/>
            <a:miter lim="800000"/>
            <a:headEnd/>
            <a:tailEnd/>
          </a:ln>
          <a:effectLst/>
        </p:spPr>
      </p:pic>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110597" name="Text Box 5"/>
          <p:cNvSpPr txBox="1">
            <a:spLocks noChangeArrowheads="1"/>
          </p:cNvSpPr>
          <p:nvPr/>
        </p:nvSpPr>
        <p:spPr bwMode="auto">
          <a:xfrm>
            <a:off x="815974" y="1174750"/>
            <a:ext cx="8125895" cy="430887"/>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PLA000M038 : </a:t>
            </a:r>
            <a:r>
              <a:rPr kumimoji="1" lang="ja-JP" altLang="en-US" sz="1100" b="0" dirty="0">
                <a:solidFill>
                  <a:srgbClr val="003366"/>
                </a:solidFill>
                <a:latin typeface="Meiryo" pitchFamily="34" charset="-128"/>
                <a:ea typeface="Meiryo" pitchFamily="34" charset="-128"/>
                <a:cs typeface="Meiryo" pitchFamily="34" charset="-128"/>
              </a:rPr>
              <a:t>「初診」の算定はいかがでしょうか。「初診」の算定日以前に「喘息性気管支炎」がありますが、過去の傷病からみて診療継続中ではないでしょうか。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傷病名点検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3</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説明</a:t>
            </a:r>
          </a:p>
        </p:txBody>
      </p:sp>
      <p:sp>
        <p:nvSpPr>
          <p:cNvPr id="17" name="TextBox 16"/>
          <p:cNvSpPr txBox="1"/>
          <p:nvPr/>
        </p:nvSpPr>
        <p:spPr>
          <a:xfrm>
            <a:off x="8442459" y="2334327"/>
            <a:ext cx="364202" cy="307777"/>
          </a:xfrm>
          <a:prstGeom prst="rect">
            <a:avLst/>
          </a:prstGeom>
          <a:noFill/>
        </p:spPr>
        <p:txBody>
          <a:bodyPr wrap="none" rtlCol="0">
            <a:spAutoFit/>
          </a:bodyPr>
          <a:lstStyle/>
          <a:p>
            <a:r>
              <a:rPr lang="en-US" altLang="ko-KR" dirty="0">
                <a:solidFill>
                  <a:srgbClr val="FF0000"/>
                </a:solidFill>
                <a:latin typeface="굴림체" pitchFamily="49" charset="-127"/>
              </a:rPr>
              <a:t>①</a:t>
            </a:r>
            <a:endParaRPr lang="ko-KR" altLang="en-US" dirty="0">
              <a:solidFill>
                <a:srgbClr val="FF0000"/>
              </a:solidFill>
            </a:endParaRPr>
          </a:p>
        </p:txBody>
      </p:sp>
      <p:sp>
        <p:nvSpPr>
          <p:cNvPr id="19" name="Text Box 5"/>
          <p:cNvSpPr txBox="1">
            <a:spLocks noChangeArrowheads="1"/>
          </p:cNvSpPr>
          <p:nvPr/>
        </p:nvSpPr>
        <p:spPr bwMode="auto">
          <a:xfrm>
            <a:off x="480026" y="3485097"/>
            <a:ext cx="8461843" cy="1361911"/>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ko-KR" sz="1100" b="0" dirty="0">
                <a:latin typeface="メイリオ" panose="020B0604030504040204" pitchFamily="50" charset="-128"/>
                <a:ea typeface="メイリオ" panose="020B0604030504040204" pitchFamily="50" charset="-128"/>
                <a:cs typeface="Meiryo" pitchFamily="34" charset="-128"/>
              </a:rPr>
              <a:t>① </a:t>
            </a:r>
            <a:r>
              <a:rPr lang="ja-JP" altLang="en-US" sz="1100" b="0" dirty="0">
                <a:latin typeface="メイリオ" panose="020B0604030504040204" pitchFamily="50" charset="-128"/>
                <a:ea typeface="メイリオ" panose="020B0604030504040204" pitchFamily="50" charset="-128"/>
                <a:cs typeface="Meiryo" pitchFamily="34" charset="-128"/>
              </a:rPr>
              <a:t>傷病名の</a:t>
            </a:r>
            <a:r>
              <a:rPr lang="ko-KR" altLang="en-US" sz="1100" b="0" dirty="0">
                <a:latin typeface="メイリオ" panose="020B0604030504040204" pitchFamily="50" charset="-128"/>
                <a:ea typeface="Meiryo" pitchFamily="34" charset="-128"/>
                <a:cs typeface="Meiryo" pitchFamily="34" charset="-128"/>
              </a:rPr>
              <a:t>転帰区分</a:t>
            </a:r>
            <a:r>
              <a:rPr lang="ja-JP" altLang="en-US" sz="1100" b="0" dirty="0">
                <a:latin typeface="メイリオ" panose="020B0604030504040204" pitchFamily="50" charset="-128"/>
                <a:ea typeface="メイリオ" panose="020B0604030504040204" pitchFamily="50" charset="-128"/>
                <a:cs typeface="Meiryo" pitchFamily="34" charset="-128"/>
              </a:rPr>
              <a:t>と比べて指定した</a:t>
            </a:r>
            <a:r>
              <a:rPr lang="ko-KR" altLang="en-US" sz="1100" b="0" dirty="0">
                <a:latin typeface="メイリオ" panose="020B0604030504040204" pitchFamily="50" charset="-128"/>
                <a:ea typeface="Meiryo" pitchFamily="34" charset="-128"/>
                <a:cs typeface="Meiryo" pitchFamily="34" charset="-128"/>
              </a:rPr>
              <a:t>転帰区分</a:t>
            </a:r>
            <a:r>
              <a:rPr lang="ja-JP" altLang="en-US" sz="1100" b="0" dirty="0">
                <a:latin typeface="メイリオ" panose="020B0604030504040204" pitchFamily="50" charset="-128"/>
                <a:ea typeface="メイリオ" panose="020B0604030504040204" pitchFamily="50" charset="-128"/>
                <a:cs typeface="Meiryo" pitchFamily="34" charset="-128"/>
              </a:rPr>
              <a:t>の傷病名のみを検索します</a:t>
            </a:r>
            <a:r>
              <a:rPr lang="ko-KR" altLang="en-US" sz="1100" b="0" dirty="0">
                <a:latin typeface="メイリオ" panose="020B0604030504040204" pitchFamily="50" charset="-128"/>
                <a:ea typeface="Meiryo" pitchFamily="34" charset="-128"/>
                <a:cs typeface="Meiryo" pitchFamily="34" charset="-128"/>
              </a:rPr>
              <a:t>。</a:t>
            </a:r>
            <a:r>
              <a:rPr lang="en-US" altLang="ko-KR" sz="1100" b="0" dirty="0">
                <a:latin typeface="メイリオ" panose="020B0604030504040204" pitchFamily="50" charset="-128"/>
                <a:ea typeface="メイリオ" panose="020B0604030504040204" pitchFamily="50" charset="-128"/>
                <a:cs typeface="Meiryo" pitchFamily="34" charset="-128"/>
              </a:rPr>
              <a:t> </a:t>
            </a:r>
            <a:r>
              <a:rPr lang="en-US" altLang="ko-KR" sz="1100" b="0" dirty="0">
                <a:latin typeface="メイリオ" panose="020B0604030504040204" pitchFamily="50" charset="-128"/>
                <a:ea typeface="メイリオ" panose="020B0604030504040204" pitchFamily="50" charset="-128"/>
                <a:cs typeface="Meiryo" pitchFamily="34" charset="-128"/>
                <a:sym typeface="Wingdings" pitchFamily="2" charset="2"/>
              </a:rPr>
              <a:t> “</a:t>
            </a:r>
            <a:r>
              <a:rPr lang="ja-JP" altLang="en-US" sz="1100" b="0" dirty="0">
                <a:latin typeface="メイリオ" panose="020B0604030504040204" pitchFamily="50" charset="-128"/>
                <a:ea typeface="メイリオ" panose="020B0604030504040204" pitchFamily="50" charset="-128"/>
                <a:cs typeface="Meiryo" pitchFamily="34" charset="-128"/>
                <a:sym typeface="Wingdings" pitchFamily="2" charset="2"/>
              </a:rPr>
              <a:t>治</a:t>
            </a:r>
            <a:r>
              <a:rPr lang="ja-JP" altLang="en-US" sz="1100" b="0" dirty="0" err="1">
                <a:latin typeface="メイリオ" panose="020B0604030504040204" pitchFamily="50" charset="-128"/>
                <a:ea typeface="メイリオ" panose="020B0604030504040204" pitchFamily="50" charset="-128"/>
                <a:cs typeface="Meiryo" pitchFamily="34" charset="-128"/>
                <a:sym typeface="Wingdings" pitchFamily="2" charset="2"/>
              </a:rPr>
              <a:t>ゆ</a:t>
            </a:r>
            <a:r>
              <a:rPr lang="ja-JP" altLang="en-US" sz="1100" b="0" dirty="0">
                <a:latin typeface="メイリオ" panose="020B0604030504040204" pitchFamily="50" charset="-128"/>
                <a:ea typeface="メイリオ" panose="020B0604030504040204" pitchFamily="50" charset="-128"/>
                <a:cs typeface="Meiryo" pitchFamily="34" charset="-128"/>
                <a:sym typeface="Wingdings" pitchFamily="2" charset="2"/>
              </a:rPr>
              <a:t>、死亡、中止以外の傷病名”だけ検索します</a:t>
            </a:r>
            <a:r>
              <a:rPr lang="ko-KR" altLang="en-US" sz="1100" b="0" dirty="0">
                <a:latin typeface="メイリオ" panose="020B0604030504040204" pitchFamily="50" charset="-128"/>
                <a:ea typeface="Meiryo" pitchFamily="34" charset="-128"/>
                <a:cs typeface="Meiryo" pitchFamily="34" charset="-128"/>
                <a:sym typeface="Wingdings" pitchFamily="2" charset="2"/>
              </a:rPr>
              <a:t>。 </a:t>
            </a:r>
            <a:endParaRPr lang="en-US" altLang="ko-KR" sz="1100" b="0" dirty="0">
              <a:latin typeface="メイリオ" panose="020B0604030504040204" pitchFamily="50" charset="-128"/>
              <a:ea typeface="メイリオ" panose="020B0604030504040204" pitchFamily="50" charset="-128"/>
              <a:cs typeface="Meiryo" pitchFamily="34" charset="-128"/>
            </a:endParaRPr>
          </a:p>
          <a:p>
            <a:pPr marL="177800" indent="-177800">
              <a:spcBef>
                <a:spcPct val="50000"/>
              </a:spcBef>
            </a:pPr>
            <a:r>
              <a:rPr lang="en-US" altLang="ko-KR" sz="1100" b="0" dirty="0">
                <a:latin typeface="メイリオ" panose="020B0604030504040204" pitchFamily="50" charset="-128"/>
                <a:ea typeface="メイリオ" panose="020B0604030504040204" pitchFamily="50" charset="-128"/>
                <a:cs typeface="Meiryo" pitchFamily="34" charset="-128"/>
              </a:rPr>
              <a:t>② </a:t>
            </a:r>
            <a:r>
              <a:rPr lang="ja-JP" altLang="en-US" sz="1100" b="0" dirty="0">
                <a:latin typeface="メイリオ" panose="020B0604030504040204" pitchFamily="50" charset="-128"/>
                <a:ea typeface="メイリオ" panose="020B0604030504040204" pitchFamily="50" charset="-128"/>
                <a:cs typeface="Meiryo" pitchFamily="34" charset="-128"/>
              </a:rPr>
              <a:t>特定段階で検索された傷病名と特定の条件の傷病名だけ検索します</a:t>
            </a:r>
            <a:r>
              <a:rPr lang="ko-KR" altLang="en-US" sz="1100" b="0" dirty="0">
                <a:latin typeface="メイリオ" panose="020B0604030504040204" pitchFamily="50" charset="-128"/>
                <a:ea typeface="Meiryo" pitchFamily="34" charset="-128"/>
                <a:cs typeface="Meiryo" pitchFamily="34" charset="-128"/>
              </a:rPr>
              <a:t>。</a:t>
            </a:r>
            <a:r>
              <a:rPr lang="ko-KR" altLang="en-US" sz="1100" b="0" dirty="0">
                <a:latin typeface="メイリオ" panose="020B0604030504040204" pitchFamily="50" charset="-128"/>
                <a:cs typeface="Meiryo" pitchFamily="34" charset="-128"/>
              </a:rPr>
              <a:t> </a:t>
            </a:r>
            <a:r>
              <a:rPr lang="en-US" altLang="ko-KR" sz="1100" b="0" dirty="0">
                <a:latin typeface="メイリオ" panose="020B0604030504040204" pitchFamily="50" charset="-128"/>
                <a:ea typeface="メイリオ" panose="020B0604030504040204" pitchFamily="50" charset="-128"/>
                <a:cs typeface="Meiryo" pitchFamily="34" charset="-128"/>
                <a:sym typeface="Wingdings" pitchFamily="2" charset="2"/>
              </a:rPr>
              <a:t> “00</a:t>
            </a:r>
            <a:r>
              <a:rPr lang="en-US" altLang="ja-JP" sz="1100" b="0" dirty="0">
                <a:latin typeface="メイリオ" panose="020B0604030504040204" pitchFamily="50" charset="-128"/>
                <a:ea typeface="メイリオ" panose="020B0604030504040204" pitchFamily="50" charset="-128"/>
                <a:cs typeface="Meiryo" pitchFamily="34" charset="-128"/>
                <a:sym typeface="Wingdings" pitchFamily="2" charset="2"/>
              </a:rPr>
              <a:t>1</a:t>
            </a:r>
            <a:r>
              <a:rPr lang="ja-JP" altLang="en-US" sz="1100" b="0" dirty="0">
                <a:latin typeface="メイリオ" panose="020B0604030504040204" pitchFamily="50" charset="-128"/>
                <a:ea typeface="メイリオ" panose="020B0604030504040204" pitchFamily="50" charset="-128"/>
                <a:cs typeface="Meiryo" pitchFamily="34" charset="-128"/>
                <a:sym typeface="Wingdings" pitchFamily="2" charset="2"/>
              </a:rPr>
              <a:t>段階条件を満たす傷病名とコードが一致する場合”だけ検索します</a:t>
            </a:r>
            <a:r>
              <a:rPr lang="ko-KR" altLang="en-US" sz="1100" b="0" dirty="0">
                <a:latin typeface="メイリオ" panose="020B0604030504040204" pitchFamily="50" charset="-128"/>
                <a:ea typeface="Meiryo" pitchFamily="34" charset="-128"/>
                <a:cs typeface="Meiryo" pitchFamily="34" charset="-128"/>
                <a:sym typeface="Wingdings" pitchFamily="2" charset="2"/>
              </a:rPr>
              <a:t>。</a:t>
            </a:r>
            <a:endParaRPr lang="en-US" altLang="ko-KR" sz="1100" b="0" dirty="0">
              <a:latin typeface="メイリオ" panose="020B0604030504040204" pitchFamily="50" charset="-128"/>
              <a:ea typeface="メイリオ" panose="020B0604030504040204" pitchFamily="50" charset="-128"/>
              <a:cs typeface="Meiryo" pitchFamily="34" charset="-128"/>
              <a:sym typeface="Wingdings" pitchFamily="2" charset="2"/>
            </a:endParaRPr>
          </a:p>
          <a:p>
            <a:pPr marL="177800" indent="-177800">
              <a:spcBef>
                <a:spcPct val="50000"/>
              </a:spcBef>
            </a:pPr>
            <a:endParaRPr lang="en-US" altLang="ko-KR" sz="1100" b="0" dirty="0">
              <a:latin typeface="メイリオ" panose="020B0604030504040204" pitchFamily="50" charset="-128"/>
              <a:ea typeface="メイリオ" panose="020B0604030504040204" pitchFamily="50" charset="-128"/>
              <a:cs typeface="Meiryo" pitchFamily="34" charset="-128"/>
              <a:sym typeface="Wingdings" pitchFamily="2" charset="2"/>
            </a:endParaRPr>
          </a:p>
          <a:p>
            <a:pPr marL="177800" indent="-177800">
              <a:spcBef>
                <a:spcPct val="50000"/>
              </a:spcBef>
            </a:pPr>
            <a:r>
              <a:rPr lang="ja-JP" altLang="en-US" sz="1100" dirty="0">
                <a:latin typeface="メイリオ" panose="020B0604030504040204" pitchFamily="50" charset="-128"/>
                <a:ea typeface="メイリオ" panose="020B0604030504040204" pitchFamily="50" charset="-128"/>
                <a:cs typeface="Meiryo" pitchFamily="34" charset="-128"/>
                <a:sym typeface="Wingdings" pitchFamily="2" charset="2"/>
              </a:rPr>
              <a:t>　</a:t>
            </a:r>
            <a:r>
              <a:rPr lang="zh-TW" altLang="en-US" sz="1100" dirty="0">
                <a:latin typeface="メイリオ" panose="020B0604030504040204" pitchFamily="50" charset="-128"/>
                <a:ea typeface="メイリオ" panose="020B0604030504040204" pitchFamily="50" charset="-128"/>
                <a:cs typeface="Meiryo" pitchFamily="34" charset="-128"/>
                <a:sym typeface="Wingdings" pitchFamily="2" charset="2"/>
              </a:rPr>
              <a:t>初診</a:t>
            </a:r>
            <a:r>
              <a:rPr lang="ja-JP" altLang="en-US" sz="1100" dirty="0">
                <a:latin typeface="メイリオ" panose="020B0604030504040204" pitchFamily="50" charset="-128"/>
                <a:ea typeface="メイリオ" panose="020B0604030504040204" pitchFamily="50" charset="-128"/>
                <a:cs typeface="Meiryo" pitchFamily="34" charset="-128"/>
                <a:sym typeface="Wingdings" pitchFamily="2" charset="2"/>
              </a:rPr>
              <a:t>の前月レセプトに“アレルギー性鼻炎”に</a:t>
            </a:r>
            <a:r>
              <a:rPr lang="ko-KR" altLang="en-US" sz="1100" dirty="0">
                <a:latin typeface="メイリオ" panose="020B0604030504040204" pitchFamily="50" charset="-128"/>
                <a:ea typeface="Meiryo" pitchFamily="34" charset="-128"/>
                <a:cs typeface="Meiryo" pitchFamily="34" charset="-128"/>
                <a:sym typeface="Wingdings" pitchFamily="2" charset="2"/>
              </a:rPr>
              <a:t>含</a:t>
            </a:r>
            <a:r>
              <a:rPr lang="ja-JP" altLang="en-US" sz="1100" dirty="0">
                <a:latin typeface="メイリオ" panose="020B0604030504040204" pitchFamily="50" charset="-128"/>
                <a:ea typeface="メイリオ" panose="020B0604030504040204" pitchFamily="50" charset="-128"/>
                <a:cs typeface="Meiryo" pitchFamily="34" charset="-128"/>
                <a:sym typeface="Wingdings" pitchFamily="2" charset="2"/>
              </a:rPr>
              <a:t>まれる</a:t>
            </a:r>
            <a:r>
              <a:rPr lang="ja-JP" altLang="en-US" sz="1100" dirty="0">
                <a:latin typeface="メイリオ" panose="020B0604030504040204" pitchFamily="50" charset="-128"/>
                <a:ea typeface="Meiryo" pitchFamily="34" charset="-128"/>
                <a:cs typeface="Meiryo" pitchFamily="34" charset="-128"/>
                <a:sym typeface="Wingdings" pitchFamily="2" charset="2"/>
              </a:rPr>
              <a:t>“</a:t>
            </a:r>
            <a:r>
              <a:rPr lang="ja-JP" altLang="en-US" sz="1100" dirty="0">
                <a:latin typeface="メイリオ" panose="020B0604030504040204" pitchFamily="50" charset="-128"/>
                <a:ea typeface="メイリオ" panose="020B0604030504040204" pitchFamily="50" charset="-128"/>
                <a:cs typeface="Meiryo" pitchFamily="34" charset="-128"/>
                <a:sym typeface="Wingdings" pitchFamily="2" charset="2"/>
              </a:rPr>
              <a:t>治ゆ、死亡、中止以外”の</a:t>
            </a:r>
            <a:r>
              <a:rPr lang="ko-KR" altLang="en-US" sz="1100" dirty="0">
                <a:latin typeface="メイリオ" panose="020B0604030504040204" pitchFamily="50" charset="-128"/>
                <a:ea typeface="Meiryo" pitchFamily="34" charset="-128"/>
                <a:cs typeface="Meiryo" pitchFamily="34" charset="-128"/>
                <a:sym typeface="Wingdings" pitchFamily="2" charset="2"/>
              </a:rPr>
              <a:t>転帰区分</a:t>
            </a:r>
            <a:r>
              <a:rPr lang="ja-JP" altLang="en-US" sz="1100" dirty="0">
                <a:latin typeface="メイリオ" panose="020B0604030504040204" pitchFamily="50" charset="-128"/>
                <a:ea typeface="メイリオ" panose="020B0604030504040204" pitchFamily="50" charset="-128"/>
                <a:cs typeface="Meiryo" pitchFamily="34" charset="-128"/>
                <a:sym typeface="Wingdings" pitchFamily="2" charset="2"/>
              </a:rPr>
              <a:t>の確定傷病名があれば </a:t>
            </a:r>
            <a:r>
              <a:rPr lang="en-US" altLang="ja-JP" sz="1100" dirty="0">
                <a:latin typeface="メイリオ" panose="020B0604030504040204" pitchFamily="50" charset="-128"/>
                <a:ea typeface="メイリオ" panose="020B0604030504040204" pitchFamily="50" charset="-128"/>
                <a:cs typeface="Meiryo" pitchFamily="34" charset="-128"/>
                <a:sym typeface="Wingdings" pitchFamily="2" charset="2"/>
              </a:rPr>
              <a:t>003 </a:t>
            </a:r>
            <a:r>
              <a:rPr lang="ja-JP" altLang="en-US" sz="1100" dirty="0">
                <a:latin typeface="メイリオ" panose="020B0604030504040204" pitchFamily="50" charset="-128"/>
                <a:ea typeface="メイリオ" panose="020B0604030504040204" pitchFamily="50" charset="-128"/>
                <a:cs typeface="Meiryo" pitchFamily="34" charset="-128"/>
                <a:sym typeface="Wingdings" pitchFamily="2" charset="2"/>
              </a:rPr>
              <a:t>段階の条件を満たします。</a:t>
            </a:r>
            <a:endParaRPr lang="en-US" altLang="ko-KR" sz="1100" dirty="0">
              <a:latin typeface="メイリオ" panose="020B0604030504040204" pitchFamily="50" charset="-128"/>
              <a:ea typeface="メイリオ" panose="020B0604030504040204" pitchFamily="50" charset="-128"/>
              <a:cs typeface="Meiryo" pitchFamily="34" charset="-128"/>
              <a:sym typeface="Wingdings" pitchFamily="2" charset="2"/>
            </a:endParaRPr>
          </a:p>
        </p:txBody>
      </p:sp>
      <p:sp>
        <p:nvSpPr>
          <p:cNvPr id="20" name="TextBox 19"/>
          <p:cNvSpPr txBox="1"/>
          <p:nvPr/>
        </p:nvSpPr>
        <p:spPr>
          <a:xfrm>
            <a:off x="4327559" y="3037171"/>
            <a:ext cx="360996" cy="307777"/>
          </a:xfrm>
          <a:prstGeom prst="rect">
            <a:avLst/>
          </a:prstGeom>
          <a:noFill/>
        </p:spPr>
        <p:txBody>
          <a:bodyPr wrap="square" rtlCol="0">
            <a:spAutoFit/>
          </a:bodyPr>
          <a:lstStyle/>
          <a:p>
            <a:r>
              <a:rPr lang="en-US" altLang="ko-KR" dirty="0">
                <a:solidFill>
                  <a:srgbClr val="FF0000"/>
                </a:solidFill>
                <a:latin typeface="굴림체" pitchFamily="49" charset="-127"/>
              </a:rPr>
              <a:t>②</a:t>
            </a:r>
            <a:endParaRPr lang="ko-KR" altLang="en-US" dirty="0">
              <a:solidFill>
                <a:srgbClr val="FF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110597" name="Text Box 5"/>
          <p:cNvSpPr txBox="1">
            <a:spLocks noChangeArrowheads="1"/>
          </p:cNvSpPr>
          <p:nvPr/>
        </p:nvSpPr>
        <p:spPr bwMode="auto">
          <a:xfrm>
            <a:off x="815975" y="1174750"/>
            <a:ext cx="8154770" cy="261610"/>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smtClean="0">
                <a:solidFill>
                  <a:srgbClr val="003366"/>
                </a:solidFill>
                <a:latin typeface="Meiryo" pitchFamily="34" charset="-128"/>
                <a:ea typeface="Meiryo" pitchFamily="34" charset="-128"/>
                <a:cs typeface="Meiryo" pitchFamily="34" charset="-128"/>
              </a:rPr>
              <a:t>PLY264P011 </a:t>
            </a:r>
            <a:r>
              <a:rPr kumimoji="1" lang="en-US" altLang="ja-JP" sz="1100" b="0" dirty="0">
                <a:solidFill>
                  <a:srgbClr val="003366"/>
                </a:solidFill>
                <a:latin typeface="Meiryo" pitchFamily="34" charset="-128"/>
                <a:ea typeface="Meiryo" pitchFamily="34" charset="-128"/>
                <a:cs typeface="Meiryo" pitchFamily="34" charset="-128"/>
              </a:rPr>
              <a:t>: </a:t>
            </a:r>
            <a:r>
              <a:rPr kumimoji="1" lang="ja-JP" altLang="en-US" sz="1100" b="0" dirty="0">
                <a:solidFill>
                  <a:srgbClr val="003366"/>
                </a:solidFill>
                <a:latin typeface="Meiryo" pitchFamily="34" charset="-128"/>
                <a:ea typeface="Meiryo" pitchFamily="34" charset="-128"/>
                <a:cs typeface="Meiryo" pitchFamily="34" charset="-128"/>
              </a:rPr>
              <a:t>「 モーラステープＬ４０ｍｇ　１０ｃｍ</a:t>
            </a:r>
            <a:r>
              <a:rPr kumimoji="1" lang="en-US" altLang="ja-JP" sz="1100" b="0" dirty="0">
                <a:solidFill>
                  <a:srgbClr val="003366"/>
                </a:solidFill>
                <a:latin typeface="Meiryo" pitchFamily="34" charset="-128"/>
                <a:ea typeface="Meiryo" pitchFamily="34" charset="-128"/>
                <a:cs typeface="Meiryo" pitchFamily="34" charset="-128"/>
              </a:rPr>
              <a:t>×</a:t>
            </a:r>
            <a:r>
              <a:rPr kumimoji="1" lang="ja-JP" altLang="en-US" sz="1100" b="0" dirty="0">
                <a:solidFill>
                  <a:srgbClr val="003366"/>
                </a:solidFill>
                <a:latin typeface="Meiryo" pitchFamily="34" charset="-128"/>
                <a:ea typeface="Meiryo" pitchFamily="34" charset="-128"/>
                <a:cs typeface="Meiryo" pitchFamily="34" charset="-128"/>
              </a:rPr>
              <a:t>１４ｃｍ 」の投与量はいかがでしょうか。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110599" name="Text Box 5"/>
          <p:cNvSpPr txBox="1">
            <a:spLocks noChangeArrowheads="1"/>
          </p:cNvSpPr>
          <p:nvPr/>
        </p:nvSpPr>
        <p:spPr bwMode="auto">
          <a:xfrm>
            <a:off x="298449" y="1966913"/>
            <a:ext cx="2492375" cy="854080"/>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ja-JP" sz="1100" b="0" dirty="0">
                <a:latin typeface="Meiryo" pitchFamily="34" charset="-128"/>
                <a:ea typeface="Meiryo" pitchFamily="34" charset="-128"/>
                <a:cs typeface="Meiryo" pitchFamily="34" charset="-128"/>
              </a:rPr>
              <a:t>0)</a:t>
            </a:r>
            <a:r>
              <a:rPr kumimoji="1" lang="ja-JP" altLang="en-US" sz="1100" b="0" dirty="0">
                <a:solidFill>
                  <a:srgbClr val="003366"/>
                </a:solidFill>
                <a:latin typeface="Meiryo" pitchFamily="34" charset="-128"/>
                <a:ea typeface="Meiryo" pitchFamily="34" charset="-128"/>
                <a:cs typeface="Meiryo" pitchFamily="34" charset="-128"/>
              </a:rPr>
              <a:t>  </a:t>
            </a:r>
            <a:r>
              <a:rPr kumimoji="1" lang="en-US" altLang="ja-JP" sz="1100" b="0" dirty="0">
                <a:solidFill>
                  <a:srgbClr val="003366"/>
                </a:solidFill>
                <a:latin typeface="Meiryo" pitchFamily="34" charset="-128"/>
                <a:ea typeface="Meiryo" pitchFamily="34" charset="-128"/>
                <a:cs typeface="Meiryo" pitchFamily="34" charset="-128"/>
              </a:rPr>
              <a:t>G</a:t>
            </a:r>
            <a:r>
              <a:rPr kumimoji="1" lang="ja-JP" altLang="en-US" sz="1100" b="0" dirty="0">
                <a:solidFill>
                  <a:srgbClr val="003366"/>
                </a:solidFill>
                <a:latin typeface="Meiryo" pitchFamily="34" charset="-128"/>
                <a:ea typeface="Meiryo" pitchFamily="34" charset="-128"/>
                <a:cs typeface="Meiryo" pitchFamily="34" charset="-128"/>
              </a:rPr>
              <a:t>１が７０枚を超える処方があります。</a:t>
            </a:r>
          </a:p>
          <a:p>
            <a:pPr marL="177800" indent="-177800">
              <a:spcBef>
                <a:spcPct val="50000"/>
              </a:spcBef>
            </a:pPr>
            <a:r>
              <a:rPr kumimoji="1" lang="en-US" altLang="ja-JP" sz="1100" b="0" dirty="0">
                <a:solidFill>
                  <a:srgbClr val="003366"/>
                </a:solidFill>
                <a:latin typeface="Meiryo" pitchFamily="34" charset="-128"/>
                <a:ea typeface="Meiryo" pitchFamily="34" charset="-128"/>
                <a:cs typeface="Meiryo" pitchFamily="34" charset="-128"/>
              </a:rPr>
              <a:t>1) </a:t>
            </a:r>
            <a:r>
              <a:rPr kumimoji="1" lang="ja-JP" altLang="en-US" sz="1100" b="0" dirty="0">
                <a:solidFill>
                  <a:srgbClr val="003366"/>
                </a:solidFill>
                <a:latin typeface="Meiryo" pitchFamily="34" charset="-128"/>
                <a:ea typeface="Meiryo" pitchFamily="34" charset="-128"/>
                <a:cs typeface="Meiryo" pitchFamily="34" charset="-128"/>
              </a:rPr>
              <a:t>０段階のレセプトに超過処方についてのコメントがあります。</a:t>
            </a:r>
            <a:endParaRPr lang="ja-JP" altLang="en-US" sz="1100" b="0" dirty="0">
              <a:latin typeface="Meiryo" pitchFamily="34" charset="-128"/>
              <a:ea typeface="Meiryo" pitchFamily="34" charset="-128"/>
              <a:cs typeface="Meiryo" pitchFamily="34" charset="-128"/>
            </a:endParaRP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コメント点検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4</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点検方法</a:t>
            </a:r>
          </a:p>
        </p:txBody>
      </p:sp>
      <p:pic>
        <p:nvPicPr>
          <p:cNvPr id="7170" name="Picture 2"/>
          <p:cNvPicPr>
            <a:picLocks noChangeAspect="1" noChangeArrowheads="1"/>
          </p:cNvPicPr>
          <p:nvPr/>
        </p:nvPicPr>
        <p:blipFill>
          <a:blip r:embed="rId3" cstate="print"/>
          <a:srcRect/>
          <a:stretch>
            <a:fillRect/>
          </a:stretch>
        </p:blipFill>
        <p:spPr bwMode="auto">
          <a:xfrm>
            <a:off x="2994025" y="1654175"/>
            <a:ext cx="5972175" cy="4486275"/>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3" cstate="print"/>
          <a:srcRect/>
          <a:stretch>
            <a:fillRect/>
          </a:stretch>
        </p:blipFill>
        <p:spPr bwMode="auto">
          <a:xfrm>
            <a:off x="5780773" y="1983757"/>
            <a:ext cx="2895600" cy="638175"/>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cstate="print"/>
          <a:srcRect/>
          <a:stretch>
            <a:fillRect/>
          </a:stretch>
        </p:blipFill>
        <p:spPr bwMode="auto">
          <a:xfrm>
            <a:off x="5766285" y="4364870"/>
            <a:ext cx="2886075" cy="628650"/>
          </a:xfrm>
          <a:prstGeom prst="rect">
            <a:avLst/>
          </a:prstGeom>
          <a:noFill/>
          <a:ln w="9525">
            <a:noFill/>
            <a:miter lim="800000"/>
            <a:headEnd/>
            <a:tailEnd/>
          </a:ln>
          <a:effectLst/>
        </p:spPr>
      </p:pic>
      <p:pic>
        <p:nvPicPr>
          <p:cNvPr id="8194" name="Picture 2"/>
          <p:cNvPicPr>
            <a:picLocks noChangeAspect="1" noChangeArrowheads="1"/>
          </p:cNvPicPr>
          <p:nvPr/>
        </p:nvPicPr>
        <p:blipFill>
          <a:blip r:embed="rId5" cstate="print"/>
          <a:srcRect/>
          <a:stretch>
            <a:fillRect/>
          </a:stretch>
        </p:blipFill>
        <p:spPr bwMode="auto">
          <a:xfrm>
            <a:off x="377542" y="1999348"/>
            <a:ext cx="4981575" cy="857250"/>
          </a:xfrm>
          <a:prstGeom prst="rect">
            <a:avLst/>
          </a:prstGeom>
          <a:noFill/>
          <a:ln w="9525">
            <a:noFill/>
            <a:miter lim="800000"/>
            <a:headEnd/>
            <a:tailEnd/>
          </a:ln>
          <a:effectLst/>
        </p:spPr>
      </p:pic>
      <p:pic>
        <p:nvPicPr>
          <p:cNvPr id="8197" name="Picture 5"/>
          <p:cNvPicPr>
            <a:picLocks noChangeAspect="1" noChangeArrowheads="1"/>
          </p:cNvPicPr>
          <p:nvPr/>
        </p:nvPicPr>
        <p:blipFill>
          <a:blip r:embed="rId6" cstate="print"/>
          <a:srcRect/>
          <a:stretch>
            <a:fillRect/>
          </a:stretch>
        </p:blipFill>
        <p:spPr bwMode="auto">
          <a:xfrm>
            <a:off x="382404" y="4163842"/>
            <a:ext cx="4991100" cy="838200"/>
          </a:xfrm>
          <a:prstGeom prst="rect">
            <a:avLst/>
          </a:prstGeom>
          <a:noFill/>
          <a:ln w="9525">
            <a:noFill/>
            <a:miter lim="800000"/>
            <a:headEnd/>
            <a:tailEnd/>
          </a:ln>
          <a:effectLst/>
        </p:spPr>
      </p:pic>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コメント点検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4</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説明</a:t>
            </a:r>
          </a:p>
        </p:txBody>
      </p:sp>
      <p:sp>
        <p:nvSpPr>
          <p:cNvPr id="13" name="Text Box 5"/>
          <p:cNvSpPr txBox="1">
            <a:spLocks noChangeArrowheads="1"/>
          </p:cNvSpPr>
          <p:nvPr/>
        </p:nvSpPr>
        <p:spPr bwMode="auto">
          <a:xfrm>
            <a:off x="815975" y="1174750"/>
            <a:ext cx="8154770" cy="261610"/>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smtClean="0">
                <a:solidFill>
                  <a:srgbClr val="003366"/>
                </a:solidFill>
                <a:latin typeface="Meiryo" pitchFamily="34" charset="-128"/>
                <a:ea typeface="Meiryo" pitchFamily="34" charset="-128"/>
                <a:cs typeface="Meiryo" pitchFamily="34" charset="-128"/>
              </a:rPr>
              <a:t>PLY264P011 </a:t>
            </a:r>
            <a:r>
              <a:rPr kumimoji="1" lang="en-US" altLang="ja-JP" sz="1100" b="0" dirty="0">
                <a:solidFill>
                  <a:srgbClr val="003366"/>
                </a:solidFill>
                <a:latin typeface="Meiryo" pitchFamily="34" charset="-128"/>
                <a:ea typeface="Meiryo" pitchFamily="34" charset="-128"/>
                <a:cs typeface="Meiryo" pitchFamily="34" charset="-128"/>
              </a:rPr>
              <a:t>: </a:t>
            </a:r>
            <a:r>
              <a:rPr kumimoji="1" lang="ja-JP" altLang="en-US" sz="1100" b="0" dirty="0">
                <a:solidFill>
                  <a:srgbClr val="003366"/>
                </a:solidFill>
                <a:latin typeface="Meiryo" pitchFamily="34" charset="-128"/>
                <a:ea typeface="Meiryo" pitchFamily="34" charset="-128"/>
                <a:cs typeface="Meiryo" pitchFamily="34" charset="-128"/>
              </a:rPr>
              <a:t>「 モーラステープＬ４０ｍｇ　１０ｃｍ</a:t>
            </a:r>
            <a:r>
              <a:rPr kumimoji="1" lang="en-US" altLang="ja-JP" sz="1100" b="0" dirty="0">
                <a:solidFill>
                  <a:srgbClr val="003366"/>
                </a:solidFill>
                <a:latin typeface="Meiryo" pitchFamily="34" charset="-128"/>
                <a:ea typeface="Meiryo" pitchFamily="34" charset="-128"/>
                <a:cs typeface="Meiryo" pitchFamily="34" charset="-128"/>
              </a:rPr>
              <a:t>×</a:t>
            </a:r>
            <a:r>
              <a:rPr kumimoji="1" lang="ja-JP" altLang="en-US" sz="1100" b="0" dirty="0">
                <a:solidFill>
                  <a:srgbClr val="003366"/>
                </a:solidFill>
                <a:latin typeface="Meiryo" pitchFamily="34" charset="-128"/>
                <a:ea typeface="Meiryo" pitchFamily="34" charset="-128"/>
                <a:cs typeface="Meiryo" pitchFamily="34" charset="-128"/>
              </a:rPr>
              <a:t>１４ｃｍ 」の投与量はいかがでしょうか。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20" name="Text Box 5"/>
          <p:cNvSpPr txBox="1">
            <a:spLocks noChangeArrowheads="1"/>
          </p:cNvSpPr>
          <p:nvPr/>
        </p:nvSpPr>
        <p:spPr bwMode="auto">
          <a:xfrm>
            <a:off x="377642" y="5140989"/>
            <a:ext cx="8159751" cy="1023357"/>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ko-KR" sz="1100" b="0" dirty="0">
                <a:latin typeface="Meiryo" pitchFamily="34" charset="-128"/>
                <a:ea typeface="Meiryo" pitchFamily="34" charset="-128"/>
                <a:cs typeface="Meiryo" pitchFamily="34" charset="-128"/>
              </a:rPr>
              <a:t>③ </a:t>
            </a:r>
            <a:r>
              <a:rPr lang="ja-JP" altLang="en-US" sz="1100" b="0" dirty="0">
                <a:latin typeface="Meiryo" pitchFamily="34" charset="-128"/>
                <a:ea typeface="Meiryo" pitchFamily="34" charset="-128"/>
                <a:cs typeface="Meiryo" pitchFamily="34" charset="-128"/>
              </a:rPr>
              <a:t>対象レセプトと同月の医科</a:t>
            </a:r>
            <a:r>
              <a:rPr lang="en-US" altLang="ja-JP"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rPr>
              <a:t>歯科レセプトでコメントを検索します</a:t>
            </a:r>
            <a:r>
              <a:rPr lang="en-US" altLang="ja-JP" sz="1100" b="0" dirty="0">
                <a:latin typeface="Meiryo" pitchFamily="34" charset="-128"/>
                <a:ea typeface="Meiryo" pitchFamily="34" charset="-128"/>
                <a:cs typeface="Meiryo" pitchFamily="34" charset="-128"/>
              </a:rPr>
              <a:t>.</a:t>
            </a:r>
            <a:endParaRPr lang="en-US" altLang="ko-KR" sz="1100" b="0" dirty="0">
              <a:latin typeface="Meiryo" pitchFamily="34" charset="-128"/>
              <a:ea typeface="Meiryo" pitchFamily="34" charset="-128"/>
              <a:cs typeface="Meiryo" pitchFamily="34" charset="-128"/>
              <a:sym typeface="Wingdings" pitchFamily="2" charset="2"/>
            </a:endParaRPr>
          </a:p>
          <a:p>
            <a:pPr marL="177800" indent="-177800">
              <a:spcBef>
                <a:spcPct val="50000"/>
              </a:spcBef>
            </a:pPr>
            <a:r>
              <a:rPr lang="en-US" altLang="ko-KR" sz="1100" b="0" dirty="0">
                <a:latin typeface="Meiryo" pitchFamily="34" charset="-128"/>
                <a:ea typeface="Meiryo" pitchFamily="34" charset="-128"/>
                <a:cs typeface="Meiryo" pitchFamily="34" charset="-128"/>
                <a:sym typeface="Wingdings" pitchFamily="2" charset="2"/>
              </a:rPr>
              <a:t>④ </a:t>
            </a:r>
            <a:r>
              <a:rPr lang="ko-KR" altLang="en-US" sz="1100" b="0" dirty="0">
                <a:latin typeface="Meiryo" pitchFamily="34" charset="-128"/>
                <a:ea typeface="Meiryo" pitchFamily="34" charset="-128"/>
                <a:cs typeface="Meiryo" pitchFamily="34" charset="-128"/>
              </a:rPr>
              <a:t>「</a:t>
            </a:r>
            <a:r>
              <a:rPr lang="zh-CN" altLang="en-US" sz="1100" b="0" dirty="0">
                <a:latin typeface="Meiryo" pitchFamily="34" charset="-128"/>
                <a:ea typeface="Meiryo" pitchFamily="34" charset="-128"/>
                <a:cs typeface="Meiryo" pitchFamily="34" charset="-128"/>
              </a:rPr>
              <a:t>７０枚」</a:t>
            </a:r>
            <a:r>
              <a:rPr lang="ja-JP" altLang="en-US" sz="1100" b="0" dirty="0">
                <a:latin typeface="Meiryo" pitchFamily="34" charset="-128"/>
                <a:ea typeface="Meiryo" pitchFamily="34" charset="-128"/>
                <a:cs typeface="Meiryo" pitchFamily="34" charset="-128"/>
              </a:rPr>
              <a:t>または「</a:t>
            </a:r>
            <a:r>
              <a:rPr lang="zh-CN" altLang="en-US" sz="1100" b="0" dirty="0">
                <a:latin typeface="Meiryo" pitchFamily="34" charset="-128"/>
                <a:ea typeface="Meiryo" pitchFamily="34" charset="-128"/>
                <a:cs typeface="Meiryo" pitchFamily="34" charset="-128"/>
              </a:rPr>
              <a:t>湿布薬」</a:t>
            </a:r>
            <a:r>
              <a:rPr lang="ja-JP" altLang="en-US" sz="1100" b="0" dirty="0">
                <a:latin typeface="Meiryo" pitchFamily="34" charset="-128"/>
                <a:ea typeface="Meiryo" pitchFamily="34" charset="-128"/>
                <a:cs typeface="Meiryo" pitchFamily="34" charset="-128"/>
              </a:rPr>
              <a:t>を含むコメントを検索します。</a:t>
            </a:r>
            <a:endParaRPr lang="en-US" altLang="ko-KR" sz="1100" b="0" dirty="0">
              <a:latin typeface="Meiryo" pitchFamily="34" charset="-128"/>
              <a:ea typeface="Meiryo" pitchFamily="34" charset="-128"/>
              <a:cs typeface="Meiryo" pitchFamily="34" charset="-128"/>
              <a:sym typeface="Wingdings" pitchFamily="2" charset="2"/>
            </a:endParaRPr>
          </a:p>
          <a:p>
            <a:pPr marL="177800" indent="-177800">
              <a:spcBef>
                <a:spcPct val="50000"/>
              </a:spcBef>
            </a:pPr>
            <a:endParaRPr lang="en-US" altLang="ko-KR" sz="1100" b="0" dirty="0">
              <a:latin typeface="Meiryo" pitchFamily="34" charset="-128"/>
              <a:ea typeface="Meiryo" pitchFamily="34" charset="-128"/>
              <a:cs typeface="Meiryo" pitchFamily="34" charset="-128"/>
            </a:endParaRPr>
          </a:p>
          <a:p>
            <a:pPr marL="177800" indent="-177800">
              <a:spcBef>
                <a:spcPct val="50000"/>
              </a:spcBef>
            </a:pPr>
            <a:r>
              <a:rPr lang="ja-JP" altLang="en-US" sz="1100" dirty="0">
                <a:latin typeface="Meiryo" pitchFamily="34" charset="-128"/>
                <a:ea typeface="Meiryo" pitchFamily="34" charset="-128"/>
                <a:cs typeface="Meiryo" pitchFamily="34" charset="-128"/>
              </a:rPr>
              <a:t>　対象レセプトと同月の医科</a:t>
            </a:r>
            <a:r>
              <a:rPr lang="en-US" altLang="ja-JP" sz="1100" dirty="0">
                <a:latin typeface="Meiryo" pitchFamily="34" charset="-128"/>
                <a:ea typeface="Meiryo" pitchFamily="34" charset="-128"/>
                <a:cs typeface="Meiryo" pitchFamily="34" charset="-128"/>
              </a:rPr>
              <a:t>/</a:t>
            </a:r>
            <a:r>
              <a:rPr lang="ja-JP" altLang="en-US" sz="1100" dirty="0">
                <a:latin typeface="Meiryo" pitchFamily="34" charset="-128"/>
                <a:ea typeface="Meiryo" pitchFamily="34" charset="-128"/>
                <a:cs typeface="Meiryo" pitchFamily="34" charset="-128"/>
              </a:rPr>
              <a:t>歯科レセプトに 「７０枚」または「湿布薬」を含むコメントがあれば条件を満たします</a:t>
            </a:r>
            <a:r>
              <a:rPr lang="ko-KR" altLang="en-US" sz="1100" dirty="0">
                <a:latin typeface="Meiryo" pitchFamily="34" charset="-128"/>
                <a:ea typeface="Meiryo" pitchFamily="34" charset="-128"/>
                <a:cs typeface="Meiryo" pitchFamily="34" charset="-128"/>
              </a:rPr>
              <a:t>。</a:t>
            </a:r>
            <a:endParaRPr lang="en-US" altLang="ko-KR" sz="1100" dirty="0">
              <a:latin typeface="Meiryo" pitchFamily="34" charset="-128"/>
              <a:ea typeface="Meiryo" pitchFamily="34" charset="-128"/>
              <a:cs typeface="Meiryo" pitchFamily="34" charset="-128"/>
            </a:endParaRPr>
          </a:p>
        </p:txBody>
      </p:sp>
      <p:sp>
        <p:nvSpPr>
          <p:cNvPr id="19" name="Text Box 5"/>
          <p:cNvSpPr txBox="1">
            <a:spLocks noChangeArrowheads="1"/>
          </p:cNvSpPr>
          <p:nvPr/>
        </p:nvSpPr>
        <p:spPr bwMode="auto">
          <a:xfrm>
            <a:off x="377642" y="2929847"/>
            <a:ext cx="8159751" cy="1023357"/>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ja-JP" altLang="en-US" sz="1100" b="0" dirty="0">
                <a:latin typeface="Meiryo" pitchFamily="34" charset="-128"/>
                <a:ea typeface="Meiryo" pitchFamily="34" charset="-128"/>
                <a:cs typeface="Meiryo" pitchFamily="34" charset="-128"/>
              </a:rPr>
              <a:t>① 対象レセプトでコメントを検索します。</a:t>
            </a:r>
            <a:endParaRPr lang="en-US" altLang="ja-JP" sz="1100" b="0" dirty="0">
              <a:latin typeface="Meiryo" pitchFamily="34" charset="-128"/>
              <a:ea typeface="Meiryo" pitchFamily="34" charset="-128"/>
              <a:cs typeface="Meiryo" pitchFamily="34" charset="-128"/>
            </a:endParaRPr>
          </a:p>
          <a:p>
            <a:pPr marL="177800" indent="-177800">
              <a:spcBef>
                <a:spcPct val="50000"/>
              </a:spcBef>
            </a:pPr>
            <a:r>
              <a:rPr lang="en-US" altLang="ko-KR" sz="1100" b="0" dirty="0">
                <a:latin typeface="Meiryo" pitchFamily="34" charset="-128"/>
                <a:ea typeface="Meiryo" pitchFamily="34" charset="-128"/>
                <a:cs typeface="Meiryo" pitchFamily="34" charset="-128"/>
              </a:rPr>
              <a:t>② </a:t>
            </a:r>
            <a:r>
              <a:rPr lang="ko-KR" altLang="en-US" sz="1100" b="0" dirty="0">
                <a:latin typeface="Meiryo" pitchFamily="34" charset="-128"/>
                <a:ea typeface="Meiryo" pitchFamily="34" charset="-128"/>
                <a:cs typeface="Meiryo" pitchFamily="34" charset="-128"/>
              </a:rPr>
              <a:t>「</a:t>
            </a:r>
            <a:r>
              <a:rPr lang="zh-CN" altLang="en-US" sz="1100" b="0" dirty="0">
                <a:latin typeface="Meiryo" pitchFamily="34" charset="-128"/>
                <a:ea typeface="Meiryo" pitchFamily="34" charset="-128"/>
                <a:cs typeface="Meiryo" pitchFamily="34" charset="-128"/>
              </a:rPr>
              <a:t>７０枚」</a:t>
            </a:r>
            <a:r>
              <a:rPr lang="ja-JP" altLang="en-US" sz="1100" b="0" dirty="0">
                <a:latin typeface="Meiryo" pitchFamily="34" charset="-128"/>
                <a:ea typeface="Meiryo" pitchFamily="34" charset="-128"/>
                <a:cs typeface="Meiryo" pitchFamily="34" charset="-128"/>
              </a:rPr>
              <a:t>または「湿布薬</a:t>
            </a:r>
            <a:r>
              <a:rPr lang="zh-CN" altLang="en-US"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rPr>
              <a:t>を含むコメントを検索します。</a:t>
            </a:r>
            <a:endParaRPr lang="en-US" altLang="ja-JP" sz="1100" b="0" dirty="0">
              <a:latin typeface="Meiryo" pitchFamily="34" charset="-128"/>
              <a:ea typeface="Meiryo" pitchFamily="34" charset="-128"/>
              <a:cs typeface="Meiryo" pitchFamily="34" charset="-128"/>
            </a:endParaRPr>
          </a:p>
          <a:p>
            <a:pPr marL="177800" indent="-177800">
              <a:spcBef>
                <a:spcPct val="50000"/>
              </a:spcBef>
            </a:pPr>
            <a:endParaRPr lang="en-US" altLang="ko-KR" sz="1100" b="0" dirty="0">
              <a:latin typeface="Meiryo" pitchFamily="34" charset="-128"/>
              <a:ea typeface="Meiryo" pitchFamily="34" charset="-128"/>
              <a:cs typeface="Meiryo" pitchFamily="34" charset="-128"/>
              <a:sym typeface="Wingdings" pitchFamily="2" charset="2"/>
            </a:endParaRPr>
          </a:p>
          <a:p>
            <a:pPr marL="177800" indent="-177800">
              <a:spcBef>
                <a:spcPct val="50000"/>
              </a:spcBef>
            </a:pPr>
            <a:r>
              <a:rPr lang="ja-JP" altLang="en-US" sz="1100" dirty="0">
                <a:latin typeface="Meiryo" pitchFamily="34" charset="-128"/>
                <a:ea typeface="Meiryo" pitchFamily="34" charset="-128"/>
                <a:cs typeface="Meiryo" pitchFamily="34" charset="-128"/>
              </a:rPr>
              <a:t>　対象レセプトに 「７０枚」または「湿布薬」を含むコメントがあれば条件を満たします</a:t>
            </a:r>
            <a:r>
              <a:rPr lang="ko-KR" altLang="en-US" sz="1100" dirty="0">
                <a:latin typeface="Meiryo" pitchFamily="34" charset="-128"/>
                <a:ea typeface="Meiryo" pitchFamily="34" charset="-128"/>
                <a:cs typeface="Meiryo" pitchFamily="34" charset="-128"/>
              </a:rPr>
              <a:t>。</a:t>
            </a:r>
            <a:endParaRPr lang="en-US" altLang="ko-KR" sz="1100" dirty="0">
              <a:latin typeface="Meiryo" pitchFamily="34" charset="-128"/>
              <a:ea typeface="Meiryo" pitchFamily="34" charset="-128"/>
              <a:cs typeface="Meiryo" pitchFamily="34" charset="-128"/>
            </a:endParaRPr>
          </a:p>
        </p:txBody>
      </p:sp>
      <p:sp>
        <p:nvSpPr>
          <p:cNvPr id="26" name="TextBox 14"/>
          <p:cNvSpPr txBox="1"/>
          <p:nvPr/>
        </p:nvSpPr>
        <p:spPr>
          <a:xfrm>
            <a:off x="2261337" y="2516113"/>
            <a:ext cx="364202"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①</a:t>
            </a:r>
            <a:endParaRPr lang="ko-KR" altLang="en-US" dirty="0">
              <a:solidFill>
                <a:srgbClr val="FF0000"/>
              </a:solidFill>
            </a:endParaRPr>
          </a:p>
        </p:txBody>
      </p:sp>
      <p:sp>
        <p:nvSpPr>
          <p:cNvPr id="23" name="TextBox 15"/>
          <p:cNvSpPr txBox="1"/>
          <p:nvPr/>
        </p:nvSpPr>
        <p:spPr>
          <a:xfrm>
            <a:off x="6540680" y="2333248"/>
            <a:ext cx="360996"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②</a:t>
            </a:r>
            <a:endParaRPr lang="ko-KR" altLang="en-US" dirty="0">
              <a:solidFill>
                <a:srgbClr val="FF0000"/>
              </a:solidFill>
            </a:endParaRPr>
          </a:p>
        </p:txBody>
      </p:sp>
      <p:sp>
        <p:nvSpPr>
          <p:cNvPr id="18" name="TextBox 23"/>
          <p:cNvSpPr txBox="1"/>
          <p:nvPr/>
        </p:nvSpPr>
        <p:spPr>
          <a:xfrm>
            <a:off x="2253127" y="4679342"/>
            <a:ext cx="364202"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③</a:t>
            </a:r>
            <a:endParaRPr lang="ko-KR" altLang="en-US" dirty="0">
              <a:solidFill>
                <a:srgbClr val="FF0000"/>
              </a:solidFill>
            </a:endParaRPr>
          </a:p>
        </p:txBody>
      </p:sp>
      <p:sp>
        <p:nvSpPr>
          <p:cNvPr id="21" name="TextBox 23"/>
          <p:cNvSpPr txBox="1"/>
          <p:nvPr/>
        </p:nvSpPr>
        <p:spPr>
          <a:xfrm>
            <a:off x="6563603" y="4697009"/>
            <a:ext cx="360996"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④</a:t>
            </a:r>
            <a:endParaRPr lang="ko-KR" altLang="en-US"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a:stretch>
            <a:fillRect/>
          </a:stretch>
        </p:blipFill>
        <p:spPr bwMode="auto">
          <a:xfrm>
            <a:off x="381151" y="5396963"/>
            <a:ext cx="3838575" cy="8382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396892" y="1958491"/>
            <a:ext cx="5000625" cy="1323975"/>
          </a:xfrm>
          <a:prstGeom prst="rect">
            <a:avLst/>
          </a:prstGeom>
          <a:noFill/>
          <a:ln w="9525">
            <a:noFill/>
            <a:miter lim="800000"/>
            <a:headEnd/>
            <a:tailEnd/>
          </a:ln>
          <a:effectLst/>
        </p:spPr>
      </p:pic>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診療行為点検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1</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説明</a:t>
            </a:r>
          </a:p>
        </p:txBody>
      </p:sp>
      <p:sp>
        <p:nvSpPr>
          <p:cNvPr id="12" name="Text Box 5"/>
          <p:cNvSpPr txBox="1">
            <a:spLocks noChangeArrowheads="1"/>
          </p:cNvSpPr>
          <p:nvPr/>
        </p:nvSpPr>
        <p:spPr bwMode="auto">
          <a:xfrm>
            <a:off x="396892" y="3391852"/>
            <a:ext cx="8159751" cy="769441"/>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ko-KR" sz="1100" b="0" dirty="0">
                <a:latin typeface="Meiryo" pitchFamily="34" charset="-128"/>
                <a:ea typeface="Meiryo" pitchFamily="34" charset="-128"/>
                <a:cs typeface="Meiryo" pitchFamily="34" charset="-128"/>
              </a:rPr>
              <a:t>① </a:t>
            </a:r>
            <a:r>
              <a:rPr lang="en-US" altLang="ja-JP" sz="1100" b="0" dirty="0">
                <a:latin typeface="Meiryo" pitchFamily="34" charset="-128"/>
                <a:ea typeface="Meiryo" pitchFamily="34" charset="-128"/>
                <a:cs typeface="Meiryo" pitchFamily="34" charset="-128"/>
              </a:rPr>
              <a:t>000 </a:t>
            </a:r>
            <a:r>
              <a:rPr lang="ja-JP" altLang="en-US" sz="1100" b="0" dirty="0">
                <a:latin typeface="Meiryo" pitchFamily="34" charset="-128"/>
                <a:ea typeface="Meiryo" pitchFamily="34" charset="-128"/>
                <a:cs typeface="Meiryo" pitchFamily="34" charset="-128"/>
              </a:rPr>
              <a:t>段階は対象です。</a:t>
            </a:r>
            <a:r>
              <a:rPr lang="en-US" altLang="ja-JP"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対象の場合、参照範囲は設定しません。</a:t>
            </a:r>
            <a:endParaRPr lang="en-US" altLang="ko-KR" sz="1100" b="0" dirty="0">
              <a:latin typeface="Meiryo" pitchFamily="34" charset="-128"/>
              <a:ea typeface="Meiryo" pitchFamily="34" charset="-128"/>
              <a:cs typeface="Meiryo" pitchFamily="34" charset="-128"/>
            </a:endParaRPr>
          </a:p>
          <a:p>
            <a:pPr marL="177800" indent="-177800">
              <a:spcBef>
                <a:spcPct val="50000"/>
              </a:spcBef>
            </a:pPr>
            <a:r>
              <a:rPr lang="en-US" altLang="ko-KR" sz="1100" b="0" dirty="0">
                <a:latin typeface="Meiryo" pitchFamily="34" charset="-128"/>
                <a:ea typeface="Meiryo" pitchFamily="34" charset="-128"/>
                <a:cs typeface="Meiryo" pitchFamily="34" charset="-128"/>
              </a:rPr>
              <a:t>② </a:t>
            </a:r>
            <a:r>
              <a:rPr lang="ja-JP" altLang="en-US" sz="1100" b="0" dirty="0">
                <a:latin typeface="Meiryo" pitchFamily="34" charset="-128"/>
                <a:ea typeface="Meiryo" pitchFamily="34" charset="-128"/>
                <a:cs typeface="Meiryo" pitchFamily="34" charset="-128"/>
              </a:rPr>
              <a:t>点検するレセプトの診療年月と患者の生年月で年齢を検索します。</a:t>
            </a:r>
            <a:r>
              <a:rPr lang="en-US" altLang="ko-KR" sz="1100" b="0" dirty="0">
                <a:latin typeface="Meiryo" pitchFamily="34" charset="-128"/>
                <a:ea typeface="Meiryo" pitchFamily="34" charset="-128"/>
                <a:cs typeface="Meiryo" pitchFamily="34" charset="-128"/>
                <a:sym typeface="Wingdings" pitchFamily="2" charset="2"/>
              </a:rPr>
              <a:t> </a:t>
            </a:r>
            <a:r>
              <a:rPr lang="ja-JP" altLang="en-US" sz="1100" b="0" dirty="0">
                <a:latin typeface="Meiryo" pitchFamily="34" charset="-128"/>
                <a:ea typeface="Meiryo" pitchFamily="34" charset="-128"/>
                <a:cs typeface="Meiryo" pitchFamily="34" charset="-128"/>
                <a:sym typeface="Wingdings" pitchFamily="2" charset="2"/>
              </a:rPr>
              <a:t>ルール段階詳細で「</a:t>
            </a:r>
            <a:r>
              <a:rPr lang="en-US" altLang="ja-JP" sz="1100" b="0" dirty="0">
                <a:latin typeface="Meiryo" pitchFamily="34" charset="-128"/>
                <a:ea typeface="Meiryo" pitchFamily="34" charset="-128"/>
                <a:cs typeface="Meiryo" pitchFamily="34" charset="-128"/>
                <a:sym typeface="Wingdings" pitchFamily="2" charset="2"/>
              </a:rPr>
              <a:t>3</a:t>
            </a:r>
            <a:r>
              <a:rPr lang="ja-JP" altLang="en-US" sz="1100" b="0" dirty="0">
                <a:latin typeface="Meiryo" pitchFamily="34" charset="-128"/>
                <a:ea typeface="Meiryo" pitchFamily="34" charset="-128"/>
                <a:cs typeface="Meiryo" pitchFamily="34" charset="-128"/>
                <a:sym typeface="Wingdings" pitchFamily="2" charset="2"/>
              </a:rPr>
              <a:t>歳未満」を設定します。</a:t>
            </a:r>
            <a:endParaRPr lang="en-US" altLang="ko-KR" sz="1100" b="0" dirty="0">
              <a:latin typeface="Meiryo" pitchFamily="34" charset="-128"/>
              <a:ea typeface="Meiryo" pitchFamily="34" charset="-128"/>
              <a:cs typeface="Meiryo" pitchFamily="34" charset="-128"/>
              <a:sym typeface="Wingdings" pitchFamily="2" charset="2"/>
            </a:endParaRPr>
          </a:p>
          <a:p>
            <a:pPr marL="177800" indent="-177800">
              <a:spcBef>
                <a:spcPct val="50000"/>
              </a:spcBef>
            </a:pPr>
            <a:r>
              <a:rPr lang="ja-JP" altLang="en-US" sz="1100" dirty="0">
                <a:latin typeface="Meiryo" pitchFamily="34" charset="-128"/>
                <a:ea typeface="Meiryo" pitchFamily="34" charset="-128"/>
                <a:cs typeface="Meiryo" pitchFamily="34" charset="-128"/>
              </a:rPr>
              <a:t>　</a:t>
            </a:r>
            <a:r>
              <a:rPr lang="en-US" altLang="ja-JP" sz="1100" dirty="0">
                <a:latin typeface="Meiryo" pitchFamily="34" charset="-128"/>
                <a:ea typeface="Meiryo" pitchFamily="34" charset="-128"/>
                <a:cs typeface="Meiryo" pitchFamily="34" charset="-128"/>
              </a:rPr>
              <a:t>3</a:t>
            </a:r>
            <a:r>
              <a:rPr lang="ja-JP" altLang="en-US" sz="1100" dirty="0">
                <a:latin typeface="Meiryo" pitchFamily="34" charset="-128"/>
                <a:ea typeface="Meiryo" pitchFamily="34" charset="-128"/>
                <a:cs typeface="Meiryo" pitchFamily="34" charset="-128"/>
              </a:rPr>
              <a:t>歳未満の患者に </a:t>
            </a:r>
            <a:r>
              <a:rPr lang="en-US" altLang="ko-KR" sz="1100" dirty="0">
                <a:latin typeface="Meiryo" pitchFamily="34" charset="-128"/>
                <a:ea typeface="Meiryo" pitchFamily="34" charset="-128"/>
                <a:cs typeface="Meiryo" pitchFamily="34" charset="-128"/>
              </a:rPr>
              <a:t>3000cm</a:t>
            </a:r>
            <a:r>
              <a:rPr lang="en-US" altLang="ko-KR" sz="1100" baseline="30000" dirty="0">
                <a:latin typeface="Meiryo" pitchFamily="34" charset="-128"/>
                <a:ea typeface="Meiryo" pitchFamily="34" charset="-128"/>
                <a:cs typeface="Meiryo" pitchFamily="34" charset="-128"/>
              </a:rPr>
              <a:t>2 </a:t>
            </a:r>
            <a:r>
              <a:rPr lang="ko-KR" altLang="en-US" sz="1100" dirty="0">
                <a:latin typeface="Meiryo" pitchFamily="34" charset="-128"/>
                <a:ea typeface="Meiryo" pitchFamily="34" charset="-128"/>
                <a:cs typeface="Meiryo" pitchFamily="34" charset="-128"/>
              </a:rPr>
              <a:t> 以上</a:t>
            </a:r>
            <a:r>
              <a:rPr lang="ja-JP" altLang="en-US" sz="1100" dirty="0">
                <a:latin typeface="Meiryo" pitchFamily="34" charset="-128"/>
                <a:ea typeface="Meiryo" pitchFamily="34" charset="-128"/>
                <a:cs typeface="Meiryo" pitchFamily="34" charset="-128"/>
              </a:rPr>
              <a:t>の</a:t>
            </a:r>
            <a:r>
              <a:rPr lang="zh-TW" altLang="en-US" sz="1100" dirty="0">
                <a:latin typeface="Meiryo" pitchFamily="34" charset="-128"/>
                <a:ea typeface="Meiryo" pitchFamily="34" charset="-128"/>
                <a:cs typeface="Meiryo" pitchFamily="34" charset="-128"/>
              </a:rPr>
              <a:t>皮膚科軟膏処置</a:t>
            </a:r>
            <a:r>
              <a:rPr lang="ja-JP" altLang="en-US" sz="1100" dirty="0">
                <a:latin typeface="Meiryo" pitchFamily="34" charset="-128"/>
                <a:ea typeface="Meiryo" pitchFamily="34" charset="-128"/>
                <a:cs typeface="Meiryo" pitchFamily="34" charset="-128"/>
              </a:rPr>
              <a:t>の算定があれば </a:t>
            </a:r>
            <a:r>
              <a:rPr lang="en-US" altLang="ja-JP" sz="1100" dirty="0">
                <a:latin typeface="Meiryo" pitchFamily="34" charset="-128"/>
                <a:ea typeface="Meiryo" pitchFamily="34" charset="-128"/>
                <a:cs typeface="Meiryo" pitchFamily="34" charset="-128"/>
              </a:rPr>
              <a:t>000 </a:t>
            </a:r>
            <a:r>
              <a:rPr lang="ja-JP" altLang="en-US" sz="1100" dirty="0">
                <a:latin typeface="Meiryo" pitchFamily="34" charset="-128"/>
                <a:ea typeface="Meiryo" pitchFamily="34" charset="-128"/>
                <a:cs typeface="Meiryo" pitchFamily="34" charset="-128"/>
              </a:rPr>
              <a:t>段階の条件を満たします</a:t>
            </a:r>
            <a:r>
              <a:rPr lang="ko-KR" altLang="en-US" sz="1100" dirty="0">
                <a:latin typeface="Meiryo" pitchFamily="34" charset="-128"/>
                <a:ea typeface="Meiryo" pitchFamily="34" charset="-128"/>
                <a:cs typeface="Meiryo" pitchFamily="34" charset="-128"/>
              </a:rPr>
              <a:t>。</a:t>
            </a:r>
            <a:endParaRPr lang="en-US" altLang="ko-KR" sz="1100" dirty="0">
              <a:latin typeface="Meiryo" pitchFamily="34" charset="-128"/>
              <a:ea typeface="Meiryo" pitchFamily="34" charset="-128"/>
              <a:cs typeface="Meiryo" pitchFamily="34" charset="-128"/>
            </a:endParaRPr>
          </a:p>
        </p:txBody>
      </p:sp>
      <p:sp>
        <p:nvSpPr>
          <p:cNvPr id="17" name="TextBox 16"/>
          <p:cNvSpPr txBox="1"/>
          <p:nvPr/>
        </p:nvSpPr>
        <p:spPr>
          <a:xfrm>
            <a:off x="7582175" y="2351975"/>
            <a:ext cx="364202" cy="307777"/>
          </a:xfrm>
          <a:prstGeom prst="rect">
            <a:avLst/>
          </a:prstGeom>
          <a:noFill/>
        </p:spPr>
        <p:txBody>
          <a:bodyPr wrap="none" rtlCol="0">
            <a:spAutoFit/>
          </a:bodyPr>
          <a:lstStyle/>
          <a:p>
            <a:r>
              <a:rPr lang="en-US" altLang="ko-KR" dirty="0">
                <a:solidFill>
                  <a:srgbClr val="FF0000"/>
                </a:solidFill>
                <a:latin typeface="굴림체" pitchFamily="49" charset="-127"/>
              </a:rPr>
              <a:t>③</a:t>
            </a:r>
            <a:endParaRPr lang="ko-KR" altLang="en-US" dirty="0">
              <a:solidFill>
                <a:srgbClr val="FF0000"/>
              </a:solidFill>
            </a:endParaRPr>
          </a:p>
        </p:txBody>
      </p:sp>
      <p:sp>
        <p:nvSpPr>
          <p:cNvPr id="13" name="Text Box 5"/>
          <p:cNvSpPr txBox="1">
            <a:spLocks noChangeArrowheads="1"/>
          </p:cNvSpPr>
          <p:nvPr/>
        </p:nvSpPr>
        <p:spPr bwMode="auto">
          <a:xfrm>
            <a:off x="815975" y="1174750"/>
            <a:ext cx="8154770" cy="261610"/>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PLJ053M006 : 2</a:t>
            </a:r>
            <a:r>
              <a:rPr kumimoji="1" lang="ja-JP" altLang="en-US" sz="1100" b="0" dirty="0">
                <a:solidFill>
                  <a:srgbClr val="003366"/>
                </a:solidFill>
                <a:latin typeface="Meiryo" pitchFamily="34" charset="-128"/>
                <a:ea typeface="Meiryo" pitchFamily="34" charset="-128"/>
                <a:cs typeface="Meiryo" pitchFamily="34" charset="-128"/>
              </a:rPr>
              <a:t>歳に対して「皮膚科軟膏処置（３０００ｃｍ２以上６０００ｃｍ２未満）」は過剰ではないでしょうか。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pic>
        <p:nvPicPr>
          <p:cNvPr id="2053" name="Picture 5"/>
          <p:cNvPicPr>
            <a:picLocks noChangeAspect="1" noChangeArrowheads="1"/>
          </p:cNvPicPr>
          <p:nvPr/>
        </p:nvPicPr>
        <p:blipFill>
          <a:blip r:embed="rId5" cstate="print"/>
          <a:srcRect/>
          <a:stretch>
            <a:fillRect/>
          </a:stretch>
        </p:blipFill>
        <p:spPr bwMode="auto">
          <a:xfrm>
            <a:off x="5556636" y="2037148"/>
            <a:ext cx="3286125" cy="723900"/>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cstate="print"/>
          <a:srcRect/>
          <a:stretch>
            <a:fillRect/>
          </a:stretch>
        </p:blipFill>
        <p:spPr bwMode="auto">
          <a:xfrm>
            <a:off x="396892" y="4197878"/>
            <a:ext cx="4191000" cy="695325"/>
          </a:xfrm>
          <a:prstGeom prst="rect">
            <a:avLst/>
          </a:prstGeom>
          <a:noFill/>
          <a:ln w="9525">
            <a:noFill/>
            <a:miter lim="800000"/>
            <a:headEnd/>
            <a:tailEnd/>
          </a:ln>
          <a:effectLst/>
        </p:spPr>
      </p:pic>
      <p:sp>
        <p:nvSpPr>
          <p:cNvPr id="16" name="TextBox 15"/>
          <p:cNvSpPr txBox="1"/>
          <p:nvPr/>
        </p:nvSpPr>
        <p:spPr>
          <a:xfrm>
            <a:off x="7628421" y="2361397"/>
            <a:ext cx="360996" cy="307777"/>
          </a:xfrm>
          <a:prstGeom prst="rect">
            <a:avLst/>
          </a:prstGeom>
          <a:noFill/>
        </p:spPr>
        <p:txBody>
          <a:bodyPr wrap="none" rtlCol="0">
            <a:spAutoFit/>
          </a:bodyPr>
          <a:lstStyle/>
          <a:p>
            <a:r>
              <a:rPr lang="en-US" altLang="ko-KR" dirty="0">
                <a:solidFill>
                  <a:srgbClr val="FF0000"/>
                </a:solidFill>
                <a:latin typeface="굴림체" pitchFamily="49" charset="-127"/>
              </a:rPr>
              <a:t>②</a:t>
            </a:r>
            <a:endParaRPr lang="ko-KR" altLang="en-US" dirty="0">
              <a:solidFill>
                <a:srgbClr val="FF0000"/>
              </a:solidFill>
            </a:endParaRPr>
          </a:p>
        </p:txBody>
      </p:sp>
      <p:sp>
        <p:nvSpPr>
          <p:cNvPr id="15" name="TextBox 14"/>
          <p:cNvSpPr txBox="1"/>
          <p:nvPr/>
        </p:nvSpPr>
        <p:spPr>
          <a:xfrm>
            <a:off x="1395061" y="2001452"/>
            <a:ext cx="364202" cy="307777"/>
          </a:xfrm>
          <a:prstGeom prst="rect">
            <a:avLst/>
          </a:prstGeom>
          <a:noFill/>
        </p:spPr>
        <p:txBody>
          <a:bodyPr wrap="none" rtlCol="0">
            <a:spAutoFit/>
          </a:bodyPr>
          <a:lstStyle/>
          <a:p>
            <a:r>
              <a:rPr lang="en-US" altLang="ko-KR" dirty="0">
                <a:solidFill>
                  <a:srgbClr val="FF0000"/>
                </a:solidFill>
                <a:latin typeface="굴림체" pitchFamily="49" charset="-127"/>
              </a:rPr>
              <a:t>①</a:t>
            </a:r>
            <a:endParaRPr lang="ko-KR" altLang="en-US" dirty="0">
              <a:solidFill>
                <a:srgbClr val="FF0000"/>
              </a:solidFill>
            </a:endParaRPr>
          </a:p>
        </p:txBody>
      </p:sp>
      <p:sp>
        <p:nvSpPr>
          <p:cNvPr id="21" name="Text Box 5"/>
          <p:cNvSpPr txBox="1">
            <a:spLocks noChangeArrowheads="1"/>
          </p:cNvSpPr>
          <p:nvPr/>
        </p:nvSpPr>
        <p:spPr bwMode="auto">
          <a:xfrm>
            <a:off x="396892" y="4872557"/>
            <a:ext cx="8159751" cy="515526"/>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ja-JP" altLang="en-US" sz="1100" b="0" dirty="0">
                <a:latin typeface="Meiryo" pitchFamily="34" charset="-128"/>
                <a:ea typeface="Meiryo" pitchFamily="34" charset="-128"/>
                <a:cs typeface="Meiryo" pitchFamily="34" charset="-128"/>
              </a:rPr>
              <a:t>③ メッセージの </a:t>
            </a:r>
            <a:r>
              <a:rPr lang="en-US" altLang="ja-JP" sz="1100" b="0" dirty="0">
                <a:latin typeface="Meiryo" pitchFamily="34" charset="-128"/>
                <a:ea typeface="Meiryo" pitchFamily="34" charset="-128"/>
                <a:cs typeface="Meiryo" pitchFamily="34" charset="-128"/>
              </a:rPr>
              <a:t>@Age@</a:t>
            </a:r>
            <a:r>
              <a:rPr lang="ja-JP" altLang="en-US" sz="1100" b="0" dirty="0">
                <a:latin typeface="Meiryo" pitchFamily="34" charset="-128"/>
                <a:ea typeface="Meiryo" pitchFamily="34" charset="-128"/>
                <a:cs typeface="Meiryo" pitchFamily="34" charset="-128"/>
              </a:rPr>
              <a:t>は患者の年齢に置き換えされます。</a:t>
            </a:r>
            <a:endParaRPr lang="en-US" altLang="ja-JP" sz="1100" b="0" dirty="0">
              <a:latin typeface="Meiryo" pitchFamily="34" charset="-128"/>
              <a:ea typeface="Meiryo" pitchFamily="34" charset="-128"/>
              <a:cs typeface="Meiryo" pitchFamily="34" charset="-128"/>
            </a:endParaRPr>
          </a:p>
          <a:p>
            <a:pPr marL="177800" indent="-177800">
              <a:spcBef>
                <a:spcPct val="50000"/>
              </a:spcBef>
            </a:pPr>
            <a:r>
              <a:rPr lang="en-US" altLang="ja-JP" sz="1100" b="0" dirty="0">
                <a:latin typeface="Meiryo" pitchFamily="34" charset="-128"/>
                <a:ea typeface="Meiryo" pitchFamily="34" charset="-128"/>
                <a:cs typeface="Meiryo" pitchFamily="34" charset="-128"/>
              </a:rPr>
              <a:t>④ </a:t>
            </a:r>
            <a:r>
              <a:rPr lang="ja-JP" altLang="en-US" sz="1100" b="0" dirty="0">
                <a:latin typeface="Meiryo" pitchFamily="34" charset="-128"/>
                <a:ea typeface="Meiryo" pitchFamily="34" charset="-128"/>
                <a:cs typeface="Meiryo" pitchFamily="34" charset="-128"/>
              </a:rPr>
              <a:t>メッセージの </a:t>
            </a:r>
            <a:r>
              <a:rPr lang="en-US" altLang="ja-JP" sz="1100" b="0" dirty="0">
                <a:latin typeface="Meiryo" pitchFamily="34" charset="-128"/>
                <a:ea typeface="Meiryo" pitchFamily="34" charset="-128"/>
                <a:cs typeface="Meiryo" pitchFamily="34" charset="-128"/>
              </a:rPr>
              <a:t>#000</a:t>
            </a:r>
            <a:r>
              <a:rPr lang="ja-JP" altLang="en-US" sz="1100" b="0" dirty="0">
                <a:latin typeface="Meiryo" pitchFamily="34" charset="-128"/>
                <a:ea typeface="Meiryo" pitchFamily="34" charset="-128"/>
                <a:cs typeface="Meiryo" pitchFamily="34" charset="-128"/>
              </a:rPr>
              <a:t>は </a:t>
            </a:r>
            <a:r>
              <a:rPr lang="en-US" altLang="ja-JP" sz="1100" b="0" dirty="0">
                <a:latin typeface="Meiryo" pitchFamily="34" charset="-128"/>
                <a:ea typeface="Meiryo" pitchFamily="34" charset="-128"/>
                <a:cs typeface="Meiryo" pitchFamily="34" charset="-128"/>
              </a:rPr>
              <a:t>000 </a:t>
            </a:r>
            <a:r>
              <a:rPr lang="ja-JP" altLang="en-US" sz="1100" b="0" dirty="0">
                <a:latin typeface="Meiryo" pitchFamily="34" charset="-128"/>
                <a:ea typeface="Meiryo" pitchFamily="34" charset="-128"/>
                <a:cs typeface="Meiryo" pitchFamily="34" charset="-128"/>
              </a:rPr>
              <a:t>段階の条件を満たすコードのレセプトに記載された名称です。</a:t>
            </a:r>
            <a:endParaRPr lang="en-US" altLang="ja-JP" sz="1100" b="0" dirty="0">
              <a:latin typeface="Meiryo" pitchFamily="34" charset="-128"/>
              <a:ea typeface="Meiryo" pitchFamily="34" charset="-128"/>
              <a:cs typeface="Meiryo" pitchFamily="34" charset="-128"/>
            </a:endParaRPr>
          </a:p>
        </p:txBody>
      </p:sp>
      <p:sp>
        <p:nvSpPr>
          <p:cNvPr id="22" name="Text Box 5"/>
          <p:cNvSpPr txBox="1">
            <a:spLocks noChangeArrowheads="1"/>
          </p:cNvSpPr>
          <p:nvPr/>
        </p:nvSpPr>
        <p:spPr bwMode="auto">
          <a:xfrm>
            <a:off x="396892" y="6258769"/>
            <a:ext cx="8159751" cy="261610"/>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ja-JP" sz="1100" b="0" dirty="0">
                <a:latin typeface="Meiryo" pitchFamily="34" charset="-128"/>
                <a:ea typeface="Meiryo" pitchFamily="34" charset="-128"/>
                <a:cs typeface="Meiryo" pitchFamily="34" charset="-128"/>
              </a:rPr>
              <a:t>⑤ </a:t>
            </a:r>
            <a:r>
              <a:rPr lang="ja-JP" altLang="en-US" sz="1100" b="0" dirty="0">
                <a:latin typeface="Meiryo" pitchFamily="34" charset="-128"/>
                <a:ea typeface="Meiryo" pitchFamily="34" charset="-128"/>
                <a:cs typeface="Meiryo" pitchFamily="34" charset="-128"/>
              </a:rPr>
              <a:t>対象の回数</a:t>
            </a:r>
            <a:r>
              <a:rPr lang="en-US" altLang="ja-JP" sz="1100" b="0" dirty="0">
                <a:latin typeface="Meiryo" pitchFamily="34" charset="-128"/>
                <a:ea typeface="Meiryo" pitchFamily="34" charset="-128"/>
                <a:cs typeface="Meiryo" pitchFamily="34" charset="-128"/>
              </a:rPr>
              <a:t>X</a:t>
            </a:r>
            <a:r>
              <a:rPr lang="ja-JP" altLang="en-US" sz="1100" b="0" dirty="0">
                <a:latin typeface="Meiryo" pitchFamily="34" charset="-128"/>
                <a:ea typeface="Meiryo" pitchFamily="34" charset="-128"/>
                <a:cs typeface="Meiryo" pitchFamily="34" charset="-128"/>
              </a:rPr>
              <a:t>点数全部を</a:t>
            </a:r>
            <a:r>
              <a:rPr lang="ko-KR" altLang="en-US" sz="1100" b="0" dirty="0">
                <a:latin typeface="Meiryo" pitchFamily="34" charset="-128"/>
                <a:ea typeface="Meiryo" pitchFamily="34" charset="-128"/>
                <a:cs typeface="Meiryo" pitchFamily="34" charset="-128"/>
              </a:rPr>
              <a:t>減点予測点数</a:t>
            </a:r>
            <a:r>
              <a:rPr lang="ja-JP" altLang="en-US" sz="1100" b="0" dirty="0">
                <a:latin typeface="Meiryo" pitchFamily="34" charset="-128"/>
                <a:ea typeface="Meiryo" pitchFamily="34" charset="-128"/>
                <a:cs typeface="Meiryo" pitchFamily="34" charset="-128"/>
              </a:rPr>
              <a:t>で計算します。</a:t>
            </a:r>
            <a:endParaRPr lang="en-US" altLang="ko-KR" sz="1100" b="0" dirty="0">
              <a:latin typeface="Meiryo" pitchFamily="34" charset="-128"/>
              <a:ea typeface="Meiryo" pitchFamily="34" charset="-128"/>
              <a:cs typeface="Meiryo" pitchFamily="34" charset="-128"/>
            </a:endParaRPr>
          </a:p>
        </p:txBody>
      </p:sp>
      <p:sp>
        <p:nvSpPr>
          <p:cNvPr id="23" name="TextBox 22"/>
          <p:cNvSpPr txBox="1"/>
          <p:nvPr/>
        </p:nvSpPr>
        <p:spPr>
          <a:xfrm>
            <a:off x="1794187" y="4649219"/>
            <a:ext cx="360996" cy="307777"/>
          </a:xfrm>
          <a:prstGeom prst="rect">
            <a:avLst/>
          </a:prstGeom>
          <a:noFill/>
        </p:spPr>
        <p:txBody>
          <a:bodyPr wrap="none" rtlCol="0">
            <a:spAutoFit/>
          </a:bodyPr>
          <a:lstStyle/>
          <a:p>
            <a:r>
              <a:rPr lang="en-US" altLang="ko-KR" dirty="0">
                <a:solidFill>
                  <a:srgbClr val="FF0000"/>
                </a:solidFill>
                <a:latin typeface="굴림체" pitchFamily="49" charset="-127"/>
              </a:rPr>
              <a:t>④</a:t>
            </a:r>
            <a:endParaRPr lang="ko-KR" altLang="en-US" dirty="0">
              <a:solidFill>
                <a:srgbClr val="FF0000"/>
              </a:solidFill>
            </a:endParaRPr>
          </a:p>
        </p:txBody>
      </p:sp>
      <p:sp>
        <p:nvSpPr>
          <p:cNvPr id="19" name="TextBox 18"/>
          <p:cNvSpPr txBox="1"/>
          <p:nvPr/>
        </p:nvSpPr>
        <p:spPr>
          <a:xfrm>
            <a:off x="852512" y="4660450"/>
            <a:ext cx="364202" cy="307777"/>
          </a:xfrm>
          <a:prstGeom prst="rect">
            <a:avLst/>
          </a:prstGeom>
          <a:noFill/>
        </p:spPr>
        <p:txBody>
          <a:bodyPr wrap="none" rtlCol="0">
            <a:spAutoFit/>
          </a:bodyPr>
          <a:lstStyle/>
          <a:p>
            <a:r>
              <a:rPr lang="en-US" altLang="ko-KR" dirty="0">
                <a:solidFill>
                  <a:srgbClr val="FF0000"/>
                </a:solidFill>
                <a:latin typeface="굴림체" pitchFamily="49" charset="-127"/>
              </a:rPr>
              <a:t>③</a:t>
            </a:r>
            <a:endParaRPr lang="ko-KR" altLang="en-US" dirty="0">
              <a:solidFill>
                <a:srgbClr val="FF0000"/>
              </a:solidFill>
            </a:endParaRPr>
          </a:p>
        </p:txBody>
      </p:sp>
      <p:sp>
        <p:nvSpPr>
          <p:cNvPr id="20" name="TextBox 19"/>
          <p:cNvSpPr txBox="1"/>
          <p:nvPr/>
        </p:nvSpPr>
        <p:spPr>
          <a:xfrm>
            <a:off x="2091064" y="5691053"/>
            <a:ext cx="360996" cy="307777"/>
          </a:xfrm>
          <a:prstGeom prst="rect">
            <a:avLst/>
          </a:prstGeom>
          <a:noFill/>
        </p:spPr>
        <p:txBody>
          <a:bodyPr wrap="none" rtlCol="0">
            <a:spAutoFit/>
          </a:bodyPr>
          <a:lstStyle>
            <a:defPPr>
              <a:defRPr lang="en-US"/>
            </a:defPPr>
            <a:lvl1pPr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1pPr>
            <a:lvl2pPr marL="4572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2pPr>
            <a:lvl3pPr marL="9144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3pPr>
            <a:lvl4pPr marL="13716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4pPr>
            <a:lvl5pPr marL="1828800" algn="l" rtl="0" fontAlgn="base" latinLnBrk="1">
              <a:spcBef>
                <a:spcPct val="0"/>
              </a:spcBef>
              <a:spcAft>
                <a:spcPct val="0"/>
              </a:spcAft>
              <a:defRPr sz="1400" b="1" kern="1200">
                <a:solidFill>
                  <a:schemeClr val="bg1"/>
                </a:solidFill>
                <a:latin typeface="Lucida Sans" pitchFamily="34" charset="0"/>
                <a:ea typeface="굴림" pitchFamily="50" charset="-127"/>
                <a:cs typeface="+mn-cs"/>
              </a:defRPr>
            </a:lvl5pPr>
            <a:lvl6pPr marL="2286000" algn="l" defTabSz="914400" rtl="0" eaLnBrk="1" latinLnBrk="1" hangingPunct="1">
              <a:defRPr sz="1400" b="1" kern="1200">
                <a:solidFill>
                  <a:schemeClr val="bg1"/>
                </a:solidFill>
                <a:latin typeface="Lucida Sans" pitchFamily="34" charset="0"/>
                <a:ea typeface="굴림" pitchFamily="50" charset="-127"/>
                <a:cs typeface="+mn-cs"/>
              </a:defRPr>
            </a:lvl6pPr>
            <a:lvl7pPr marL="2743200" algn="l" defTabSz="914400" rtl="0" eaLnBrk="1" latinLnBrk="1" hangingPunct="1">
              <a:defRPr sz="1400" b="1" kern="1200">
                <a:solidFill>
                  <a:schemeClr val="bg1"/>
                </a:solidFill>
                <a:latin typeface="Lucida Sans" pitchFamily="34" charset="0"/>
                <a:ea typeface="굴림" pitchFamily="50" charset="-127"/>
                <a:cs typeface="+mn-cs"/>
              </a:defRPr>
            </a:lvl7pPr>
            <a:lvl8pPr marL="3200400" algn="l" defTabSz="914400" rtl="0" eaLnBrk="1" latinLnBrk="1" hangingPunct="1">
              <a:defRPr sz="1400" b="1" kern="1200">
                <a:solidFill>
                  <a:schemeClr val="bg1"/>
                </a:solidFill>
                <a:latin typeface="Lucida Sans" pitchFamily="34" charset="0"/>
                <a:ea typeface="굴림" pitchFamily="50" charset="-127"/>
                <a:cs typeface="+mn-cs"/>
              </a:defRPr>
            </a:lvl8pPr>
            <a:lvl9pPr marL="3657600" algn="l" defTabSz="914400" rtl="0" eaLnBrk="1" latinLnBrk="1" hangingPunct="1">
              <a:defRPr sz="1400" b="1" kern="1200">
                <a:solidFill>
                  <a:schemeClr val="bg1"/>
                </a:solidFill>
                <a:latin typeface="Lucida Sans" pitchFamily="34" charset="0"/>
                <a:ea typeface="굴림" pitchFamily="50" charset="-127"/>
                <a:cs typeface="+mn-cs"/>
              </a:defRPr>
            </a:lvl9pPr>
          </a:lstStyle>
          <a:p>
            <a:r>
              <a:rPr lang="en-US" altLang="ko-KR" dirty="0">
                <a:solidFill>
                  <a:srgbClr val="FF0000"/>
                </a:solidFill>
                <a:latin typeface="굴림체" pitchFamily="49" charset="-127"/>
              </a:rPr>
              <a:t>⑤</a:t>
            </a:r>
            <a:endParaRPr lang="ko-KR" altLang="en-US" dirty="0">
              <a:solidFill>
                <a:srgbClr val="FF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110597" name="Text Box 5"/>
          <p:cNvSpPr txBox="1">
            <a:spLocks noChangeArrowheads="1"/>
          </p:cNvSpPr>
          <p:nvPr/>
        </p:nvSpPr>
        <p:spPr bwMode="auto">
          <a:xfrm>
            <a:off x="815975" y="1174750"/>
            <a:ext cx="8154770" cy="261610"/>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PLJ081M001 : </a:t>
            </a:r>
            <a:r>
              <a:rPr kumimoji="1" lang="ja-JP" altLang="en-US" sz="1100" b="0" dirty="0">
                <a:solidFill>
                  <a:srgbClr val="003366"/>
                </a:solidFill>
                <a:latin typeface="Meiryo" pitchFamily="34" charset="-128"/>
                <a:ea typeface="Meiryo" pitchFamily="34" charset="-128"/>
                <a:cs typeface="Meiryo" pitchFamily="34" charset="-128"/>
              </a:rPr>
              <a:t>手術に伴う処置と思われます。「メトロイリンテル」の算定はいかがでしょうか。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110599" name="Text Box 5"/>
          <p:cNvSpPr txBox="1">
            <a:spLocks noChangeArrowheads="1"/>
          </p:cNvSpPr>
          <p:nvPr/>
        </p:nvSpPr>
        <p:spPr bwMode="auto">
          <a:xfrm>
            <a:off x="298449" y="1966913"/>
            <a:ext cx="2492375" cy="684803"/>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ja-JP" sz="1100" b="0" dirty="0">
                <a:latin typeface="Meiryo" pitchFamily="34" charset="-128"/>
                <a:ea typeface="Meiryo" pitchFamily="34" charset="-128"/>
                <a:cs typeface="Meiryo" pitchFamily="34" charset="-128"/>
              </a:rPr>
              <a:t>0)</a:t>
            </a:r>
            <a:r>
              <a:rPr lang="ja-JP" altLang="en-US" sz="1100" b="0" dirty="0">
                <a:latin typeface="Meiryo" pitchFamily="34" charset="-128"/>
                <a:ea typeface="Meiryo" pitchFamily="34" charset="-128"/>
                <a:cs typeface="Meiryo" pitchFamily="34" charset="-128"/>
              </a:rPr>
              <a:t> レセプトに</a:t>
            </a:r>
            <a:r>
              <a:rPr lang="en-US" altLang="ja-JP" sz="1100" b="0" dirty="0">
                <a:latin typeface="Meiryo" pitchFamily="34" charset="-128"/>
                <a:ea typeface="Meiryo" pitchFamily="34" charset="-128"/>
                <a:cs typeface="Meiryo" pitchFamily="34" charset="-128"/>
              </a:rPr>
              <a:t>G1</a:t>
            </a:r>
            <a:r>
              <a:rPr lang="ja-JP" altLang="en-US" sz="1100" b="0" dirty="0">
                <a:latin typeface="Meiryo" pitchFamily="34" charset="-128"/>
                <a:ea typeface="Meiryo" pitchFamily="34" charset="-128"/>
                <a:cs typeface="Meiryo" pitchFamily="34" charset="-128"/>
              </a:rPr>
              <a:t>の算定があります。</a:t>
            </a:r>
          </a:p>
          <a:p>
            <a:pPr marL="177800" indent="-177800">
              <a:spcBef>
                <a:spcPct val="50000"/>
              </a:spcBef>
            </a:pPr>
            <a:r>
              <a:rPr lang="en-US" altLang="ja-JP" sz="1100" b="0" dirty="0">
                <a:latin typeface="Meiryo" pitchFamily="34" charset="-128"/>
                <a:ea typeface="Meiryo" pitchFamily="34" charset="-128"/>
                <a:cs typeface="Meiryo" pitchFamily="34" charset="-128"/>
              </a:rPr>
              <a:t>1) </a:t>
            </a:r>
            <a:r>
              <a:rPr lang="ja-JP" altLang="en-US" sz="1100" b="0" dirty="0">
                <a:latin typeface="Meiryo" pitchFamily="34" charset="-128"/>
                <a:ea typeface="Meiryo" pitchFamily="34" charset="-128"/>
                <a:cs typeface="Meiryo" pitchFamily="34" charset="-128"/>
              </a:rPr>
              <a:t>０段階のレセプトと同日に</a:t>
            </a:r>
            <a:r>
              <a:rPr lang="en-US" altLang="ja-JP" sz="1100" b="0" dirty="0">
                <a:latin typeface="Meiryo" pitchFamily="34" charset="-128"/>
                <a:ea typeface="Meiryo" pitchFamily="34" charset="-128"/>
                <a:cs typeface="Meiryo" pitchFamily="34" charset="-128"/>
              </a:rPr>
              <a:t>G2</a:t>
            </a:r>
            <a:r>
              <a:rPr lang="ja-JP" altLang="en-US" sz="1100" b="0" dirty="0">
                <a:latin typeface="Meiryo" pitchFamily="34" charset="-128"/>
                <a:ea typeface="Meiryo" pitchFamily="34" charset="-128"/>
                <a:cs typeface="Meiryo" pitchFamily="34" charset="-128"/>
              </a:rPr>
              <a:t>の算定があります。</a:t>
            </a: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診療行為点検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1</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点検方法</a:t>
            </a:r>
          </a:p>
        </p:txBody>
      </p:sp>
      <p:pic>
        <p:nvPicPr>
          <p:cNvPr id="2050" name="Picture 2"/>
          <p:cNvPicPr>
            <a:picLocks noChangeAspect="1" noChangeArrowheads="1"/>
          </p:cNvPicPr>
          <p:nvPr/>
        </p:nvPicPr>
        <p:blipFill>
          <a:blip r:embed="rId3" cstate="print"/>
          <a:srcRect/>
          <a:stretch>
            <a:fillRect/>
          </a:stretch>
        </p:blipFill>
        <p:spPr bwMode="auto">
          <a:xfrm>
            <a:off x="2994025" y="1654175"/>
            <a:ext cx="5972175" cy="448627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396892" y="2010174"/>
            <a:ext cx="4991100" cy="1085850"/>
          </a:xfrm>
          <a:prstGeom prst="rect">
            <a:avLst/>
          </a:prstGeom>
          <a:noFill/>
          <a:ln w="9525">
            <a:noFill/>
            <a:miter lim="800000"/>
            <a:headEnd/>
            <a:tailEnd/>
          </a:ln>
          <a:effectLst/>
        </p:spPr>
      </p:pic>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診療行為点検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1</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説明</a:t>
            </a:r>
          </a:p>
        </p:txBody>
      </p:sp>
      <p:sp>
        <p:nvSpPr>
          <p:cNvPr id="13" name="Text Box 5"/>
          <p:cNvSpPr txBox="1">
            <a:spLocks noChangeArrowheads="1"/>
          </p:cNvSpPr>
          <p:nvPr/>
        </p:nvSpPr>
        <p:spPr bwMode="auto">
          <a:xfrm>
            <a:off x="815975" y="1174750"/>
            <a:ext cx="8154770" cy="261610"/>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PLJ081M001 : </a:t>
            </a:r>
            <a:r>
              <a:rPr kumimoji="1" lang="ja-JP" altLang="en-US" sz="1100" b="0" dirty="0">
                <a:solidFill>
                  <a:srgbClr val="003366"/>
                </a:solidFill>
                <a:latin typeface="Meiryo" pitchFamily="34" charset="-128"/>
                <a:ea typeface="Meiryo" pitchFamily="34" charset="-128"/>
                <a:cs typeface="Meiryo" pitchFamily="34" charset="-128"/>
              </a:rPr>
              <a:t>手術に伴う処置と思われます。「メトロイリンテル」の算定はいかがでしょうか。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16" name="TextBox 15"/>
          <p:cNvSpPr txBox="1"/>
          <p:nvPr/>
        </p:nvSpPr>
        <p:spPr>
          <a:xfrm>
            <a:off x="2276774" y="2303645"/>
            <a:ext cx="360996" cy="307777"/>
          </a:xfrm>
          <a:prstGeom prst="rect">
            <a:avLst/>
          </a:prstGeom>
          <a:noFill/>
        </p:spPr>
        <p:txBody>
          <a:bodyPr wrap="none" rtlCol="0">
            <a:spAutoFit/>
          </a:bodyPr>
          <a:lstStyle/>
          <a:p>
            <a:r>
              <a:rPr lang="en-US" altLang="ko-KR" dirty="0">
                <a:solidFill>
                  <a:srgbClr val="FF0000"/>
                </a:solidFill>
                <a:latin typeface="굴림체" pitchFamily="49" charset="-127"/>
              </a:rPr>
              <a:t>②</a:t>
            </a:r>
            <a:endParaRPr lang="ko-KR" altLang="en-US" dirty="0">
              <a:solidFill>
                <a:srgbClr val="FF0000"/>
              </a:solidFill>
            </a:endParaRPr>
          </a:p>
        </p:txBody>
      </p:sp>
      <p:sp>
        <p:nvSpPr>
          <p:cNvPr id="15" name="TextBox 14"/>
          <p:cNvSpPr txBox="1"/>
          <p:nvPr/>
        </p:nvSpPr>
        <p:spPr>
          <a:xfrm>
            <a:off x="1934076" y="2540467"/>
            <a:ext cx="364202" cy="307777"/>
          </a:xfrm>
          <a:prstGeom prst="rect">
            <a:avLst/>
          </a:prstGeom>
          <a:noFill/>
        </p:spPr>
        <p:txBody>
          <a:bodyPr wrap="none" rtlCol="0">
            <a:spAutoFit/>
          </a:bodyPr>
          <a:lstStyle/>
          <a:p>
            <a:r>
              <a:rPr lang="en-US" altLang="ko-KR" dirty="0">
                <a:solidFill>
                  <a:srgbClr val="FF0000"/>
                </a:solidFill>
                <a:latin typeface="굴림체" pitchFamily="49" charset="-127"/>
              </a:rPr>
              <a:t>①</a:t>
            </a:r>
            <a:endParaRPr lang="ko-KR" altLang="en-US" dirty="0">
              <a:solidFill>
                <a:srgbClr val="FF0000"/>
              </a:solidFill>
            </a:endParaRPr>
          </a:p>
        </p:txBody>
      </p:sp>
      <p:sp>
        <p:nvSpPr>
          <p:cNvPr id="18" name="Text Box 5"/>
          <p:cNvSpPr txBox="1">
            <a:spLocks noChangeArrowheads="1"/>
          </p:cNvSpPr>
          <p:nvPr/>
        </p:nvSpPr>
        <p:spPr bwMode="auto">
          <a:xfrm>
            <a:off x="396892" y="3237863"/>
            <a:ext cx="8159751" cy="1446550"/>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ko-KR" sz="1100" b="0" dirty="0">
                <a:latin typeface="Meiryo" pitchFamily="34" charset="-128"/>
                <a:ea typeface="Meiryo" pitchFamily="34" charset="-128"/>
                <a:cs typeface="Meiryo" pitchFamily="34" charset="-128"/>
                <a:sym typeface="Wingdings" pitchFamily="2" charset="2"/>
              </a:rPr>
              <a:t>① </a:t>
            </a:r>
            <a:r>
              <a:rPr lang="ja-JP" altLang="en-US" sz="1100" b="0" dirty="0">
                <a:latin typeface="Meiryo" pitchFamily="34" charset="-128"/>
                <a:ea typeface="Meiryo" pitchFamily="34" charset="-128"/>
                <a:cs typeface="Meiryo" pitchFamily="34" charset="-128"/>
                <a:sym typeface="Wingdings" pitchFamily="2" charset="2"/>
              </a:rPr>
              <a:t>今の段階に含まれたｸﾞﾙｰﾌﾟ</a:t>
            </a:r>
            <a:r>
              <a:rPr lang="ko-KR" altLang="en-US" sz="1100" b="0" dirty="0">
                <a:latin typeface="Meiryo" pitchFamily="34" charset="-128"/>
                <a:ea typeface="Meiryo" pitchFamily="34" charset="-128"/>
                <a:cs typeface="Meiryo" pitchFamily="34" charset="-128"/>
                <a:sym typeface="Wingdings" pitchFamily="2" charset="2"/>
              </a:rPr>
              <a:t>「</a:t>
            </a:r>
            <a:r>
              <a:rPr lang="zh-TW" altLang="en-US" sz="1100" b="0" dirty="0">
                <a:latin typeface="Meiryo" pitchFamily="34" charset="-128"/>
                <a:ea typeface="Meiryo" pitchFamily="34" charset="-128"/>
                <a:cs typeface="Meiryo" pitchFamily="34" charset="-128"/>
                <a:sym typeface="Wingdings" pitchFamily="2" charset="2"/>
              </a:rPr>
              <a:t>会陰（</a:t>
            </a:r>
            <a:r>
              <a:rPr lang="ja-JP" altLang="en-US" sz="1100" b="0" dirty="0">
                <a:latin typeface="Meiryo" pitchFamily="34" charset="-128"/>
                <a:cs typeface="Meiryo" pitchFamily="34" charset="-128"/>
              </a:rPr>
              <a:t>腟壁</a:t>
            </a:r>
            <a:r>
              <a:rPr lang="ja-JP" altLang="en-US" sz="1100" b="0" dirty="0">
                <a:latin typeface="Meiryo" pitchFamily="34" charset="-128"/>
                <a:ea typeface="Meiryo" pitchFamily="34" charset="-128"/>
                <a:cs typeface="Meiryo" pitchFamily="34" charset="-128"/>
                <a:sym typeface="Wingdings" pitchFamily="2" charset="2"/>
              </a:rPr>
              <a:t>）裂創縫合術</a:t>
            </a:r>
            <a:r>
              <a:rPr lang="zh-TW" altLang="en-US" sz="1100" b="0" dirty="0">
                <a:latin typeface="Meiryo" pitchFamily="34" charset="-128"/>
                <a:ea typeface="Meiryo" pitchFamily="34" charset="-128"/>
                <a:cs typeface="Meiryo" pitchFamily="34" charset="-128"/>
                <a:sym typeface="Wingdings" pitchFamily="2" charset="2"/>
              </a:rPr>
              <a:t>」</a:t>
            </a:r>
            <a:r>
              <a:rPr lang="ja-JP" altLang="en-US" sz="1100" b="0" dirty="0">
                <a:latin typeface="Meiryo" pitchFamily="34" charset="-128"/>
                <a:ea typeface="Meiryo" pitchFamily="34" charset="-128"/>
                <a:cs typeface="Meiryo" pitchFamily="34" charset="-128"/>
                <a:sym typeface="Wingdings" pitchFamily="2" charset="2"/>
              </a:rPr>
              <a:t> のコードを検索する範囲を</a:t>
            </a:r>
            <a:r>
              <a:rPr lang="en-US" altLang="ja-JP" sz="1100" b="0" dirty="0">
                <a:latin typeface="Meiryo" pitchFamily="34" charset="-128"/>
                <a:ea typeface="Meiryo" pitchFamily="34" charset="-128"/>
                <a:cs typeface="Meiryo" pitchFamily="34" charset="-128"/>
                <a:sym typeface="Wingdings" pitchFamily="2" charset="2"/>
              </a:rPr>
              <a:t>000 </a:t>
            </a:r>
            <a:r>
              <a:rPr lang="ja-JP" altLang="en-US" sz="1100" b="0" dirty="0">
                <a:latin typeface="Meiryo" pitchFamily="34" charset="-128"/>
                <a:ea typeface="Meiryo" pitchFamily="34" charset="-128"/>
                <a:cs typeface="Meiryo" pitchFamily="34" charset="-128"/>
                <a:sym typeface="Wingdings" pitchFamily="2" charset="2"/>
              </a:rPr>
              <a:t>段階に指定されたｸﾞﾙｰﾌﾟのコード　</a:t>
            </a:r>
            <a:r>
              <a:rPr lang="en-US" altLang="ja-JP" sz="1100" b="0" dirty="0">
                <a:latin typeface="Meiryo" pitchFamily="34" charset="-128"/>
                <a:ea typeface="Meiryo" pitchFamily="34" charset="-128"/>
                <a:cs typeface="Meiryo" pitchFamily="34" charset="-128"/>
                <a:sym typeface="Wingdings" pitchFamily="2" charset="2"/>
              </a:rPr>
              <a:t>(</a:t>
            </a:r>
            <a:r>
              <a:rPr lang="ja-JP" altLang="en-US" sz="1100" b="0" dirty="0">
                <a:latin typeface="Meiryo" pitchFamily="34" charset="-128"/>
                <a:ea typeface="Meiryo" pitchFamily="34" charset="-128"/>
                <a:cs typeface="Meiryo" pitchFamily="34" charset="-128"/>
                <a:sym typeface="Wingdings" pitchFamily="2" charset="2"/>
              </a:rPr>
              <a:t>対象</a:t>
            </a:r>
            <a:r>
              <a:rPr lang="en-US" altLang="ja-JP" sz="1100" b="0" dirty="0">
                <a:latin typeface="Meiryo" pitchFamily="34" charset="-128"/>
                <a:ea typeface="Meiryo" pitchFamily="34" charset="-128"/>
                <a:cs typeface="Meiryo" pitchFamily="34" charset="-128"/>
                <a:sym typeface="Wingdings" pitchFamily="2" charset="2"/>
              </a:rPr>
              <a:t>)</a:t>
            </a:r>
            <a:r>
              <a:rPr lang="ja-JP" altLang="en-US" sz="1100" b="0" dirty="0">
                <a:latin typeface="Meiryo" pitchFamily="34" charset="-128"/>
                <a:ea typeface="Meiryo" pitchFamily="34" charset="-128"/>
                <a:cs typeface="Meiryo" pitchFamily="34" charset="-128"/>
                <a:sym typeface="Wingdings" pitchFamily="2" charset="2"/>
              </a:rPr>
              <a:t>を基準で設定します</a:t>
            </a:r>
            <a:r>
              <a:rPr lang="ko-KR" altLang="en-US" sz="1100" b="0" dirty="0">
                <a:latin typeface="Meiryo" pitchFamily="34" charset="-128"/>
                <a:ea typeface="Meiryo" pitchFamily="34" charset="-128"/>
                <a:cs typeface="Meiryo" pitchFamily="34" charset="-128"/>
                <a:sym typeface="Wingdings" pitchFamily="2" charset="2"/>
              </a:rPr>
              <a:t>。 </a:t>
            </a:r>
            <a:r>
              <a:rPr lang="en-US" altLang="ko-KR" sz="1100" b="0" dirty="0">
                <a:latin typeface="Meiryo" pitchFamily="34" charset="-128"/>
                <a:ea typeface="Meiryo" pitchFamily="34" charset="-128"/>
                <a:cs typeface="Meiryo" pitchFamily="34" charset="-128"/>
                <a:sym typeface="Wingdings" pitchFamily="2" charset="2"/>
              </a:rPr>
              <a:t></a:t>
            </a:r>
            <a:r>
              <a:rPr lang="ja-JP" altLang="en-US" sz="1100" b="0" dirty="0">
                <a:latin typeface="Meiryo" pitchFamily="34" charset="-128"/>
                <a:ea typeface="Meiryo" pitchFamily="34" charset="-128"/>
                <a:cs typeface="Meiryo" pitchFamily="34" charset="-128"/>
                <a:sym typeface="Wingdings" pitchFamily="2" charset="2"/>
              </a:rPr>
              <a:t> メトロイリンテルが算定された算定日内で設定します</a:t>
            </a:r>
            <a:r>
              <a:rPr lang="ko-KR" altLang="en-US" sz="1100" b="0" dirty="0">
                <a:latin typeface="Meiryo" pitchFamily="34" charset="-128"/>
                <a:ea typeface="Meiryo" pitchFamily="34" charset="-128"/>
                <a:cs typeface="Meiryo" pitchFamily="34" charset="-128"/>
                <a:sym typeface="Wingdings" pitchFamily="2" charset="2"/>
              </a:rPr>
              <a:t>。</a:t>
            </a:r>
            <a:r>
              <a:rPr lang="ko-KR" altLang="en-US" sz="1100" b="0" dirty="0">
                <a:latin typeface="Meiryo" pitchFamily="34" charset="-128"/>
                <a:cs typeface="Meiryo" pitchFamily="34" charset="-128"/>
              </a:rPr>
              <a:t>  </a:t>
            </a:r>
            <a:endParaRPr lang="en-US" altLang="ko-KR" sz="1100" b="0" dirty="0">
              <a:latin typeface="Meiryo" pitchFamily="34" charset="-128"/>
              <a:ea typeface="Meiryo" pitchFamily="34" charset="-128"/>
              <a:cs typeface="Meiryo" pitchFamily="34" charset="-128"/>
            </a:endParaRPr>
          </a:p>
          <a:p>
            <a:pPr marL="177800" indent="-177800">
              <a:spcBef>
                <a:spcPct val="50000"/>
              </a:spcBef>
            </a:pPr>
            <a:r>
              <a:rPr lang="en-US" altLang="ko-KR" sz="1100" b="0" dirty="0">
                <a:latin typeface="Meiryo" pitchFamily="34" charset="-128"/>
                <a:ea typeface="Meiryo" pitchFamily="34" charset="-128"/>
                <a:cs typeface="Meiryo" pitchFamily="34" charset="-128"/>
                <a:sym typeface="Wingdings" pitchFamily="2" charset="2"/>
              </a:rPr>
              <a:t>② </a:t>
            </a:r>
            <a:r>
              <a:rPr lang="ja-JP" altLang="en-US" sz="1100" b="0" dirty="0">
                <a:latin typeface="Meiryo" pitchFamily="34" charset="-128"/>
                <a:ea typeface="Meiryo" pitchFamily="34" charset="-128"/>
                <a:cs typeface="Meiryo" pitchFamily="34" charset="-128"/>
                <a:sym typeface="Wingdings" pitchFamily="2" charset="2"/>
              </a:rPr>
              <a:t>ルール段階に含まれた</a:t>
            </a:r>
            <a:r>
              <a:rPr lang="ko-KR" altLang="en-US" sz="1100" b="0" dirty="0">
                <a:latin typeface="Meiryo" pitchFamily="34" charset="-128"/>
                <a:ea typeface="Meiryo" pitchFamily="34" charset="-128"/>
                <a:cs typeface="Meiryo" pitchFamily="34" charset="-128"/>
                <a:sym typeface="Wingdings" pitchFamily="2" charset="2"/>
              </a:rPr>
              <a:t> </a:t>
            </a:r>
            <a:r>
              <a:rPr lang="ja-JP" altLang="en-US" sz="1100" b="0" dirty="0">
                <a:latin typeface="Meiryo" pitchFamily="34" charset="-128"/>
                <a:ea typeface="Meiryo" pitchFamily="34" charset="-128"/>
                <a:cs typeface="Meiryo" pitchFamily="34" charset="-128"/>
                <a:sym typeface="Wingdings" pitchFamily="2" charset="2"/>
              </a:rPr>
              <a:t>ルール ｸﾞﾙｰﾌﾟのコードが参照範囲にあるのが条件か</a:t>
            </a:r>
            <a:r>
              <a:rPr lang="en-US" altLang="ja-JP" sz="1100" b="0" dirty="0">
                <a:latin typeface="Meiryo" pitchFamily="34" charset="-128"/>
                <a:ea typeface="Meiryo" pitchFamily="34" charset="-128"/>
                <a:cs typeface="Meiryo" pitchFamily="34" charset="-128"/>
                <a:sym typeface="Wingdings" pitchFamily="2" charset="2"/>
              </a:rPr>
              <a:t>, </a:t>
            </a:r>
            <a:r>
              <a:rPr lang="ja-JP" altLang="en-US" sz="1100" b="0" dirty="0">
                <a:latin typeface="Meiryo" pitchFamily="34" charset="-128"/>
                <a:ea typeface="Meiryo" pitchFamily="34" charset="-128"/>
                <a:cs typeface="Meiryo" pitchFamily="34" charset="-128"/>
                <a:sym typeface="Wingdings" pitchFamily="2" charset="2"/>
              </a:rPr>
              <a:t>ないのが条件かを設定します</a:t>
            </a:r>
            <a:r>
              <a:rPr lang="ko-KR" altLang="en-US" sz="1100" b="0" dirty="0">
                <a:latin typeface="Meiryo" pitchFamily="34" charset="-128"/>
                <a:ea typeface="Meiryo" pitchFamily="34" charset="-128"/>
                <a:cs typeface="Meiryo" pitchFamily="34" charset="-128"/>
                <a:sym typeface="Wingdings" pitchFamily="2" charset="2"/>
              </a:rPr>
              <a:t>。</a:t>
            </a:r>
            <a:endParaRPr lang="en-US" altLang="ko-KR" sz="1100" b="0" dirty="0">
              <a:latin typeface="Meiryo" pitchFamily="34" charset="-128"/>
              <a:ea typeface="Meiryo" pitchFamily="34" charset="-128"/>
              <a:cs typeface="Meiryo" pitchFamily="34" charset="-128"/>
              <a:sym typeface="Wingdings" pitchFamily="2" charset="2"/>
            </a:endParaRPr>
          </a:p>
          <a:p>
            <a:pPr marL="177800" indent="-177800">
              <a:spcBef>
                <a:spcPct val="50000"/>
              </a:spcBef>
            </a:pPr>
            <a:r>
              <a:rPr lang="ja-JP" altLang="en-US" sz="1100" b="0" dirty="0">
                <a:latin typeface="Meiryo" pitchFamily="34" charset="-128"/>
                <a:ea typeface="Meiryo" pitchFamily="34" charset="-128"/>
                <a:cs typeface="Meiryo" pitchFamily="34" charset="-128"/>
                <a:sym typeface="Wingdings" pitchFamily="2" charset="2"/>
              </a:rPr>
              <a:t>　</a:t>
            </a:r>
            <a:r>
              <a:rPr lang="ko-KR" altLang="en-US" sz="1100" b="0" dirty="0">
                <a:latin typeface="Meiryo" pitchFamily="34" charset="-128"/>
                <a:ea typeface="Meiryo" pitchFamily="34" charset="-128"/>
                <a:cs typeface="Meiryo" pitchFamily="34" charset="-128"/>
                <a:sym typeface="Wingdings" pitchFamily="2" charset="2"/>
              </a:rPr>
              <a:t> </a:t>
            </a:r>
            <a:r>
              <a:rPr lang="en-US" altLang="ko-KR" sz="1100" b="0" dirty="0">
                <a:latin typeface="Meiryo" pitchFamily="34" charset="-128"/>
                <a:ea typeface="Meiryo" pitchFamily="34" charset="-128"/>
                <a:cs typeface="Meiryo" pitchFamily="34" charset="-128"/>
                <a:sym typeface="Wingdings" pitchFamily="2" charset="2"/>
              </a:rPr>
              <a:t> </a:t>
            </a:r>
            <a:r>
              <a:rPr lang="ja-JP" altLang="en-US" sz="1100" b="0" dirty="0">
                <a:latin typeface="Meiryo" pitchFamily="34" charset="-128"/>
                <a:ea typeface="Meiryo" pitchFamily="34" charset="-128"/>
                <a:cs typeface="Meiryo" pitchFamily="34" charset="-128"/>
                <a:sym typeface="Wingdings" pitchFamily="2" charset="2"/>
              </a:rPr>
              <a:t>あるか検索するため“存在”をチェックします。</a:t>
            </a:r>
            <a:endParaRPr lang="en-US" altLang="ja-JP" sz="1100" b="0" dirty="0">
              <a:latin typeface="Meiryo" pitchFamily="34" charset="-128"/>
              <a:ea typeface="Meiryo" pitchFamily="34" charset="-128"/>
              <a:cs typeface="Meiryo" pitchFamily="34" charset="-128"/>
              <a:sym typeface="Wingdings" pitchFamily="2" charset="2"/>
            </a:endParaRPr>
          </a:p>
          <a:p>
            <a:pPr marL="177800" indent="-177800">
              <a:spcBef>
                <a:spcPct val="50000"/>
              </a:spcBef>
            </a:pPr>
            <a:endParaRPr lang="en-US" altLang="ko-KR" sz="1100" b="0" dirty="0">
              <a:latin typeface="Meiryo" pitchFamily="34" charset="-128"/>
              <a:ea typeface="Meiryo" pitchFamily="34" charset="-128"/>
              <a:cs typeface="Meiryo" pitchFamily="34" charset="-128"/>
              <a:sym typeface="Wingdings" pitchFamily="2" charset="2"/>
            </a:endParaRPr>
          </a:p>
          <a:p>
            <a:pPr marL="177800" indent="-177800">
              <a:spcBef>
                <a:spcPct val="50000"/>
              </a:spcBef>
            </a:pPr>
            <a:r>
              <a:rPr lang="ja-JP" altLang="en-US" sz="1100" dirty="0">
                <a:latin typeface="Meiryo" pitchFamily="34" charset="-128"/>
                <a:ea typeface="Meiryo" pitchFamily="34" charset="-128"/>
                <a:cs typeface="Meiryo" pitchFamily="34" charset="-128"/>
              </a:rPr>
              <a:t>　対象と同じ算定日に</a:t>
            </a:r>
            <a:r>
              <a:rPr lang="ko-KR" altLang="en-US" sz="1100" dirty="0">
                <a:latin typeface="Meiryo" pitchFamily="34" charset="-128"/>
                <a:ea typeface="Meiryo" pitchFamily="34" charset="-128"/>
                <a:cs typeface="Meiryo" pitchFamily="34" charset="-128"/>
              </a:rPr>
              <a:t>「</a:t>
            </a:r>
            <a:r>
              <a:rPr lang="zh-TW" altLang="en-US" sz="1100" dirty="0">
                <a:latin typeface="Meiryo" pitchFamily="34" charset="-128"/>
                <a:ea typeface="Meiryo" pitchFamily="34" charset="-128"/>
                <a:cs typeface="Meiryo" pitchFamily="34" charset="-128"/>
              </a:rPr>
              <a:t>会陰（腟壁）裂創縫合術」</a:t>
            </a:r>
            <a:r>
              <a:rPr lang="ja-JP" altLang="en-US" sz="1100" dirty="0">
                <a:latin typeface="Meiryo" pitchFamily="34" charset="-128"/>
                <a:ea typeface="Meiryo" pitchFamily="34" charset="-128"/>
                <a:cs typeface="Meiryo" pitchFamily="34" charset="-128"/>
              </a:rPr>
              <a:t>に含まれる診療行為があれば </a:t>
            </a:r>
            <a:r>
              <a:rPr lang="en-US" altLang="ja-JP" sz="1100" dirty="0">
                <a:latin typeface="Meiryo" pitchFamily="34" charset="-128"/>
                <a:ea typeface="Meiryo" pitchFamily="34" charset="-128"/>
                <a:cs typeface="Meiryo" pitchFamily="34" charset="-128"/>
              </a:rPr>
              <a:t>001 </a:t>
            </a:r>
            <a:r>
              <a:rPr lang="ja-JP" altLang="en-US" sz="1100" dirty="0">
                <a:latin typeface="Meiryo" pitchFamily="34" charset="-128"/>
                <a:ea typeface="Meiryo" pitchFamily="34" charset="-128"/>
                <a:cs typeface="Meiryo" pitchFamily="34" charset="-128"/>
              </a:rPr>
              <a:t>段階の条件を満たします。</a:t>
            </a:r>
            <a:endParaRPr lang="en-US" altLang="ko-KR" sz="1100" dirty="0">
              <a:latin typeface="Meiryo" pitchFamily="34" charset="-128"/>
              <a:ea typeface="Meiryo" pitchFamily="34" charset="-128"/>
              <a:cs typeface="Meiryo" pitchFamily="34" charset="-128"/>
            </a:endParaRPr>
          </a:p>
        </p:txBody>
      </p:sp>
      <p:pic>
        <p:nvPicPr>
          <p:cNvPr id="3075" name="Picture 3"/>
          <p:cNvPicPr>
            <a:picLocks noChangeAspect="1" noChangeArrowheads="1"/>
          </p:cNvPicPr>
          <p:nvPr/>
        </p:nvPicPr>
        <p:blipFill>
          <a:blip r:embed="rId4" cstate="print"/>
          <a:srcRect/>
          <a:stretch>
            <a:fillRect/>
          </a:stretch>
        </p:blipFill>
        <p:spPr bwMode="auto">
          <a:xfrm>
            <a:off x="396892" y="4947215"/>
            <a:ext cx="4076700" cy="904875"/>
          </a:xfrm>
          <a:prstGeom prst="rect">
            <a:avLst/>
          </a:prstGeom>
          <a:noFill/>
          <a:ln w="9525">
            <a:noFill/>
            <a:miter lim="800000"/>
            <a:headEnd/>
            <a:tailEnd/>
          </a:ln>
          <a:effectLst/>
        </p:spPr>
      </p:pic>
      <p:sp>
        <p:nvSpPr>
          <p:cNvPr id="17" name="TextBox 16"/>
          <p:cNvSpPr txBox="1"/>
          <p:nvPr/>
        </p:nvSpPr>
        <p:spPr>
          <a:xfrm>
            <a:off x="3674318" y="5285154"/>
            <a:ext cx="364202" cy="307777"/>
          </a:xfrm>
          <a:prstGeom prst="rect">
            <a:avLst/>
          </a:prstGeom>
          <a:noFill/>
        </p:spPr>
        <p:txBody>
          <a:bodyPr wrap="none" rtlCol="0">
            <a:spAutoFit/>
          </a:bodyPr>
          <a:lstStyle/>
          <a:p>
            <a:r>
              <a:rPr lang="en-US" altLang="ko-KR" dirty="0">
                <a:solidFill>
                  <a:srgbClr val="FF0000"/>
                </a:solidFill>
                <a:latin typeface="굴림체" pitchFamily="49" charset="-127"/>
              </a:rPr>
              <a:t>③</a:t>
            </a:r>
            <a:endParaRPr lang="ko-KR" altLang="en-US" dirty="0">
              <a:solidFill>
                <a:srgbClr val="FF0000"/>
              </a:solidFill>
            </a:endParaRPr>
          </a:p>
        </p:txBody>
      </p:sp>
      <p:sp>
        <p:nvSpPr>
          <p:cNvPr id="20" name="Text Box 5"/>
          <p:cNvSpPr txBox="1">
            <a:spLocks noChangeArrowheads="1"/>
          </p:cNvSpPr>
          <p:nvPr/>
        </p:nvSpPr>
        <p:spPr bwMode="auto">
          <a:xfrm>
            <a:off x="396892" y="5976931"/>
            <a:ext cx="8159751" cy="430887"/>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ko-KR" sz="1100" b="0" dirty="0">
                <a:latin typeface="Meiryo" pitchFamily="34" charset="-128"/>
                <a:ea typeface="Meiryo" pitchFamily="34" charset="-128"/>
                <a:cs typeface="Meiryo" pitchFamily="34" charset="-128"/>
              </a:rPr>
              <a:t>③ </a:t>
            </a:r>
            <a:r>
              <a:rPr lang="ja-JP" altLang="en-US" sz="1100" b="0" dirty="0">
                <a:latin typeface="Meiryo" pitchFamily="34" charset="-128"/>
                <a:ea typeface="Meiryo" pitchFamily="34" charset="-128"/>
                <a:cs typeface="Meiryo" pitchFamily="34" charset="-128"/>
              </a:rPr>
              <a:t>対象の回数</a:t>
            </a:r>
            <a:r>
              <a:rPr lang="en-US" altLang="ja-JP" sz="1100" b="0" dirty="0">
                <a:latin typeface="Meiryo" pitchFamily="34" charset="-128"/>
                <a:ea typeface="Meiryo" pitchFamily="34" charset="-128"/>
                <a:cs typeface="Meiryo" pitchFamily="34" charset="-128"/>
              </a:rPr>
              <a:t>X</a:t>
            </a:r>
            <a:r>
              <a:rPr lang="ja-JP" altLang="en-US" sz="1100" b="0" dirty="0">
                <a:latin typeface="Meiryo" pitchFamily="34" charset="-128"/>
                <a:ea typeface="Meiryo" pitchFamily="34" charset="-128"/>
                <a:cs typeface="Meiryo" pitchFamily="34" charset="-128"/>
              </a:rPr>
              <a:t>点数中、</a:t>
            </a:r>
            <a:r>
              <a:rPr lang="ko-KR" altLang="en-US" sz="1100" b="0" dirty="0">
                <a:latin typeface="Meiryo" pitchFamily="34" charset="-128"/>
                <a:ea typeface="Meiryo" pitchFamily="34" charset="-128"/>
                <a:cs typeface="Meiryo" pitchFamily="34" charset="-128"/>
              </a:rPr>
              <a:t>「</a:t>
            </a:r>
            <a:r>
              <a:rPr lang="zh-TW" altLang="en-US" sz="1100" b="0" dirty="0">
                <a:latin typeface="Meiryo" pitchFamily="34" charset="-128"/>
                <a:ea typeface="Meiryo" pitchFamily="34" charset="-128"/>
                <a:cs typeface="Meiryo" pitchFamily="34" charset="-128"/>
              </a:rPr>
              <a:t>会陰（腟壁）裂創縫合術」</a:t>
            </a:r>
            <a:r>
              <a:rPr lang="ja-JP" altLang="en-US" sz="1100" b="0" dirty="0">
                <a:latin typeface="Meiryo" pitchFamily="34" charset="-128"/>
                <a:ea typeface="Meiryo" pitchFamily="34" charset="-128"/>
                <a:cs typeface="Meiryo" pitchFamily="34" charset="-128"/>
              </a:rPr>
              <a:t>に</a:t>
            </a:r>
            <a:r>
              <a:rPr lang="ko-KR" altLang="en-US" sz="1100" b="0" dirty="0">
                <a:latin typeface="Meiryo" pitchFamily="34" charset="-128"/>
                <a:ea typeface="Meiryo" pitchFamily="34" charset="-128"/>
                <a:cs typeface="Meiryo" pitchFamily="34" charset="-128"/>
              </a:rPr>
              <a:t>含</a:t>
            </a:r>
            <a:r>
              <a:rPr lang="ja-JP" altLang="en-US" sz="1100" b="0" dirty="0">
                <a:latin typeface="Meiryo" pitchFamily="34" charset="-128"/>
                <a:ea typeface="Meiryo" pitchFamily="34" charset="-128"/>
                <a:cs typeface="Meiryo" pitchFamily="34" charset="-128"/>
              </a:rPr>
              <a:t>まれる </a:t>
            </a:r>
            <a:r>
              <a:rPr lang="ko-KR" altLang="en-US" sz="1100" b="0" dirty="0">
                <a:latin typeface="Meiryo" pitchFamily="34" charset="-128"/>
                <a:ea typeface="Meiryo" pitchFamily="34" charset="-128"/>
                <a:cs typeface="Meiryo" pitchFamily="34" charset="-128"/>
              </a:rPr>
              <a:t>診療行為</a:t>
            </a:r>
            <a:r>
              <a:rPr lang="ja-JP" altLang="en-US" sz="1100" b="0" dirty="0">
                <a:latin typeface="Meiryo" pitchFamily="34" charset="-128"/>
                <a:ea typeface="Meiryo" pitchFamily="34" charset="-128"/>
                <a:cs typeface="Meiryo" pitchFamily="34" charset="-128"/>
              </a:rPr>
              <a:t> が算定された算定日の回数に当たる点数を減点</a:t>
            </a:r>
            <a:r>
              <a:rPr lang="ko-KR" altLang="en-US" sz="1100" b="0" dirty="0">
                <a:latin typeface="Meiryo" pitchFamily="34" charset="-128"/>
                <a:ea typeface="Meiryo" pitchFamily="34" charset="-128"/>
                <a:cs typeface="Meiryo" pitchFamily="34" charset="-128"/>
              </a:rPr>
              <a:t>予測点数</a:t>
            </a:r>
            <a:r>
              <a:rPr lang="ja-JP" altLang="en-US" sz="1100" b="0" dirty="0">
                <a:latin typeface="Meiryo" pitchFamily="34" charset="-128"/>
                <a:ea typeface="Meiryo" pitchFamily="34" charset="-128"/>
                <a:cs typeface="Meiryo" pitchFamily="34" charset="-128"/>
              </a:rPr>
              <a:t>で計算します。</a:t>
            </a:r>
            <a:endParaRPr lang="en-US" altLang="ko-KR" sz="1100" b="0" dirty="0" err="1">
              <a:latin typeface="Meiryo" pitchFamily="34" charset="-128"/>
              <a:ea typeface="Meiryo" pitchFamily="34" charset="-128"/>
              <a:cs typeface="Meiryo" pitchFamily="34" charset="-128"/>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110597" name="Text Box 5"/>
          <p:cNvSpPr txBox="1">
            <a:spLocks noChangeArrowheads="1"/>
          </p:cNvSpPr>
          <p:nvPr/>
        </p:nvSpPr>
        <p:spPr bwMode="auto">
          <a:xfrm>
            <a:off x="815975" y="1174750"/>
            <a:ext cx="8154770" cy="261610"/>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PLJ002M002 : </a:t>
            </a:r>
            <a:r>
              <a:rPr kumimoji="1" lang="ja-JP" altLang="en-US" sz="1100" b="0" dirty="0">
                <a:solidFill>
                  <a:srgbClr val="003366"/>
                </a:solidFill>
                <a:latin typeface="Meiryo" pitchFamily="34" charset="-128"/>
                <a:ea typeface="Meiryo" pitchFamily="34" charset="-128"/>
                <a:cs typeface="Meiryo" pitchFamily="34" charset="-128"/>
              </a:rPr>
              <a:t>手術当日に「ドレーン法（ドレナージ）（その他）」の算定いかがでしょうか。手術に伴う処置と思われます。</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110599" name="Text Box 5"/>
          <p:cNvSpPr txBox="1">
            <a:spLocks noChangeArrowheads="1"/>
          </p:cNvSpPr>
          <p:nvPr/>
        </p:nvSpPr>
        <p:spPr bwMode="auto">
          <a:xfrm>
            <a:off x="298449" y="1966913"/>
            <a:ext cx="2492375" cy="1361911"/>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ja-JP" sz="1100" b="0" dirty="0">
                <a:latin typeface="Meiryo" pitchFamily="34" charset="-128"/>
                <a:ea typeface="Meiryo" pitchFamily="34" charset="-128"/>
                <a:cs typeface="Meiryo" pitchFamily="34" charset="-128"/>
              </a:rPr>
              <a:t>0)</a:t>
            </a:r>
            <a:r>
              <a:rPr lang="ja-JP" altLang="en-US" sz="1100" b="0" dirty="0">
                <a:latin typeface="Meiryo" pitchFamily="34" charset="-128"/>
                <a:ea typeface="Meiryo" pitchFamily="34" charset="-128"/>
                <a:cs typeface="Meiryo" pitchFamily="34" charset="-128"/>
              </a:rPr>
              <a:t> レセプトに</a:t>
            </a:r>
            <a:r>
              <a:rPr lang="en-US" altLang="ja-JP" sz="1100" b="0" dirty="0">
                <a:latin typeface="Meiryo" pitchFamily="34" charset="-128"/>
                <a:ea typeface="Meiryo" pitchFamily="34" charset="-128"/>
                <a:cs typeface="Meiryo" pitchFamily="34" charset="-128"/>
              </a:rPr>
              <a:t>G1</a:t>
            </a:r>
            <a:r>
              <a:rPr lang="ja-JP" altLang="en-US" sz="1100" b="0" dirty="0">
                <a:latin typeface="Meiryo" pitchFamily="34" charset="-128"/>
                <a:ea typeface="Meiryo" pitchFamily="34" charset="-128"/>
                <a:cs typeface="Meiryo" pitchFamily="34" charset="-128"/>
              </a:rPr>
              <a:t>の算定があります。</a:t>
            </a:r>
          </a:p>
          <a:p>
            <a:pPr marL="228600" indent="-228600">
              <a:spcBef>
                <a:spcPct val="50000"/>
              </a:spcBef>
              <a:buAutoNum type="arabicParenR"/>
            </a:pPr>
            <a:r>
              <a:rPr lang="ja-JP" altLang="en-US" sz="1100" b="0" dirty="0" smtClean="0">
                <a:latin typeface="Meiryo" pitchFamily="34" charset="-128"/>
                <a:ea typeface="Meiryo" pitchFamily="34" charset="-128"/>
                <a:cs typeface="Meiryo" pitchFamily="34" charset="-128"/>
              </a:rPr>
              <a:t>０</a:t>
            </a:r>
            <a:r>
              <a:rPr lang="ja-JP" altLang="en-US" sz="1100" b="0" dirty="0">
                <a:latin typeface="Meiryo" pitchFamily="34" charset="-128"/>
                <a:ea typeface="Meiryo" pitchFamily="34" charset="-128"/>
                <a:cs typeface="Meiryo" pitchFamily="34" charset="-128"/>
              </a:rPr>
              <a:t>段階のレセプトと同日に</a:t>
            </a:r>
            <a:r>
              <a:rPr lang="en-US" altLang="ja-JP" sz="1100" b="0" dirty="0">
                <a:latin typeface="Meiryo" pitchFamily="34" charset="-128"/>
                <a:ea typeface="Meiryo" pitchFamily="34" charset="-128"/>
                <a:cs typeface="Meiryo" pitchFamily="34" charset="-128"/>
              </a:rPr>
              <a:t>G2</a:t>
            </a:r>
            <a:r>
              <a:rPr lang="ja-JP" altLang="en-US" sz="1100" b="0" dirty="0">
                <a:latin typeface="Meiryo" pitchFamily="34" charset="-128"/>
                <a:ea typeface="Meiryo" pitchFamily="34" charset="-128"/>
                <a:cs typeface="Meiryo" pitchFamily="34" charset="-128"/>
              </a:rPr>
              <a:t>の算定があります</a:t>
            </a:r>
            <a:r>
              <a:rPr lang="ja-JP" altLang="en-US" sz="1100" b="0" dirty="0" smtClean="0">
                <a:latin typeface="Meiryo" pitchFamily="34" charset="-128"/>
                <a:ea typeface="Meiryo" pitchFamily="34" charset="-128"/>
                <a:cs typeface="Meiryo" pitchFamily="34" charset="-128"/>
              </a:rPr>
              <a:t>。</a:t>
            </a:r>
            <a:endParaRPr lang="en-US" altLang="ja-JP" sz="1100" b="0" dirty="0" smtClean="0">
              <a:latin typeface="Meiryo" pitchFamily="34" charset="-128"/>
              <a:ea typeface="Meiryo" pitchFamily="34" charset="-128"/>
              <a:cs typeface="Meiryo" pitchFamily="34" charset="-128"/>
            </a:endParaRPr>
          </a:p>
          <a:p>
            <a:pPr marL="228600" indent="-228600">
              <a:spcBef>
                <a:spcPct val="50000"/>
              </a:spcBef>
              <a:buFontTx/>
              <a:buAutoNum type="arabicParenR"/>
            </a:pPr>
            <a:r>
              <a:rPr lang="ja-JP" altLang="en-US" sz="1100" b="0" dirty="0" smtClean="0">
                <a:latin typeface="Meiryo" pitchFamily="34" charset="-128"/>
                <a:ea typeface="Meiryo" pitchFamily="34" charset="-128"/>
                <a:cs typeface="Meiryo" pitchFamily="34" charset="-128"/>
              </a:rPr>
              <a:t>０段階のレセプトと同日に</a:t>
            </a:r>
            <a:r>
              <a:rPr lang="en-US" altLang="ja-JP" sz="1100" b="0" dirty="0" smtClean="0">
                <a:latin typeface="Meiryo" pitchFamily="34" charset="-128"/>
                <a:ea typeface="Meiryo" pitchFamily="34" charset="-128"/>
                <a:cs typeface="Meiryo" pitchFamily="34" charset="-128"/>
              </a:rPr>
              <a:t>G3</a:t>
            </a:r>
            <a:r>
              <a:rPr lang="ja-JP" altLang="en-US" sz="1100" b="0" dirty="0" smtClean="0">
                <a:latin typeface="Meiryo" pitchFamily="34" charset="-128"/>
                <a:ea typeface="Meiryo" pitchFamily="34" charset="-128"/>
                <a:cs typeface="Meiryo" pitchFamily="34" charset="-128"/>
              </a:rPr>
              <a:t>の算定があります。</a:t>
            </a:r>
            <a:endParaRPr lang="en-US" altLang="ja-JP" sz="1100" b="0" dirty="0" smtClean="0">
              <a:latin typeface="Meiryo" pitchFamily="34" charset="-128"/>
              <a:ea typeface="Meiryo" pitchFamily="34" charset="-128"/>
              <a:cs typeface="Meiryo" pitchFamily="34" charset="-128"/>
            </a:endParaRPr>
          </a:p>
          <a:p>
            <a:pPr marL="228600" indent="-228600">
              <a:spcBef>
                <a:spcPct val="50000"/>
              </a:spcBef>
              <a:buAutoNum type="arabicParenR"/>
            </a:pPr>
            <a:endParaRPr lang="en-US" altLang="ja-JP" sz="1100" b="0" dirty="0">
              <a:latin typeface="Meiryo" pitchFamily="34" charset="-128"/>
              <a:ea typeface="Meiryo" pitchFamily="34" charset="-128"/>
              <a:cs typeface="Meiryo" pitchFamily="34" charset="-128"/>
            </a:endParaRP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診療行為点検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1</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点検方法</a:t>
            </a:r>
          </a:p>
        </p:txBody>
      </p:sp>
      <p:pic>
        <p:nvPicPr>
          <p:cNvPr id="1028" name="Picture 4"/>
          <p:cNvPicPr>
            <a:picLocks noChangeAspect="1" noChangeArrowheads="1"/>
          </p:cNvPicPr>
          <p:nvPr/>
        </p:nvPicPr>
        <p:blipFill>
          <a:blip r:embed="rId3" cstate="print"/>
          <a:srcRect/>
          <a:stretch>
            <a:fillRect/>
          </a:stretch>
        </p:blipFill>
        <p:spPr bwMode="auto">
          <a:xfrm>
            <a:off x="2976880" y="1654175"/>
            <a:ext cx="5972175" cy="4543425"/>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382104" y="2011379"/>
            <a:ext cx="4933950" cy="1314450"/>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cstate="print"/>
          <a:srcRect/>
          <a:stretch>
            <a:fillRect/>
          </a:stretch>
        </p:blipFill>
        <p:spPr bwMode="auto">
          <a:xfrm>
            <a:off x="5489258" y="2032585"/>
            <a:ext cx="3286125" cy="771525"/>
          </a:xfrm>
          <a:prstGeom prst="rect">
            <a:avLst/>
          </a:prstGeom>
          <a:noFill/>
          <a:ln w="9525">
            <a:noFill/>
            <a:miter lim="800000"/>
            <a:headEnd/>
            <a:tailEnd/>
          </a:ln>
          <a:effectLst/>
        </p:spPr>
      </p:pic>
      <p:pic>
        <p:nvPicPr>
          <p:cNvPr id="2" name="Picture 2"/>
          <p:cNvPicPr>
            <a:picLocks noChangeAspect="1" noChangeArrowheads="1"/>
          </p:cNvPicPr>
          <p:nvPr/>
        </p:nvPicPr>
        <p:blipFill>
          <a:blip r:embed="rId5" cstate="print"/>
          <a:srcRect/>
          <a:stretch>
            <a:fillRect/>
          </a:stretch>
        </p:blipFill>
        <p:spPr bwMode="auto">
          <a:xfrm>
            <a:off x="363153" y="3515477"/>
            <a:ext cx="4991100" cy="885825"/>
          </a:xfrm>
          <a:prstGeom prst="rect">
            <a:avLst/>
          </a:prstGeom>
          <a:noFill/>
          <a:ln w="9525">
            <a:noFill/>
            <a:miter lim="800000"/>
            <a:headEnd/>
            <a:tailEnd/>
          </a:ln>
          <a:effectLst/>
        </p:spPr>
      </p:pic>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診療行為点検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1</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説明</a:t>
            </a:r>
          </a:p>
        </p:txBody>
      </p:sp>
      <p:sp>
        <p:nvSpPr>
          <p:cNvPr id="12" name="Text Box 5"/>
          <p:cNvSpPr txBox="1">
            <a:spLocks noChangeArrowheads="1"/>
          </p:cNvSpPr>
          <p:nvPr/>
        </p:nvSpPr>
        <p:spPr bwMode="auto">
          <a:xfrm>
            <a:off x="422273" y="4652762"/>
            <a:ext cx="8159751" cy="1446550"/>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ko-KR" sz="1100" b="0" dirty="0">
                <a:latin typeface="Meiryo" pitchFamily="34" charset="-128"/>
                <a:ea typeface="Meiryo" pitchFamily="34" charset="-128"/>
                <a:cs typeface="Meiryo" pitchFamily="34" charset="-128"/>
              </a:rPr>
              <a:t>① </a:t>
            </a:r>
            <a:r>
              <a:rPr lang="ja-JP" altLang="en-US" sz="1100" b="0" dirty="0">
                <a:latin typeface="Meiryo" pitchFamily="34" charset="-128"/>
                <a:ea typeface="Meiryo" pitchFamily="34" charset="-128"/>
                <a:cs typeface="Meiryo" pitchFamily="34" charset="-128"/>
              </a:rPr>
              <a:t>ｸﾞﾙｰﾌﾟ</a:t>
            </a:r>
            <a:r>
              <a:rPr lang="en-US" altLang="ja-JP" sz="1100" b="0" dirty="0">
                <a:latin typeface="Meiryo" pitchFamily="34" charset="-128"/>
                <a:ea typeface="Meiryo" pitchFamily="34" charset="-128"/>
                <a:cs typeface="Meiryo" pitchFamily="34" charset="-128"/>
              </a:rPr>
              <a:t>002</a:t>
            </a:r>
            <a:r>
              <a:rPr lang="ja-JP" altLang="en-US" sz="1100" b="0" dirty="0">
                <a:latin typeface="Meiryo" pitchFamily="34" charset="-128"/>
                <a:ea typeface="Meiryo" pitchFamily="34" charset="-128"/>
                <a:cs typeface="Meiryo" pitchFamily="34" charset="-128"/>
              </a:rPr>
              <a:t>には登録されたコードがないです。</a:t>
            </a:r>
            <a:endParaRPr lang="en-US" altLang="ko-KR" sz="1100" b="0" dirty="0">
              <a:latin typeface="Meiryo" pitchFamily="34" charset="-128"/>
              <a:ea typeface="Meiryo" pitchFamily="34" charset="-128"/>
              <a:cs typeface="Meiryo" pitchFamily="34" charset="-128"/>
            </a:endParaRPr>
          </a:p>
          <a:p>
            <a:pPr marL="177800" indent="-177800">
              <a:spcBef>
                <a:spcPct val="50000"/>
              </a:spcBef>
            </a:pPr>
            <a:r>
              <a:rPr lang="ja-JP" altLang="en-US" sz="1100" b="0" dirty="0">
                <a:latin typeface="Meiryo" pitchFamily="34" charset="-128"/>
                <a:ea typeface="Meiryo" pitchFamily="34" charset="-128"/>
                <a:cs typeface="Meiryo" pitchFamily="34" charset="-128"/>
              </a:rPr>
              <a:t>② 段階に繋がれたｸﾞﾙｰﾌﾟに登録されたコードを検索するか、繋がれたｸﾞﾙｰﾌﾟに登録されたコード以外のコードを検索するかを設定します。</a:t>
            </a:r>
            <a:r>
              <a:rPr lang="en-US" altLang="ja-JP" sz="1100" b="0" dirty="0">
                <a:latin typeface="Meiryo" pitchFamily="34" charset="-128"/>
                <a:ea typeface="Meiryo" pitchFamily="34" charset="-128"/>
                <a:cs typeface="Meiryo" pitchFamily="34" charset="-128"/>
                <a:sym typeface="Wingdings" pitchFamily="2" charset="2"/>
              </a:rPr>
              <a:t></a:t>
            </a:r>
            <a:r>
              <a:rPr lang="en-US" altLang="ja-JP" sz="1100" b="0" dirty="0">
                <a:latin typeface="Meiryo" pitchFamily="34" charset="-128"/>
                <a:ea typeface="Meiryo" pitchFamily="34" charset="-128"/>
                <a:cs typeface="Meiryo" pitchFamily="34" charset="-128"/>
              </a:rPr>
              <a:t> </a:t>
            </a:r>
            <a:r>
              <a:rPr lang="ja-JP" altLang="en-US" sz="1100" b="0" dirty="0">
                <a:latin typeface="Meiryo" pitchFamily="34" charset="-128"/>
                <a:ea typeface="Meiryo" pitchFamily="34" charset="-128"/>
                <a:cs typeface="Meiryo" pitchFamily="34" charset="-128"/>
              </a:rPr>
              <a:t>“ｸﾞﾙｰﾌﾟ</a:t>
            </a:r>
            <a:r>
              <a:rPr lang="en-US" altLang="ja-JP" sz="1100" b="0" dirty="0">
                <a:latin typeface="Meiryo" pitchFamily="34" charset="-128"/>
                <a:ea typeface="Meiryo" pitchFamily="34" charset="-128"/>
                <a:cs typeface="Meiryo" pitchFamily="34" charset="-128"/>
              </a:rPr>
              <a:t>002</a:t>
            </a:r>
            <a:r>
              <a:rPr lang="ja-JP" altLang="en-US" sz="1100" b="0" dirty="0">
                <a:latin typeface="Meiryo" pitchFamily="34" charset="-128"/>
                <a:ea typeface="Meiryo" pitchFamily="34" charset="-128"/>
                <a:cs typeface="Meiryo" pitchFamily="34" charset="-128"/>
              </a:rPr>
              <a:t>に登録されたコード以外のコード”を検索します。すなわち、すべての 診療行為を検索します。</a:t>
            </a:r>
            <a:endParaRPr lang="en-US" altLang="ja-JP" sz="1100" b="0" dirty="0">
              <a:latin typeface="Meiryo" pitchFamily="34" charset="-128"/>
              <a:ea typeface="Meiryo" pitchFamily="34" charset="-128"/>
              <a:cs typeface="Meiryo" pitchFamily="34" charset="-128"/>
            </a:endParaRPr>
          </a:p>
          <a:p>
            <a:pPr marL="177800" indent="-177800">
              <a:spcBef>
                <a:spcPct val="50000"/>
              </a:spcBef>
            </a:pPr>
            <a:r>
              <a:rPr lang="en-US" altLang="ko-KR" sz="1100" b="0" dirty="0">
                <a:latin typeface="Meiryo" pitchFamily="34" charset="-128"/>
                <a:ea typeface="Meiryo" pitchFamily="34" charset="-128"/>
                <a:cs typeface="Meiryo" pitchFamily="34" charset="-128"/>
              </a:rPr>
              <a:t>③</a:t>
            </a:r>
            <a:r>
              <a:rPr lang="ja-JP" altLang="en-US" sz="1100" b="0" dirty="0">
                <a:latin typeface="Meiryo" pitchFamily="34" charset="-128"/>
                <a:ea typeface="Meiryo" pitchFamily="34" charset="-128"/>
                <a:cs typeface="Meiryo" pitchFamily="34" charset="-128"/>
                <a:sym typeface="Wingdings" pitchFamily="2" charset="2"/>
              </a:rPr>
              <a:t>ルール段階詳細で</a:t>
            </a:r>
            <a:r>
              <a:rPr lang="ja-JP" altLang="en-US" sz="1100" b="0" dirty="0">
                <a:latin typeface="Meiryo" pitchFamily="34" charset="-128"/>
                <a:ea typeface="Meiryo" pitchFamily="34" charset="-128"/>
                <a:cs typeface="Meiryo" pitchFamily="34" charset="-128"/>
              </a:rPr>
              <a:t>特定の条件の区分番号で検索するように設定します。</a:t>
            </a:r>
            <a:r>
              <a:rPr lang="en-US" altLang="ja-JP" sz="1100" b="0" dirty="0">
                <a:latin typeface="Meiryo" pitchFamily="34" charset="-128"/>
                <a:ea typeface="Meiryo" pitchFamily="34" charset="-128"/>
                <a:cs typeface="Meiryo" pitchFamily="34" charset="-128"/>
                <a:sym typeface="Wingdings" pitchFamily="2" charset="2"/>
              </a:rPr>
              <a:t></a:t>
            </a:r>
            <a:r>
              <a:rPr lang="ja-JP" altLang="en-US" sz="1100" b="0" dirty="0">
                <a:latin typeface="Meiryo" pitchFamily="34" charset="-128"/>
                <a:ea typeface="Meiryo" pitchFamily="34" charset="-128"/>
                <a:cs typeface="Meiryo" pitchFamily="34" charset="-128"/>
                <a:sym typeface="Wingdings" pitchFamily="2" charset="2"/>
              </a:rPr>
              <a:t> </a:t>
            </a:r>
            <a:r>
              <a:rPr lang="en-US" altLang="ja-JP" sz="1100" b="0" dirty="0">
                <a:latin typeface="Meiryo" pitchFamily="34" charset="-128"/>
                <a:ea typeface="Meiryo" pitchFamily="34" charset="-128"/>
                <a:cs typeface="Meiryo" pitchFamily="34" charset="-128"/>
              </a:rPr>
              <a:t>“K</a:t>
            </a:r>
            <a:r>
              <a:rPr lang="ja-JP" altLang="en-US" sz="1100" b="0" dirty="0">
                <a:latin typeface="Meiryo" pitchFamily="34" charset="-128"/>
                <a:ea typeface="Meiryo" pitchFamily="34" charset="-128"/>
                <a:cs typeface="Meiryo" pitchFamily="34" charset="-128"/>
              </a:rPr>
              <a:t>で始める区分番号</a:t>
            </a:r>
            <a:r>
              <a:rPr lang="en-US" altLang="ja-JP"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rPr>
              <a:t>手術</a:t>
            </a:r>
            <a:r>
              <a:rPr lang="en-US" altLang="ja-JP" sz="1100" b="0" dirty="0">
                <a:latin typeface="Meiryo" pitchFamily="34" charset="-128"/>
                <a:ea typeface="Meiryo" pitchFamily="34" charset="-128"/>
                <a:cs typeface="Meiryo" pitchFamily="34" charset="-128"/>
              </a:rPr>
              <a:t>)”</a:t>
            </a:r>
            <a:r>
              <a:rPr lang="ja-JP" altLang="en-US" sz="1100" b="0" dirty="0">
                <a:latin typeface="Meiryo" pitchFamily="34" charset="-128"/>
                <a:ea typeface="Meiryo" pitchFamily="34" charset="-128"/>
                <a:cs typeface="Meiryo" pitchFamily="34" charset="-128"/>
              </a:rPr>
              <a:t>だけ検索します。</a:t>
            </a:r>
            <a:endParaRPr lang="en-US" altLang="ja-JP" sz="1100" b="0" dirty="0">
              <a:latin typeface="Meiryo" pitchFamily="34" charset="-128"/>
              <a:ea typeface="Meiryo" pitchFamily="34" charset="-128"/>
              <a:cs typeface="Meiryo" pitchFamily="34" charset="-128"/>
            </a:endParaRPr>
          </a:p>
          <a:p>
            <a:pPr marL="177800" indent="-177800">
              <a:spcBef>
                <a:spcPct val="50000"/>
              </a:spcBef>
            </a:pPr>
            <a:endParaRPr lang="en-US" altLang="ko-KR" sz="1100" b="0" dirty="0">
              <a:latin typeface="Meiryo" pitchFamily="34" charset="-128"/>
              <a:ea typeface="Meiryo" pitchFamily="34" charset="-128"/>
              <a:cs typeface="Meiryo" pitchFamily="34" charset="-128"/>
            </a:endParaRPr>
          </a:p>
          <a:p>
            <a:pPr marL="177800" indent="-177800">
              <a:spcBef>
                <a:spcPct val="50000"/>
              </a:spcBef>
            </a:pPr>
            <a:r>
              <a:rPr lang="ja-JP" altLang="en-US" sz="1100" dirty="0">
                <a:latin typeface="Meiryo" pitchFamily="34" charset="-128"/>
                <a:ea typeface="Meiryo" pitchFamily="34" charset="-128"/>
                <a:cs typeface="Meiryo" pitchFamily="34" charset="-128"/>
              </a:rPr>
              <a:t>　ドレーン法（ドレナージ） と</a:t>
            </a:r>
            <a:r>
              <a:rPr lang="ko-KR" altLang="en-US" sz="1100" dirty="0">
                <a:latin typeface="Meiryo" pitchFamily="34" charset="-128"/>
                <a:ea typeface="Meiryo" pitchFamily="34" charset="-128"/>
                <a:cs typeface="Meiryo" pitchFamily="34" charset="-128"/>
              </a:rPr>
              <a:t> 同一算定日</a:t>
            </a:r>
            <a:r>
              <a:rPr lang="ja-JP" altLang="en-US" sz="1100" dirty="0">
                <a:latin typeface="Meiryo" pitchFamily="34" charset="-128"/>
                <a:ea typeface="Meiryo" pitchFamily="34" charset="-128"/>
                <a:cs typeface="Meiryo" pitchFamily="34" charset="-128"/>
              </a:rPr>
              <a:t> に手術があれば </a:t>
            </a:r>
            <a:r>
              <a:rPr lang="en-US" altLang="ja-JP" sz="1100" dirty="0">
                <a:latin typeface="Meiryo" pitchFamily="34" charset="-128"/>
                <a:ea typeface="Meiryo" pitchFamily="34" charset="-128"/>
                <a:cs typeface="Meiryo" pitchFamily="34" charset="-128"/>
              </a:rPr>
              <a:t>001 </a:t>
            </a:r>
            <a:r>
              <a:rPr lang="ja-JP" altLang="en-US" sz="1100" dirty="0">
                <a:latin typeface="Meiryo" pitchFamily="34" charset="-128"/>
                <a:ea typeface="Meiryo" pitchFamily="34" charset="-128"/>
                <a:cs typeface="Meiryo" pitchFamily="34" charset="-128"/>
              </a:rPr>
              <a:t>段階の条件を満たします。</a:t>
            </a:r>
            <a:endParaRPr lang="en-US" altLang="ko-KR" sz="1100" dirty="0">
              <a:latin typeface="Meiryo" pitchFamily="34" charset="-128"/>
              <a:ea typeface="Meiryo" pitchFamily="34" charset="-128"/>
              <a:cs typeface="Meiryo" pitchFamily="34" charset="-128"/>
            </a:endParaRPr>
          </a:p>
        </p:txBody>
      </p:sp>
      <p:sp>
        <p:nvSpPr>
          <p:cNvPr id="15" name="TextBox 14"/>
          <p:cNvSpPr txBox="1"/>
          <p:nvPr/>
        </p:nvSpPr>
        <p:spPr>
          <a:xfrm>
            <a:off x="1539440" y="2915852"/>
            <a:ext cx="364202" cy="307777"/>
          </a:xfrm>
          <a:prstGeom prst="rect">
            <a:avLst/>
          </a:prstGeom>
          <a:noFill/>
        </p:spPr>
        <p:txBody>
          <a:bodyPr wrap="none" rtlCol="0">
            <a:spAutoFit/>
          </a:bodyPr>
          <a:lstStyle/>
          <a:p>
            <a:r>
              <a:rPr lang="en-US" altLang="ko-KR" dirty="0">
                <a:solidFill>
                  <a:srgbClr val="FF0000"/>
                </a:solidFill>
                <a:latin typeface="굴림체" pitchFamily="49" charset="-127"/>
              </a:rPr>
              <a:t>①</a:t>
            </a:r>
            <a:endParaRPr lang="ko-KR" altLang="en-US" dirty="0">
              <a:solidFill>
                <a:srgbClr val="FF0000"/>
              </a:solidFill>
            </a:endParaRPr>
          </a:p>
        </p:txBody>
      </p:sp>
      <p:sp>
        <p:nvSpPr>
          <p:cNvPr id="16" name="TextBox 15"/>
          <p:cNvSpPr txBox="1"/>
          <p:nvPr/>
        </p:nvSpPr>
        <p:spPr>
          <a:xfrm>
            <a:off x="1449003" y="3824437"/>
            <a:ext cx="360996" cy="307777"/>
          </a:xfrm>
          <a:prstGeom prst="rect">
            <a:avLst/>
          </a:prstGeom>
          <a:noFill/>
        </p:spPr>
        <p:txBody>
          <a:bodyPr wrap="none" rtlCol="0">
            <a:spAutoFit/>
          </a:bodyPr>
          <a:lstStyle/>
          <a:p>
            <a:r>
              <a:rPr lang="en-US" altLang="ko-KR" dirty="0">
                <a:solidFill>
                  <a:srgbClr val="FF0000"/>
                </a:solidFill>
                <a:latin typeface="굴림체" pitchFamily="49" charset="-127"/>
              </a:rPr>
              <a:t>②</a:t>
            </a:r>
            <a:endParaRPr lang="ko-KR" altLang="en-US" dirty="0">
              <a:solidFill>
                <a:srgbClr val="FF0000"/>
              </a:solidFill>
            </a:endParaRPr>
          </a:p>
        </p:txBody>
      </p:sp>
      <p:sp>
        <p:nvSpPr>
          <p:cNvPr id="17" name="TextBox 16"/>
          <p:cNvSpPr txBox="1"/>
          <p:nvPr/>
        </p:nvSpPr>
        <p:spPr>
          <a:xfrm>
            <a:off x="7582175" y="2351975"/>
            <a:ext cx="364202" cy="307777"/>
          </a:xfrm>
          <a:prstGeom prst="rect">
            <a:avLst/>
          </a:prstGeom>
          <a:noFill/>
        </p:spPr>
        <p:txBody>
          <a:bodyPr wrap="none" rtlCol="0">
            <a:spAutoFit/>
          </a:bodyPr>
          <a:lstStyle/>
          <a:p>
            <a:r>
              <a:rPr lang="en-US" altLang="ko-KR" dirty="0">
                <a:solidFill>
                  <a:srgbClr val="FF0000"/>
                </a:solidFill>
                <a:latin typeface="굴림체" pitchFamily="49" charset="-127"/>
              </a:rPr>
              <a:t>③</a:t>
            </a:r>
            <a:endParaRPr lang="ko-KR" altLang="en-US" dirty="0">
              <a:solidFill>
                <a:srgbClr val="FF0000"/>
              </a:solidFill>
            </a:endParaRPr>
          </a:p>
        </p:txBody>
      </p:sp>
      <p:sp>
        <p:nvSpPr>
          <p:cNvPr id="13" name="Text Box 5"/>
          <p:cNvSpPr txBox="1">
            <a:spLocks noChangeArrowheads="1"/>
          </p:cNvSpPr>
          <p:nvPr/>
        </p:nvSpPr>
        <p:spPr bwMode="auto">
          <a:xfrm>
            <a:off x="815975" y="1174750"/>
            <a:ext cx="8154770" cy="261610"/>
          </a:xfrm>
          <a:prstGeom prst="rect">
            <a:avLst/>
          </a:prstGeom>
          <a:solidFill>
            <a:schemeClr val="tx1"/>
          </a:solidFill>
          <a:ln w="9525">
            <a:noFill/>
            <a:miter lim="800000"/>
            <a:headEnd/>
            <a:tailEnd/>
          </a:ln>
        </p:spPr>
        <p:txBody>
          <a:bodyPr wrap="square">
            <a:spAutoFit/>
          </a:bodyPr>
          <a:lstStyle/>
          <a:p>
            <a:pPr marL="609600" indent="-609600">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PLJ002M002 : </a:t>
            </a:r>
            <a:r>
              <a:rPr kumimoji="1" lang="ja-JP" altLang="en-US" sz="1100" b="0" dirty="0">
                <a:solidFill>
                  <a:srgbClr val="003366"/>
                </a:solidFill>
                <a:latin typeface="Meiryo" pitchFamily="34" charset="-128"/>
                <a:ea typeface="Meiryo" pitchFamily="34" charset="-128"/>
                <a:cs typeface="Meiryo" pitchFamily="34" charset="-128"/>
              </a:rPr>
              <a:t>手術当日に「ドレーン法（ドレナージ）（その他）」の算定いかがでしょうか。手術に伴う処置と思われます。</a:t>
            </a:r>
            <a:endParaRPr kumimoji="1" lang="en-US" altLang="ko-KR" sz="1100" b="0" dirty="0">
              <a:solidFill>
                <a:srgbClr val="003366"/>
              </a:solidFill>
              <a:latin typeface="Meiryo" pitchFamily="34" charset="-128"/>
              <a:ea typeface="Meiryo" pitchFamily="34" charset="-128"/>
              <a:cs typeface="Meiryo" pitchFamily="34"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200025" y="550863"/>
            <a:ext cx="8904288" cy="381000"/>
          </a:xfrm>
          <a:prstGeom prst="rect">
            <a:avLst/>
          </a:prstGeom>
          <a:noFill/>
          <a:ln w="12700">
            <a:noFill/>
            <a:miter lim="800000"/>
            <a:headEnd/>
            <a:tailEnd/>
          </a:ln>
        </p:spPr>
        <p:txBody>
          <a:bodyPr lIns="90488" tIns="0" rIns="90488" bIns="0"/>
          <a:lstStyle/>
          <a:p>
            <a:pPr marL="571500" indent="-571500"/>
            <a:r>
              <a:rPr kumimoji="1" lang="ja-JP" altLang="en-US" sz="1800" dirty="0">
                <a:solidFill>
                  <a:srgbClr val="003399"/>
                </a:solidFill>
                <a:latin typeface="ＭＳ ゴシック" pitchFamily="49" charset="-128"/>
                <a:ea typeface="ＭＳ ゴシック" pitchFamily="49" charset="-128"/>
              </a:rPr>
              <a:t>点検ルール作成</a:t>
            </a:r>
          </a:p>
        </p:txBody>
      </p:sp>
      <p:sp>
        <p:nvSpPr>
          <p:cNvPr id="110597" name="Text Box 5"/>
          <p:cNvSpPr txBox="1">
            <a:spLocks noChangeArrowheads="1"/>
          </p:cNvSpPr>
          <p:nvPr/>
        </p:nvSpPr>
        <p:spPr bwMode="auto">
          <a:xfrm>
            <a:off x="815975" y="1174750"/>
            <a:ext cx="7992745" cy="430887"/>
          </a:xfrm>
          <a:prstGeom prst="rect">
            <a:avLst/>
          </a:prstGeom>
          <a:solidFill>
            <a:schemeClr val="tx1"/>
          </a:solidFill>
          <a:ln w="9525">
            <a:noFill/>
            <a:miter lim="800000"/>
            <a:headEnd/>
            <a:tailEnd/>
          </a:ln>
        </p:spPr>
        <p:txBody>
          <a:bodyPr wrap="square">
            <a:spAutoFit/>
          </a:bodyPr>
          <a:lstStyle/>
          <a:p>
            <a:pPr marL="982663" indent="-982663">
              <a:spcBef>
                <a:spcPts val="300"/>
              </a:spcBef>
              <a:spcAft>
                <a:spcPts val="300"/>
              </a:spcAft>
            </a:pPr>
            <a:r>
              <a:rPr kumimoji="1" lang="en-US" altLang="ja-JP" sz="1100" b="0" dirty="0">
                <a:solidFill>
                  <a:srgbClr val="003366"/>
                </a:solidFill>
                <a:latin typeface="Meiryo" pitchFamily="34" charset="-128"/>
                <a:ea typeface="Meiryo" pitchFamily="34" charset="-128"/>
                <a:cs typeface="Meiryo" pitchFamily="34" charset="-128"/>
              </a:rPr>
              <a:t>PLD017M006 : </a:t>
            </a:r>
            <a:r>
              <a:rPr kumimoji="1" lang="ja-JP" altLang="en-US" sz="1100" b="0" dirty="0">
                <a:solidFill>
                  <a:srgbClr val="003366"/>
                </a:solidFill>
                <a:latin typeface="Meiryo" pitchFamily="34" charset="-128"/>
                <a:ea typeface="Meiryo" pitchFamily="34" charset="-128"/>
                <a:cs typeface="Meiryo" pitchFamily="34" charset="-128"/>
              </a:rPr>
              <a:t>同日内に「Ｓ－Ｍ」、「尿沈渣（鏡検法）」の算定はいかがでしょうか。併せて実施した場合は主たるもののみの算定ではないでしょうか。</a:t>
            </a:r>
            <a:endParaRPr kumimoji="1" lang="en-US" altLang="ko-KR" sz="1100" b="0" dirty="0">
              <a:solidFill>
                <a:srgbClr val="003366"/>
              </a:solidFill>
              <a:latin typeface="Meiryo" pitchFamily="34" charset="-128"/>
              <a:ea typeface="Meiryo" pitchFamily="34" charset="-128"/>
              <a:cs typeface="Meiryo" pitchFamily="34" charset="-128"/>
            </a:endParaRPr>
          </a:p>
        </p:txBody>
      </p:sp>
      <p:sp>
        <p:nvSpPr>
          <p:cNvPr id="110599" name="Text Box 5"/>
          <p:cNvSpPr txBox="1">
            <a:spLocks noChangeArrowheads="1"/>
          </p:cNvSpPr>
          <p:nvPr/>
        </p:nvSpPr>
        <p:spPr bwMode="auto">
          <a:xfrm>
            <a:off x="298449" y="1966913"/>
            <a:ext cx="2492375" cy="1700466"/>
          </a:xfrm>
          <a:prstGeom prst="rect">
            <a:avLst/>
          </a:prstGeom>
          <a:solidFill>
            <a:schemeClr val="tx1"/>
          </a:solidFill>
          <a:ln w="9525">
            <a:noFill/>
            <a:miter lim="800000"/>
            <a:headEnd/>
            <a:tailEnd/>
          </a:ln>
        </p:spPr>
        <p:txBody>
          <a:bodyPr wrap="square">
            <a:spAutoFit/>
          </a:bodyPr>
          <a:lstStyle/>
          <a:p>
            <a:pPr marL="177800" indent="-177800">
              <a:spcBef>
                <a:spcPct val="50000"/>
              </a:spcBef>
            </a:pPr>
            <a:r>
              <a:rPr lang="en-US" altLang="ja-JP" sz="1100" b="0" dirty="0">
                <a:latin typeface="Meiryo" pitchFamily="34" charset="-128"/>
                <a:ea typeface="Meiryo" pitchFamily="34" charset="-128"/>
                <a:cs typeface="Meiryo" pitchFamily="34" charset="-128"/>
              </a:rPr>
              <a:t>0)</a:t>
            </a:r>
            <a:r>
              <a:rPr lang="ja-JP" altLang="en-US" sz="1100" b="0" dirty="0">
                <a:latin typeface="Meiryo" pitchFamily="34" charset="-128"/>
                <a:ea typeface="Meiryo" pitchFamily="34" charset="-128"/>
                <a:cs typeface="Meiryo" pitchFamily="34" charset="-128"/>
              </a:rPr>
              <a:t> レセプトに</a:t>
            </a:r>
            <a:r>
              <a:rPr lang="en-US" altLang="ja-JP" sz="1100" b="0" dirty="0" smtClean="0">
                <a:latin typeface="Meiryo" pitchFamily="34" charset="-128"/>
                <a:ea typeface="Meiryo" pitchFamily="34" charset="-128"/>
                <a:cs typeface="Meiryo" pitchFamily="34" charset="-128"/>
              </a:rPr>
              <a:t>G1</a:t>
            </a:r>
            <a:r>
              <a:rPr lang="ja-JP" altLang="en-US" sz="1100" b="0" dirty="0" smtClean="0">
                <a:latin typeface="Meiryo" pitchFamily="34" charset="-128"/>
                <a:ea typeface="Meiryo" pitchFamily="34" charset="-128"/>
                <a:cs typeface="Meiryo" pitchFamily="34" charset="-128"/>
              </a:rPr>
              <a:t>または</a:t>
            </a:r>
            <a:r>
              <a:rPr lang="en-US" altLang="ja-JP" sz="1100" b="0" dirty="0" smtClean="0">
                <a:latin typeface="Meiryo" pitchFamily="34" charset="-128"/>
                <a:ea typeface="Meiryo" pitchFamily="34" charset="-128"/>
                <a:cs typeface="Meiryo" pitchFamily="34" charset="-128"/>
              </a:rPr>
              <a:t>G2</a:t>
            </a:r>
            <a:r>
              <a:rPr lang="ja-JP" altLang="en-US" sz="1100" b="0" dirty="0" smtClean="0">
                <a:latin typeface="Meiryo" pitchFamily="34" charset="-128"/>
                <a:ea typeface="Meiryo" pitchFamily="34" charset="-128"/>
                <a:cs typeface="Meiryo" pitchFamily="34" charset="-128"/>
              </a:rPr>
              <a:t>の</a:t>
            </a:r>
            <a:r>
              <a:rPr lang="ja-JP" altLang="en-US" sz="1100" b="0" dirty="0">
                <a:latin typeface="Meiryo" pitchFamily="34" charset="-128"/>
                <a:ea typeface="Meiryo" pitchFamily="34" charset="-128"/>
                <a:cs typeface="Meiryo" pitchFamily="34" charset="-128"/>
              </a:rPr>
              <a:t>算定があります。</a:t>
            </a:r>
          </a:p>
          <a:p>
            <a:pPr marL="228600" indent="-228600">
              <a:spcBef>
                <a:spcPct val="50000"/>
              </a:spcBef>
              <a:buAutoNum type="arabicParenR"/>
            </a:pPr>
            <a:r>
              <a:rPr lang="ja-JP" altLang="en-US" sz="1100" b="0" dirty="0" smtClean="0">
                <a:latin typeface="Meiryo" pitchFamily="34" charset="-128"/>
                <a:ea typeface="Meiryo" pitchFamily="34" charset="-128"/>
                <a:cs typeface="Meiryo" pitchFamily="34" charset="-128"/>
              </a:rPr>
              <a:t>０</a:t>
            </a:r>
            <a:r>
              <a:rPr lang="ja-JP" altLang="en-US" sz="1100" b="0" dirty="0">
                <a:latin typeface="Meiryo" pitchFamily="34" charset="-128"/>
                <a:ea typeface="Meiryo" pitchFamily="34" charset="-128"/>
                <a:cs typeface="Meiryo" pitchFamily="34" charset="-128"/>
              </a:rPr>
              <a:t>段階のレセプトと同日に</a:t>
            </a:r>
            <a:r>
              <a:rPr lang="en-US" altLang="ja-JP" sz="1100" b="0" dirty="0" smtClean="0">
                <a:latin typeface="Meiryo" pitchFamily="34" charset="-128"/>
                <a:ea typeface="Meiryo" pitchFamily="34" charset="-128"/>
                <a:cs typeface="Meiryo" pitchFamily="34" charset="-128"/>
              </a:rPr>
              <a:t>G1</a:t>
            </a:r>
            <a:r>
              <a:rPr lang="ja-JP" altLang="en-US" sz="1100" b="0" dirty="0" smtClean="0">
                <a:latin typeface="Meiryo" pitchFamily="34" charset="-128"/>
                <a:ea typeface="Meiryo" pitchFamily="34" charset="-128"/>
                <a:cs typeface="Meiryo" pitchFamily="34" charset="-128"/>
              </a:rPr>
              <a:t>の</a:t>
            </a:r>
            <a:r>
              <a:rPr lang="ja-JP" altLang="en-US" sz="1100" b="0" dirty="0">
                <a:latin typeface="Meiryo" pitchFamily="34" charset="-128"/>
                <a:ea typeface="Meiryo" pitchFamily="34" charset="-128"/>
                <a:cs typeface="Meiryo" pitchFamily="34" charset="-128"/>
              </a:rPr>
              <a:t>算定があります</a:t>
            </a:r>
            <a:r>
              <a:rPr lang="ja-JP" altLang="en-US" sz="1100" b="0" dirty="0" smtClean="0">
                <a:latin typeface="Meiryo" pitchFamily="34" charset="-128"/>
                <a:ea typeface="Meiryo" pitchFamily="34" charset="-128"/>
                <a:cs typeface="Meiryo" pitchFamily="34" charset="-128"/>
              </a:rPr>
              <a:t>。</a:t>
            </a:r>
            <a:endParaRPr lang="en-US" altLang="ja-JP" sz="1100" b="0" dirty="0" smtClean="0">
              <a:latin typeface="Meiryo" pitchFamily="34" charset="-128"/>
              <a:ea typeface="Meiryo" pitchFamily="34" charset="-128"/>
              <a:cs typeface="Meiryo" pitchFamily="34" charset="-128"/>
            </a:endParaRPr>
          </a:p>
          <a:p>
            <a:pPr marL="228600" indent="-228600">
              <a:spcBef>
                <a:spcPct val="50000"/>
              </a:spcBef>
              <a:buAutoNum type="arabicParenR"/>
            </a:pPr>
            <a:r>
              <a:rPr lang="ja-JP" altLang="en-US" sz="1100" b="0" dirty="0" smtClean="0">
                <a:latin typeface="Meiryo" pitchFamily="34" charset="-128"/>
                <a:ea typeface="Meiryo" pitchFamily="34" charset="-128"/>
                <a:cs typeface="Meiryo" pitchFamily="34" charset="-128"/>
              </a:rPr>
              <a:t>０段階のレセプトと同日に</a:t>
            </a:r>
            <a:r>
              <a:rPr lang="en-US" altLang="ja-JP" sz="1100" b="0" dirty="0" smtClean="0">
                <a:latin typeface="Meiryo" pitchFamily="34" charset="-128"/>
                <a:ea typeface="Meiryo" pitchFamily="34" charset="-128"/>
                <a:cs typeface="Meiryo" pitchFamily="34" charset="-128"/>
              </a:rPr>
              <a:t>G2</a:t>
            </a:r>
            <a:r>
              <a:rPr lang="ja-JP" altLang="en-US" sz="1100" b="0" dirty="0" smtClean="0">
                <a:latin typeface="Meiryo" pitchFamily="34" charset="-128"/>
                <a:ea typeface="Meiryo" pitchFamily="34" charset="-128"/>
                <a:cs typeface="Meiryo" pitchFamily="34" charset="-128"/>
              </a:rPr>
              <a:t>の算定があります。</a:t>
            </a:r>
            <a:endParaRPr lang="en-US" altLang="ja-JP" sz="1100" b="0" dirty="0" smtClean="0">
              <a:latin typeface="Meiryo" pitchFamily="34" charset="-128"/>
              <a:ea typeface="Meiryo" pitchFamily="34" charset="-128"/>
              <a:cs typeface="Meiryo" pitchFamily="34" charset="-128"/>
            </a:endParaRPr>
          </a:p>
          <a:p>
            <a:pPr marL="228600" indent="-228600">
              <a:spcBef>
                <a:spcPct val="50000"/>
              </a:spcBef>
              <a:buAutoNum type="arabicParenR"/>
            </a:pPr>
            <a:r>
              <a:rPr lang="ja-JP" altLang="en-US" sz="1100" b="0" dirty="0" smtClean="0">
                <a:latin typeface="Meiryo" pitchFamily="34" charset="-128"/>
                <a:ea typeface="Meiryo" pitchFamily="34" charset="-128"/>
                <a:cs typeface="Meiryo" pitchFamily="34" charset="-128"/>
              </a:rPr>
              <a:t>０段階のレセプトと同日に</a:t>
            </a:r>
            <a:r>
              <a:rPr lang="en-US" altLang="ja-JP" sz="1100" b="0" dirty="0" smtClean="0">
                <a:latin typeface="Meiryo" pitchFamily="34" charset="-128"/>
                <a:ea typeface="Meiryo" pitchFamily="34" charset="-128"/>
                <a:cs typeface="Meiryo" pitchFamily="34" charset="-128"/>
              </a:rPr>
              <a:t>G3</a:t>
            </a:r>
            <a:r>
              <a:rPr lang="ja-JP" altLang="en-US" sz="1100" b="0" dirty="0" smtClean="0">
                <a:latin typeface="Meiryo" pitchFamily="34" charset="-128"/>
                <a:ea typeface="Meiryo" pitchFamily="34" charset="-128"/>
                <a:cs typeface="Meiryo" pitchFamily="34" charset="-128"/>
              </a:rPr>
              <a:t>の算定があります。</a:t>
            </a:r>
            <a:endParaRPr lang="ja-JP" altLang="en-US" sz="1100" b="0" dirty="0">
              <a:latin typeface="Meiryo" pitchFamily="34" charset="-128"/>
              <a:ea typeface="Meiryo" pitchFamily="34" charset="-128"/>
              <a:cs typeface="Meiryo" pitchFamily="34" charset="-128"/>
            </a:endParaRPr>
          </a:p>
        </p:txBody>
      </p:sp>
      <p:sp>
        <p:nvSpPr>
          <p:cNvPr id="9" name="Rectangle 4"/>
          <p:cNvSpPr>
            <a:spLocks noChangeArrowheads="1"/>
          </p:cNvSpPr>
          <p:nvPr/>
        </p:nvSpPr>
        <p:spPr bwMode="auto">
          <a:xfrm>
            <a:off x="898525" y="896938"/>
            <a:ext cx="8067675" cy="276225"/>
          </a:xfrm>
          <a:prstGeom prst="rect">
            <a:avLst/>
          </a:prstGeom>
          <a:solidFill>
            <a:srgbClr val="99CCFF"/>
          </a:solidFill>
          <a:ln w="12700">
            <a:noFill/>
            <a:miter lim="800000"/>
            <a:headEnd/>
            <a:tailEnd/>
          </a:ln>
        </p:spPr>
        <p:txBody>
          <a:bodyPr anchor="ctr"/>
          <a:lstStyle/>
          <a:p>
            <a:pPr marL="92075" indent="-92075" latinLnBrk="0"/>
            <a:r>
              <a:rPr kumimoji="1" lang="ja-JP" altLang="en-US" b="0" dirty="0">
                <a:solidFill>
                  <a:srgbClr val="003366"/>
                </a:solidFill>
                <a:latin typeface="Meiryo" pitchFamily="34" charset="-128"/>
                <a:ea typeface="Meiryo" pitchFamily="34" charset="-128"/>
                <a:cs typeface="Meiryo" pitchFamily="34" charset="-128"/>
              </a:rPr>
              <a:t>診療行為点検</a:t>
            </a:r>
          </a:p>
        </p:txBody>
      </p:sp>
      <p:sp>
        <p:nvSpPr>
          <p:cNvPr id="10" name="Rectangle 3"/>
          <p:cNvSpPr>
            <a:spLocks noChangeArrowheads="1"/>
          </p:cNvSpPr>
          <p:nvPr/>
        </p:nvSpPr>
        <p:spPr bwMode="auto">
          <a:xfrm>
            <a:off x="369888" y="898525"/>
            <a:ext cx="484187" cy="265113"/>
          </a:xfrm>
          <a:prstGeom prst="rect">
            <a:avLst/>
          </a:prstGeom>
          <a:solidFill>
            <a:srgbClr val="FF6600"/>
          </a:solidFill>
          <a:ln w="12700">
            <a:noFill/>
            <a:miter lim="800000"/>
            <a:headEnd/>
            <a:tailEnd/>
          </a:ln>
        </p:spPr>
        <p:txBody>
          <a:bodyPr anchor="ctr"/>
          <a:lstStyle/>
          <a:p>
            <a:pPr marL="92075" indent="-92075" algn="ctr" eaLnBrk="0" latinLnBrk="0" hangingPunct="0">
              <a:lnSpc>
                <a:spcPct val="95000"/>
              </a:lnSpc>
            </a:pPr>
            <a:r>
              <a:rPr kumimoji="1" lang="en-US" altLang="ko-KR" sz="800" dirty="0">
                <a:solidFill>
                  <a:schemeClr val="tx1"/>
                </a:solidFill>
                <a:latin typeface="Meiryo" pitchFamily="34" charset="-128"/>
                <a:ea typeface="Meiryo" pitchFamily="34" charset="-128"/>
                <a:cs typeface="Meiryo" pitchFamily="34" charset="-128"/>
              </a:rPr>
              <a:t>1</a:t>
            </a:r>
          </a:p>
        </p:txBody>
      </p:sp>
      <p:sp>
        <p:nvSpPr>
          <p:cNvPr id="11" name="Text Box 271"/>
          <p:cNvSpPr txBox="1">
            <a:spLocks noChangeArrowheads="1"/>
          </p:cNvSpPr>
          <p:nvPr/>
        </p:nvSpPr>
        <p:spPr bwMode="auto">
          <a:xfrm>
            <a:off x="387350" y="1654175"/>
            <a:ext cx="881063" cy="211138"/>
          </a:xfrm>
          <a:prstGeom prst="rect">
            <a:avLst/>
          </a:prstGeom>
          <a:gradFill rotWithShape="1">
            <a:gsLst>
              <a:gs pos="0">
                <a:srgbClr val="0099CC"/>
              </a:gs>
              <a:gs pos="50000">
                <a:srgbClr val="FFFFFF"/>
              </a:gs>
              <a:gs pos="100000">
                <a:srgbClr val="0099CC"/>
              </a:gs>
            </a:gsLst>
            <a:lin ang="5400000" scaled="1"/>
          </a:gradFill>
          <a:ln w="9525">
            <a:solidFill>
              <a:srgbClr val="000000"/>
            </a:solidFill>
            <a:miter lim="800000"/>
            <a:headEnd/>
            <a:tailEnd/>
          </a:ln>
          <a:effectLst>
            <a:outerShdw dist="35921" dir="2700000" algn="ctr" rotWithShape="0">
              <a:srgbClr val="DDDDDD"/>
            </a:outerShdw>
          </a:effectLst>
        </p:spPr>
        <p:txBody>
          <a:bodyPr lIns="0" tIns="0" rIns="0" bIns="0" anchor="ctr"/>
          <a:lstStyle/>
          <a:p>
            <a:pPr algn="ctr" eaLnBrk="0" latinLnBrk="0" hangingPunct="0">
              <a:lnSpc>
                <a:spcPct val="110000"/>
              </a:lnSpc>
              <a:buClr>
                <a:srgbClr val="125496"/>
              </a:buClr>
              <a:buFont typeface="Wingdings" pitchFamily="2" charset="2"/>
              <a:buNone/>
              <a:defRPr/>
            </a:pPr>
            <a:r>
              <a:rPr lang="ko-KR" altLang="en-US" sz="800" b="0" dirty="0">
                <a:latin typeface="Meiryo" pitchFamily="34" charset="-128"/>
                <a:ea typeface="Meiryo" pitchFamily="34" charset="-128"/>
                <a:cs typeface="Meiryo" pitchFamily="34" charset="-128"/>
              </a:rPr>
              <a:t>点検方法</a:t>
            </a:r>
          </a:p>
        </p:txBody>
      </p:sp>
      <p:pic>
        <p:nvPicPr>
          <p:cNvPr id="2050" name="Picture 2"/>
          <p:cNvPicPr>
            <a:picLocks noChangeAspect="1" noChangeArrowheads="1"/>
          </p:cNvPicPr>
          <p:nvPr/>
        </p:nvPicPr>
        <p:blipFill>
          <a:blip r:embed="rId3" cstate="print"/>
          <a:srcRect/>
          <a:stretch>
            <a:fillRect/>
          </a:stretch>
        </p:blipFill>
        <p:spPr bwMode="auto">
          <a:xfrm>
            <a:off x="2995200" y="1656000"/>
            <a:ext cx="5920740" cy="446913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TANDBERG_Template_White">
  <a:themeElements>
    <a:clrScheme name="">
      <a:dk1>
        <a:srgbClr val="808080"/>
      </a:dk1>
      <a:lt1>
        <a:srgbClr val="FFFFFF"/>
      </a:lt1>
      <a:dk2>
        <a:srgbClr val="000000"/>
      </a:dk2>
      <a:lt2>
        <a:srgbClr val="FFFFFF"/>
      </a:lt2>
      <a:accent1>
        <a:srgbClr val="55989E"/>
      </a:accent1>
      <a:accent2>
        <a:srgbClr val="897CB1"/>
      </a:accent2>
      <a:accent3>
        <a:srgbClr val="AAAAAA"/>
      </a:accent3>
      <a:accent4>
        <a:srgbClr val="DADADA"/>
      </a:accent4>
      <a:accent5>
        <a:srgbClr val="B4CACC"/>
      </a:accent5>
      <a:accent6>
        <a:srgbClr val="7C70A0"/>
      </a:accent6>
      <a:hlink>
        <a:srgbClr val="6B8DBA"/>
      </a:hlink>
      <a:folHlink>
        <a:srgbClr val="9CA360"/>
      </a:folHlink>
    </a:clrScheme>
    <a:fontScheme name="TANDBERG_Template_White">
      <a:majorFont>
        <a:latin typeface="Lucida Sans"/>
        <a:ea typeface=""/>
        <a:cs typeface=""/>
      </a:majorFont>
      <a:minorFont>
        <a:latin typeface="Lucida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chemeClr val="bg1"/>
          </a:solidFill>
          <a:miter lim="800000"/>
          <a:headEnd/>
          <a:tailEnd/>
        </a:ln>
        <a:effectLst/>
      </a:spPr>
      <a:bodyPr wrap="square" rtlCol="0" anchor="ctr">
        <a:noAutofit/>
      </a:bodyPr>
      <a:lstStyle>
        <a:defPPr algn="ctr">
          <a:defRPr/>
        </a:defPPr>
      </a:lstStyle>
    </a:spDef>
    <a:lnDef>
      <a:spPr bwMode="auto">
        <a:solidFill>
          <a:schemeClr val="accent1"/>
        </a:solidFill>
        <a:ln w="9525" cap="flat" cmpd="sng" algn="ctr">
          <a:solidFill>
            <a:srgbClr val="FF0000"/>
          </a:solidFill>
          <a:prstDash val="solid"/>
          <a:round/>
          <a:headEnd type="triangle" w="med" len="med"/>
          <a:tailEnd type="none" w="med" len="med"/>
        </a:ln>
        <a:effectLst/>
      </a:spPr>
      <a:bodyPr/>
      <a:lstStyle/>
    </a:lnDef>
  </a:objectDefaults>
  <a:extraClrSchemeLst>
    <a:extraClrScheme>
      <a:clrScheme name="TANDBERG_Template_Whi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ANDBERG_Template_Whi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ANDBERG_Template_Whi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ANDBERG_Template_Whi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ANDBERG_Template_Whi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ANDBERG_Template_Whi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ANDBERG_Template_Whi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테마">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바다</Template>
  <TotalTime>43448</TotalTime>
  <Words>4981</Words>
  <Application>Microsoft Office PowerPoint</Application>
  <PresentationFormat>화면 슬라이드 쇼(4:3)</PresentationFormat>
  <Paragraphs>423</Paragraphs>
  <Slides>34</Slides>
  <Notes>34</Notes>
  <HiddenSlides>0</HiddenSlides>
  <MMClips>0</MMClips>
  <ScaleCrop>false</ScaleCrop>
  <HeadingPairs>
    <vt:vector size="4" baseType="variant">
      <vt:variant>
        <vt:lpstr>테마</vt:lpstr>
      </vt:variant>
      <vt:variant>
        <vt:i4>1</vt:i4>
      </vt:variant>
      <vt:variant>
        <vt:lpstr>슬라이드 제목</vt:lpstr>
      </vt:variant>
      <vt:variant>
        <vt:i4>34</vt:i4>
      </vt:variant>
    </vt:vector>
  </HeadingPairs>
  <TitlesOfParts>
    <vt:vector size="35" baseType="lpstr">
      <vt:lpstr>TANDBERG_Template_White</vt:lpstr>
      <vt:lpstr>슬라이드 0</vt:lpstr>
      <vt:lpstr>슬라이드 1</vt:lpstr>
      <vt:lpstr>슬라이드 2</vt:lpstr>
      <vt:lpstr>슬라이드 3</vt:lpstr>
      <vt:lpstr>슬라이드 4</vt:lpstr>
      <vt:lpstr>슬라이드 5</vt:lpstr>
      <vt:lpstr>슬라이드 6</vt:lpstr>
      <vt:lpstr>슬라이드 7</vt:lpstr>
      <vt:lpstr>슬라이드 8</vt:lpstr>
      <vt:lpstr>슬라이드 9</vt:lpstr>
      <vt:lpstr>슬라이드 10</vt:lpstr>
      <vt:lpstr>슬라이드 11</vt:lpstr>
      <vt:lpstr>슬라이드 12</vt:lpstr>
      <vt:lpstr>슬라이드 13</vt:lpstr>
      <vt:lpstr>슬라이드 14</vt:lpstr>
      <vt:lpstr>슬라이드 15</vt:lpstr>
      <vt:lpstr>슬라이드 16</vt:lpstr>
      <vt:lpstr>슬라이드 17</vt:lpstr>
      <vt:lpstr>슬라이드 18</vt:lpstr>
      <vt:lpstr>슬라이드 19</vt:lpstr>
      <vt:lpstr>슬라이드 20</vt:lpstr>
      <vt:lpstr>슬라이드 21</vt:lpstr>
      <vt:lpstr>슬라이드 22</vt:lpstr>
      <vt:lpstr>슬라이드 23</vt:lpstr>
      <vt:lpstr>슬라이드 24</vt:lpstr>
      <vt:lpstr>슬라이드 25</vt:lpstr>
      <vt:lpstr>슬라이드 26</vt:lpstr>
      <vt:lpstr>슬라이드 27</vt:lpstr>
      <vt:lpstr>슬라이드 28</vt:lpstr>
      <vt:lpstr>슬라이드 29</vt:lpstr>
      <vt:lpstr>슬라이드 30</vt:lpstr>
      <vt:lpstr>슬라이드 31</vt:lpstr>
      <vt:lpstr>슬라이드 32</vt:lpstr>
      <vt:lpstr>슬라이드 33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HICSシステム_説明書(ルール作成)_V17.05.11</dc:title>
  <dc:creator>강준호</dc:creator>
  <cp:lastModifiedBy>강준호</cp:lastModifiedBy>
  <cp:revision>2783</cp:revision>
  <dcterms:created xsi:type="dcterms:W3CDTF">2002-08-15T12:43:06Z</dcterms:created>
  <dcterms:modified xsi:type="dcterms:W3CDTF">2018-01-11T07:30:22Z</dcterms:modified>
</cp:coreProperties>
</file>