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50" strictFirstAndLastChars="0" saveSubsetFonts="1">
  <p:sldMasterIdLst>
    <p:sldMasterId id="2147483648" r:id="rId1"/>
  </p:sldMasterIdLst>
  <p:notesMasterIdLst>
    <p:notesMasterId r:id="rId85"/>
  </p:notesMasterIdLst>
  <p:handoutMasterIdLst>
    <p:handoutMasterId r:id="rId86"/>
  </p:handoutMasterIdLst>
  <p:sldIdLst>
    <p:sldId id="797" r:id="rId2"/>
    <p:sldId id="798" r:id="rId3"/>
    <p:sldId id="799" r:id="rId4"/>
    <p:sldId id="800" r:id="rId5"/>
    <p:sldId id="875" r:id="rId6"/>
    <p:sldId id="801" r:id="rId7"/>
    <p:sldId id="802" r:id="rId8"/>
    <p:sldId id="876" r:id="rId9"/>
    <p:sldId id="860" r:id="rId10"/>
    <p:sldId id="878" r:id="rId11"/>
    <p:sldId id="803" r:id="rId12"/>
    <p:sldId id="862" r:id="rId13"/>
    <p:sldId id="861" r:id="rId14"/>
    <p:sldId id="877" r:id="rId15"/>
    <p:sldId id="804" r:id="rId16"/>
    <p:sldId id="865" r:id="rId17"/>
    <p:sldId id="863" r:id="rId18"/>
    <p:sldId id="864" r:id="rId19"/>
    <p:sldId id="866" r:id="rId20"/>
    <p:sldId id="867" r:id="rId21"/>
    <p:sldId id="869" r:id="rId22"/>
    <p:sldId id="871" r:id="rId23"/>
    <p:sldId id="872" r:id="rId24"/>
    <p:sldId id="874" r:id="rId25"/>
    <p:sldId id="805" r:id="rId26"/>
    <p:sldId id="806" r:id="rId27"/>
    <p:sldId id="807" r:id="rId28"/>
    <p:sldId id="808" r:id="rId29"/>
    <p:sldId id="809" r:id="rId30"/>
    <p:sldId id="810" r:id="rId31"/>
    <p:sldId id="811" r:id="rId32"/>
    <p:sldId id="812" r:id="rId33"/>
    <p:sldId id="813" r:id="rId34"/>
    <p:sldId id="814" r:id="rId35"/>
    <p:sldId id="879" r:id="rId36"/>
    <p:sldId id="880" r:id="rId37"/>
    <p:sldId id="881" r:id="rId38"/>
    <p:sldId id="882" r:id="rId39"/>
    <p:sldId id="815" r:id="rId40"/>
    <p:sldId id="816" r:id="rId41"/>
    <p:sldId id="817" r:id="rId42"/>
    <p:sldId id="818" r:id="rId43"/>
    <p:sldId id="819" r:id="rId44"/>
    <p:sldId id="820" r:id="rId45"/>
    <p:sldId id="821" r:id="rId46"/>
    <p:sldId id="822" r:id="rId47"/>
    <p:sldId id="823" r:id="rId48"/>
    <p:sldId id="824" r:id="rId49"/>
    <p:sldId id="825" r:id="rId50"/>
    <p:sldId id="826" r:id="rId51"/>
    <p:sldId id="827" r:id="rId52"/>
    <p:sldId id="828" r:id="rId53"/>
    <p:sldId id="829" r:id="rId54"/>
    <p:sldId id="830" r:id="rId55"/>
    <p:sldId id="831" r:id="rId56"/>
    <p:sldId id="832" r:id="rId57"/>
    <p:sldId id="833" r:id="rId58"/>
    <p:sldId id="834" r:id="rId59"/>
    <p:sldId id="835" r:id="rId60"/>
    <p:sldId id="836" r:id="rId61"/>
    <p:sldId id="837" r:id="rId62"/>
    <p:sldId id="838" r:id="rId63"/>
    <p:sldId id="839" r:id="rId64"/>
    <p:sldId id="840" r:id="rId65"/>
    <p:sldId id="841" r:id="rId66"/>
    <p:sldId id="842" r:id="rId67"/>
    <p:sldId id="843" r:id="rId68"/>
    <p:sldId id="844" r:id="rId69"/>
    <p:sldId id="845" r:id="rId70"/>
    <p:sldId id="846" r:id="rId71"/>
    <p:sldId id="847" r:id="rId72"/>
    <p:sldId id="848" r:id="rId73"/>
    <p:sldId id="849" r:id="rId74"/>
    <p:sldId id="850" r:id="rId75"/>
    <p:sldId id="851" r:id="rId76"/>
    <p:sldId id="852" r:id="rId77"/>
    <p:sldId id="853" r:id="rId78"/>
    <p:sldId id="854" r:id="rId79"/>
    <p:sldId id="855" r:id="rId80"/>
    <p:sldId id="856" r:id="rId81"/>
    <p:sldId id="857" r:id="rId82"/>
    <p:sldId id="858" r:id="rId83"/>
    <p:sldId id="859" r:id="rId84"/>
  </p:sldIdLst>
  <p:sldSz cx="9144000" cy="6858000" type="screen4x3"/>
  <p:notesSz cx="6788150" cy="9923463"/>
  <p:defaultTex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p:defaultTextStyle>
  <p:extLst>
    <p:ext uri="{EFAFB233-063F-42B5-8137-9DF3F51BA10A}">
      <p15:sldGuideLst xmlns:p15="http://schemas.microsoft.com/office/powerpoint/2012/main">
        <p15:guide id="1" orient="horz" pos="725">
          <p15:clr>
            <a:srgbClr val="A4A3A4"/>
          </p15:clr>
        </p15:guide>
        <p15:guide id="2" pos="456">
          <p15:clr>
            <a:srgbClr val="A4A3A4"/>
          </p15:clr>
        </p15:guide>
      </p15:sldGuideLst>
    </p:ext>
    <p:ext uri="{2D200454-40CA-4A62-9FC3-DE9A4176ACB9}">
      <p15:notesGuideLst xmlns:p15="http://schemas.microsoft.com/office/powerpoint/2012/main">
        <p15:guide id="1" orient="horz" pos="3127">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5F4D4"/>
    <a:srgbClr val="FFCC99"/>
    <a:srgbClr val="C4F1C1"/>
    <a:srgbClr val="D8F0C2"/>
    <a:srgbClr val="E3F4D4"/>
    <a:srgbClr val="FFFF99"/>
    <a:srgbClr val="FFCC00"/>
    <a:srgbClr val="ECEBF0"/>
    <a:srgbClr val="D7D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2" autoAdjust="0"/>
    <p:restoredTop sz="96000" autoAdjust="0"/>
  </p:normalViewPr>
  <p:slideViewPr>
    <p:cSldViewPr snapToGrid="0">
      <p:cViewPr varScale="1">
        <p:scale>
          <a:sx n="110" d="100"/>
          <a:sy n="110" d="100"/>
        </p:scale>
        <p:origin x="1680" y="108"/>
      </p:cViewPr>
      <p:guideLst>
        <p:guide orient="horz" pos="725"/>
        <p:guide pos="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3438" y="-120"/>
      </p:cViewPr>
      <p:guideLst>
        <p:guide orient="horz" pos="3127"/>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l"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endParaRPr lang="en-US" altLang="ko-KR"/>
          </a:p>
        </p:txBody>
      </p:sp>
      <p:sp>
        <p:nvSpPr>
          <p:cNvPr id="188419" name="Rectangle 3"/>
          <p:cNvSpPr>
            <a:spLocks noGrp="1" noChangeArrowheads="1"/>
          </p:cNvSpPr>
          <p:nvPr>
            <p:ph type="dt" sz="quarter" idx="1"/>
          </p:nvPr>
        </p:nvSpPr>
        <p:spPr bwMode="auto">
          <a:xfrm>
            <a:off x="384810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r"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endParaRPr lang="en-US" altLang="ko-KR"/>
          </a:p>
        </p:txBody>
      </p:sp>
      <p:sp>
        <p:nvSpPr>
          <p:cNvPr id="188420" name="Rectangle 4"/>
          <p:cNvSpPr>
            <a:spLocks noGrp="1" noChangeArrowheads="1"/>
          </p:cNvSpPr>
          <p:nvPr>
            <p:ph type="ftr" sz="quarter" idx="2"/>
          </p:nvPr>
        </p:nvSpPr>
        <p:spPr bwMode="auto">
          <a:xfrm>
            <a:off x="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l"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endParaRPr lang="en-US" altLang="ko-KR"/>
          </a:p>
        </p:txBody>
      </p:sp>
      <p:sp>
        <p:nvSpPr>
          <p:cNvPr id="188421" name="Rectangle 5"/>
          <p:cNvSpPr>
            <a:spLocks noGrp="1" noChangeArrowheads="1"/>
          </p:cNvSpPr>
          <p:nvPr>
            <p:ph type="sldNum" sz="quarter" idx="3"/>
          </p:nvPr>
        </p:nvSpPr>
        <p:spPr bwMode="auto">
          <a:xfrm>
            <a:off x="384810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r"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fld id="{3FBD22D6-B9EA-4A33-B22C-D84FAC7E8B38}"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l"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endParaRPr lang="en-US" altLang="ko-KR"/>
          </a:p>
        </p:txBody>
      </p:sp>
      <p:sp>
        <p:nvSpPr>
          <p:cNvPr id="6147" name="Rectangle 3"/>
          <p:cNvSpPr>
            <a:spLocks noGrp="1" noChangeArrowheads="1"/>
          </p:cNvSpPr>
          <p:nvPr>
            <p:ph type="dt" idx="1"/>
          </p:nvPr>
        </p:nvSpPr>
        <p:spPr bwMode="auto">
          <a:xfrm>
            <a:off x="384810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r"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endParaRPr lang="en-US" altLang="ko-KR"/>
          </a:p>
        </p:txBody>
      </p:sp>
      <p:sp>
        <p:nvSpPr>
          <p:cNvPr id="141316" name="Rectangle 4"/>
          <p:cNvSpPr>
            <a:spLocks noGrp="1" noRot="1" noChangeAspect="1" noChangeArrowheads="1" noTextEdit="1"/>
          </p:cNvSpPr>
          <p:nvPr>
            <p:ph type="sldImg" idx="2"/>
          </p:nvPr>
        </p:nvSpPr>
        <p:spPr bwMode="auto">
          <a:xfrm>
            <a:off x="912813" y="742950"/>
            <a:ext cx="496570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81575" cy="4464050"/>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6150" name="Rectangle 6"/>
          <p:cNvSpPr>
            <a:spLocks noGrp="1" noChangeArrowheads="1"/>
          </p:cNvSpPr>
          <p:nvPr>
            <p:ph type="ftr" sz="quarter" idx="4"/>
          </p:nvPr>
        </p:nvSpPr>
        <p:spPr bwMode="auto">
          <a:xfrm>
            <a:off x="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l"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endParaRPr lang="en-US" altLang="ko-KR"/>
          </a:p>
        </p:txBody>
      </p:sp>
      <p:sp>
        <p:nvSpPr>
          <p:cNvPr id="6151" name="Rectangle 7"/>
          <p:cNvSpPr>
            <a:spLocks noGrp="1" noChangeArrowheads="1"/>
          </p:cNvSpPr>
          <p:nvPr>
            <p:ph type="sldNum" sz="quarter" idx="5"/>
          </p:nvPr>
        </p:nvSpPr>
        <p:spPr bwMode="auto">
          <a:xfrm>
            <a:off x="384810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r"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fld id="{43A285F0-E3E4-42E4-A796-F63F5F1E03D3}"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23925"/>
            <a:fld id="{C748BF13-5430-4337-9FC1-E557BA16FC06}" type="slidenum">
              <a:rPr lang="ko-KR" altLang="en-US" smtClean="0"/>
              <a:pPr defTabSz="923925"/>
              <a:t>150</a:t>
            </a:fld>
            <a:endParaRPr lang="en-US" altLang="ko-K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ko-KR" altLang="en-US">
              <a:ea typeface="굴림"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슬라이드 이미지 개체 틀 1"/>
          <p:cNvSpPr>
            <a:spLocks noGrp="1" noRot="1" noChangeAspect="1" noTextEdit="1"/>
          </p:cNvSpPr>
          <p:nvPr>
            <p:ph type="sldImg"/>
          </p:nvPr>
        </p:nvSpPr>
        <p:spPr>
          <a:ln/>
        </p:spPr>
      </p:sp>
      <p:sp>
        <p:nvSpPr>
          <p:cNvPr id="154627" name="슬라이드 노트 개체 틀 2"/>
          <p:cNvSpPr>
            <a:spLocks noGrp="1"/>
          </p:cNvSpPr>
          <p:nvPr>
            <p:ph type="body" idx="1"/>
          </p:nvPr>
        </p:nvSpPr>
        <p:spPr>
          <a:noFill/>
          <a:ln/>
        </p:spPr>
        <p:txBody>
          <a:bodyPr/>
          <a:lstStyle/>
          <a:p>
            <a:endParaRPr lang="ko-KR" altLang="en-US"/>
          </a:p>
        </p:txBody>
      </p:sp>
      <p:sp>
        <p:nvSpPr>
          <p:cNvPr id="154628" name="슬라이드 번호 개체 틀 3"/>
          <p:cNvSpPr>
            <a:spLocks noGrp="1"/>
          </p:cNvSpPr>
          <p:nvPr>
            <p:ph type="sldNum" sz="quarter" idx="5"/>
          </p:nvPr>
        </p:nvSpPr>
        <p:spPr>
          <a:noFill/>
        </p:spPr>
        <p:txBody>
          <a:bodyPr/>
          <a:lstStyle/>
          <a:p>
            <a:pPr defTabSz="923925"/>
            <a:fld id="{31216730-8ABE-4C8D-98E0-53D3DE41B7D1}" type="slidenum">
              <a:rPr lang="ko-KR" altLang="en-US" smtClean="0"/>
              <a:pPr defTabSz="923925"/>
              <a:t>159</a:t>
            </a:fld>
            <a:endParaRPr lang="en-US" altLang="ko-KR"/>
          </a:p>
        </p:txBody>
      </p:sp>
    </p:spTree>
    <p:extLst>
      <p:ext uri="{BB962C8B-B14F-4D97-AF65-F5344CB8AC3E}">
        <p14:creationId xmlns:p14="http://schemas.microsoft.com/office/powerpoint/2010/main" val="22067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슬라이드 이미지 개체 틀 1"/>
          <p:cNvSpPr>
            <a:spLocks noGrp="1" noRot="1" noChangeAspect="1" noTextEdit="1"/>
          </p:cNvSpPr>
          <p:nvPr>
            <p:ph type="sldImg"/>
          </p:nvPr>
        </p:nvSpPr>
        <p:spPr>
          <a:ln/>
        </p:spPr>
      </p:sp>
      <p:sp>
        <p:nvSpPr>
          <p:cNvPr id="155651" name="슬라이드 노트 개체 틀 2"/>
          <p:cNvSpPr>
            <a:spLocks noGrp="1"/>
          </p:cNvSpPr>
          <p:nvPr>
            <p:ph type="body" idx="1"/>
          </p:nvPr>
        </p:nvSpPr>
        <p:spPr>
          <a:noFill/>
          <a:ln/>
        </p:spPr>
        <p:txBody>
          <a:bodyPr/>
          <a:lstStyle/>
          <a:p>
            <a:endParaRPr lang="ko-KR" altLang="en-US"/>
          </a:p>
        </p:txBody>
      </p:sp>
      <p:sp>
        <p:nvSpPr>
          <p:cNvPr id="155652" name="슬라이드 번호 개체 틀 3"/>
          <p:cNvSpPr>
            <a:spLocks noGrp="1"/>
          </p:cNvSpPr>
          <p:nvPr>
            <p:ph type="sldNum" sz="quarter" idx="5"/>
          </p:nvPr>
        </p:nvSpPr>
        <p:spPr>
          <a:noFill/>
        </p:spPr>
        <p:txBody>
          <a:bodyPr/>
          <a:lstStyle/>
          <a:p>
            <a:pPr defTabSz="923925"/>
            <a:fld id="{94B674EB-C471-434C-8D96-EAAA633B77A9}" type="slidenum">
              <a:rPr lang="ko-KR" altLang="en-US" smtClean="0"/>
              <a:pPr defTabSz="923925"/>
              <a:t>160</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슬라이드 이미지 개체 틀 1"/>
          <p:cNvSpPr>
            <a:spLocks noGrp="1" noRot="1" noChangeAspect="1" noTextEdit="1"/>
          </p:cNvSpPr>
          <p:nvPr>
            <p:ph type="sldImg"/>
          </p:nvPr>
        </p:nvSpPr>
        <p:spPr>
          <a:ln/>
        </p:spPr>
      </p:sp>
      <p:sp>
        <p:nvSpPr>
          <p:cNvPr id="155651" name="슬라이드 노트 개체 틀 2"/>
          <p:cNvSpPr>
            <a:spLocks noGrp="1"/>
          </p:cNvSpPr>
          <p:nvPr>
            <p:ph type="body" idx="1"/>
          </p:nvPr>
        </p:nvSpPr>
        <p:spPr>
          <a:noFill/>
          <a:ln/>
        </p:spPr>
        <p:txBody>
          <a:bodyPr/>
          <a:lstStyle/>
          <a:p>
            <a:endParaRPr lang="ko-KR" altLang="en-US"/>
          </a:p>
        </p:txBody>
      </p:sp>
      <p:sp>
        <p:nvSpPr>
          <p:cNvPr id="155652" name="슬라이드 번호 개체 틀 3"/>
          <p:cNvSpPr>
            <a:spLocks noGrp="1"/>
          </p:cNvSpPr>
          <p:nvPr>
            <p:ph type="sldNum" sz="quarter" idx="5"/>
          </p:nvPr>
        </p:nvSpPr>
        <p:spPr>
          <a:noFill/>
        </p:spPr>
        <p:txBody>
          <a:bodyPr/>
          <a:lstStyle/>
          <a:p>
            <a:pPr defTabSz="923925"/>
            <a:fld id="{94B674EB-C471-434C-8D96-EAAA633B77A9}" type="slidenum">
              <a:rPr lang="ko-KR" altLang="en-US" smtClean="0"/>
              <a:pPr defTabSz="923925"/>
              <a:t>161</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슬라이드 이미지 개체 틀 1"/>
          <p:cNvSpPr>
            <a:spLocks noGrp="1" noRot="1" noChangeAspect="1" noTextEdit="1"/>
          </p:cNvSpPr>
          <p:nvPr>
            <p:ph type="sldImg"/>
          </p:nvPr>
        </p:nvSpPr>
        <p:spPr>
          <a:ln/>
        </p:spPr>
      </p:sp>
      <p:sp>
        <p:nvSpPr>
          <p:cNvPr id="155651" name="슬라이드 노트 개체 틀 2"/>
          <p:cNvSpPr>
            <a:spLocks noGrp="1"/>
          </p:cNvSpPr>
          <p:nvPr>
            <p:ph type="body" idx="1"/>
          </p:nvPr>
        </p:nvSpPr>
        <p:spPr>
          <a:noFill/>
          <a:ln/>
        </p:spPr>
        <p:txBody>
          <a:bodyPr/>
          <a:lstStyle/>
          <a:p>
            <a:endParaRPr lang="ko-KR" altLang="en-US"/>
          </a:p>
        </p:txBody>
      </p:sp>
      <p:sp>
        <p:nvSpPr>
          <p:cNvPr id="155652" name="슬라이드 번호 개체 틀 3"/>
          <p:cNvSpPr>
            <a:spLocks noGrp="1"/>
          </p:cNvSpPr>
          <p:nvPr>
            <p:ph type="sldNum" sz="quarter" idx="5"/>
          </p:nvPr>
        </p:nvSpPr>
        <p:spPr>
          <a:noFill/>
        </p:spPr>
        <p:txBody>
          <a:bodyPr/>
          <a:lstStyle/>
          <a:p>
            <a:pPr defTabSz="923925"/>
            <a:fld id="{94B674EB-C471-434C-8D96-EAAA633B77A9}" type="slidenum">
              <a:rPr lang="ko-KR" altLang="en-US" smtClean="0"/>
              <a:pPr defTabSz="923925"/>
              <a:t>162</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슬라이드 이미지 개체 틀 1"/>
          <p:cNvSpPr>
            <a:spLocks noGrp="1" noRot="1" noChangeAspect="1" noTextEdit="1"/>
          </p:cNvSpPr>
          <p:nvPr>
            <p:ph type="sldImg"/>
          </p:nvPr>
        </p:nvSpPr>
        <p:spPr>
          <a:ln/>
        </p:spPr>
      </p:sp>
      <p:sp>
        <p:nvSpPr>
          <p:cNvPr id="155651" name="슬라이드 노트 개체 틀 2"/>
          <p:cNvSpPr>
            <a:spLocks noGrp="1"/>
          </p:cNvSpPr>
          <p:nvPr>
            <p:ph type="body" idx="1"/>
          </p:nvPr>
        </p:nvSpPr>
        <p:spPr>
          <a:noFill/>
          <a:ln/>
        </p:spPr>
        <p:txBody>
          <a:bodyPr/>
          <a:lstStyle/>
          <a:p>
            <a:endParaRPr lang="ko-KR" altLang="en-US"/>
          </a:p>
        </p:txBody>
      </p:sp>
      <p:sp>
        <p:nvSpPr>
          <p:cNvPr id="155652" name="슬라이드 번호 개체 틀 3"/>
          <p:cNvSpPr>
            <a:spLocks noGrp="1"/>
          </p:cNvSpPr>
          <p:nvPr>
            <p:ph type="sldNum" sz="quarter" idx="5"/>
          </p:nvPr>
        </p:nvSpPr>
        <p:spPr>
          <a:noFill/>
        </p:spPr>
        <p:txBody>
          <a:bodyPr/>
          <a:lstStyle/>
          <a:p>
            <a:pPr defTabSz="923925"/>
            <a:fld id="{94B674EB-C471-434C-8D96-EAAA633B77A9}" type="slidenum">
              <a:rPr lang="ko-KR" altLang="en-US" smtClean="0"/>
              <a:pPr defTabSz="923925"/>
              <a:t>163</a:t>
            </a:fld>
            <a:endParaRPr lang="en-US" altLang="ko-KR"/>
          </a:p>
        </p:txBody>
      </p:sp>
    </p:spTree>
    <p:extLst>
      <p:ext uri="{BB962C8B-B14F-4D97-AF65-F5344CB8AC3E}">
        <p14:creationId xmlns:p14="http://schemas.microsoft.com/office/powerpoint/2010/main" val="44492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164</a:t>
            </a:fld>
            <a:endParaRPr lang="en-US"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165</a:t>
            </a:fld>
            <a:endParaRPr lang="en-US"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166</a:t>
            </a:fld>
            <a:endParaRPr lang="en-US" altLang="ko-K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167</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168</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151</a:t>
            </a:fld>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169</a:t>
            </a:fld>
            <a:endParaRPr lang="en-US"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170</a:t>
            </a:fld>
            <a:endParaRPr lang="en-US"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171</a:t>
            </a:fld>
            <a:endParaRPr lang="en-US"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172</a:t>
            </a:fld>
            <a:endParaRPr lang="en-US" altLang="ko-K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슬라이드 이미지 개체 틀 1"/>
          <p:cNvSpPr>
            <a:spLocks noGrp="1" noRot="1" noChangeAspect="1" noTextEdit="1"/>
          </p:cNvSpPr>
          <p:nvPr>
            <p:ph type="sldImg"/>
          </p:nvPr>
        </p:nvSpPr>
        <p:spPr>
          <a:ln/>
        </p:spPr>
      </p:sp>
      <p:sp>
        <p:nvSpPr>
          <p:cNvPr id="156675" name="슬라이드 노트 개체 틀 2"/>
          <p:cNvSpPr>
            <a:spLocks noGrp="1"/>
          </p:cNvSpPr>
          <p:nvPr>
            <p:ph type="body" idx="1"/>
          </p:nvPr>
        </p:nvSpPr>
        <p:spPr>
          <a:noFill/>
          <a:ln/>
        </p:spPr>
        <p:txBody>
          <a:bodyPr/>
          <a:lstStyle/>
          <a:p>
            <a:endParaRPr lang="ko-KR" altLang="en-US"/>
          </a:p>
        </p:txBody>
      </p:sp>
      <p:sp>
        <p:nvSpPr>
          <p:cNvPr id="156676" name="슬라이드 번호 개체 틀 3"/>
          <p:cNvSpPr>
            <a:spLocks noGrp="1"/>
          </p:cNvSpPr>
          <p:nvPr>
            <p:ph type="sldNum" sz="quarter" idx="5"/>
          </p:nvPr>
        </p:nvSpPr>
        <p:spPr>
          <a:noFill/>
        </p:spPr>
        <p:txBody>
          <a:bodyPr/>
          <a:lstStyle/>
          <a:p>
            <a:pPr defTabSz="923925"/>
            <a:fld id="{D96793BD-645D-42CB-8C67-7DE9298EF474}" type="slidenum">
              <a:rPr lang="ko-KR" altLang="en-US" smtClean="0"/>
              <a:pPr defTabSz="923925"/>
              <a:t>173</a:t>
            </a:fld>
            <a:endParaRPr lang="en-US" altLang="ko-K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슬라이드 이미지 개체 틀 1"/>
          <p:cNvSpPr>
            <a:spLocks noGrp="1" noRot="1" noChangeAspect="1" noTextEdit="1"/>
          </p:cNvSpPr>
          <p:nvPr>
            <p:ph type="sldImg"/>
          </p:nvPr>
        </p:nvSpPr>
        <p:spPr>
          <a:ln/>
        </p:spPr>
      </p:sp>
      <p:sp>
        <p:nvSpPr>
          <p:cNvPr id="157699" name="슬라이드 노트 개체 틀 2"/>
          <p:cNvSpPr>
            <a:spLocks noGrp="1"/>
          </p:cNvSpPr>
          <p:nvPr>
            <p:ph type="body" idx="1"/>
          </p:nvPr>
        </p:nvSpPr>
        <p:spPr>
          <a:noFill/>
          <a:ln/>
        </p:spPr>
        <p:txBody>
          <a:bodyPr/>
          <a:lstStyle/>
          <a:p>
            <a:endParaRPr lang="ko-KR" altLang="en-US"/>
          </a:p>
        </p:txBody>
      </p:sp>
      <p:sp>
        <p:nvSpPr>
          <p:cNvPr id="157700" name="슬라이드 번호 개체 틀 3"/>
          <p:cNvSpPr>
            <a:spLocks noGrp="1"/>
          </p:cNvSpPr>
          <p:nvPr>
            <p:ph type="sldNum" sz="quarter" idx="5"/>
          </p:nvPr>
        </p:nvSpPr>
        <p:spPr>
          <a:noFill/>
        </p:spPr>
        <p:txBody>
          <a:bodyPr/>
          <a:lstStyle/>
          <a:p>
            <a:pPr defTabSz="923925"/>
            <a:fld id="{341876B9-8329-47A4-8109-4474926226F6}" type="slidenum">
              <a:rPr lang="ko-KR" altLang="en-US" smtClean="0"/>
              <a:pPr defTabSz="923925"/>
              <a:t>174</a:t>
            </a:fld>
            <a:endParaRPr lang="en-US" altLang="ko-K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슬라이드 이미지 개체 틀 1"/>
          <p:cNvSpPr>
            <a:spLocks noGrp="1" noRot="1" noChangeAspect="1" noTextEdit="1"/>
          </p:cNvSpPr>
          <p:nvPr>
            <p:ph type="sldImg"/>
          </p:nvPr>
        </p:nvSpPr>
        <p:spPr>
          <a:ln/>
        </p:spPr>
      </p:sp>
      <p:sp>
        <p:nvSpPr>
          <p:cNvPr id="158723" name="슬라이드 노트 개체 틀 2"/>
          <p:cNvSpPr>
            <a:spLocks noGrp="1"/>
          </p:cNvSpPr>
          <p:nvPr>
            <p:ph type="body" idx="1"/>
          </p:nvPr>
        </p:nvSpPr>
        <p:spPr>
          <a:noFill/>
          <a:ln/>
        </p:spPr>
        <p:txBody>
          <a:bodyPr/>
          <a:lstStyle/>
          <a:p>
            <a:endParaRPr lang="ko-KR" altLang="en-US"/>
          </a:p>
        </p:txBody>
      </p:sp>
      <p:sp>
        <p:nvSpPr>
          <p:cNvPr id="158724" name="슬라이드 번호 개체 틀 3"/>
          <p:cNvSpPr>
            <a:spLocks noGrp="1"/>
          </p:cNvSpPr>
          <p:nvPr>
            <p:ph type="sldNum" sz="quarter" idx="5"/>
          </p:nvPr>
        </p:nvSpPr>
        <p:spPr>
          <a:noFill/>
        </p:spPr>
        <p:txBody>
          <a:bodyPr/>
          <a:lstStyle/>
          <a:p>
            <a:pPr defTabSz="923925"/>
            <a:fld id="{1FF1CF10-A44B-40DE-AE4D-1B97ADB950F8}" type="slidenum">
              <a:rPr lang="ko-KR" altLang="en-US" smtClean="0"/>
              <a:pPr defTabSz="923925"/>
              <a:t>175</a:t>
            </a:fld>
            <a:endParaRPr lang="en-US" altLang="ko-K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슬라이드 이미지 개체 틀 1"/>
          <p:cNvSpPr>
            <a:spLocks noGrp="1" noRot="1" noChangeAspect="1" noTextEdit="1"/>
          </p:cNvSpPr>
          <p:nvPr>
            <p:ph type="sldImg"/>
          </p:nvPr>
        </p:nvSpPr>
        <p:spPr>
          <a:ln/>
        </p:spPr>
      </p:sp>
      <p:sp>
        <p:nvSpPr>
          <p:cNvPr id="159747" name="슬라이드 노트 개체 틀 2"/>
          <p:cNvSpPr>
            <a:spLocks noGrp="1"/>
          </p:cNvSpPr>
          <p:nvPr>
            <p:ph type="body" idx="1"/>
          </p:nvPr>
        </p:nvSpPr>
        <p:spPr>
          <a:noFill/>
          <a:ln/>
        </p:spPr>
        <p:txBody>
          <a:bodyPr/>
          <a:lstStyle/>
          <a:p>
            <a:endParaRPr lang="ko-KR" altLang="en-US"/>
          </a:p>
        </p:txBody>
      </p:sp>
      <p:sp>
        <p:nvSpPr>
          <p:cNvPr id="159748" name="슬라이드 번호 개체 틀 3"/>
          <p:cNvSpPr>
            <a:spLocks noGrp="1"/>
          </p:cNvSpPr>
          <p:nvPr>
            <p:ph type="sldNum" sz="quarter" idx="5"/>
          </p:nvPr>
        </p:nvSpPr>
        <p:spPr>
          <a:noFill/>
        </p:spPr>
        <p:txBody>
          <a:bodyPr/>
          <a:lstStyle/>
          <a:p>
            <a:pPr defTabSz="923925"/>
            <a:fld id="{33475F43-FA66-444A-AC2F-C3D05FE5B366}" type="slidenum">
              <a:rPr lang="ko-KR" altLang="en-US" smtClean="0"/>
              <a:pPr defTabSz="923925"/>
              <a:t>176</a:t>
            </a:fld>
            <a:endParaRPr lang="en-US" altLang="ko-K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슬라이드 이미지 개체 틀 1"/>
          <p:cNvSpPr>
            <a:spLocks noGrp="1" noRot="1" noChangeAspect="1" noTextEdit="1"/>
          </p:cNvSpPr>
          <p:nvPr>
            <p:ph type="sldImg"/>
          </p:nvPr>
        </p:nvSpPr>
        <p:spPr>
          <a:ln/>
        </p:spPr>
      </p:sp>
      <p:sp>
        <p:nvSpPr>
          <p:cNvPr id="160771" name="슬라이드 노트 개체 틀 2"/>
          <p:cNvSpPr>
            <a:spLocks noGrp="1"/>
          </p:cNvSpPr>
          <p:nvPr>
            <p:ph type="body" idx="1"/>
          </p:nvPr>
        </p:nvSpPr>
        <p:spPr>
          <a:noFill/>
          <a:ln/>
        </p:spPr>
        <p:txBody>
          <a:bodyPr/>
          <a:lstStyle/>
          <a:p>
            <a:endParaRPr lang="ko-KR" altLang="en-US"/>
          </a:p>
        </p:txBody>
      </p:sp>
      <p:sp>
        <p:nvSpPr>
          <p:cNvPr id="160772" name="슬라이드 번호 개체 틀 3"/>
          <p:cNvSpPr>
            <a:spLocks noGrp="1"/>
          </p:cNvSpPr>
          <p:nvPr>
            <p:ph type="sldNum" sz="quarter" idx="5"/>
          </p:nvPr>
        </p:nvSpPr>
        <p:spPr>
          <a:noFill/>
        </p:spPr>
        <p:txBody>
          <a:bodyPr/>
          <a:lstStyle/>
          <a:p>
            <a:pPr defTabSz="923925"/>
            <a:fld id="{F9B0F7CB-F71E-42C6-882A-D036E7689CF7}" type="slidenum">
              <a:rPr lang="ko-KR" altLang="en-US" smtClean="0"/>
              <a:pPr defTabSz="923925"/>
              <a:t>177</a:t>
            </a:fld>
            <a:endParaRPr lang="en-US"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슬라이드 이미지 개체 틀 1"/>
          <p:cNvSpPr>
            <a:spLocks noGrp="1" noRot="1" noChangeAspect="1" noTextEdit="1"/>
          </p:cNvSpPr>
          <p:nvPr>
            <p:ph type="sldImg"/>
          </p:nvPr>
        </p:nvSpPr>
        <p:spPr>
          <a:ln/>
        </p:spPr>
      </p:sp>
      <p:sp>
        <p:nvSpPr>
          <p:cNvPr id="161795" name="슬라이드 노트 개체 틀 2"/>
          <p:cNvSpPr>
            <a:spLocks noGrp="1"/>
          </p:cNvSpPr>
          <p:nvPr>
            <p:ph type="body" idx="1"/>
          </p:nvPr>
        </p:nvSpPr>
        <p:spPr>
          <a:noFill/>
          <a:ln/>
        </p:spPr>
        <p:txBody>
          <a:bodyPr/>
          <a:lstStyle/>
          <a:p>
            <a:endParaRPr lang="ko-KR" altLang="en-US"/>
          </a:p>
        </p:txBody>
      </p:sp>
      <p:sp>
        <p:nvSpPr>
          <p:cNvPr id="161796" name="슬라이드 번호 개체 틀 3"/>
          <p:cNvSpPr>
            <a:spLocks noGrp="1"/>
          </p:cNvSpPr>
          <p:nvPr>
            <p:ph type="sldNum" sz="quarter" idx="5"/>
          </p:nvPr>
        </p:nvSpPr>
        <p:spPr>
          <a:noFill/>
        </p:spPr>
        <p:txBody>
          <a:bodyPr/>
          <a:lstStyle/>
          <a:p>
            <a:pPr defTabSz="923925"/>
            <a:fld id="{29B2FAE5-A40E-477D-A5E4-7818375A5286}" type="slidenum">
              <a:rPr lang="ko-KR" altLang="en-US" smtClean="0"/>
              <a:pPr defTabSz="923925"/>
              <a:t>178</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슬라이드 이미지 개체 틀 1"/>
          <p:cNvSpPr>
            <a:spLocks noGrp="1" noRot="1" noChangeAspect="1" noTextEdit="1"/>
          </p:cNvSpPr>
          <p:nvPr>
            <p:ph type="sldImg"/>
          </p:nvPr>
        </p:nvSpPr>
        <p:spPr>
          <a:ln/>
        </p:spPr>
      </p:sp>
      <p:sp>
        <p:nvSpPr>
          <p:cNvPr id="151555" name="슬라이드 노트 개체 틀 2"/>
          <p:cNvSpPr>
            <a:spLocks noGrp="1"/>
          </p:cNvSpPr>
          <p:nvPr>
            <p:ph type="body" idx="1"/>
          </p:nvPr>
        </p:nvSpPr>
        <p:spPr>
          <a:noFill/>
          <a:ln/>
        </p:spPr>
        <p:txBody>
          <a:bodyPr/>
          <a:lstStyle/>
          <a:p>
            <a:endParaRPr lang="ko-KR" altLang="en-US"/>
          </a:p>
        </p:txBody>
      </p:sp>
      <p:sp>
        <p:nvSpPr>
          <p:cNvPr id="151556" name="슬라이드 번호 개체 틀 3"/>
          <p:cNvSpPr>
            <a:spLocks noGrp="1"/>
          </p:cNvSpPr>
          <p:nvPr>
            <p:ph type="sldNum" sz="quarter" idx="5"/>
          </p:nvPr>
        </p:nvSpPr>
        <p:spPr>
          <a:noFill/>
        </p:spPr>
        <p:txBody>
          <a:bodyPr/>
          <a:lstStyle/>
          <a:p>
            <a:pPr defTabSz="923925"/>
            <a:fld id="{55F87C53-0E19-4440-933D-81AC3CAA827C}" type="slidenum">
              <a:rPr lang="ko-KR" altLang="en-US" smtClean="0"/>
              <a:pPr defTabSz="923925"/>
              <a:t>152</a:t>
            </a:fld>
            <a:endParaRPr lang="en-US" altLang="ko-K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슬라이드 이미지 개체 틀 1"/>
          <p:cNvSpPr>
            <a:spLocks noGrp="1" noRot="1" noChangeAspect="1" noTextEdit="1"/>
          </p:cNvSpPr>
          <p:nvPr>
            <p:ph type="sldImg"/>
          </p:nvPr>
        </p:nvSpPr>
        <p:spPr>
          <a:ln/>
        </p:spPr>
      </p:sp>
      <p:sp>
        <p:nvSpPr>
          <p:cNvPr id="162819" name="슬라이드 노트 개체 틀 2"/>
          <p:cNvSpPr>
            <a:spLocks noGrp="1"/>
          </p:cNvSpPr>
          <p:nvPr>
            <p:ph type="body" idx="1"/>
          </p:nvPr>
        </p:nvSpPr>
        <p:spPr>
          <a:noFill/>
          <a:ln/>
        </p:spPr>
        <p:txBody>
          <a:bodyPr/>
          <a:lstStyle/>
          <a:p>
            <a:endParaRPr lang="ko-KR" altLang="en-US"/>
          </a:p>
        </p:txBody>
      </p:sp>
      <p:sp>
        <p:nvSpPr>
          <p:cNvPr id="162820" name="슬라이드 번호 개체 틀 3"/>
          <p:cNvSpPr>
            <a:spLocks noGrp="1"/>
          </p:cNvSpPr>
          <p:nvPr>
            <p:ph type="sldNum" sz="quarter" idx="5"/>
          </p:nvPr>
        </p:nvSpPr>
        <p:spPr>
          <a:noFill/>
        </p:spPr>
        <p:txBody>
          <a:bodyPr/>
          <a:lstStyle/>
          <a:p>
            <a:pPr defTabSz="923925"/>
            <a:fld id="{58DF8A51-AD26-4AB7-9B3B-DF0044481861}" type="slidenum">
              <a:rPr lang="ko-KR" altLang="en-US" smtClean="0"/>
              <a:pPr defTabSz="923925"/>
              <a:t>179</a:t>
            </a:fld>
            <a:endParaRPr lang="en-US" altLang="ko-K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슬라이드 이미지 개체 틀 1"/>
          <p:cNvSpPr>
            <a:spLocks noGrp="1" noRot="1" noChangeAspect="1" noTextEdit="1"/>
          </p:cNvSpPr>
          <p:nvPr>
            <p:ph type="sldImg"/>
          </p:nvPr>
        </p:nvSpPr>
        <p:spPr>
          <a:ln/>
        </p:spPr>
      </p:sp>
      <p:sp>
        <p:nvSpPr>
          <p:cNvPr id="163843" name="슬라이드 노트 개체 틀 2"/>
          <p:cNvSpPr>
            <a:spLocks noGrp="1"/>
          </p:cNvSpPr>
          <p:nvPr>
            <p:ph type="body" idx="1"/>
          </p:nvPr>
        </p:nvSpPr>
        <p:spPr>
          <a:noFill/>
          <a:ln/>
        </p:spPr>
        <p:txBody>
          <a:bodyPr/>
          <a:lstStyle/>
          <a:p>
            <a:endParaRPr lang="ko-KR" altLang="en-US"/>
          </a:p>
        </p:txBody>
      </p:sp>
      <p:sp>
        <p:nvSpPr>
          <p:cNvPr id="163844" name="슬라이드 번호 개체 틀 3"/>
          <p:cNvSpPr>
            <a:spLocks noGrp="1"/>
          </p:cNvSpPr>
          <p:nvPr>
            <p:ph type="sldNum" sz="quarter" idx="5"/>
          </p:nvPr>
        </p:nvSpPr>
        <p:spPr>
          <a:noFill/>
        </p:spPr>
        <p:txBody>
          <a:bodyPr/>
          <a:lstStyle/>
          <a:p>
            <a:pPr defTabSz="923925"/>
            <a:fld id="{B4B55150-659A-4AE7-9672-EC06B850C632}" type="slidenum">
              <a:rPr lang="ko-KR" altLang="en-US" smtClean="0"/>
              <a:pPr defTabSz="923925"/>
              <a:t>180</a:t>
            </a:fld>
            <a:endParaRPr lang="en-US" altLang="ko-K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슬라이드 이미지 개체 틀 1"/>
          <p:cNvSpPr>
            <a:spLocks noGrp="1" noRot="1" noChangeAspect="1" noTextEdit="1"/>
          </p:cNvSpPr>
          <p:nvPr>
            <p:ph type="sldImg"/>
          </p:nvPr>
        </p:nvSpPr>
        <p:spPr>
          <a:ln/>
        </p:spPr>
      </p:sp>
      <p:sp>
        <p:nvSpPr>
          <p:cNvPr id="164867" name="슬라이드 노트 개체 틀 2"/>
          <p:cNvSpPr>
            <a:spLocks noGrp="1"/>
          </p:cNvSpPr>
          <p:nvPr>
            <p:ph type="body" idx="1"/>
          </p:nvPr>
        </p:nvSpPr>
        <p:spPr>
          <a:noFill/>
          <a:ln/>
        </p:spPr>
        <p:txBody>
          <a:bodyPr/>
          <a:lstStyle/>
          <a:p>
            <a:endParaRPr lang="ko-KR" altLang="en-US"/>
          </a:p>
        </p:txBody>
      </p:sp>
      <p:sp>
        <p:nvSpPr>
          <p:cNvPr id="164868" name="슬라이드 번호 개체 틀 3"/>
          <p:cNvSpPr>
            <a:spLocks noGrp="1"/>
          </p:cNvSpPr>
          <p:nvPr>
            <p:ph type="sldNum" sz="quarter" idx="5"/>
          </p:nvPr>
        </p:nvSpPr>
        <p:spPr>
          <a:noFill/>
        </p:spPr>
        <p:txBody>
          <a:bodyPr/>
          <a:lstStyle/>
          <a:p>
            <a:pPr defTabSz="923925"/>
            <a:fld id="{C8CB6316-2D6C-431E-8B7E-ECE0101F2DF5}" type="slidenum">
              <a:rPr lang="ko-KR" altLang="en-US" smtClean="0"/>
              <a:pPr defTabSz="923925"/>
              <a:t>181</a:t>
            </a:fld>
            <a:endParaRPr lang="en-US" altLang="ko-K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슬라이드 이미지 개체 틀 1"/>
          <p:cNvSpPr>
            <a:spLocks noGrp="1" noRot="1" noChangeAspect="1" noTextEdit="1"/>
          </p:cNvSpPr>
          <p:nvPr>
            <p:ph type="sldImg"/>
          </p:nvPr>
        </p:nvSpPr>
        <p:spPr>
          <a:ln/>
        </p:spPr>
      </p:sp>
      <p:sp>
        <p:nvSpPr>
          <p:cNvPr id="165891" name="슬라이드 노트 개체 틀 2"/>
          <p:cNvSpPr>
            <a:spLocks noGrp="1"/>
          </p:cNvSpPr>
          <p:nvPr>
            <p:ph type="body" idx="1"/>
          </p:nvPr>
        </p:nvSpPr>
        <p:spPr>
          <a:noFill/>
          <a:ln/>
        </p:spPr>
        <p:txBody>
          <a:bodyPr/>
          <a:lstStyle/>
          <a:p>
            <a:endParaRPr lang="ko-KR" altLang="en-US"/>
          </a:p>
        </p:txBody>
      </p:sp>
      <p:sp>
        <p:nvSpPr>
          <p:cNvPr id="165892" name="슬라이드 번호 개체 틀 3"/>
          <p:cNvSpPr>
            <a:spLocks noGrp="1"/>
          </p:cNvSpPr>
          <p:nvPr>
            <p:ph type="sldNum" sz="quarter" idx="5"/>
          </p:nvPr>
        </p:nvSpPr>
        <p:spPr>
          <a:noFill/>
        </p:spPr>
        <p:txBody>
          <a:bodyPr/>
          <a:lstStyle/>
          <a:p>
            <a:pPr defTabSz="923925"/>
            <a:fld id="{D9C22F98-CB20-4D4C-84A6-8948A206529F}" type="slidenum">
              <a:rPr lang="ko-KR" altLang="en-US" smtClean="0"/>
              <a:pPr defTabSz="923925"/>
              <a:t>182</a:t>
            </a:fld>
            <a:endParaRPr lang="en-US" altLang="ko-K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183</a:t>
            </a:fld>
            <a:endParaRPr lang="en-US" altLang="ko-K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a:t>이미지 변경</a:t>
            </a:r>
            <a:r>
              <a:rPr lang="en-US" altLang="ko-KR"/>
              <a:t>.</a:t>
            </a:r>
            <a:endParaRPr lang="ko-KR" altLang="en-US"/>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184</a:t>
            </a:fld>
            <a:endParaRPr lang="en-US" altLang="ko-KR"/>
          </a:p>
        </p:txBody>
      </p:sp>
    </p:spTree>
    <p:extLst>
      <p:ext uri="{BB962C8B-B14F-4D97-AF65-F5344CB8AC3E}">
        <p14:creationId xmlns:p14="http://schemas.microsoft.com/office/powerpoint/2010/main" val="1306201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슬라이드 이미지 개체 틀 1"/>
          <p:cNvSpPr>
            <a:spLocks noGrp="1" noRot="1" noChangeAspect="1" noTextEdit="1"/>
          </p:cNvSpPr>
          <p:nvPr>
            <p:ph type="sldImg"/>
          </p:nvPr>
        </p:nvSpPr>
        <p:spPr>
          <a:ln/>
        </p:spPr>
      </p:sp>
      <p:sp>
        <p:nvSpPr>
          <p:cNvPr id="160771" name="슬라이드 노트 개체 틀 2"/>
          <p:cNvSpPr>
            <a:spLocks noGrp="1"/>
          </p:cNvSpPr>
          <p:nvPr>
            <p:ph type="body" idx="1"/>
          </p:nvPr>
        </p:nvSpPr>
        <p:spPr>
          <a:noFill/>
          <a:ln/>
        </p:spPr>
        <p:txBody>
          <a:bodyPr/>
          <a:lstStyle/>
          <a:p>
            <a:endParaRPr lang="ko-KR" altLang="en-US"/>
          </a:p>
        </p:txBody>
      </p:sp>
      <p:sp>
        <p:nvSpPr>
          <p:cNvPr id="160772" name="슬라이드 번호 개체 틀 3"/>
          <p:cNvSpPr>
            <a:spLocks noGrp="1"/>
          </p:cNvSpPr>
          <p:nvPr>
            <p:ph type="sldNum" sz="quarter" idx="5"/>
          </p:nvPr>
        </p:nvSpPr>
        <p:spPr>
          <a:noFill/>
        </p:spPr>
        <p:txBody>
          <a:bodyPr/>
          <a:lstStyle/>
          <a:p>
            <a:pPr defTabSz="923925"/>
            <a:fld id="{F9B0F7CB-F71E-42C6-882A-D036E7689CF7}" type="slidenum">
              <a:rPr lang="ko-KR" altLang="en-US" smtClean="0"/>
              <a:pPr defTabSz="923925"/>
              <a:t>185</a:t>
            </a:fld>
            <a:endParaRPr lang="en-US" altLang="ko-KR"/>
          </a:p>
        </p:txBody>
      </p:sp>
    </p:spTree>
    <p:extLst>
      <p:ext uri="{BB962C8B-B14F-4D97-AF65-F5344CB8AC3E}">
        <p14:creationId xmlns:p14="http://schemas.microsoft.com/office/powerpoint/2010/main" val="2538697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슬라이드 이미지 개체 틀 1"/>
          <p:cNvSpPr>
            <a:spLocks noGrp="1" noRot="1" noChangeAspect="1" noTextEdit="1"/>
          </p:cNvSpPr>
          <p:nvPr>
            <p:ph type="sldImg"/>
          </p:nvPr>
        </p:nvSpPr>
        <p:spPr>
          <a:ln/>
        </p:spPr>
      </p:sp>
      <p:sp>
        <p:nvSpPr>
          <p:cNvPr id="151555" name="슬라이드 노트 개체 틀 2"/>
          <p:cNvSpPr>
            <a:spLocks noGrp="1"/>
          </p:cNvSpPr>
          <p:nvPr>
            <p:ph type="body" idx="1"/>
          </p:nvPr>
        </p:nvSpPr>
        <p:spPr>
          <a:noFill/>
          <a:ln/>
        </p:spPr>
        <p:txBody>
          <a:bodyPr/>
          <a:lstStyle/>
          <a:p>
            <a:endParaRPr lang="ko-KR" altLang="en-US"/>
          </a:p>
        </p:txBody>
      </p:sp>
      <p:sp>
        <p:nvSpPr>
          <p:cNvPr id="151556" name="슬라이드 번호 개체 틀 3"/>
          <p:cNvSpPr>
            <a:spLocks noGrp="1"/>
          </p:cNvSpPr>
          <p:nvPr>
            <p:ph type="sldNum" sz="quarter" idx="5"/>
          </p:nvPr>
        </p:nvSpPr>
        <p:spPr>
          <a:noFill/>
        </p:spPr>
        <p:txBody>
          <a:bodyPr/>
          <a:lstStyle/>
          <a:p>
            <a:pPr defTabSz="923925"/>
            <a:fld id="{55F87C53-0E19-4440-933D-81AC3CAA827C}" type="slidenum">
              <a:rPr lang="ko-KR" altLang="en-US" smtClean="0"/>
              <a:pPr defTabSz="923925"/>
              <a:t>186</a:t>
            </a:fld>
            <a:endParaRPr lang="en-US" altLang="ko-KR"/>
          </a:p>
        </p:txBody>
      </p:sp>
    </p:spTree>
    <p:extLst>
      <p:ext uri="{BB962C8B-B14F-4D97-AF65-F5344CB8AC3E}">
        <p14:creationId xmlns:p14="http://schemas.microsoft.com/office/powerpoint/2010/main" val="1850226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슬라이드 이미지 개체 틀 1"/>
          <p:cNvSpPr>
            <a:spLocks noGrp="1" noRot="1" noChangeAspect="1" noTextEdit="1"/>
          </p:cNvSpPr>
          <p:nvPr>
            <p:ph type="sldImg"/>
          </p:nvPr>
        </p:nvSpPr>
        <p:spPr>
          <a:ln/>
        </p:spPr>
      </p:sp>
      <p:sp>
        <p:nvSpPr>
          <p:cNvPr id="151555" name="슬라이드 노트 개체 틀 2"/>
          <p:cNvSpPr>
            <a:spLocks noGrp="1"/>
          </p:cNvSpPr>
          <p:nvPr>
            <p:ph type="body" idx="1"/>
          </p:nvPr>
        </p:nvSpPr>
        <p:spPr>
          <a:noFill/>
          <a:ln/>
        </p:spPr>
        <p:txBody>
          <a:bodyPr/>
          <a:lstStyle/>
          <a:p>
            <a:endParaRPr lang="ko-KR" altLang="en-US"/>
          </a:p>
        </p:txBody>
      </p:sp>
      <p:sp>
        <p:nvSpPr>
          <p:cNvPr id="151556" name="슬라이드 번호 개체 틀 3"/>
          <p:cNvSpPr>
            <a:spLocks noGrp="1"/>
          </p:cNvSpPr>
          <p:nvPr>
            <p:ph type="sldNum" sz="quarter" idx="5"/>
          </p:nvPr>
        </p:nvSpPr>
        <p:spPr>
          <a:noFill/>
        </p:spPr>
        <p:txBody>
          <a:bodyPr/>
          <a:lstStyle/>
          <a:p>
            <a:pPr defTabSz="923925"/>
            <a:fld id="{55F87C53-0E19-4440-933D-81AC3CAA827C}" type="slidenum">
              <a:rPr lang="ko-KR" altLang="en-US" smtClean="0"/>
              <a:pPr defTabSz="923925"/>
              <a:t>187</a:t>
            </a:fld>
            <a:endParaRPr lang="en-US" altLang="ko-KR"/>
          </a:p>
        </p:txBody>
      </p:sp>
    </p:spTree>
    <p:extLst>
      <p:ext uri="{BB962C8B-B14F-4D97-AF65-F5344CB8AC3E}">
        <p14:creationId xmlns:p14="http://schemas.microsoft.com/office/powerpoint/2010/main" val="452623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188</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슬라이드 이미지 개체 틀 1"/>
          <p:cNvSpPr>
            <a:spLocks noGrp="1" noRot="1" noChangeAspect="1" noTextEdit="1"/>
          </p:cNvSpPr>
          <p:nvPr>
            <p:ph type="sldImg"/>
          </p:nvPr>
        </p:nvSpPr>
        <p:spPr>
          <a:ln/>
        </p:spPr>
      </p:sp>
      <p:sp>
        <p:nvSpPr>
          <p:cNvPr id="152579" name="슬라이드 노트 개체 틀 2"/>
          <p:cNvSpPr>
            <a:spLocks noGrp="1"/>
          </p:cNvSpPr>
          <p:nvPr>
            <p:ph type="body" idx="1"/>
          </p:nvPr>
        </p:nvSpPr>
        <p:spPr>
          <a:noFill/>
          <a:ln/>
        </p:spPr>
        <p:txBody>
          <a:bodyPr/>
          <a:lstStyle/>
          <a:p>
            <a:endParaRPr lang="ko-KR" altLang="en-US"/>
          </a:p>
        </p:txBody>
      </p:sp>
      <p:sp>
        <p:nvSpPr>
          <p:cNvPr id="152580" name="슬라이드 번호 개체 틀 3"/>
          <p:cNvSpPr>
            <a:spLocks noGrp="1"/>
          </p:cNvSpPr>
          <p:nvPr>
            <p:ph type="sldNum" sz="quarter" idx="5"/>
          </p:nvPr>
        </p:nvSpPr>
        <p:spPr>
          <a:noFill/>
        </p:spPr>
        <p:txBody>
          <a:bodyPr/>
          <a:lstStyle/>
          <a:p>
            <a:pPr defTabSz="923925"/>
            <a:fld id="{53519378-3E41-423A-BF48-2046A95D1B80}" type="slidenum">
              <a:rPr lang="ko-KR" altLang="en-US" smtClean="0"/>
              <a:pPr defTabSz="923925"/>
              <a:t>153</a:t>
            </a:fld>
            <a:endParaRPr lang="en-US" altLang="ko-K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189</a:t>
            </a:fld>
            <a:endParaRPr lang="en-US" altLang="ko-K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190</a:t>
            </a:fld>
            <a:endParaRPr lang="en-US" altLang="ko-K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191</a:t>
            </a:fld>
            <a:endParaRPr lang="en-US" altLang="ko-K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192</a:t>
            </a:fld>
            <a:endParaRPr lang="en-US" altLang="ko-K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193</a:t>
            </a:fld>
            <a:endParaRPr lang="en-US" altLang="ko-K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194</a:t>
            </a:fld>
            <a:endParaRPr lang="en-US" altLang="ko-K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195</a:t>
            </a:fld>
            <a:endParaRPr lang="en-US" altLang="ko-K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196</a:t>
            </a:fld>
            <a:endParaRPr lang="en-US" altLang="ko-K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197</a:t>
            </a:fld>
            <a:endParaRPr lang="en-US" altLang="ko-K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198</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슬라이드 이미지 개체 틀 1"/>
          <p:cNvSpPr>
            <a:spLocks noGrp="1" noRot="1" noChangeAspect="1" noTextEdit="1"/>
          </p:cNvSpPr>
          <p:nvPr>
            <p:ph type="sldImg"/>
          </p:nvPr>
        </p:nvSpPr>
        <p:spPr>
          <a:ln/>
        </p:spPr>
      </p:sp>
      <p:sp>
        <p:nvSpPr>
          <p:cNvPr id="153603" name="슬라이드 노트 개체 틀 2"/>
          <p:cNvSpPr>
            <a:spLocks noGrp="1"/>
          </p:cNvSpPr>
          <p:nvPr>
            <p:ph type="body" idx="1"/>
          </p:nvPr>
        </p:nvSpPr>
        <p:spPr>
          <a:noFill/>
          <a:ln/>
        </p:spPr>
        <p:txBody>
          <a:bodyPr/>
          <a:lstStyle/>
          <a:p>
            <a:endParaRPr lang="ko-KR" altLang="en-US" dirty="0"/>
          </a:p>
        </p:txBody>
      </p:sp>
      <p:sp>
        <p:nvSpPr>
          <p:cNvPr id="153604" name="슬라이드 번호 개체 틀 3"/>
          <p:cNvSpPr>
            <a:spLocks noGrp="1"/>
          </p:cNvSpPr>
          <p:nvPr>
            <p:ph type="sldNum" sz="quarter" idx="5"/>
          </p:nvPr>
        </p:nvSpPr>
        <p:spPr>
          <a:noFill/>
        </p:spPr>
        <p:txBody>
          <a:bodyPr/>
          <a:lstStyle/>
          <a:p>
            <a:pPr defTabSz="923925"/>
            <a:fld id="{C7E48042-AFB1-4EC4-ABC6-6D1BC7958E2F}" type="slidenum">
              <a:rPr lang="ko-KR" altLang="en-US" smtClean="0"/>
              <a:pPr defTabSz="923925"/>
              <a:t>154</a:t>
            </a:fld>
            <a:endParaRPr lang="en-US" altLang="ko-KR"/>
          </a:p>
        </p:txBody>
      </p:sp>
    </p:spTree>
    <p:extLst>
      <p:ext uri="{BB962C8B-B14F-4D97-AF65-F5344CB8AC3E}">
        <p14:creationId xmlns:p14="http://schemas.microsoft.com/office/powerpoint/2010/main" val="1146188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199</a:t>
            </a:fld>
            <a:endParaRPr lang="en-US" altLang="ko-K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200</a:t>
            </a:fld>
            <a:endParaRPr lang="en-US" altLang="ko-K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201</a:t>
            </a:fld>
            <a:endParaRPr lang="en-US" altLang="ko-K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202</a:t>
            </a:fld>
            <a:endParaRPr lang="en-US" altLang="ko-K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203</a:t>
            </a:fld>
            <a:endParaRPr lang="en-US" altLang="ko-K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204</a:t>
            </a:fld>
            <a:endParaRPr lang="en-US" altLang="ko-K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205</a:t>
            </a:fld>
            <a:endParaRPr lang="en-US" altLang="ko-K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206</a:t>
            </a:fld>
            <a:endParaRPr lang="en-US" altLang="ko-K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207</a:t>
            </a:fld>
            <a:endParaRPr lang="en-US" altLang="ko-K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208</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슬라이드 이미지 개체 틀 1"/>
          <p:cNvSpPr>
            <a:spLocks noGrp="1" noRot="1" noChangeAspect="1" noTextEdit="1"/>
          </p:cNvSpPr>
          <p:nvPr>
            <p:ph type="sldImg"/>
          </p:nvPr>
        </p:nvSpPr>
        <p:spPr>
          <a:ln/>
        </p:spPr>
      </p:sp>
      <p:sp>
        <p:nvSpPr>
          <p:cNvPr id="153603" name="슬라이드 노트 개체 틀 2"/>
          <p:cNvSpPr>
            <a:spLocks noGrp="1"/>
          </p:cNvSpPr>
          <p:nvPr>
            <p:ph type="body" idx="1"/>
          </p:nvPr>
        </p:nvSpPr>
        <p:spPr>
          <a:noFill/>
          <a:ln/>
        </p:spPr>
        <p:txBody>
          <a:bodyPr/>
          <a:lstStyle/>
          <a:p>
            <a:endParaRPr lang="ko-KR" altLang="en-US"/>
          </a:p>
        </p:txBody>
      </p:sp>
      <p:sp>
        <p:nvSpPr>
          <p:cNvPr id="153604" name="슬라이드 번호 개체 틀 3"/>
          <p:cNvSpPr>
            <a:spLocks noGrp="1"/>
          </p:cNvSpPr>
          <p:nvPr>
            <p:ph type="sldNum" sz="quarter" idx="5"/>
          </p:nvPr>
        </p:nvSpPr>
        <p:spPr>
          <a:noFill/>
        </p:spPr>
        <p:txBody>
          <a:bodyPr/>
          <a:lstStyle/>
          <a:p>
            <a:pPr defTabSz="923925"/>
            <a:fld id="{C7E48042-AFB1-4EC4-ABC6-6D1BC7958E2F}" type="slidenum">
              <a:rPr lang="ko-KR" altLang="en-US" smtClean="0"/>
              <a:pPr defTabSz="923925"/>
              <a:t>155</a:t>
            </a:fld>
            <a:endParaRPr lang="en-US" altLang="ko-K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209</a:t>
            </a:fld>
            <a:endParaRPr lang="en-US" altLang="ko-K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210</a:t>
            </a:fld>
            <a:endParaRPr lang="en-US" altLang="ko-K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211</a:t>
            </a:fld>
            <a:endParaRPr lang="en-US" altLang="ko-K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212</a:t>
            </a:fld>
            <a:endParaRPr lang="en-US" altLang="ko-K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213</a:t>
            </a:fld>
            <a:endParaRPr lang="en-US" altLang="ko-K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214</a:t>
            </a:fld>
            <a:endParaRPr lang="en-US" altLang="ko-K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215</a:t>
            </a:fld>
            <a:endParaRPr lang="en-US" altLang="ko-K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216</a:t>
            </a:fld>
            <a:endParaRPr lang="en-US" altLang="ko-K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217</a:t>
            </a:fld>
            <a:endParaRPr lang="en-US" altLang="ko-K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218</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슬라이드 이미지 개체 틀 1"/>
          <p:cNvSpPr>
            <a:spLocks noGrp="1" noRot="1" noChangeAspect="1" noTextEdit="1"/>
          </p:cNvSpPr>
          <p:nvPr>
            <p:ph type="sldImg"/>
          </p:nvPr>
        </p:nvSpPr>
        <p:spPr>
          <a:ln/>
        </p:spPr>
      </p:sp>
      <p:sp>
        <p:nvSpPr>
          <p:cNvPr id="154627" name="슬라이드 노트 개체 틀 2"/>
          <p:cNvSpPr>
            <a:spLocks noGrp="1"/>
          </p:cNvSpPr>
          <p:nvPr>
            <p:ph type="body" idx="1"/>
          </p:nvPr>
        </p:nvSpPr>
        <p:spPr>
          <a:noFill/>
          <a:ln/>
        </p:spPr>
        <p:txBody>
          <a:bodyPr/>
          <a:lstStyle/>
          <a:p>
            <a:endParaRPr lang="ko-KR" altLang="en-US" dirty="0"/>
          </a:p>
        </p:txBody>
      </p:sp>
      <p:sp>
        <p:nvSpPr>
          <p:cNvPr id="154628" name="슬라이드 번호 개체 틀 3"/>
          <p:cNvSpPr>
            <a:spLocks noGrp="1"/>
          </p:cNvSpPr>
          <p:nvPr>
            <p:ph type="sldNum" sz="quarter" idx="5"/>
          </p:nvPr>
        </p:nvSpPr>
        <p:spPr>
          <a:noFill/>
        </p:spPr>
        <p:txBody>
          <a:bodyPr/>
          <a:lstStyle/>
          <a:p>
            <a:pPr defTabSz="923925"/>
            <a:fld id="{31216730-8ABE-4C8D-98E0-53D3DE41B7D1}" type="slidenum">
              <a:rPr lang="ko-KR" altLang="en-US" smtClean="0"/>
              <a:pPr defTabSz="923925"/>
              <a:t>156</a:t>
            </a:fld>
            <a:endParaRPr lang="en-US" altLang="ko-K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219</a:t>
            </a:fld>
            <a:endParaRPr lang="en-US" altLang="ko-K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220</a:t>
            </a:fld>
            <a:endParaRPr lang="en-US" altLang="ko-K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221</a:t>
            </a:fld>
            <a:endParaRPr lang="en-US" altLang="ko-K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222</a:t>
            </a:fld>
            <a:endParaRPr lang="en-US" altLang="ko-K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223</a:t>
            </a:fld>
            <a:endParaRPr lang="en-US" altLang="ko-K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224</a:t>
            </a:fld>
            <a:endParaRPr lang="en-US" altLang="ko-K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225</a:t>
            </a:fld>
            <a:endParaRPr lang="en-US" altLang="ko-K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226</a:t>
            </a:fld>
            <a:endParaRPr lang="en-US" altLang="ko-K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227</a:t>
            </a:fld>
            <a:endParaRPr lang="en-US" altLang="ko-K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228</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슬라이드 이미지 개체 틀 1"/>
          <p:cNvSpPr>
            <a:spLocks noGrp="1" noRot="1" noChangeAspect="1" noTextEdit="1"/>
          </p:cNvSpPr>
          <p:nvPr>
            <p:ph type="sldImg"/>
          </p:nvPr>
        </p:nvSpPr>
        <p:spPr>
          <a:ln/>
        </p:spPr>
      </p:sp>
      <p:sp>
        <p:nvSpPr>
          <p:cNvPr id="154627" name="슬라이드 노트 개체 틀 2"/>
          <p:cNvSpPr>
            <a:spLocks noGrp="1"/>
          </p:cNvSpPr>
          <p:nvPr>
            <p:ph type="body" idx="1"/>
          </p:nvPr>
        </p:nvSpPr>
        <p:spPr>
          <a:noFill/>
          <a:ln/>
        </p:spPr>
        <p:txBody>
          <a:bodyPr/>
          <a:lstStyle/>
          <a:p>
            <a:r>
              <a:rPr lang="ko-KR" altLang="en-US" dirty="0"/>
              <a:t>이력 </a:t>
            </a:r>
            <a:r>
              <a:rPr lang="en-US" altLang="ko-KR" dirty="0"/>
              <a:t>: PLY399M006</a:t>
            </a:r>
            <a:endParaRPr lang="ko-KR" altLang="en-US" dirty="0"/>
          </a:p>
        </p:txBody>
      </p:sp>
      <p:sp>
        <p:nvSpPr>
          <p:cNvPr id="154628" name="슬라이드 번호 개체 틀 3"/>
          <p:cNvSpPr>
            <a:spLocks noGrp="1"/>
          </p:cNvSpPr>
          <p:nvPr>
            <p:ph type="sldNum" sz="quarter" idx="5"/>
          </p:nvPr>
        </p:nvSpPr>
        <p:spPr>
          <a:noFill/>
        </p:spPr>
        <p:txBody>
          <a:bodyPr/>
          <a:lstStyle/>
          <a:p>
            <a:pPr defTabSz="923925"/>
            <a:fld id="{31216730-8ABE-4C8D-98E0-53D3DE41B7D1}" type="slidenum">
              <a:rPr lang="ko-KR" altLang="en-US" smtClean="0"/>
              <a:pPr defTabSz="923925"/>
              <a:t>157</a:t>
            </a:fld>
            <a:endParaRPr lang="en-US" altLang="ko-KR"/>
          </a:p>
        </p:txBody>
      </p:sp>
    </p:spTree>
    <p:extLst>
      <p:ext uri="{BB962C8B-B14F-4D97-AF65-F5344CB8AC3E}">
        <p14:creationId xmlns:p14="http://schemas.microsoft.com/office/powerpoint/2010/main" val="40079261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229</a:t>
            </a:fld>
            <a:endParaRPr lang="en-US" altLang="ko-K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230</a:t>
            </a:fld>
            <a:endParaRPr lang="en-US" altLang="ko-K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231</a:t>
            </a:fld>
            <a:endParaRPr lang="en-US" altLang="ko-K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슬라이드 이미지 개체 틀 1"/>
          <p:cNvSpPr>
            <a:spLocks noGrp="1" noRot="1" noChangeAspect="1" noTextEdit="1"/>
          </p:cNvSpPr>
          <p:nvPr>
            <p:ph type="sldImg"/>
          </p:nvPr>
        </p:nvSpPr>
        <p:spPr>
          <a:ln/>
        </p:spPr>
      </p:sp>
      <p:sp>
        <p:nvSpPr>
          <p:cNvPr id="166915" name="슬라이드 노트 개체 틀 2"/>
          <p:cNvSpPr>
            <a:spLocks noGrp="1"/>
          </p:cNvSpPr>
          <p:nvPr>
            <p:ph type="body" idx="1"/>
          </p:nvPr>
        </p:nvSpPr>
        <p:spPr>
          <a:noFill/>
          <a:ln/>
        </p:spPr>
        <p:txBody>
          <a:bodyPr/>
          <a:lstStyle/>
          <a:p>
            <a:endParaRPr lang="ko-KR" altLang="en-US"/>
          </a:p>
        </p:txBody>
      </p:sp>
      <p:sp>
        <p:nvSpPr>
          <p:cNvPr id="166916" name="슬라이드 번호 개체 틀 3"/>
          <p:cNvSpPr>
            <a:spLocks noGrp="1"/>
          </p:cNvSpPr>
          <p:nvPr>
            <p:ph type="sldNum" sz="quarter" idx="5"/>
          </p:nvPr>
        </p:nvSpPr>
        <p:spPr>
          <a:noFill/>
        </p:spPr>
        <p:txBody>
          <a:bodyPr/>
          <a:lstStyle/>
          <a:p>
            <a:pPr defTabSz="923925"/>
            <a:fld id="{441CBBF1-AEE0-436F-8BED-DFE1AE7866BB}" type="slidenum">
              <a:rPr lang="ko-KR" altLang="en-US" smtClean="0"/>
              <a:pPr defTabSz="923925"/>
              <a:t>232</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슬라이드 이미지 개체 틀 1"/>
          <p:cNvSpPr>
            <a:spLocks noGrp="1" noRot="1" noChangeAspect="1" noTextEdit="1"/>
          </p:cNvSpPr>
          <p:nvPr>
            <p:ph type="sldImg"/>
          </p:nvPr>
        </p:nvSpPr>
        <p:spPr>
          <a:ln/>
        </p:spPr>
      </p:sp>
      <p:sp>
        <p:nvSpPr>
          <p:cNvPr id="154627" name="슬라이드 노트 개체 틀 2"/>
          <p:cNvSpPr>
            <a:spLocks noGrp="1"/>
          </p:cNvSpPr>
          <p:nvPr>
            <p:ph type="body" idx="1"/>
          </p:nvPr>
        </p:nvSpPr>
        <p:spPr>
          <a:noFill/>
          <a:ln/>
        </p:spPr>
        <p:txBody>
          <a:bodyPr/>
          <a:lstStyle/>
          <a:p>
            <a:endParaRPr lang="ko-KR" altLang="en-US"/>
          </a:p>
        </p:txBody>
      </p:sp>
      <p:sp>
        <p:nvSpPr>
          <p:cNvPr id="154628" name="슬라이드 번호 개체 틀 3"/>
          <p:cNvSpPr>
            <a:spLocks noGrp="1"/>
          </p:cNvSpPr>
          <p:nvPr>
            <p:ph type="sldNum" sz="quarter" idx="5"/>
          </p:nvPr>
        </p:nvSpPr>
        <p:spPr>
          <a:noFill/>
        </p:spPr>
        <p:txBody>
          <a:bodyPr/>
          <a:lstStyle/>
          <a:p>
            <a:pPr defTabSz="923925"/>
            <a:fld id="{31216730-8ABE-4C8D-98E0-53D3DE41B7D1}" type="slidenum">
              <a:rPr lang="ko-KR" altLang="en-US" smtClean="0"/>
              <a:pPr defTabSz="923925"/>
              <a:t>158</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Line 51"/>
          <p:cNvSpPr>
            <a:spLocks noChangeShapeType="1"/>
          </p:cNvSpPr>
          <p:nvPr userDrawn="1"/>
        </p:nvSpPr>
        <p:spPr bwMode="auto">
          <a:xfrm>
            <a:off x="0" y="6534150"/>
            <a:ext cx="9144000" cy="19050"/>
          </a:xfrm>
          <a:prstGeom prst="line">
            <a:avLst/>
          </a:prstGeom>
          <a:noFill/>
          <a:ln w="28575">
            <a:solidFill>
              <a:srgbClr val="0C79BC"/>
            </a:solidFill>
            <a:round/>
            <a:headEnd/>
            <a:tailEnd/>
          </a:ln>
        </p:spPr>
        <p:txBody>
          <a:bodyPr wrap="none"/>
          <a:lstStyle/>
          <a:p>
            <a:pPr algn="ctr" eaLnBrk="0" latinLnBrk="0" hangingPunct="0">
              <a:lnSpc>
                <a:spcPct val="110000"/>
              </a:lnSpc>
              <a:buClr>
                <a:srgbClr val="125496"/>
              </a:buClr>
              <a:buFont typeface="Wingdings" pitchFamily="2" charset="2"/>
              <a:buNone/>
              <a:defRPr/>
            </a:pPr>
            <a:endParaRPr lang="ko-KR" altLang="en-US">
              <a:ea typeface="굴림체" pitchFamily="49" charset="-12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6"/>
          <p:cNvSpPr>
            <a:spLocks noGrp="1" noChangeArrowheads="1"/>
          </p:cNvSpPr>
          <p:nvPr>
            <p:ph type="sldNum" sz="quarter" idx="10"/>
          </p:nvPr>
        </p:nvSpPr>
        <p:spPr>
          <a:ln/>
        </p:spPr>
        <p:txBody>
          <a:bodyPr/>
          <a:lstStyle>
            <a:lvl1pPr>
              <a:defRPr/>
            </a:lvl1pPr>
          </a:lstStyle>
          <a:p>
            <a:pPr>
              <a:defRPr/>
            </a:pPr>
            <a:fld id="{D90AF6E4-E30B-474A-AF06-A7E705EAB7FC}" type="slidenum">
              <a:rPr lang="ko-KR" altLang="en-US"/>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CF14E12-A07D-4BE9-B67B-FE18807460D4}" type="slidenum">
              <a:rPr lang="ko-KR" altLang="en-US"/>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a:prstGeom prst="rect">
            <a:avLst/>
          </a:prstGeo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 name="Rectangle 6"/>
          <p:cNvSpPr>
            <a:spLocks noGrp="1" noChangeArrowheads="1"/>
          </p:cNvSpPr>
          <p:nvPr>
            <p:ph type="sldNum" sz="quarter" idx="10"/>
          </p:nvPr>
        </p:nvSpPr>
        <p:spPr>
          <a:ln/>
        </p:spPr>
        <p:txBody>
          <a:bodyPr/>
          <a:lstStyle>
            <a:lvl1pPr>
              <a:defRPr/>
            </a:lvl1pPr>
          </a:lstStyle>
          <a:p>
            <a:pPr>
              <a:defRPr/>
            </a:pPr>
            <a:fld id="{ADEE2CAF-93BC-4FC3-BC76-4ACC1FC48CE0}" type="slidenum">
              <a:rPr lang="ko-KR" altLang="en-US"/>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4449763" y="6534150"/>
            <a:ext cx="4857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lnSpc>
                <a:spcPct val="100000"/>
              </a:lnSpc>
              <a:buClrTx/>
              <a:buFontTx/>
              <a:buNone/>
              <a:defRPr sz="1200" b="0">
                <a:solidFill>
                  <a:srgbClr val="125496"/>
                </a:solidFill>
                <a:ea typeface="굴림" pitchFamily="50" charset="-127"/>
              </a:defRPr>
            </a:lvl1pPr>
          </a:lstStyle>
          <a:p>
            <a:pPr>
              <a:defRPr/>
            </a:pPr>
            <a:fld id="{CCA27B65-3ED5-47AD-8F6D-EFDA209BE7E0}" type="slidenum">
              <a:rPr lang="ko-KR" altLang="en-US"/>
              <a:pPr>
                <a:defRPr/>
              </a:pPr>
              <a:t>‹#›</a:t>
            </a:fld>
            <a:endParaRPr lang="en-US" altLang="ko-KR"/>
          </a:p>
        </p:txBody>
      </p:sp>
      <p:pic>
        <p:nvPicPr>
          <p:cNvPr id="1027" name="Picture 26" descr="sub_bar"/>
          <p:cNvPicPr>
            <a:picLocks noChangeAspect="1" noChangeArrowheads="1"/>
          </p:cNvPicPr>
          <p:nvPr/>
        </p:nvPicPr>
        <p:blipFill>
          <a:blip r:embed="rId6" cstate="print"/>
          <a:srcRect/>
          <a:stretch>
            <a:fillRect/>
          </a:stretch>
        </p:blipFill>
        <p:spPr bwMode="auto">
          <a:xfrm>
            <a:off x="0" y="0"/>
            <a:ext cx="9144000" cy="463550"/>
          </a:xfrm>
          <a:prstGeom prst="rect">
            <a:avLst/>
          </a:prstGeom>
          <a:noFill/>
          <a:ln w="9525">
            <a:noFill/>
            <a:miter lim="800000"/>
            <a:headEnd/>
            <a:tailEnd/>
          </a:ln>
        </p:spPr>
      </p:pic>
      <p:sp>
        <p:nvSpPr>
          <p:cNvPr id="1056" name="Rectangle 32"/>
          <p:cNvSpPr>
            <a:spLocks noChangeArrowheads="1"/>
          </p:cNvSpPr>
          <p:nvPr/>
        </p:nvSpPr>
        <p:spPr bwMode="auto">
          <a:xfrm>
            <a:off x="230188" y="652463"/>
            <a:ext cx="8913812" cy="381000"/>
          </a:xfrm>
          <a:prstGeom prst="rect">
            <a:avLst/>
          </a:prstGeom>
          <a:noFill/>
          <a:ln w="12700">
            <a:noFill/>
            <a:miter lim="800000"/>
            <a:headEnd/>
            <a:tailEnd/>
          </a:ln>
          <a:effectLst/>
        </p:spPr>
        <p:txBody>
          <a:bodyPr lIns="90488" tIns="44450" rIns="90488" bIns="44450"/>
          <a:lstStyle/>
          <a:p>
            <a:pPr marL="571500" indent="-571500" latinLnBrk="0">
              <a:lnSpc>
                <a:spcPct val="90000"/>
              </a:lnSpc>
              <a:defRPr/>
            </a:pPr>
            <a:endParaRPr lang="en-US" altLang="ko-KR" sz="2000" b="0">
              <a:solidFill>
                <a:srgbClr val="125496"/>
              </a:solidFill>
            </a:endParaRPr>
          </a:p>
        </p:txBody>
      </p:sp>
      <p:sp>
        <p:nvSpPr>
          <p:cNvPr id="1057" name="Rectangle 33"/>
          <p:cNvSpPr>
            <a:spLocks noChangeArrowheads="1"/>
          </p:cNvSpPr>
          <p:nvPr/>
        </p:nvSpPr>
        <p:spPr bwMode="auto">
          <a:xfrm>
            <a:off x="182563" y="633413"/>
            <a:ext cx="8961437" cy="381000"/>
          </a:xfrm>
          <a:prstGeom prst="rect">
            <a:avLst/>
          </a:prstGeom>
          <a:noFill/>
          <a:ln w="12700">
            <a:noFill/>
            <a:miter lim="800000"/>
            <a:headEnd/>
            <a:tailEnd/>
          </a:ln>
          <a:effectLst/>
        </p:spPr>
        <p:txBody>
          <a:bodyPr lIns="90488" tIns="44450" rIns="90488" bIns="44450"/>
          <a:lstStyle/>
          <a:p>
            <a:pPr marL="571500" indent="-571500" latinLnBrk="0">
              <a:lnSpc>
                <a:spcPct val="90000"/>
              </a:lnSpc>
              <a:defRPr/>
            </a:pPr>
            <a:endParaRPr lang="en-US" altLang="ko-KR" sz="2000" b="0">
              <a:solidFill>
                <a:srgbClr val="125496"/>
              </a:solidFill>
            </a:endParaRPr>
          </a:p>
        </p:txBody>
      </p:sp>
      <p:sp>
        <p:nvSpPr>
          <p:cNvPr id="16" name="Line 51"/>
          <p:cNvSpPr>
            <a:spLocks noChangeShapeType="1"/>
          </p:cNvSpPr>
          <p:nvPr/>
        </p:nvSpPr>
        <p:spPr bwMode="auto">
          <a:xfrm>
            <a:off x="0" y="6534150"/>
            <a:ext cx="9144000" cy="19050"/>
          </a:xfrm>
          <a:prstGeom prst="line">
            <a:avLst/>
          </a:prstGeom>
          <a:noFill/>
          <a:ln w="28575">
            <a:solidFill>
              <a:srgbClr val="0C79BC"/>
            </a:solidFill>
            <a:round/>
            <a:headEnd/>
            <a:tailEnd/>
          </a:ln>
        </p:spPr>
        <p:txBody>
          <a:bodyPr wrap="none"/>
          <a:lstStyle/>
          <a:p>
            <a:pPr algn="ctr" eaLnBrk="0" latinLnBrk="0" hangingPunct="0">
              <a:lnSpc>
                <a:spcPct val="110000"/>
              </a:lnSpc>
              <a:buClr>
                <a:srgbClr val="125496"/>
              </a:buClr>
              <a:buFont typeface="Wingdings" pitchFamily="2" charset="2"/>
              <a:buNone/>
              <a:defRPr/>
            </a:pPr>
            <a:endParaRPr lang="ko-KR" altLang="en-US">
              <a:ea typeface="굴림체" pitchFamily="49" charset="-127"/>
            </a:endParaRPr>
          </a:p>
        </p:txBody>
      </p:sp>
      <p:sp>
        <p:nvSpPr>
          <p:cNvPr id="7" name="직사각형 6"/>
          <p:cNvSpPr/>
          <p:nvPr userDrawn="1"/>
        </p:nvSpPr>
        <p:spPr>
          <a:xfrm>
            <a:off x="6854825" y="96838"/>
            <a:ext cx="1977849" cy="307777"/>
          </a:xfrm>
          <a:prstGeom prst="rect">
            <a:avLst/>
          </a:prstGeom>
        </p:spPr>
        <p:txBody>
          <a:bodyPr wrap="none">
            <a:spAutoFit/>
          </a:bodyPr>
          <a:lstStyle/>
          <a:p>
            <a:pPr>
              <a:defRPr/>
            </a:pPr>
            <a:r>
              <a:rPr lang="en-US" altLang="ko-KR" sz="1400" dirty="0">
                <a:effectLst>
                  <a:outerShdw blurRad="38100" dist="38100" dir="2700000" algn="tl">
                    <a:srgbClr val="C0C0C0"/>
                  </a:outerShdw>
                </a:effectLst>
                <a:latin typeface="Meiryo" pitchFamily="34" charset="-128"/>
                <a:ea typeface="Meiryo" pitchFamily="34" charset="-128"/>
                <a:cs typeface="Meiryo" pitchFamily="34" charset="-128"/>
              </a:rPr>
              <a:t>HICS</a:t>
            </a:r>
            <a:r>
              <a:rPr lang="ko-KR" altLang="en-US" sz="1400" dirty="0">
                <a:effectLst>
                  <a:outerShdw blurRad="38100" dist="38100" dir="2700000" algn="tl">
                    <a:srgbClr val="C0C0C0"/>
                  </a:outerShdw>
                </a:effectLst>
                <a:latin typeface="Meiryo" pitchFamily="34" charset="-128"/>
                <a:ea typeface="ＭＳ ゴシック" pitchFamily="49" charset="-128"/>
                <a:cs typeface="Meiryo" pitchFamily="34" charset="-128"/>
              </a:rPr>
              <a:t>システム 説明書</a:t>
            </a:r>
            <a:endParaRPr lang="ko-KR" altLang="en-US" dirty="0"/>
          </a:p>
        </p:txBody>
      </p:sp>
    </p:spTree>
  </p:cSld>
  <p:clrMap bg1="dk2" tx1="lt1" bg2="dk1" tx2="lt2" accent1="accent1" accent2="accent2" accent3="accent3" accent4="accent4" accent5="accent5" accent6="accent6" hlink="hlink" folHlink="folHlink"/>
  <p:sldLayoutIdLst>
    <p:sldLayoutId id="2147484060" r:id="rId1"/>
    <p:sldLayoutId id="2147484057" r:id="rId2"/>
    <p:sldLayoutId id="2147484058" r:id="rId3"/>
    <p:sldLayoutId id="2147484059" r:id="rId4"/>
  </p:sldLayoutIdLst>
  <p:hf hdr="0" dt="0"/>
  <p:txStyles>
    <p:titleStyle>
      <a:lvl1pPr algn="ctr" rtl="0" eaLnBrk="0" fontAlgn="base" hangingPunct="0">
        <a:lnSpc>
          <a:spcPct val="90000"/>
        </a:lnSpc>
        <a:spcBef>
          <a:spcPct val="0"/>
        </a:spcBef>
        <a:spcAft>
          <a:spcPct val="0"/>
        </a:spcAft>
        <a:defRPr sz="3600">
          <a:solidFill>
            <a:srgbClr val="125496"/>
          </a:solidFill>
          <a:latin typeface="+mj-lt"/>
          <a:ea typeface="+mj-ea"/>
          <a:cs typeface="+mj-cs"/>
        </a:defRPr>
      </a:lvl1pPr>
      <a:lvl2pPr algn="ctr" rtl="0" eaLnBrk="0" fontAlgn="base" hangingPunct="0">
        <a:lnSpc>
          <a:spcPct val="90000"/>
        </a:lnSpc>
        <a:spcBef>
          <a:spcPct val="0"/>
        </a:spcBef>
        <a:spcAft>
          <a:spcPct val="0"/>
        </a:spcAft>
        <a:defRPr sz="3600">
          <a:solidFill>
            <a:srgbClr val="125496"/>
          </a:solidFill>
          <a:latin typeface="Lucida Sans" pitchFamily="34" charset="0"/>
        </a:defRPr>
      </a:lvl2pPr>
      <a:lvl3pPr algn="ctr" rtl="0" eaLnBrk="0" fontAlgn="base" hangingPunct="0">
        <a:lnSpc>
          <a:spcPct val="90000"/>
        </a:lnSpc>
        <a:spcBef>
          <a:spcPct val="0"/>
        </a:spcBef>
        <a:spcAft>
          <a:spcPct val="0"/>
        </a:spcAft>
        <a:defRPr sz="3600">
          <a:solidFill>
            <a:srgbClr val="125496"/>
          </a:solidFill>
          <a:latin typeface="Lucida Sans" pitchFamily="34" charset="0"/>
        </a:defRPr>
      </a:lvl3pPr>
      <a:lvl4pPr algn="ctr" rtl="0" eaLnBrk="0" fontAlgn="base" hangingPunct="0">
        <a:lnSpc>
          <a:spcPct val="90000"/>
        </a:lnSpc>
        <a:spcBef>
          <a:spcPct val="0"/>
        </a:spcBef>
        <a:spcAft>
          <a:spcPct val="0"/>
        </a:spcAft>
        <a:defRPr sz="3600">
          <a:solidFill>
            <a:srgbClr val="125496"/>
          </a:solidFill>
          <a:latin typeface="Lucida Sans" pitchFamily="34" charset="0"/>
        </a:defRPr>
      </a:lvl4pPr>
      <a:lvl5pPr algn="ctr" rtl="0" eaLnBrk="0" fontAlgn="base" hangingPunct="0">
        <a:lnSpc>
          <a:spcPct val="90000"/>
        </a:lnSpc>
        <a:spcBef>
          <a:spcPct val="0"/>
        </a:spcBef>
        <a:spcAft>
          <a:spcPct val="0"/>
        </a:spcAft>
        <a:defRPr sz="3600">
          <a:solidFill>
            <a:srgbClr val="125496"/>
          </a:solidFill>
          <a:latin typeface="Lucida Sans" pitchFamily="34" charset="0"/>
        </a:defRPr>
      </a:lvl5pPr>
      <a:lvl6pPr marL="457200" algn="ctr" rtl="0" fontAlgn="base">
        <a:lnSpc>
          <a:spcPct val="90000"/>
        </a:lnSpc>
        <a:spcBef>
          <a:spcPct val="0"/>
        </a:spcBef>
        <a:spcAft>
          <a:spcPct val="0"/>
        </a:spcAft>
        <a:defRPr sz="3600">
          <a:solidFill>
            <a:srgbClr val="125496"/>
          </a:solidFill>
          <a:latin typeface="Lucida Sans" pitchFamily="34" charset="0"/>
        </a:defRPr>
      </a:lvl6pPr>
      <a:lvl7pPr marL="914400" algn="ctr" rtl="0" fontAlgn="base">
        <a:lnSpc>
          <a:spcPct val="90000"/>
        </a:lnSpc>
        <a:spcBef>
          <a:spcPct val="0"/>
        </a:spcBef>
        <a:spcAft>
          <a:spcPct val="0"/>
        </a:spcAft>
        <a:defRPr sz="3600">
          <a:solidFill>
            <a:srgbClr val="125496"/>
          </a:solidFill>
          <a:latin typeface="Lucida Sans" pitchFamily="34" charset="0"/>
        </a:defRPr>
      </a:lvl7pPr>
      <a:lvl8pPr marL="1371600" algn="ctr" rtl="0" fontAlgn="base">
        <a:lnSpc>
          <a:spcPct val="90000"/>
        </a:lnSpc>
        <a:spcBef>
          <a:spcPct val="0"/>
        </a:spcBef>
        <a:spcAft>
          <a:spcPct val="0"/>
        </a:spcAft>
        <a:defRPr sz="3600">
          <a:solidFill>
            <a:srgbClr val="125496"/>
          </a:solidFill>
          <a:latin typeface="Lucida Sans" pitchFamily="34" charset="0"/>
        </a:defRPr>
      </a:lvl8pPr>
      <a:lvl9pPr marL="1828800" algn="ctr" rtl="0" fontAlgn="base">
        <a:lnSpc>
          <a:spcPct val="90000"/>
        </a:lnSpc>
        <a:spcBef>
          <a:spcPct val="0"/>
        </a:spcBef>
        <a:spcAft>
          <a:spcPct val="0"/>
        </a:spcAft>
        <a:defRPr sz="3600">
          <a:solidFill>
            <a:srgbClr val="125496"/>
          </a:solidFill>
          <a:latin typeface="Lucida Sans" pitchFamily="34" charset="0"/>
        </a:defRPr>
      </a:lvl9pPr>
    </p:titleStyle>
    <p:bodyStyle>
      <a:lvl1pPr marL="287338" indent="-287338" algn="l" rtl="0" eaLnBrk="0" fontAlgn="base" hangingPunct="0">
        <a:spcBef>
          <a:spcPct val="20000"/>
        </a:spcBef>
        <a:spcAft>
          <a:spcPct val="0"/>
        </a:spcAft>
        <a:buClr>
          <a:srgbClr val="125496"/>
        </a:buClr>
        <a:buFont typeface="Wingdings" pitchFamily="2" charset="2"/>
        <a:buChar char="§"/>
        <a:defRPr sz="2800">
          <a:solidFill>
            <a:schemeClr val="bg1"/>
          </a:solidFill>
          <a:latin typeface="+mn-lt"/>
          <a:ea typeface="+mn-ea"/>
          <a:cs typeface="+mn-cs"/>
        </a:defRPr>
      </a:lvl1pPr>
      <a:lvl2pPr marL="692150" indent="-290513" algn="l" rtl="0" eaLnBrk="0" fontAlgn="base" hangingPunct="0">
        <a:spcBef>
          <a:spcPct val="20000"/>
        </a:spcBef>
        <a:spcAft>
          <a:spcPct val="0"/>
        </a:spcAft>
        <a:buClr>
          <a:srgbClr val="125496"/>
        </a:buClr>
        <a:buChar char="–"/>
        <a:defRPr sz="2400">
          <a:solidFill>
            <a:schemeClr val="bg1"/>
          </a:solidFill>
          <a:latin typeface="+mn-lt"/>
        </a:defRPr>
      </a:lvl2pPr>
      <a:lvl3pPr marL="1082675" indent="-222250" algn="l" rtl="0" eaLnBrk="0" fontAlgn="base" hangingPunct="0">
        <a:spcBef>
          <a:spcPct val="20000"/>
        </a:spcBef>
        <a:spcAft>
          <a:spcPct val="0"/>
        </a:spcAft>
        <a:buClr>
          <a:srgbClr val="125496"/>
        </a:buClr>
        <a:buChar char="•"/>
        <a:defRPr sz="2000">
          <a:solidFill>
            <a:schemeClr val="bg1"/>
          </a:solidFill>
          <a:latin typeface="+mn-lt"/>
        </a:defRPr>
      </a:lvl3pPr>
      <a:lvl4pPr marL="1487488" indent="-234950" algn="l" rtl="0" eaLnBrk="0" fontAlgn="base" hangingPunct="0">
        <a:spcBef>
          <a:spcPct val="20000"/>
        </a:spcBef>
        <a:spcAft>
          <a:spcPct val="0"/>
        </a:spcAft>
        <a:buClr>
          <a:srgbClr val="125496"/>
        </a:buClr>
        <a:buChar char="–"/>
        <a:defRPr sz="2000">
          <a:solidFill>
            <a:schemeClr val="bg1"/>
          </a:solidFill>
          <a:latin typeface="+mn-lt"/>
        </a:defRPr>
      </a:lvl4pPr>
      <a:lvl5pPr marL="1944688" indent="-234950" algn="l" rtl="0" eaLnBrk="0" fontAlgn="base" hangingPunct="0">
        <a:spcBef>
          <a:spcPct val="20000"/>
        </a:spcBef>
        <a:spcAft>
          <a:spcPct val="0"/>
        </a:spcAft>
        <a:buClr>
          <a:srgbClr val="125496"/>
        </a:buClr>
        <a:buChar char="»"/>
        <a:defRPr sz="2000">
          <a:solidFill>
            <a:schemeClr val="bg1"/>
          </a:solidFill>
          <a:latin typeface="+mn-lt"/>
        </a:defRPr>
      </a:lvl5pPr>
      <a:lvl6pPr marL="2401888" indent="-234950" algn="l" rtl="0" fontAlgn="base">
        <a:spcBef>
          <a:spcPct val="20000"/>
        </a:spcBef>
        <a:spcAft>
          <a:spcPct val="0"/>
        </a:spcAft>
        <a:buClr>
          <a:srgbClr val="125496"/>
        </a:buClr>
        <a:buChar char="»"/>
        <a:defRPr>
          <a:solidFill>
            <a:schemeClr val="bg1"/>
          </a:solidFill>
          <a:latin typeface="+mn-lt"/>
        </a:defRPr>
      </a:lvl6pPr>
      <a:lvl7pPr marL="2859088" indent="-234950" algn="l" rtl="0" fontAlgn="base">
        <a:spcBef>
          <a:spcPct val="20000"/>
        </a:spcBef>
        <a:spcAft>
          <a:spcPct val="0"/>
        </a:spcAft>
        <a:buClr>
          <a:srgbClr val="125496"/>
        </a:buClr>
        <a:buChar char="»"/>
        <a:defRPr>
          <a:solidFill>
            <a:schemeClr val="bg1"/>
          </a:solidFill>
          <a:latin typeface="+mn-lt"/>
        </a:defRPr>
      </a:lvl7pPr>
      <a:lvl8pPr marL="3316288" indent="-234950" algn="l" rtl="0" fontAlgn="base">
        <a:spcBef>
          <a:spcPct val="20000"/>
        </a:spcBef>
        <a:spcAft>
          <a:spcPct val="0"/>
        </a:spcAft>
        <a:buClr>
          <a:srgbClr val="125496"/>
        </a:buClr>
        <a:buChar char="»"/>
        <a:defRPr>
          <a:solidFill>
            <a:schemeClr val="bg1"/>
          </a:solidFill>
          <a:latin typeface="+mn-lt"/>
        </a:defRPr>
      </a:lvl8pPr>
      <a:lvl9pPr marL="3773488" indent="-234950" algn="l" rtl="0" fontAlgn="base">
        <a:spcBef>
          <a:spcPct val="20000"/>
        </a:spcBef>
        <a:spcAft>
          <a:spcPct val="0"/>
        </a:spcAft>
        <a:buClr>
          <a:srgbClr val="125496"/>
        </a:buClr>
        <a:buChar char="»"/>
        <a:defRPr>
          <a:solidFill>
            <a:schemeClr val="bg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ChangeArrowheads="1"/>
          </p:cNvSpPr>
          <p:nvPr/>
        </p:nvSpPr>
        <p:spPr bwMode="gray">
          <a:xfrm rot="5400000">
            <a:off x="-65087" y="3040062"/>
            <a:ext cx="4870450" cy="1196975"/>
          </a:xfrm>
          <a:prstGeom prst="rect">
            <a:avLst/>
          </a:prstGeom>
          <a:gradFill rotWithShape="0">
            <a:gsLst>
              <a:gs pos="0">
                <a:srgbClr val="DCB200"/>
              </a:gs>
              <a:gs pos="100000">
                <a:srgbClr val="FFFF5D"/>
              </a:gs>
            </a:gsLst>
            <a:lin ang="5400000" scaled="1"/>
          </a:gradFill>
          <a:ln w="12700">
            <a:solidFill>
              <a:srgbClr val="CC9900"/>
            </a:solidFill>
            <a:miter lim="800000"/>
            <a:headEnd/>
            <a:tailEnd/>
          </a:ln>
        </p:spPr>
        <p:txBody>
          <a:bodyPr wrap="none" lIns="90000" tIns="43200" rIns="90000" bIns="43200" anchor="ctr"/>
          <a:lstStyle/>
          <a:p>
            <a:endParaRPr lang="ko-KR" altLang="en-US">
              <a:latin typeface="Meiryo UI" pitchFamily="34" charset="-128"/>
            </a:endParaRPr>
          </a:p>
        </p:txBody>
      </p:sp>
      <p:sp>
        <p:nvSpPr>
          <p:cNvPr id="768003" name="Text Box 3"/>
          <p:cNvSpPr txBox="1">
            <a:spLocks noChangeArrowheads="1"/>
          </p:cNvSpPr>
          <p:nvPr/>
        </p:nvSpPr>
        <p:spPr bwMode="auto">
          <a:xfrm rot="-10800000">
            <a:off x="1784548" y="1309230"/>
            <a:ext cx="615553" cy="1782091"/>
          </a:xfrm>
          <a:prstGeom prst="rect">
            <a:avLst/>
          </a:prstGeom>
          <a:noFill/>
          <a:ln w="19050">
            <a:noFill/>
            <a:miter lim="800000"/>
            <a:headEnd/>
            <a:tailEnd/>
          </a:ln>
          <a:effectLst/>
        </p:spPr>
        <p:txBody>
          <a:bodyPr vert="eaVert" wrap="none">
            <a:spAutoFit/>
          </a:bodyPr>
          <a:lstStyle/>
          <a:p>
            <a:pPr>
              <a:spcBef>
                <a:spcPct val="50000"/>
              </a:spcBef>
              <a:defRPr/>
            </a:pPr>
            <a:r>
              <a:rPr kumimoji="1" lang="en-US" altLang="ko-KR" sz="2800">
                <a:effectLst>
                  <a:outerShdw blurRad="38100" dist="38100" dir="2700000" algn="tl">
                    <a:srgbClr val="C0C0C0"/>
                  </a:outerShdw>
                </a:effectLst>
                <a:latin typeface="Meiryo UI" pitchFamily="34" charset="-128"/>
                <a:ea typeface="Meiryo UI" pitchFamily="34" charset="-128"/>
              </a:rPr>
              <a:t>Contents</a:t>
            </a:r>
          </a:p>
        </p:txBody>
      </p:sp>
      <p:sp>
        <p:nvSpPr>
          <p:cNvPr id="109573" name="Rectangle 4"/>
          <p:cNvSpPr>
            <a:spLocks noChangeArrowheads="1"/>
          </p:cNvSpPr>
          <p:nvPr/>
        </p:nvSpPr>
        <p:spPr bwMode="auto">
          <a:xfrm>
            <a:off x="2517775" y="1266825"/>
            <a:ext cx="4781550" cy="455613"/>
          </a:xfrm>
          <a:prstGeom prst="rect">
            <a:avLst/>
          </a:prstGeom>
          <a:gradFill rotWithShape="1">
            <a:gsLst>
              <a:gs pos="0">
                <a:srgbClr val="FFFFFF"/>
              </a:gs>
              <a:gs pos="100000">
                <a:srgbClr val="0099FF"/>
              </a:gs>
            </a:gsLst>
            <a:lin ang="0" scaled="1"/>
          </a:gradFill>
          <a:ln w="9525">
            <a:solidFill>
              <a:srgbClr val="800080"/>
            </a:solidFill>
            <a:miter lim="800000"/>
            <a:headEnd/>
            <a:tailEnd/>
          </a:ln>
        </p:spPr>
        <p:txBody>
          <a:bodyPr wrap="none" lIns="54000" anchor="ctr"/>
          <a:lstStyle/>
          <a:p>
            <a:r>
              <a:rPr lang="ko-KR" altLang="en-US" sz="2000" dirty="0">
                <a:solidFill>
                  <a:schemeClr val="bg2"/>
                </a:solidFill>
                <a:latin typeface="Meiryo UI" pitchFamily="34" charset="-128"/>
              </a:rPr>
              <a:t> </a:t>
            </a:r>
            <a:r>
              <a:rPr lang="ja-JP" altLang="en-US" sz="2000" dirty="0">
                <a:latin typeface="Meiryo UI" pitchFamily="34" charset="-128"/>
                <a:ea typeface="Meiryo UI" pitchFamily="34" charset="-128"/>
                <a:cs typeface="Meiryo" pitchFamily="34" charset="-128"/>
              </a:rPr>
              <a:t>８</a:t>
            </a:r>
            <a:r>
              <a:rPr lang="en-US" altLang="ko-KR" sz="2000" dirty="0">
                <a:latin typeface="Meiryo UI" pitchFamily="34" charset="-128"/>
                <a:ea typeface="Meiryo UI" pitchFamily="34" charset="-128"/>
                <a:cs typeface="Meiryo" pitchFamily="34" charset="-128"/>
              </a:rPr>
              <a:t>. </a:t>
            </a:r>
            <a:r>
              <a:rPr lang="ja-JP" altLang="en-US" sz="2000" dirty="0">
                <a:latin typeface="Meiryo UI" pitchFamily="34" charset="-128"/>
                <a:ea typeface="Meiryo UI" pitchFamily="34" charset="-128"/>
                <a:cs typeface="Meiryo" pitchFamily="34" charset="-128"/>
              </a:rPr>
              <a:t>点検ルール管理</a:t>
            </a:r>
            <a:endParaRPr lang="en-US" altLang="ja-JP" sz="2000" dirty="0">
              <a:latin typeface="Meiryo UI" pitchFamily="34" charset="-128"/>
              <a:ea typeface="Meiryo UI" pitchFamily="34" charset="-128"/>
              <a:cs typeface="Meiryo" pitchFamily="34" charset="-128"/>
            </a:endParaRPr>
          </a:p>
        </p:txBody>
      </p:sp>
      <p:sp>
        <p:nvSpPr>
          <p:cNvPr id="109574" name="Rectangle 5"/>
          <p:cNvSpPr>
            <a:spLocks noChangeArrowheads="1"/>
          </p:cNvSpPr>
          <p:nvPr/>
        </p:nvSpPr>
        <p:spPr bwMode="auto">
          <a:xfrm>
            <a:off x="2752725" y="1816100"/>
            <a:ext cx="5005388" cy="3836988"/>
          </a:xfrm>
          <a:prstGeom prst="rect">
            <a:avLst/>
          </a:prstGeom>
          <a:noFill/>
          <a:ln w="9525">
            <a:noFill/>
            <a:miter lim="800000"/>
            <a:headEnd/>
            <a:tailEnd/>
          </a:ln>
        </p:spPr>
        <p:txBody>
          <a:bodyPr/>
          <a:lstStyle/>
          <a:p>
            <a:pPr marL="609600" indent="-609600">
              <a:spcBef>
                <a:spcPts val="300"/>
              </a:spcBef>
              <a:spcAft>
                <a:spcPts val="300"/>
              </a:spcAft>
            </a:pPr>
            <a:r>
              <a:rPr kumimoji="1" lang="en-US" altLang="ko-KR" sz="1200" b="0" dirty="0">
                <a:solidFill>
                  <a:srgbClr val="003366"/>
                </a:solidFill>
                <a:latin typeface="Meiryo UI" pitchFamily="34" charset="-128"/>
                <a:ea typeface="Meiryo UI" pitchFamily="34" charset="-128"/>
                <a:cs typeface="Meiryo" pitchFamily="34" charset="-128"/>
              </a:rPr>
              <a:t>      </a:t>
            </a:r>
            <a:r>
              <a:rPr kumimoji="1" lang="en-US" altLang="ja-JP" sz="1200" b="0" dirty="0">
                <a:solidFill>
                  <a:srgbClr val="003366"/>
                </a:solidFill>
                <a:latin typeface="Meiryo UI" pitchFamily="34" charset="-128"/>
                <a:ea typeface="Meiryo UI" pitchFamily="34" charset="-128"/>
                <a:cs typeface="Meiryo" pitchFamily="34" charset="-128"/>
              </a:rPr>
              <a:t>8</a:t>
            </a:r>
            <a:r>
              <a:rPr kumimoji="1" lang="en-US" altLang="ko-KR" sz="1200" b="0" dirty="0">
                <a:solidFill>
                  <a:srgbClr val="003366"/>
                </a:solidFill>
                <a:latin typeface="Meiryo UI" pitchFamily="34" charset="-128"/>
                <a:ea typeface="Meiryo UI" pitchFamily="34" charset="-128"/>
                <a:cs typeface="Meiryo" pitchFamily="34" charset="-128"/>
              </a:rPr>
              <a:t>.1 </a:t>
            </a:r>
            <a:r>
              <a:rPr kumimoji="1" lang="ja-JP" altLang="en-US" sz="1200" b="0" dirty="0">
                <a:solidFill>
                  <a:srgbClr val="003366"/>
                </a:solidFill>
                <a:latin typeface="Meiryo UI" pitchFamily="34" charset="-128"/>
                <a:ea typeface="Meiryo UI" pitchFamily="34" charset="-128"/>
                <a:cs typeface="Meiryo" pitchFamily="34" charset="-128"/>
              </a:rPr>
              <a:t>点検ルール管理</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ja-JP" altLang="en-US"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2 </a:t>
            </a:r>
            <a:r>
              <a:rPr kumimoji="1" lang="ja-JP" altLang="en-US" sz="1200" b="0" dirty="0">
                <a:solidFill>
                  <a:srgbClr val="003366"/>
                </a:solidFill>
                <a:latin typeface="Meiryo UI" pitchFamily="34" charset="-128"/>
                <a:ea typeface="Meiryo UI" pitchFamily="34" charset="-128"/>
                <a:cs typeface="Meiryo" pitchFamily="34" charset="-128"/>
              </a:rPr>
              <a:t>ルール基本情報 </a:t>
            </a:r>
            <a:r>
              <a:rPr kumimoji="1" lang="en-US" altLang="ja-JP" sz="1200" b="0" dirty="0">
                <a:solidFill>
                  <a:srgbClr val="003366"/>
                </a:solidFill>
                <a:latin typeface="Meiryo UI" pitchFamily="34" charset="-128"/>
                <a:ea typeface="Meiryo UI" pitchFamily="34" charset="-128"/>
                <a:cs typeface="Meiryo" pitchFamily="34" charset="-128"/>
              </a:rPr>
              <a:t>- </a:t>
            </a:r>
            <a:r>
              <a:rPr kumimoji="1" lang="ja-JP" altLang="en-US" sz="1200" b="0" dirty="0">
                <a:solidFill>
                  <a:srgbClr val="003366"/>
                </a:solidFill>
                <a:latin typeface="Meiryo UI" pitchFamily="34" charset="-128"/>
                <a:ea typeface="Meiryo UI" pitchFamily="34" charset="-128"/>
                <a:cs typeface="Meiryo" pitchFamily="34" charset="-128"/>
              </a:rPr>
              <a:t>基本情報</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3 </a:t>
            </a:r>
            <a:r>
              <a:rPr kumimoji="1" lang="ja-JP" altLang="en-US" sz="1200" b="0" dirty="0">
                <a:solidFill>
                  <a:srgbClr val="003366"/>
                </a:solidFill>
                <a:latin typeface="Meiryo UI" pitchFamily="34" charset="-128"/>
                <a:ea typeface="Meiryo UI" pitchFamily="34" charset="-128"/>
                <a:cs typeface="Meiryo" pitchFamily="34" charset="-128"/>
              </a:rPr>
              <a:t>メッセージ</a:t>
            </a: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4 </a:t>
            </a:r>
            <a:r>
              <a:rPr kumimoji="1" lang="ja-JP" altLang="en-US" sz="1200" b="0" dirty="0">
                <a:solidFill>
                  <a:srgbClr val="003366"/>
                </a:solidFill>
                <a:latin typeface="Meiryo UI" pitchFamily="34" charset="-128"/>
                <a:ea typeface="Meiryo UI" pitchFamily="34" charset="-128"/>
                <a:cs typeface="Meiryo" pitchFamily="34" charset="-128"/>
              </a:rPr>
              <a:t>ルール段階、ルール段階詳細</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5 </a:t>
            </a:r>
            <a:r>
              <a:rPr kumimoji="1" lang="ja-JP" altLang="en-US" sz="1200" b="0" dirty="0">
                <a:solidFill>
                  <a:srgbClr val="003366"/>
                </a:solidFill>
                <a:latin typeface="Meiryo UI" pitchFamily="34" charset="-128"/>
                <a:ea typeface="Meiryo UI" pitchFamily="34" charset="-128"/>
                <a:cs typeface="Meiryo" pitchFamily="34" charset="-128"/>
              </a:rPr>
              <a:t>ルール</a:t>
            </a:r>
            <a:r>
              <a:rPr kumimoji="1" lang="ja-JP" altLang="en-US" sz="1200" b="0" dirty="0">
                <a:solidFill>
                  <a:srgbClr val="003366"/>
                </a:solidFill>
                <a:latin typeface="Meiryo UI" pitchFamily="34" charset="-128"/>
                <a:ea typeface="Meiryo" pitchFamily="34" charset="-128"/>
                <a:cs typeface="Meiryo" pitchFamily="34" charset="-128"/>
              </a:rPr>
              <a:t>グループ</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6 </a:t>
            </a:r>
            <a:r>
              <a:rPr kumimoji="1" lang="ko-KR" altLang="en-US" sz="1200" b="0" dirty="0">
                <a:solidFill>
                  <a:srgbClr val="003366"/>
                </a:solidFill>
                <a:latin typeface="Meiryo UI" pitchFamily="34" charset="-128"/>
                <a:ea typeface="Meiryo" pitchFamily="34" charset="-128"/>
                <a:cs typeface="Meiryo" pitchFamily="34" charset="-128"/>
              </a:rPr>
              <a:t>対象</a:t>
            </a:r>
            <a:r>
              <a:rPr kumimoji="1" lang="ja-JP" altLang="en-US" sz="1200" b="0" dirty="0" err="1">
                <a:solidFill>
                  <a:srgbClr val="003366"/>
                </a:solidFill>
                <a:latin typeface="Meiryo UI" pitchFamily="34" charset="-128"/>
                <a:ea typeface="Meiryo UI" pitchFamily="34" charset="-128"/>
                <a:cs typeface="Meiryo" pitchFamily="34" charset="-128"/>
              </a:rPr>
              <a:t>、</a:t>
            </a:r>
            <a:r>
              <a:rPr kumimoji="1" lang="ko-KR" altLang="en-US" sz="1200" b="0" dirty="0">
                <a:solidFill>
                  <a:srgbClr val="003366"/>
                </a:solidFill>
                <a:latin typeface="Meiryo UI" pitchFamily="34" charset="-128"/>
                <a:ea typeface="Meiryo" pitchFamily="34" charset="-128"/>
                <a:cs typeface="Meiryo" pitchFamily="34" charset="-128"/>
              </a:rPr>
              <a:t>参照</a:t>
            </a:r>
            <a:r>
              <a:rPr kumimoji="1" lang="ja-JP" altLang="en-US" sz="1200" b="0" dirty="0" err="1">
                <a:solidFill>
                  <a:srgbClr val="003366"/>
                </a:solidFill>
                <a:latin typeface="Meiryo UI" pitchFamily="34" charset="-128"/>
                <a:ea typeface="Meiryo UI" pitchFamily="34" charset="-128"/>
                <a:cs typeface="Meiryo" pitchFamily="34" charset="-128"/>
              </a:rPr>
              <a:t>、</a:t>
            </a:r>
            <a:r>
              <a:rPr kumimoji="1" lang="ko-KR" altLang="en-US" sz="1200" b="0" dirty="0">
                <a:solidFill>
                  <a:srgbClr val="003366"/>
                </a:solidFill>
                <a:latin typeface="Meiryo UI" pitchFamily="34" charset="-128"/>
                <a:ea typeface="Meiryo" pitchFamily="34" charset="-128"/>
                <a:cs typeface="Meiryo" pitchFamily="34" charset="-128"/>
              </a:rPr>
              <a:t>傷病</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7 </a:t>
            </a:r>
            <a:r>
              <a:rPr kumimoji="1" lang="ja-JP" altLang="en-US" sz="1200" b="0" dirty="0">
                <a:solidFill>
                  <a:srgbClr val="003366"/>
                </a:solidFill>
                <a:latin typeface="Meiryo UI" pitchFamily="34" charset="-128"/>
                <a:ea typeface="Meiryo UI" pitchFamily="34" charset="-128"/>
                <a:cs typeface="Meiryo" pitchFamily="34" charset="-128"/>
              </a:rPr>
              <a:t>ルールの基本情報の作成</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8 </a:t>
            </a:r>
            <a:r>
              <a:rPr kumimoji="1" lang="ja-JP" altLang="en-US" sz="1200" b="0" dirty="0">
                <a:solidFill>
                  <a:srgbClr val="003366"/>
                </a:solidFill>
                <a:latin typeface="Meiryo UI" pitchFamily="34" charset="-128"/>
                <a:ea typeface="Meiryo UI" pitchFamily="34" charset="-128"/>
                <a:cs typeface="Meiryo" pitchFamily="34" charset="-128"/>
              </a:rPr>
              <a:t>設定方式 ルールのルール段階の作成</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9 </a:t>
            </a:r>
            <a:r>
              <a:rPr kumimoji="1" lang="ja-JP" altLang="en-US" sz="1200" b="0" dirty="0">
                <a:solidFill>
                  <a:srgbClr val="003366"/>
                </a:solidFill>
                <a:latin typeface="Meiryo UI" pitchFamily="34" charset="-128"/>
                <a:ea typeface="Meiryo UI" pitchFamily="34" charset="-128"/>
                <a:cs typeface="Meiryo" pitchFamily="34" charset="-128"/>
              </a:rPr>
              <a:t>設定方式 ルールのルールグループの作成</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10 </a:t>
            </a:r>
            <a:r>
              <a:rPr kumimoji="1" lang="ja-JP" altLang="en-US" sz="1200" b="0" dirty="0">
                <a:solidFill>
                  <a:srgbClr val="003366"/>
                </a:solidFill>
                <a:latin typeface="Meiryo UI" pitchFamily="34" charset="-128"/>
                <a:ea typeface="Meiryo UI" pitchFamily="34" charset="-128"/>
                <a:cs typeface="Meiryo" pitchFamily="34" charset="-128"/>
              </a:rPr>
              <a:t>設定方式 ルールのルール段階とルールグループの連結</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11 </a:t>
            </a:r>
            <a:r>
              <a:rPr kumimoji="1" lang="ja-JP" altLang="en-US" sz="1200" b="0" dirty="0">
                <a:solidFill>
                  <a:srgbClr val="003366"/>
                </a:solidFill>
                <a:latin typeface="Meiryo UI" pitchFamily="34" charset="-128"/>
                <a:ea typeface="Meiryo UI" pitchFamily="34" charset="-128"/>
                <a:cs typeface="Meiryo" pitchFamily="34" charset="-128"/>
              </a:rPr>
              <a:t>コーディング方式 ルールの対象、参照、傷病の作成</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a:t>
            </a:r>
            <a:r>
              <a:rPr kumimoji="1" lang="en-US" altLang="ko-KR" sz="1200" b="0" dirty="0">
                <a:solidFill>
                  <a:srgbClr val="003366"/>
                </a:solidFill>
                <a:latin typeface="Meiryo UI" pitchFamily="34" charset="-128"/>
                <a:ea typeface="Meiryo UI" pitchFamily="34" charset="-128"/>
                <a:cs typeface="Meiryo" pitchFamily="34" charset="-128"/>
              </a:rPr>
              <a:t>8.</a:t>
            </a:r>
            <a:r>
              <a:rPr kumimoji="1" lang="en-US" altLang="ja-JP" sz="1200" b="0" dirty="0">
                <a:solidFill>
                  <a:srgbClr val="003366"/>
                </a:solidFill>
                <a:latin typeface="Meiryo UI" pitchFamily="34" charset="-128"/>
                <a:ea typeface="Meiryo UI" pitchFamily="34" charset="-128"/>
                <a:cs typeface="Meiryo" pitchFamily="34" charset="-128"/>
              </a:rPr>
              <a:t>12 </a:t>
            </a:r>
            <a:r>
              <a:rPr kumimoji="1" lang="ja-JP" altLang="en-US" sz="1200" b="0" dirty="0">
                <a:solidFill>
                  <a:srgbClr val="003366"/>
                </a:solidFill>
                <a:latin typeface="Meiryo UI" pitchFamily="34" charset="-128"/>
                <a:ea typeface="Meiryo UI" pitchFamily="34" charset="-128"/>
                <a:cs typeface="Meiryo" pitchFamily="34" charset="-128"/>
              </a:rPr>
              <a:t>メッセージの作成</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ja-JP" altLang="en-US" sz="1200" b="0" dirty="0">
                <a:solidFill>
                  <a:srgbClr val="003366"/>
                </a:solidFill>
                <a:latin typeface="Meiryo UI" pitchFamily="34" charset="-128"/>
                <a:ea typeface="Meiryo UI" pitchFamily="34" charset="-128"/>
                <a:cs typeface="Meiryo" pitchFamily="34" charset="-128"/>
              </a:rPr>
              <a:t> 　　 </a:t>
            </a:r>
            <a:r>
              <a:rPr kumimoji="1" lang="en-US" altLang="ja-JP" sz="1200" b="0" dirty="0">
                <a:solidFill>
                  <a:srgbClr val="003366"/>
                </a:solidFill>
                <a:latin typeface="Meiryo UI" pitchFamily="34" charset="-128"/>
                <a:ea typeface="Meiryo UI" pitchFamily="34" charset="-128"/>
                <a:cs typeface="Meiryo" pitchFamily="34" charset="-128"/>
              </a:rPr>
              <a:t>8.13 </a:t>
            </a:r>
            <a:r>
              <a:rPr kumimoji="1" lang="ja-JP" altLang="en-US" sz="1200" b="0" dirty="0">
                <a:solidFill>
                  <a:srgbClr val="003366"/>
                </a:solidFill>
                <a:latin typeface="Meiryo UI" pitchFamily="34" charset="-128"/>
                <a:ea typeface="Meiryo UI" pitchFamily="34" charset="-128"/>
                <a:cs typeface="Meiryo" pitchFamily="34" charset="-128"/>
              </a:rPr>
              <a:t>投与日数制限医薬品管理</a:t>
            </a:r>
          </a:p>
          <a:p>
            <a:pPr marL="609600" indent="-609600">
              <a:spcBef>
                <a:spcPts val="300"/>
              </a:spcBef>
              <a:spcAft>
                <a:spcPts val="300"/>
              </a:spcAft>
            </a:pPr>
            <a:r>
              <a:rPr kumimoji="1" lang="ja-JP" altLang="en-US" sz="1200" b="0" dirty="0">
                <a:solidFill>
                  <a:srgbClr val="003366"/>
                </a:solidFill>
                <a:latin typeface="Meiryo UI" pitchFamily="34" charset="-128"/>
                <a:ea typeface="Meiryo UI" pitchFamily="34" charset="-128"/>
                <a:cs typeface="Meiryo" pitchFamily="34" charset="-128"/>
              </a:rPr>
              <a:t>      </a:t>
            </a:r>
            <a:r>
              <a:rPr kumimoji="1" lang="en-US" altLang="ja-JP" sz="1200" b="0" dirty="0">
                <a:solidFill>
                  <a:srgbClr val="003366"/>
                </a:solidFill>
                <a:latin typeface="Meiryo UI" pitchFamily="34" charset="-128"/>
                <a:ea typeface="Meiryo UI" pitchFamily="34" charset="-128"/>
                <a:cs typeface="Meiryo" pitchFamily="34" charset="-128"/>
              </a:rPr>
              <a:t>8.14 </a:t>
            </a:r>
            <a:r>
              <a:rPr kumimoji="1" lang="ja-JP" altLang="en-US" sz="1200" b="0" dirty="0">
                <a:solidFill>
                  <a:srgbClr val="003366"/>
                </a:solidFill>
                <a:latin typeface="Meiryo UI" pitchFamily="34" charset="-128"/>
                <a:ea typeface="Meiryo UI" pitchFamily="34" charset="-128"/>
                <a:cs typeface="Meiryo" pitchFamily="34" charset="-128"/>
              </a:rPr>
              <a:t>エクスポート・インポート</a:t>
            </a:r>
            <a:endParaRPr kumimoji="1" lang="en-US" altLang="ja-JP"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UI" pitchFamily="34" charset="-128"/>
                <a:ea typeface="Meiryo UI" pitchFamily="34" charset="-128"/>
                <a:cs typeface="Meiryo" pitchFamily="34" charset="-128"/>
              </a:rPr>
              <a:t>      * </a:t>
            </a:r>
            <a:r>
              <a:rPr kumimoji="1" lang="ja-JP" altLang="en-US" sz="1200" b="0" dirty="0">
                <a:solidFill>
                  <a:srgbClr val="003366"/>
                </a:solidFill>
                <a:latin typeface="Meiryo UI" pitchFamily="34" charset="-128"/>
                <a:ea typeface="Meiryo UI" pitchFamily="34" charset="-128"/>
                <a:cs typeface="Meiryo" pitchFamily="34" charset="-128"/>
              </a:rPr>
              <a:t>ルール作成例示</a:t>
            </a:r>
          </a:p>
          <a:p>
            <a:pPr marL="609600" indent="-609600">
              <a:spcBef>
                <a:spcPts val="300"/>
              </a:spcBef>
              <a:spcAft>
                <a:spcPts val="300"/>
              </a:spcAft>
            </a:pPr>
            <a:endParaRPr kumimoji="1" lang="ja-JP" altLang="en-US" sz="1200" b="0" dirty="0">
              <a:solidFill>
                <a:srgbClr val="003366"/>
              </a:solidFill>
              <a:latin typeface="Meiryo UI" pitchFamily="34" charset="-128"/>
              <a:ea typeface="Meiryo UI" pitchFamily="34" charset="-128"/>
              <a:cs typeface="Meiryo" pitchFamily="34" charset="-128"/>
            </a:endParaRPr>
          </a:p>
          <a:p>
            <a:pPr marL="609600" indent="-609600">
              <a:spcBef>
                <a:spcPts val="300"/>
              </a:spcBef>
              <a:spcAft>
                <a:spcPts val="300"/>
              </a:spcAft>
            </a:pPr>
            <a:endParaRPr kumimoji="1" lang="en-US" altLang="ko-KR" sz="1200" b="0" dirty="0">
              <a:solidFill>
                <a:srgbClr val="003366"/>
              </a:solidFill>
              <a:latin typeface="Meiryo UI" pitchFamily="34" charset="-128"/>
              <a:ea typeface="Meiryo UI" pitchFamily="34" charset="-128"/>
              <a:cs typeface="Meiryo" pitchFamily="34" charset="-128"/>
            </a:endParaRPr>
          </a:p>
        </p:txBody>
      </p:sp>
      <p:sp>
        <p:nvSpPr>
          <p:cNvPr id="6" name="슬라이드 번호 개체 틀 11">
            <a:extLst>
              <a:ext uri="{FF2B5EF4-FFF2-40B4-BE49-F238E27FC236}">
                <a16:creationId xmlns:a16="http://schemas.microsoft.com/office/drawing/2014/main" id="{507F7D1C-CDBC-4662-A50F-A81775EE7168}"/>
              </a:ext>
            </a:extLst>
          </p:cNvPr>
          <p:cNvSpPr>
            <a:spLocks noGrp="1"/>
          </p:cNvSpPr>
          <p:nvPr>
            <p:ph type="sldNum" sz="quarter" idx="10"/>
          </p:nvPr>
        </p:nvSpPr>
        <p:spPr>
          <a:xfrm>
            <a:off x="4449763" y="6534150"/>
            <a:ext cx="485775" cy="260350"/>
          </a:xfrm>
        </p:spPr>
        <p:txBody>
          <a:bodyPr/>
          <a:lstStyle/>
          <a:p>
            <a:pPr>
              <a:defRPr/>
            </a:pPr>
            <a:fld id="{ADEE2CAF-93BC-4FC3-BC76-4ACC1FC48CE0}" type="slidenum">
              <a:rPr lang="ko-KR" altLang="en-US" smtClean="0"/>
              <a:pPr>
                <a:defRPr/>
              </a:pPr>
              <a:t>150</a:t>
            </a:fld>
            <a:endParaRPr lang="en-US" altLang="ko-K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4" name="슬라이드 번호 개체 틀 13"/>
          <p:cNvSpPr>
            <a:spLocks noGrp="1"/>
          </p:cNvSpPr>
          <p:nvPr>
            <p:ph type="sldNum" sz="quarter" idx="10"/>
          </p:nvPr>
        </p:nvSpPr>
        <p:spPr/>
        <p:txBody>
          <a:bodyPr/>
          <a:lstStyle/>
          <a:p>
            <a:pPr>
              <a:defRPr/>
            </a:pPr>
            <a:fld id="{ADEE2CAF-93BC-4FC3-BC76-4ACC1FC48CE0}" type="slidenum">
              <a:rPr lang="ko-KR" altLang="en-US" smtClean="0"/>
              <a:pPr>
                <a:defRPr/>
              </a:pPr>
              <a:t>159</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設定方式、コーディング方式の共用であり、ルールの説明と地域別、顧客別にルールを適用するかしないかなどを管理する部分です。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0"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項目 </a:t>
            </a:r>
            <a:r>
              <a:rPr kumimoji="1" lang="en-US" altLang="ja-JP" b="0" dirty="0">
                <a:solidFill>
                  <a:srgbClr val="003366"/>
                </a:solidFill>
                <a:latin typeface="Meiryo UI" panose="020B0604030504040204" pitchFamily="50" charset="-128"/>
                <a:ea typeface="Meiryo UI" panose="020B0604030504040204" pitchFamily="50" charset="-128"/>
              </a:rPr>
              <a:t>– </a:t>
            </a:r>
            <a:r>
              <a:rPr kumimoji="1" lang="ja-JP" altLang="en-US" b="0" dirty="0">
                <a:solidFill>
                  <a:srgbClr val="003366"/>
                </a:solidFill>
                <a:latin typeface="Meiryo UI" panose="020B0604030504040204" pitchFamily="50" charset="-128"/>
                <a:ea typeface="Meiryo UI" panose="020B0604030504040204" pitchFamily="50" charset="-128"/>
              </a:rPr>
              <a:t>減点予測計算区分</a:t>
            </a:r>
            <a:endParaRPr kumimoji="1" lang="ko-KR" altLang="en-US" b="0" dirty="0">
              <a:solidFill>
                <a:srgbClr val="003399"/>
              </a:solidFill>
              <a:latin typeface="Meiryo UI" panose="020B0604030504040204" pitchFamily="50" charset="-128"/>
              <a:ea typeface="ＭＳ ゴシック" pitchFamily="49" charset="-128"/>
            </a:endParaRPr>
          </a:p>
        </p:txBody>
      </p:sp>
      <p:graphicFrame>
        <p:nvGraphicFramePr>
          <p:cNvPr id="13" name="표 6">
            <a:extLst>
              <a:ext uri="{FF2B5EF4-FFF2-40B4-BE49-F238E27FC236}">
                <a16:creationId xmlns:a16="http://schemas.microsoft.com/office/drawing/2014/main" id="{CF9AA2C2-2145-47DB-944A-C57ABC003A91}"/>
              </a:ext>
            </a:extLst>
          </p:cNvPr>
          <p:cNvGraphicFramePr>
            <a:graphicFrameLocks noGrp="1"/>
          </p:cNvGraphicFramePr>
          <p:nvPr>
            <p:extLst>
              <p:ext uri="{D42A27DB-BD31-4B8C-83A1-F6EECF244321}">
                <p14:modId xmlns:p14="http://schemas.microsoft.com/office/powerpoint/2010/main" val="4185803407"/>
              </p:ext>
            </p:extLst>
          </p:nvPr>
        </p:nvGraphicFramePr>
        <p:xfrm>
          <a:off x="390525" y="1625600"/>
          <a:ext cx="8458200" cy="4537405"/>
        </p:xfrm>
        <a:graphic>
          <a:graphicData uri="http://schemas.openxmlformats.org/drawingml/2006/table">
            <a:tbl>
              <a:tblPr>
                <a:effectLst>
                  <a:outerShdw blurRad="50800" dist="50800" dir="5400000" algn="ctr" rotWithShape="0">
                    <a:schemeClr val="bg1"/>
                  </a:outerShdw>
                </a:effectLst>
              </a:tblPr>
              <a:tblGrid>
                <a:gridCol w="1811655">
                  <a:extLst>
                    <a:ext uri="{9D8B030D-6E8A-4147-A177-3AD203B41FA5}">
                      <a16:colId xmlns:a16="http://schemas.microsoft.com/office/drawing/2014/main" val="20000"/>
                    </a:ext>
                  </a:extLst>
                </a:gridCol>
                <a:gridCol w="4602903">
                  <a:extLst>
                    <a:ext uri="{9D8B030D-6E8A-4147-A177-3AD203B41FA5}">
                      <a16:colId xmlns:a16="http://schemas.microsoft.com/office/drawing/2014/main" val="20001"/>
                    </a:ext>
                  </a:extLst>
                </a:gridCol>
                <a:gridCol w="2043642">
                  <a:extLst>
                    <a:ext uri="{9D8B030D-6E8A-4147-A177-3AD203B41FA5}">
                      <a16:colId xmlns:a16="http://schemas.microsoft.com/office/drawing/2014/main" val="20002"/>
                    </a:ext>
                  </a:extLst>
                </a:gridCol>
              </a:tblGrid>
              <a:tr h="398211">
                <a:tc>
                  <a:txBody>
                    <a:bodyPr/>
                    <a:lstStyle/>
                    <a:p>
                      <a:pPr algn="ctr" fontAlgn="ctr"/>
                      <a:r>
                        <a:rPr lang="ko-KR" altLang="en-US" sz="900" b="1" i="0" u="none" strike="noStrike" dirty="0">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98211">
                <a:tc>
                  <a:txBody>
                    <a:bodyPr/>
                    <a:lstStyle/>
                    <a:p>
                      <a:pPr algn="ctr" fontAlgn="ctr"/>
                      <a:r>
                        <a:rPr lang="ja-JP" altLang="en-US" sz="900" b="0" i="0" u="none" strike="noStrike" dirty="0">
                          <a:solidFill>
                            <a:srgbClr val="000000"/>
                          </a:solidFill>
                          <a:latin typeface="Meiryo UI" pitchFamily="34" charset="-128"/>
                          <a:ea typeface="Meiryo UI" pitchFamily="34" charset="-128"/>
                        </a:rPr>
                        <a:t>全部</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fontAlgn="ctr"/>
                      <a:r>
                        <a:rPr lang="ko-KR" altLang="en-US" sz="900" b="0" i="0" u="none" strike="noStrike" dirty="0">
                          <a:solidFill>
                            <a:srgbClr val="000000"/>
                          </a:solidFill>
                          <a:latin typeface="Meiryo UI" pitchFamily="34" charset="-128"/>
                        </a:rPr>
                        <a:t>対象全部</a:t>
                      </a:r>
                      <a:r>
                        <a:rPr lang="ja-JP" altLang="en-US" sz="900" b="0" i="0" u="none" strike="noStrike" dirty="0">
                          <a:solidFill>
                            <a:srgbClr val="000000"/>
                          </a:solidFill>
                          <a:latin typeface="Meiryo UI" pitchFamily="34" charset="-128"/>
                          <a:ea typeface="Meiryo UI" pitchFamily="34" charset="-128"/>
                        </a:rPr>
                        <a:t>の</a:t>
                      </a:r>
                      <a:r>
                        <a:rPr lang="ko-KR" altLang="en-US" sz="900" b="0" i="0" u="none" strike="noStrike" dirty="0">
                          <a:solidFill>
                            <a:srgbClr val="000000"/>
                          </a:solidFill>
                          <a:latin typeface="Meiryo UI" pitchFamily="34" charset="-128"/>
                        </a:rPr>
                        <a:t>点数</a:t>
                      </a:r>
                      <a:r>
                        <a:rPr lang="ja-JP" altLang="en-US" sz="900" b="0" i="0" u="none" strike="noStrike" dirty="0">
                          <a:solidFill>
                            <a:srgbClr val="000000"/>
                          </a:solidFill>
                          <a:latin typeface="Meiryo UI" pitchFamily="34" charset="-128"/>
                          <a:ea typeface="Meiryo UI" pitchFamily="34" charset="-128"/>
                        </a:rPr>
                        <a:t>を</a:t>
                      </a:r>
                      <a:r>
                        <a:rPr lang="ko-KR" altLang="en-US" sz="900" b="0" i="0" u="none" strike="noStrike" dirty="0">
                          <a:solidFill>
                            <a:srgbClr val="000000"/>
                          </a:solidFill>
                          <a:latin typeface="Meiryo UI" pitchFamily="34" charset="-128"/>
                        </a:rPr>
                        <a:t>減点 </a:t>
                      </a:r>
                      <a:endParaRPr 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8211">
                <a:tc>
                  <a:txBody>
                    <a:bodyPr/>
                    <a:lstStyle/>
                    <a:p>
                      <a:pPr algn="ctr" fontAlgn="ctr"/>
                      <a:r>
                        <a:rPr lang="ja-JP" altLang="en-US" sz="900" b="0" i="0" u="none" strike="noStrike" dirty="0">
                          <a:solidFill>
                            <a:srgbClr val="000000"/>
                          </a:solidFill>
                          <a:latin typeface="Meiryo UI" pitchFamily="34" charset="-128"/>
                        </a:rPr>
                        <a:t>設定にしたがって</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en-US" altLang="ja-JP" sz="900" b="0" i="0" u="none" strike="noStrike" kern="1200" dirty="0">
                          <a:solidFill>
                            <a:srgbClr val="000000"/>
                          </a:solidFill>
                          <a:latin typeface="Meiryo UI" pitchFamily="34" charset="-128"/>
                          <a:ea typeface="+mn-ea"/>
                          <a:cs typeface="+mn-cs"/>
                        </a:rPr>
                        <a:t>0</a:t>
                      </a:r>
                      <a:r>
                        <a:rPr lang="ja-JP" altLang="en-US" sz="900" b="0" i="0" u="none" strike="noStrike" kern="1200" dirty="0">
                          <a:solidFill>
                            <a:srgbClr val="000000"/>
                          </a:solidFill>
                          <a:latin typeface="Meiryo UI" pitchFamily="34" charset="-128"/>
                          <a:ea typeface="+mn-ea"/>
                          <a:cs typeface="+mn-cs"/>
                        </a:rPr>
                        <a:t>段階の設定にしたがって点数を減点 </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8211">
                <a:tc>
                  <a:txBody>
                    <a:bodyPr/>
                    <a:lstStyle/>
                    <a:p>
                      <a:pPr algn="ctr" fontAlgn="ctr"/>
                      <a:r>
                        <a:rPr lang="ja-JP" altLang="en-US" sz="900" b="0" i="0" u="none" strike="noStrike" dirty="0">
                          <a:solidFill>
                            <a:srgbClr val="000000"/>
                          </a:solidFill>
                          <a:latin typeface="Meiryo UI" pitchFamily="34" charset="-128"/>
                        </a:rPr>
                        <a:t>併算定</a:t>
                      </a:r>
                      <a:r>
                        <a:rPr lang="en-US" altLang="ja-JP" sz="900" b="0" i="0" u="none" strike="noStrike" dirty="0">
                          <a:solidFill>
                            <a:srgbClr val="000000"/>
                          </a:solidFill>
                          <a:latin typeface="Meiryo UI" pitchFamily="34" charset="-128"/>
                        </a:rPr>
                        <a:t>(</a:t>
                      </a:r>
                      <a:r>
                        <a:rPr lang="ja-JP" altLang="en-US" sz="900" b="0" i="0" u="none" strike="noStrike" dirty="0">
                          <a:solidFill>
                            <a:srgbClr val="000000"/>
                          </a:solidFill>
                          <a:latin typeface="Meiryo UI" pitchFamily="34" charset="-128"/>
                        </a:rPr>
                        <a:t>点検レセ</a:t>
                      </a:r>
                      <a:r>
                        <a:rPr lang="en-US" altLang="ja-JP" sz="900" b="0" i="0" u="none" strike="noStrike" dirty="0">
                          <a:solidFill>
                            <a:srgbClr val="000000"/>
                          </a:solidFill>
                          <a:latin typeface="Meiryo UI" pitchFamily="34" charset="-128"/>
                        </a:rPr>
                        <a:t>) </a:t>
                      </a:r>
                      <a:r>
                        <a:rPr lang="ja-JP" altLang="en-US" sz="900" b="0" i="0" u="none" strike="noStrike" dirty="0">
                          <a:solidFill>
                            <a:srgbClr val="000000"/>
                          </a:solidFill>
                          <a:latin typeface="Meiryo UI" pitchFamily="34" charset="-128"/>
                        </a:rPr>
                        <a:t>グループ単位</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レセプト別に多数のグループの対象で最小点数の </a:t>
                      </a:r>
                      <a:r>
                        <a:rPr lang="en-US" altLang="ja-JP" sz="900" b="0" i="0" u="none" strike="noStrike" kern="1200" dirty="0">
                          <a:solidFill>
                            <a:srgbClr val="000000"/>
                          </a:solidFill>
                          <a:latin typeface="Meiryo UI" pitchFamily="34" charset="-128"/>
                          <a:ea typeface="+mn-ea"/>
                          <a:cs typeface="+mn-cs"/>
                        </a:rPr>
                        <a:t>1</a:t>
                      </a:r>
                      <a:r>
                        <a:rPr lang="ja-JP" altLang="en-US" sz="900" b="0" i="0" u="none" strike="noStrike" kern="1200" dirty="0">
                          <a:solidFill>
                            <a:srgbClr val="000000"/>
                          </a:solidFill>
                          <a:latin typeface="Meiryo UI" pitchFamily="34" charset="-128"/>
                          <a:ea typeface="+mn-ea"/>
                          <a:cs typeface="+mn-cs"/>
                        </a:rPr>
                        <a:t>個グループを減点 </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6486">
                <a:tc>
                  <a:txBody>
                    <a:bodyPr/>
                    <a:lstStyle/>
                    <a:p>
                      <a:pPr algn="ctr" fontAlgn="ctr"/>
                      <a:r>
                        <a:rPr lang="ja-JP" altLang="en-US" sz="900" b="0" i="0" u="none" strike="noStrike" dirty="0">
                          <a:solidFill>
                            <a:srgbClr val="000000"/>
                          </a:solidFill>
                          <a:latin typeface="Meiryo UI" pitchFamily="34" charset="-128"/>
                          <a:ea typeface="Meiryo UI" pitchFamily="34" charset="-128"/>
                        </a:rPr>
                        <a:t>併算定</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一連</a:t>
                      </a:r>
                      <a:r>
                        <a:rPr lang="en-US" altLang="ja-JP" sz="900" b="0" i="0" u="none" strike="noStrike" dirty="0">
                          <a:solidFill>
                            <a:srgbClr val="000000"/>
                          </a:solidFill>
                          <a:latin typeface="Meiryo UI" pitchFamily="34" charset="-128"/>
                          <a:ea typeface="Meiryo UI" pitchFamily="34" charset="-128"/>
                        </a:rPr>
                        <a:t>) </a:t>
                      </a:r>
                      <a:r>
                        <a:rPr lang="ja-JP" altLang="en-US" sz="900" b="0" i="0" u="none" strike="noStrike" dirty="0">
                          <a:solidFill>
                            <a:srgbClr val="000000"/>
                          </a:solidFill>
                          <a:latin typeface="Meiryo UI" pitchFamily="34" charset="-128"/>
                          <a:ea typeface="Meiryo UI" pitchFamily="34" charset="-128"/>
                        </a:rPr>
                        <a:t>グループ単位</a:t>
                      </a:r>
                      <a:endParaRPr lang="zh-TW"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一連別に多数のグループの対象で最小点数の </a:t>
                      </a:r>
                      <a:r>
                        <a:rPr lang="en-US" altLang="ja-JP" sz="900" b="0" i="0" u="none" strike="noStrike" kern="1200" dirty="0">
                          <a:solidFill>
                            <a:srgbClr val="000000"/>
                          </a:solidFill>
                          <a:latin typeface="Meiryo UI" pitchFamily="34" charset="-128"/>
                          <a:ea typeface="+mn-ea"/>
                          <a:cs typeface="+mn-cs"/>
                        </a:rPr>
                        <a:t>1</a:t>
                      </a:r>
                      <a:r>
                        <a:rPr lang="ja-JP" altLang="en-US" sz="900" b="0" i="0" u="none" strike="noStrike" kern="1200" dirty="0">
                          <a:solidFill>
                            <a:srgbClr val="000000"/>
                          </a:solidFill>
                          <a:latin typeface="Meiryo UI" pitchFamily="34" charset="-128"/>
                          <a:ea typeface="+mn-ea"/>
                          <a:cs typeface="+mn-cs"/>
                        </a:rPr>
                        <a:t>個グループを減点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7020">
                <a:tc>
                  <a:txBody>
                    <a:bodyPr/>
                    <a:lstStyle/>
                    <a:p>
                      <a:pPr algn="ctr" fontAlgn="ctr"/>
                      <a:r>
                        <a:rPr lang="ja-JP" altLang="en-US" sz="900" b="0" i="0" u="none" strike="noStrike" dirty="0">
                          <a:solidFill>
                            <a:srgbClr val="000000"/>
                          </a:solidFill>
                          <a:latin typeface="Meiryo UI" pitchFamily="34" charset="-128"/>
                          <a:ea typeface="Meiryo UI" pitchFamily="34" charset="-128"/>
                        </a:rPr>
                        <a:t>併算定</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算定日</a:t>
                      </a:r>
                      <a:r>
                        <a:rPr lang="en-US" altLang="ja-JP" sz="900" b="0" i="0" u="none" strike="noStrike" dirty="0">
                          <a:solidFill>
                            <a:srgbClr val="000000"/>
                          </a:solidFill>
                          <a:latin typeface="Meiryo UI" pitchFamily="34" charset="-128"/>
                          <a:ea typeface="Meiryo UI" pitchFamily="34" charset="-128"/>
                        </a:rPr>
                        <a:t>) </a:t>
                      </a:r>
                      <a:r>
                        <a:rPr lang="ja-JP" altLang="en-US" sz="900" b="0" i="0" u="none" strike="noStrike" dirty="0">
                          <a:solidFill>
                            <a:srgbClr val="000000"/>
                          </a:solidFill>
                          <a:latin typeface="Meiryo UI" pitchFamily="34" charset="-128"/>
                          <a:ea typeface="Meiryo UI" pitchFamily="34" charset="-128"/>
                        </a:rPr>
                        <a:t>グループ単位</a:t>
                      </a:r>
                      <a:endParaRPr lang="zh-TW"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算定日別に多数のグループの対象で最小点数の </a:t>
                      </a:r>
                      <a:r>
                        <a:rPr lang="en-US" altLang="ja-JP" sz="900" b="0" i="0" u="none" strike="noStrike" kern="1200" dirty="0">
                          <a:solidFill>
                            <a:srgbClr val="000000"/>
                          </a:solidFill>
                          <a:latin typeface="Meiryo UI" pitchFamily="34" charset="-128"/>
                          <a:ea typeface="+mn-ea"/>
                          <a:cs typeface="+mn-cs"/>
                        </a:rPr>
                        <a:t>1</a:t>
                      </a:r>
                      <a:r>
                        <a:rPr lang="ja-JP" altLang="en-US" sz="900" b="0" i="0" u="none" strike="noStrike" kern="1200" dirty="0">
                          <a:solidFill>
                            <a:srgbClr val="000000"/>
                          </a:solidFill>
                          <a:latin typeface="Meiryo UI" pitchFamily="34" charset="-128"/>
                          <a:ea typeface="+mn-ea"/>
                          <a:cs typeface="+mn-cs"/>
                        </a:rPr>
                        <a:t>個グループを減点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8211">
                <a:tc>
                  <a:txBody>
                    <a:bodyPr/>
                    <a:lstStyle/>
                    <a:p>
                      <a:pPr algn="ctr" fontAlgn="ctr"/>
                      <a:r>
                        <a:rPr lang="ja-JP" altLang="en-US" sz="900" b="0" i="0" u="none" strike="noStrike" dirty="0">
                          <a:solidFill>
                            <a:srgbClr val="000000"/>
                          </a:solidFill>
                          <a:latin typeface="Meiryo UI" pitchFamily="34" charset="-128"/>
                          <a:ea typeface="Meiryo UI" pitchFamily="34" charset="-128"/>
                        </a:rPr>
                        <a:t>対象と参照の併算定</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同日</a:t>
                      </a:r>
                      <a:r>
                        <a:rPr lang="en-US" altLang="ja-JP" sz="900" b="0" i="0" u="none" strike="noStrike" dirty="0">
                          <a:solidFill>
                            <a:srgbClr val="000000"/>
                          </a:solidFill>
                          <a:latin typeface="Meiryo UI" pitchFamily="34" charset="-128"/>
                          <a:ea typeface="Meiryo UI" pitchFamily="34" charset="-128"/>
                        </a:rPr>
                        <a:t>)</a:t>
                      </a: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参照と同日に算定された対象の点数を減点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8211">
                <a:tc>
                  <a:txBody>
                    <a:bodyPr/>
                    <a:lstStyle/>
                    <a:p>
                      <a:pPr algn="ctr" fontAlgn="ctr"/>
                      <a:r>
                        <a:rPr lang="ja-JP" altLang="en-US" sz="900" b="0" i="0" u="none" strike="noStrike" dirty="0">
                          <a:solidFill>
                            <a:srgbClr val="000000"/>
                          </a:solidFill>
                          <a:latin typeface="Meiryo UI" pitchFamily="34" charset="-128"/>
                        </a:rPr>
                        <a:t>併算定</a:t>
                      </a:r>
                      <a:r>
                        <a:rPr lang="en-US" altLang="ja-JP" sz="900" b="0" i="0" u="none" strike="noStrike" dirty="0">
                          <a:solidFill>
                            <a:srgbClr val="000000"/>
                          </a:solidFill>
                          <a:latin typeface="Meiryo UI" pitchFamily="34" charset="-128"/>
                        </a:rPr>
                        <a:t>(</a:t>
                      </a:r>
                      <a:r>
                        <a:rPr lang="ja-JP" altLang="en-US" sz="900" b="0" i="0" u="none" strike="noStrike" dirty="0">
                          <a:solidFill>
                            <a:srgbClr val="000000"/>
                          </a:solidFill>
                          <a:latin typeface="Meiryo UI" pitchFamily="34" charset="-128"/>
                        </a:rPr>
                        <a:t>一連</a:t>
                      </a:r>
                      <a:r>
                        <a:rPr lang="en-US" altLang="ja-JP" sz="900" b="0" i="0" u="none" strike="noStrike" dirty="0">
                          <a:solidFill>
                            <a:srgbClr val="000000"/>
                          </a:solidFill>
                          <a:latin typeface="Meiryo UI" pitchFamily="34" charset="-128"/>
                        </a:rPr>
                        <a:t>) </a:t>
                      </a:r>
                      <a:r>
                        <a:rPr lang="ja-JP" altLang="en-US" sz="900" b="0" i="0" u="none" strike="noStrike" dirty="0">
                          <a:solidFill>
                            <a:srgbClr val="000000"/>
                          </a:solidFill>
                          <a:latin typeface="Meiryo UI" pitchFamily="34" charset="-128"/>
                        </a:rPr>
                        <a:t>コード単位</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一連別に多数のコードの対象で最小点数の </a:t>
                      </a:r>
                      <a:r>
                        <a:rPr lang="en-US" altLang="ja-JP" sz="900" b="0" i="0" u="none" strike="noStrike" kern="1200" dirty="0">
                          <a:solidFill>
                            <a:srgbClr val="000000"/>
                          </a:solidFill>
                          <a:latin typeface="Meiryo UI" pitchFamily="34" charset="-128"/>
                          <a:ea typeface="+mn-ea"/>
                          <a:cs typeface="+mn-cs"/>
                        </a:rPr>
                        <a:t>1</a:t>
                      </a:r>
                      <a:r>
                        <a:rPr lang="ja-JP" altLang="en-US" sz="900" b="0" i="0" u="none" strike="noStrike" kern="1200" dirty="0">
                          <a:solidFill>
                            <a:srgbClr val="000000"/>
                          </a:solidFill>
                          <a:latin typeface="Meiryo UI" pitchFamily="34" charset="-128"/>
                          <a:ea typeface="+mn-ea"/>
                          <a:cs typeface="+mn-cs"/>
                        </a:rPr>
                        <a:t>個コードを減点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8211">
                <a:tc>
                  <a:txBody>
                    <a:bodyPr/>
                    <a:lstStyle/>
                    <a:p>
                      <a:pPr algn="ctr" fontAlgn="ctr"/>
                      <a:r>
                        <a:rPr lang="ja-JP" altLang="en-US" sz="900" b="0" i="0" u="none" strike="noStrike" dirty="0">
                          <a:solidFill>
                            <a:srgbClr val="000000"/>
                          </a:solidFill>
                          <a:latin typeface="Meiryo UI" pitchFamily="34" charset="-128"/>
                        </a:rPr>
                        <a:t>併算定</a:t>
                      </a:r>
                      <a:r>
                        <a:rPr lang="en-US" altLang="ja-JP" sz="900" b="0" i="0" u="none" strike="noStrike" dirty="0">
                          <a:solidFill>
                            <a:srgbClr val="000000"/>
                          </a:solidFill>
                          <a:latin typeface="Meiryo UI" pitchFamily="34" charset="-128"/>
                        </a:rPr>
                        <a:t>(</a:t>
                      </a:r>
                      <a:r>
                        <a:rPr lang="ja-JP" altLang="en-US" sz="900" b="0" i="0" u="none" strike="noStrike" dirty="0">
                          <a:solidFill>
                            <a:srgbClr val="000000"/>
                          </a:solidFill>
                          <a:latin typeface="Meiryo UI" pitchFamily="34" charset="-128"/>
                        </a:rPr>
                        <a:t>点検レセ</a:t>
                      </a:r>
                      <a:r>
                        <a:rPr lang="en-US" altLang="ja-JP" sz="900" b="0" i="0" u="none" strike="noStrike" dirty="0">
                          <a:solidFill>
                            <a:srgbClr val="000000"/>
                          </a:solidFill>
                          <a:latin typeface="Meiryo UI" pitchFamily="34" charset="-128"/>
                        </a:rPr>
                        <a:t>) </a:t>
                      </a:r>
                      <a:r>
                        <a:rPr lang="ja-JP" altLang="en-US" sz="900" b="0" i="0" u="none" strike="noStrike" dirty="0">
                          <a:solidFill>
                            <a:srgbClr val="000000"/>
                          </a:solidFill>
                          <a:latin typeface="Meiryo UI" pitchFamily="34" charset="-128"/>
                        </a:rPr>
                        <a:t>コード単位</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レセプト別に多数のコードの対象で最小点数の </a:t>
                      </a:r>
                      <a:r>
                        <a:rPr lang="en-US" altLang="ja-JP" sz="900" b="0" i="0" u="none" strike="noStrike" kern="1200" dirty="0">
                          <a:solidFill>
                            <a:srgbClr val="000000"/>
                          </a:solidFill>
                          <a:latin typeface="Meiryo UI" pitchFamily="34" charset="-128"/>
                          <a:ea typeface="+mn-ea"/>
                          <a:cs typeface="+mn-cs"/>
                        </a:rPr>
                        <a:t>1</a:t>
                      </a:r>
                      <a:r>
                        <a:rPr lang="ja-JP" altLang="en-US" sz="900" b="0" i="0" u="none" strike="noStrike" kern="1200" dirty="0">
                          <a:solidFill>
                            <a:srgbClr val="000000"/>
                          </a:solidFill>
                          <a:latin typeface="Meiryo UI" pitchFamily="34" charset="-128"/>
                          <a:ea typeface="+mn-ea"/>
                          <a:cs typeface="+mn-cs"/>
                        </a:rPr>
                        <a:t>個コードを減点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altLang="ja-JP"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8211">
                <a:tc>
                  <a:txBody>
                    <a:bodyPr/>
                    <a:lstStyle/>
                    <a:p>
                      <a:pPr algn="ctr" fontAlgn="ctr"/>
                      <a:r>
                        <a:rPr lang="ja-JP" altLang="en-US" sz="900" b="0" i="0" u="none" strike="noStrike" dirty="0">
                          <a:solidFill>
                            <a:srgbClr val="000000"/>
                          </a:solidFill>
                          <a:latin typeface="Meiryo UI" pitchFamily="34" charset="-128"/>
                        </a:rPr>
                        <a:t>併算定</a:t>
                      </a:r>
                      <a:r>
                        <a:rPr lang="en-US" altLang="ja-JP" sz="900" b="0" i="0" u="none" strike="noStrike" dirty="0">
                          <a:solidFill>
                            <a:srgbClr val="000000"/>
                          </a:solidFill>
                          <a:latin typeface="Meiryo UI" pitchFamily="34" charset="-128"/>
                        </a:rPr>
                        <a:t>(</a:t>
                      </a:r>
                      <a:r>
                        <a:rPr lang="ja-JP" altLang="en-US" sz="900" b="0" i="0" u="none" strike="noStrike" dirty="0">
                          <a:solidFill>
                            <a:srgbClr val="000000"/>
                          </a:solidFill>
                          <a:latin typeface="Meiryo UI" pitchFamily="34" charset="-128"/>
                        </a:rPr>
                        <a:t>算定日</a:t>
                      </a:r>
                      <a:r>
                        <a:rPr lang="en-US" altLang="ja-JP" sz="900" b="0" i="0" u="none" strike="noStrike" dirty="0">
                          <a:solidFill>
                            <a:srgbClr val="000000"/>
                          </a:solidFill>
                          <a:latin typeface="Meiryo UI" pitchFamily="34" charset="-128"/>
                        </a:rPr>
                        <a:t>) </a:t>
                      </a:r>
                      <a:r>
                        <a:rPr lang="ja-JP" altLang="en-US" sz="900" b="0" i="0" u="none" strike="noStrike" dirty="0">
                          <a:solidFill>
                            <a:srgbClr val="000000"/>
                          </a:solidFill>
                          <a:latin typeface="Meiryo UI" pitchFamily="34" charset="-128"/>
                        </a:rPr>
                        <a:t>コード単位</a:t>
                      </a: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ja-JP" altLang="en-US" sz="900" b="0" i="0" u="none" strike="noStrike" kern="1200" dirty="0">
                          <a:solidFill>
                            <a:srgbClr val="000000"/>
                          </a:solidFill>
                          <a:latin typeface="Meiryo UI" pitchFamily="34" charset="-128"/>
                          <a:ea typeface="+mn-ea"/>
                          <a:cs typeface="+mn-cs"/>
                        </a:rPr>
                        <a:t>算定日別に多数のコードの対象で最小点数の </a:t>
                      </a:r>
                      <a:r>
                        <a:rPr lang="en-US" altLang="ja-JP" sz="900" b="0" i="0" u="none" strike="noStrike" kern="1200" dirty="0">
                          <a:solidFill>
                            <a:srgbClr val="000000"/>
                          </a:solidFill>
                          <a:latin typeface="Meiryo UI" pitchFamily="34" charset="-128"/>
                          <a:ea typeface="+mn-ea"/>
                          <a:cs typeface="+mn-cs"/>
                        </a:rPr>
                        <a:t>1</a:t>
                      </a:r>
                      <a:r>
                        <a:rPr lang="ja-JP" altLang="en-US" sz="900" b="0" i="0" u="none" strike="noStrike" kern="1200" dirty="0">
                          <a:solidFill>
                            <a:srgbClr val="000000"/>
                          </a:solidFill>
                          <a:latin typeface="Meiryo UI" pitchFamily="34" charset="-128"/>
                          <a:ea typeface="+mn-ea"/>
                          <a:cs typeface="+mn-cs"/>
                        </a:rPr>
                        <a:t>個コードを減点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altLang="ko-KR"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8211">
                <a:tc>
                  <a:txBody>
                    <a:bodyPr/>
                    <a:lstStyle/>
                    <a:p>
                      <a:pPr algn="ctr" fontAlgn="ctr"/>
                      <a:r>
                        <a:rPr lang="ja-JP" altLang="en-US" sz="900" b="0" i="0" u="none" strike="noStrike" dirty="0">
                          <a:solidFill>
                            <a:srgbClr val="000000"/>
                          </a:solidFill>
                          <a:latin typeface="Meiryo UI" pitchFamily="34" charset="-128"/>
                          <a:ea typeface="Meiryo UI" pitchFamily="34" charset="-128"/>
                        </a:rPr>
                        <a:t>設定にしたがって併算定</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indent="180975" algn="l" defTabSz="914400" rtl="0" eaLnBrk="1" fontAlgn="ctr" latinLnBrk="1" hangingPunct="1"/>
                      <a:r>
                        <a:rPr lang="en-US" altLang="ja-JP" sz="900" b="0" i="0" u="none" strike="noStrike" kern="1200" dirty="0">
                          <a:solidFill>
                            <a:srgbClr val="000000"/>
                          </a:solidFill>
                          <a:latin typeface="Meiryo UI" pitchFamily="34" charset="-128"/>
                          <a:ea typeface="+mn-ea"/>
                          <a:cs typeface="+mn-cs"/>
                        </a:rPr>
                        <a:t>0</a:t>
                      </a:r>
                      <a:r>
                        <a:rPr lang="ja-JP" altLang="en-US" sz="900" b="0" i="0" u="none" strike="noStrike" kern="1200" dirty="0">
                          <a:solidFill>
                            <a:srgbClr val="000000"/>
                          </a:solidFill>
                          <a:latin typeface="Meiryo UI" pitchFamily="34" charset="-128"/>
                          <a:ea typeface="+mn-ea"/>
                          <a:cs typeface="+mn-cs"/>
                        </a:rPr>
                        <a:t>段階の設定によって併算定の一部対象の点数を減点</a:t>
                      </a:r>
                      <a:endParaRPr lang="en-US" altLang="ja-JP" sz="900" b="0" i="0" u="none" strike="noStrike" kern="1200" dirty="0">
                        <a:solidFill>
                          <a:srgbClr val="000000"/>
                        </a:solidFill>
                        <a:latin typeface="Meiryo UI" pitchFamily="34" charset="-128"/>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652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Text Box 5"/>
          <p:cNvSpPr txBox="1">
            <a:spLocks noChangeArrowheads="1"/>
          </p:cNvSpPr>
          <p:nvPr/>
        </p:nvSpPr>
        <p:spPr bwMode="auto">
          <a:xfrm>
            <a:off x="298450" y="1966913"/>
            <a:ext cx="2779713" cy="2516073"/>
          </a:xfrm>
          <a:prstGeom prst="rect">
            <a:avLst/>
          </a:prstGeom>
          <a:solidFill>
            <a:schemeClr val="tx1"/>
          </a:solidFill>
          <a:ln w="9525">
            <a:noFill/>
            <a:miter lim="800000"/>
            <a:headEnd/>
            <a:tailEnd/>
          </a:ln>
        </p:spPr>
        <p:txBody>
          <a:bodyPr>
            <a:spAutoFit/>
          </a:bodyPr>
          <a:lstStyle/>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メッセージには、＃、</a:t>
            </a:r>
            <a:r>
              <a:rPr lang="en-US" altLang="ja-JP" sz="900" b="0" dirty="0">
                <a:latin typeface="Meiryo UI" pitchFamily="34" charset="-128"/>
                <a:ea typeface="Meiryo UI" pitchFamily="34" charset="-128"/>
              </a:rPr>
              <a:t>@</a:t>
            </a:r>
            <a:r>
              <a:rPr lang="en-US" altLang="ko-KR" sz="900" b="0" dirty="0">
                <a:latin typeface="Meiryo UI" pitchFamily="34" charset="-128"/>
                <a:ea typeface="Meiryo UI" pitchFamily="34" charset="-128"/>
              </a:rPr>
              <a:t>Name()@</a:t>
            </a:r>
            <a:r>
              <a:rPr lang="ja-JP" altLang="en-US" sz="900" b="0" dirty="0">
                <a:latin typeface="Meiryo UI" panose="020B0604030504040204" pitchFamily="50" charset="-128"/>
                <a:ea typeface="Meiryo UI" pitchFamily="34" charset="-128"/>
              </a:rPr>
              <a:t>、</a:t>
            </a:r>
            <a:r>
              <a:rPr lang="en-US" altLang="ko-KR" sz="900" b="0" dirty="0">
                <a:latin typeface="Meiryo UI" pitchFamily="34" charset="-128"/>
                <a:ea typeface="Meiryo UI" pitchFamily="34" charset="-128"/>
              </a:rPr>
              <a:t>@Month()@</a:t>
            </a:r>
            <a:r>
              <a:rPr lang="ja-JP" altLang="en-US" sz="900" b="0" dirty="0">
                <a:latin typeface="Meiryo UI" pitchFamily="34" charset="-128"/>
                <a:ea typeface="Meiryo UI" pitchFamily="34" charset="-128"/>
              </a:rPr>
              <a:t>、</a:t>
            </a:r>
            <a:r>
              <a:rPr lang="en-US" altLang="ko-KR" sz="900" b="0" dirty="0">
                <a:latin typeface="Meiryo UI" pitchFamily="34" charset="-128"/>
                <a:ea typeface="Meiryo UI" pitchFamily="34" charset="-128"/>
              </a:rPr>
              <a:t>@</a:t>
            </a:r>
            <a:r>
              <a:rPr lang="en-US" altLang="ko-KR" sz="900" b="0" dirty="0" err="1">
                <a:latin typeface="Meiryo UI" pitchFamily="34" charset="-128"/>
                <a:ea typeface="Meiryo UI" pitchFamily="34" charset="-128"/>
              </a:rPr>
              <a:t>SumTimes</a:t>
            </a:r>
            <a:r>
              <a:rPr lang="en-US" altLang="ko-KR" sz="900" b="0" dirty="0">
                <a:latin typeface="Meiryo UI" pitchFamily="34" charset="-128"/>
                <a:ea typeface="Meiryo UI" pitchFamily="34" charset="-128"/>
              </a:rPr>
              <a:t>()@</a:t>
            </a:r>
            <a:r>
              <a:rPr lang="ja-JP" altLang="en-US" sz="900" b="0" dirty="0">
                <a:latin typeface="Meiryo UI" pitchFamily="34" charset="-128"/>
                <a:ea typeface="Meiryo UI" pitchFamily="34" charset="-128"/>
              </a:rPr>
              <a:t>、</a:t>
            </a:r>
            <a:r>
              <a:rPr lang="en-US" altLang="ko-KR" sz="900" b="0" dirty="0">
                <a:latin typeface="Meiryo UI" pitchFamily="34" charset="-128"/>
                <a:ea typeface="Meiryo UI" pitchFamily="34" charset="-128"/>
              </a:rPr>
              <a:t>@Age()@</a:t>
            </a:r>
            <a:r>
              <a:rPr lang="ja-JP" altLang="en-US" sz="900" b="0" dirty="0">
                <a:latin typeface="Meiryo UI" pitchFamily="34" charset="-128"/>
                <a:ea typeface="Meiryo UI" pitchFamily="34" charset="-128"/>
              </a:rPr>
              <a:t>、</a:t>
            </a:r>
            <a:r>
              <a:rPr lang="en-US" altLang="ko-KR" sz="900" b="0" dirty="0">
                <a:latin typeface="Meiryo UI" pitchFamily="34" charset="-128"/>
                <a:ea typeface="Meiryo UI" pitchFamily="34" charset="-128"/>
              </a:rPr>
              <a:t>@</a:t>
            </a:r>
            <a:r>
              <a:rPr lang="en-US" altLang="ko-KR" sz="900" b="0" dirty="0" err="1">
                <a:latin typeface="Meiryo UI" pitchFamily="34" charset="-128"/>
                <a:ea typeface="Meiryo UI" pitchFamily="34" charset="-128"/>
              </a:rPr>
              <a:t>SumQty</a:t>
            </a:r>
            <a:r>
              <a:rPr lang="en-US" altLang="ko-KR" sz="900" b="0" dirty="0">
                <a:latin typeface="Meiryo UI" pitchFamily="34" charset="-128"/>
                <a:ea typeface="Meiryo UI" pitchFamily="34" charset="-128"/>
              </a:rPr>
              <a:t>()@</a:t>
            </a:r>
            <a:r>
              <a:rPr lang="ja-JP" altLang="en-US" sz="900" b="0" dirty="0">
                <a:latin typeface="Meiryo UI" pitchFamily="34" charset="-128"/>
                <a:ea typeface="Meiryo UI" pitchFamily="34" charset="-128"/>
              </a:rPr>
              <a:t>などの多様なマクロを含むことができ、そのマクロは、それぞれの数字または名称に変換され、メッセージで出力されます。</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基本的には支払基金の仕様に従う理由番号、理由を入力し、もし点検するレセプトが国保連、後期高齢者の場合には、自動的にその審査機関の仕様に従うコードに変換します。</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設定方法では、ルールごとに</a:t>
            </a:r>
            <a:r>
              <a:rPr lang="en-US" altLang="ja-JP" sz="900" b="0" dirty="0">
                <a:latin typeface="Meiryo UI" pitchFamily="34" charset="-128"/>
                <a:ea typeface="Meiryo UI" pitchFamily="34" charset="-128"/>
              </a:rPr>
              <a:t>1</a:t>
            </a:r>
            <a:r>
              <a:rPr lang="ja-JP" altLang="en-US" sz="900" b="0" dirty="0" err="1">
                <a:latin typeface="Meiryo UI" pitchFamily="34" charset="-128"/>
                <a:ea typeface="Meiryo UI" pitchFamily="34" charset="-128"/>
              </a:rPr>
              <a:t>つの</a:t>
            </a:r>
            <a:r>
              <a:rPr lang="ja-JP" altLang="en-US" sz="900" b="0" dirty="0">
                <a:latin typeface="Meiryo UI" pitchFamily="34" charset="-128"/>
                <a:ea typeface="Meiryo UI" pitchFamily="34" charset="-128"/>
              </a:rPr>
              <a:t>メッセージのみ登録可能であり、コーディング方式では、多数のメッセージが登録できます。</a:t>
            </a:r>
            <a:r>
              <a:rPr lang="en-US" altLang="ko-KR" sz="900" b="0" dirty="0">
                <a:latin typeface="Meiryo UI" pitchFamily="34" charset="-128"/>
                <a:ea typeface="Meiryo UI" pitchFamily="34" charset="-128"/>
              </a:rPr>
              <a:t> </a:t>
            </a: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p:txBody>
      </p:sp>
      <p:pic>
        <p:nvPicPr>
          <p:cNvPr id="115720" name="Picture 2"/>
          <p:cNvPicPr>
            <a:picLocks noChangeAspect="1" noChangeArrowheads="1"/>
          </p:cNvPicPr>
          <p:nvPr/>
        </p:nvPicPr>
        <p:blipFill>
          <a:blip r:embed="rId3" cstate="print"/>
          <a:srcRect/>
          <a:stretch>
            <a:fillRect/>
          </a:stretch>
        </p:blipFill>
        <p:spPr bwMode="auto">
          <a:xfrm>
            <a:off x="3159125" y="1760711"/>
            <a:ext cx="5875338" cy="896938"/>
          </a:xfrm>
          <a:prstGeom prst="rect">
            <a:avLst/>
          </a:prstGeom>
          <a:noFill/>
          <a:ln w="9525" algn="ctr">
            <a:noFill/>
            <a:miter lim="800000"/>
            <a:headEnd/>
            <a:tailEnd/>
          </a:ln>
        </p:spPr>
      </p:pic>
      <p:pic>
        <p:nvPicPr>
          <p:cNvPr id="115721" name="Picture 3"/>
          <p:cNvPicPr>
            <a:picLocks noChangeAspect="1" noChangeArrowheads="1"/>
          </p:cNvPicPr>
          <p:nvPr/>
        </p:nvPicPr>
        <p:blipFill>
          <a:blip r:embed="rId4" cstate="print"/>
          <a:srcRect/>
          <a:stretch>
            <a:fillRect/>
          </a:stretch>
        </p:blipFill>
        <p:spPr bwMode="auto">
          <a:xfrm>
            <a:off x="3159125" y="3110086"/>
            <a:ext cx="5897563" cy="903288"/>
          </a:xfrm>
          <a:prstGeom prst="rect">
            <a:avLst/>
          </a:prstGeom>
          <a:noFill/>
          <a:ln w="9525" algn="ctr">
            <a:noFill/>
            <a:miter lim="800000"/>
            <a:headEnd/>
            <a:tailEnd/>
          </a:ln>
        </p:spPr>
      </p:pic>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1" name="Text Box 271"/>
          <p:cNvSpPr txBox="1">
            <a:spLocks noChangeArrowheads="1"/>
          </p:cNvSpPr>
          <p:nvPr/>
        </p:nvSpPr>
        <p:spPr bwMode="auto">
          <a:xfrm>
            <a:off x="387350" y="1645920"/>
            <a:ext cx="920242" cy="219393"/>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160</a:t>
            </a:fld>
            <a:endParaRPr lang="en-US" altLang="ko-KR"/>
          </a:p>
        </p:txBody>
      </p:sp>
      <p:sp>
        <p:nvSpPr>
          <p:cNvPr id="13"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再審請求の申出付せんに使用されるメッセージを管理する部分です。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4"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8.3</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5"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メッセージ</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graphicFrame>
        <p:nvGraphicFramePr>
          <p:cNvPr id="12" name="표 11"/>
          <p:cNvGraphicFramePr>
            <a:graphicFrameLocks noGrp="1"/>
          </p:cNvGraphicFramePr>
          <p:nvPr>
            <p:extLst>
              <p:ext uri="{D42A27DB-BD31-4B8C-83A1-F6EECF244321}">
                <p14:modId xmlns:p14="http://schemas.microsoft.com/office/powerpoint/2010/main" val="757470920"/>
              </p:ext>
            </p:extLst>
          </p:nvPr>
        </p:nvGraphicFramePr>
        <p:xfrm>
          <a:off x="391564" y="1480822"/>
          <a:ext cx="8546695" cy="3012090"/>
        </p:xfrm>
        <a:graphic>
          <a:graphicData uri="http://schemas.openxmlformats.org/drawingml/2006/table">
            <a:tbl>
              <a:tblPr/>
              <a:tblGrid>
                <a:gridCol w="1061955">
                  <a:extLst>
                    <a:ext uri="{9D8B030D-6E8A-4147-A177-3AD203B41FA5}">
                      <a16:colId xmlns:a16="http://schemas.microsoft.com/office/drawing/2014/main" val="20000"/>
                    </a:ext>
                  </a:extLst>
                </a:gridCol>
                <a:gridCol w="3328821">
                  <a:extLst>
                    <a:ext uri="{9D8B030D-6E8A-4147-A177-3AD203B41FA5}">
                      <a16:colId xmlns:a16="http://schemas.microsoft.com/office/drawing/2014/main" val="20001"/>
                    </a:ext>
                  </a:extLst>
                </a:gridCol>
                <a:gridCol w="4155919">
                  <a:extLst>
                    <a:ext uri="{9D8B030D-6E8A-4147-A177-3AD203B41FA5}">
                      <a16:colId xmlns:a16="http://schemas.microsoft.com/office/drawing/2014/main" val="20002"/>
                    </a:ext>
                  </a:extLst>
                </a:gridCol>
              </a:tblGrid>
              <a:tr h="205935">
                <a:tc>
                  <a:txBody>
                    <a:bodyPr/>
                    <a:lstStyle/>
                    <a:p>
                      <a:pPr algn="ctr" fontAlgn="ctr"/>
                      <a:r>
                        <a:rPr lang="ko-KR" altLang="en-US" sz="900" b="1" i="0" u="none" strike="noStrike" dirty="0">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87077">
                <a:tc>
                  <a:txBody>
                    <a:bodyPr/>
                    <a:lstStyle/>
                    <a:p>
                      <a:pPr algn="ctr" fontAlgn="ctr"/>
                      <a:r>
                        <a:rPr lang="ko-KR" altLang="en-US" sz="900" b="0" i="0" u="none" strike="noStrike">
                          <a:solidFill>
                            <a:srgbClr val="000000"/>
                          </a:solidFill>
                          <a:latin typeface="Meiryo UI" pitchFamily="34"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メッセージ番号（</a:t>
                      </a:r>
                      <a:r>
                        <a:rPr lang="en-US" altLang="ja-JP" sz="900" b="0" i="0" u="none" strike="noStrike" dirty="0">
                          <a:solidFill>
                            <a:srgbClr val="000000"/>
                          </a:solidFill>
                          <a:latin typeface="Meiryo UI" pitchFamily="34" charset="-128"/>
                          <a:ea typeface="Meiryo UI" pitchFamily="34" charset="-128"/>
                        </a:rPr>
                        <a:t>3</a:t>
                      </a:r>
                      <a:r>
                        <a:rPr lang="ja-JP" altLang="en-US" sz="900" b="0" i="0" u="none" strike="noStrike" dirty="0">
                          <a:solidFill>
                            <a:srgbClr val="000000"/>
                          </a:solidFill>
                          <a:latin typeface="Meiryo UI" pitchFamily="34" charset="-128"/>
                          <a:ea typeface="Meiryo UI" pitchFamily="34" charset="-128"/>
                        </a:rPr>
                        <a:t>桁）としてのユニークな</a:t>
                      </a:r>
                      <a:r>
                        <a:rPr lang="en-US" altLang="ja-JP" sz="900" b="0" i="0" u="none" strike="noStrike" dirty="0">
                          <a:solidFill>
                            <a:srgbClr val="000000"/>
                          </a:solidFill>
                          <a:latin typeface="Meiryo UI" pitchFamily="34" charset="-128"/>
                          <a:ea typeface="Meiryo UI" pitchFamily="34" charset="-128"/>
                        </a:rPr>
                        <a:t>(Unique)</a:t>
                      </a:r>
                      <a:r>
                        <a:rPr lang="ja-JP" altLang="en-US" sz="900" b="0" i="0" u="none" strike="noStrike" dirty="0">
                          <a:solidFill>
                            <a:srgbClr val="000000"/>
                          </a:solidFill>
                          <a:latin typeface="Meiryo UI" pitchFamily="34" charset="-128"/>
                          <a:ea typeface="Meiryo UI" pitchFamily="34" charset="-128"/>
                        </a:rPr>
                        <a:t>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順次</a:t>
                      </a:r>
                      <a:r>
                        <a:rPr lang="en-US" altLang="ja-JP" sz="900" b="0" i="0" u="none" strike="noStrike" dirty="0">
                          <a:solidFill>
                            <a:srgbClr val="000000"/>
                          </a:solidFill>
                          <a:latin typeface="Meiryo UI" pitchFamily="34" charset="-128"/>
                          <a:ea typeface="Meiryo UI" pitchFamily="34" charset="-128"/>
                        </a:rPr>
                        <a:t>001</a:t>
                      </a:r>
                      <a:r>
                        <a:rPr lang="ja-JP" altLang="en-US" sz="900" b="0" i="0" u="none" strike="noStrike" dirty="0" err="1">
                          <a:solidFill>
                            <a:srgbClr val="000000"/>
                          </a:solidFill>
                          <a:latin typeface="Meiryo UI" pitchFamily="34" charset="-128"/>
                          <a:ea typeface="Meiryo UI" pitchFamily="34" charset="-128"/>
                        </a:rPr>
                        <a:t>、</a:t>
                      </a:r>
                      <a:r>
                        <a:rPr lang="en-US" altLang="ja-JP" sz="900" b="0" i="0" u="none" strike="noStrike" dirty="0">
                          <a:solidFill>
                            <a:srgbClr val="000000"/>
                          </a:solidFill>
                          <a:latin typeface="Meiryo UI" pitchFamily="34" charset="-128"/>
                          <a:ea typeface="Meiryo UI" pitchFamily="34" charset="-128"/>
                        </a:rPr>
                        <a:t>002</a:t>
                      </a:r>
                      <a:r>
                        <a:rPr lang="ja-JP" altLang="en-US" sz="900" b="0" i="0" u="none" strike="noStrike" dirty="0">
                          <a:solidFill>
                            <a:srgbClr val="000000"/>
                          </a:solidFill>
                          <a:latin typeface="Meiryo UI" pitchFamily="34" charset="-128"/>
                          <a:ea typeface="Meiryo UI" pitchFamily="34" charset="-128"/>
                        </a:rPr>
                        <a:t>などに付与</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4154">
                <a:tc>
                  <a:txBody>
                    <a:bodyPr/>
                    <a:lstStyle/>
                    <a:p>
                      <a:pPr algn="ctr" fontAlgn="ctr"/>
                      <a:r>
                        <a:rPr lang="ja-JP" altLang="en-US" sz="900" b="0" i="0" u="none" strike="noStrike">
                          <a:solidFill>
                            <a:srgbClr val="000000"/>
                          </a:solidFill>
                          <a:latin typeface="Meiryo UI" pitchFamily="34" charset="-128"/>
                          <a:ea typeface="Meiryo UI" pitchFamily="34" charset="-128"/>
                        </a:rPr>
                        <a:t>メッセージ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ルール メッセージ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a:t>
                      </a:r>
                      <a:r>
                        <a:rPr lang="en-US" altLang="ja-JP" sz="900" b="0" i="0" u="none" strike="noStrike" dirty="0">
                          <a:solidFill>
                            <a:srgbClr val="000000"/>
                          </a:solidFill>
                          <a:latin typeface="Meiryo UI" pitchFamily="34" charset="-128"/>
                          <a:ea typeface="Meiryo UI" pitchFamily="34" charset="-128"/>
                        </a:rPr>
                        <a:t>000</a:t>
                      </a:r>
                      <a:r>
                        <a:rPr lang="ja-JP" altLang="en-US" sz="900" b="0" i="0" u="none" strike="noStrike" dirty="0">
                          <a:solidFill>
                            <a:srgbClr val="000000"/>
                          </a:solidFill>
                          <a:latin typeface="Meiryo UI" pitchFamily="34" charset="-128"/>
                          <a:ea typeface="Meiryo UI" pitchFamily="34" charset="-128"/>
                        </a:rPr>
                        <a:t>：ルール段階に対応する名称に置き換えて表示。</a:t>
                      </a:r>
                      <a:br>
                        <a:rPr lang="ja-JP" altLang="en-US" sz="900" b="0" i="0" u="none" strike="noStrike" dirty="0">
                          <a:solidFill>
                            <a:srgbClr val="000000"/>
                          </a:solidFill>
                          <a:latin typeface="Meiryo UI" pitchFamily="34" charset="-128"/>
                          <a:ea typeface="Meiryo UI" pitchFamily="34" charset="-128"/>
                        </a:rPr>
                      </a:br>
                      <a:r>
                        <a:rPr lang="ja-JP" altLang="en-US" sz="900" b="0" i="0" u="none" strike="noStrike" dirty="0">
                          <a:solidFill>
                            <a:srgbClr val="000000"/>
                          </a:solidFill>
                          <a:latin typeface="Meiryo UI" pitchFamily="34" charset="-128"/>
                          <a:ea typeface="Meiryo UI" pitchFamily="34" charset="-128"/>
                        </a:rPr>
                        <a:t>（システムで自動的に変換）</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7077">
                <a:tc>
                  <a:txBody>
                    <a:bodyPr/>
                    <a:lstStyle/>
                    <a:p>
                      <a:pPr algn="ctr" fontAlgn="ctr"/>
                      <a:r>
                        <a:rPr lang="ko-KR" altLang="en-US" sz="900" b="0" i="0" u="none" strike="noStrike">
                          <a:solidFill>
                            <a:srgbClr val="000000"/>
                          </a:solidFill>
                          <a:latin typeface="Meiryo UI" pitchFamily="34" charset="-128"/>
                        </a:rPr>
                        <a:t>正確度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ルール メッセージ正確度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数値で表示、基本的な</a:t>
                      </a:r>
                      <a:r>
                        <a:rPr lang="en-US" altLang="ja-JP" sz="900" b="0" i="0" u="none" strike="noStrike" dirty="0">
                          <a:solidFill>
                            <a:srgbClr val="000000"/>
                          </a:solidFill>
                          <a:latin typeface="Meiryo UI" pitchFamily="34" charset="-128"/>
                          <a:ea typeface="Meiryo UI" pitchFamily="34" charset="-128"/>
                        </a:rPr>
                        <a:t>50</a:t>
                      </a:r>
                      <a:r>
                        <a:rPr lang="ja-JP" altLang="en-US" sz="900" b="0" i="0" u="none" strike="noStrike" dirty="0">
                          <a:solidFill>
                            <a:srgbClr val="000000"/>
                          </a:solidFill>
                          <a:latin typeface="Meiryo UI" pitchFamily="34" charset="-128"/>
                          <a:ea typeface="Meiryo UI" pitchFamily="34" charset="-128"/>
                        </a:rPr>
                        <a:t>の固定</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7077">
                <a:tc>
                  <a:txBody>
                    <a:bodyPr/>
                    <a:lstStyle/>
                    <a:p>
                      <a:pPr algn="ctr" fontAlgn="ctr"/>
                      <a:r>
                        <a:rPr lang="ko-KR" altLang="en-US" sz="900" b="0" i="0" u="none" strike="noStrike">
                          <a:solidFill>
                            <a:srgbClr val="000000"/>
                          </a:solidFill>
                          <a:latin typeface="Meiryo UI" pitchFamily="34" charset="-128"/>
                        </a:rPr>
                        <a:t>理由内容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理由内容コードに該当する内容を表示。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*以下の内容のうちの１つを選択。</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診療行為・医薬品・特定器材・歯科診療行為</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の適応外 </a:t>
                      </a:r>
                      <a:r>
                        <a:rPr lang="en-US" altLang="ja-JP" sz="900" b="0" i="0" u="none" strike="noStrike" dirty="0">
                          <a:solidFill>
                            <a:srgbClr val="000000"/>
                          </a:solidFill>
                          <a:latin typeface="Meiryo UI" pitchFamily="34" charset="-128"/>
                          <a:ea typeface="Meiryo UI" pitchFamily="34" charset="-128"/>
                        </a:rPr>
                        <a:t>(100001)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診療行為・医薬品・特定器材・歯科診療行為</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の過剰 </a:t>
                      </a:r>
                      <a:r>
                        <a:rPr lang="en-US" altLang="ja-JP" sz="900" b="0" i="0" u="none" strike="noStrike" dirty="0">
                          <a:solidFill>
                            <a:srgbClr val="000000"/>
                          </a:solidFill>
                          <a:latin typeface="Meiryo UI" pitchFamily="34" charset="-128"/>
                          <a:ea typeface="Meiryo UI" pitchFamily="34" charset="-128"/>
                        </a:rPr>
                        <a:t>(100002)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診療行為・医薬品・特定器材・歯科診療行為</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の重複 </a:t>
                      </a:r>
                      <a:r>
                        <a:rPr lang="en-US" altLang="ja-JP" sz="900" b="0" i="0" u="none" strike="noStrike" dirty="0">
                          <a:solidFill>
                            <a:srgbClr val="000000"/>
                          </a:solidFill>
                          <a:latin typeface="Meiryo UI" pitchFamily="34" charset="-128"/>
                          <a:ea typeface="Meiryo UI" pitchFamily="34" charset="-128"/>
                        </a:rPr>
                        <a:t>(100003)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診療行為・医薬品・特定器材・歯科診療行為</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の併用・併施 </a:t>
                      </a:r>
                      <a:r>
                        <a:rPr lang="en-US" altLang="ja-JP" sz="900" b="0" i="0" u="none" strike="noStrike" dirty="0">
                          <a:solidFill>
                            <a:srgbClr val="000000"/>
                          </a:solidFill>
                          <a:latin typeface="Meiryo UI" pitchFamily="34" charset="-128"/>
                          <a:ea typeface="Meiryo UI" pitchFamily="34" charset="-128"/>
                        </a:rPr>
                        <a:t>(100004)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診療行為・医薬品・特定器材・歯科診療行為</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の一連 </a:t>
                      </a:r>
                      <a:r>
                        <a:rPr lang="en-US" altLang="ja-JP" sz="900" b="0" i="0" u="none" strike="noStrike" dirty="0">
                          <a:solidFill>
                            <a:srgbClr val="000000"/>
                          </a:solidFill>
                          <a:latin typeface="Meiryo UI" pitchFamily="34" charset="-128"/>
                          <a:ea typeface="Meiryo UI" pitchFamily="34" charset="-128"/>
                        </a:rPr>
                        <a:t>(100005)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診療行為・医薬品・特定器材・歯科診療行為</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の包括 </a:t>
                      </a:r>
                      <a:r>
                        <a:rPr lang="en-US" altLang="ja-JP" sz="900" b="0" i="0" u="none" strike="noStrike" dirty="0">
                          <a:solidFill>
                            <a:srgbClr val="000000"/>
                          </a:solidFill>
                          <a:latin typeface="Meiryo UI" pitchFamily="34" charset="-128"/>
                          <a:ea typeface="Meiryo UI" pitchFamily="34" charset="-128"/>
                        </a:rPr>
                        <a:t>(100006)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医薬品</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の長期投与 </a:t>
                      </a:r>
                      <a:r>
                        <a:rPr lang="en-US" altLang="ja-JP" sz="900" b="0" i="0" u="none" strike="noStrike" dirty="0">
                          <a:solidFill>
                            <a:srgbClr val="000000"/>
                          </a:solidFill>
                          <a:latin typeface="Meiryo UI" pitchFamily="34" charset="-128"/>
                          <a:ea typeface="Meiryo UI" pitchFamily="34" charset="-128"/>
                        </a:rPr>
                        <a:t>(100007)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医薬品</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の禁忌 </a:t>
                      </a:r>
                      <a:r>
                        <a:rPr lang="en-US" altLang="ja-JP" sz="900" b="0" i="0" u="none" strike="noStrike" dirty="0">
                          <a:solidFill>
                            <a:srgbClr val="000000"/>
                          </a:solidFill>
                          <a:latin typeface="Meiryo UI" pitchFamily="34" charset="-128"/>
                          <a:ea typeface="Meiryo UI" pitchFamily="34" charset="-128"/>
                        </a:rPr>
                        <a:t>(100008)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診断群分類</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の誤り </a:t>
                      </a:r>
                      <a:r>
                        <a:rPr lang="en-US" altLang="ja-JP" sz="900" b="0" i="0" u="none" strike="noStrike" dirty="0">
                          <a:solidFill>
                            <a:srgbClr val="000000"/>
                          </a:solidFill>
                          <a:latin typeface="Meiryo UI" pitchFamily="34" charset="-128"/>
                          <a:ea typeface="Meiryo UI" pitchFamily="34" charset="-128"/>
                        </a:rPr>
                        <a:t>(100009)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8707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（上記以外の理由内容） </a:t>
                      </a:r>
                      <a:r>
                        <a:rPr lang="en-US" altLang="ja-JP" sz="900" b="0" i="0" u="none" strike="noStrike" dirty="0">
                          <a:solidFill>
                            <a:srgbClr val="000000"/>
                          </a:solidFill>
                          <a:latin typeface="Meiryo UI" pitchFamily="34" charset="-128"/>
                          <a:ea typeface="Meiryo UI" pitchFamily="34" charset="-128"/>
                        </a:rPr>
                        <a:t>(199999)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bl>
          </a:graphicData>
        </a:graphic>
      </p:graphicFrame>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161</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再審請求の申出付せんに使用されるメッセージを管理する部分です。</a:t>
            </a:r>
            <a:endParaRPr kumimoji="1" lang="en-US" altLang="ko-KR" sz="1000" b="0" dirty="0">
              <a:solidFill>
                <a:srgbClr val="003366"/>
              </a:solidFill>
              <a:latin typeface="Meiryo UI" pitchFamily="34" charset="-128"/>
              <a:ea typeface="Meiryo UI" pitchFamily="34" charset="-128"/>
            </a:endParaRPr>
          </a:p>
        </p:txBody>
      </p:sp>
      <p:sp>
        <p:nvSpPr>
          <p:cNvPr id="9"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8.3</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メッセージ － 項目説明（１／２）</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graphicFrame>
        <p:nvGraphicFramePr>
          <p:cNvPr id="12" name="표 11"/>
          <p:cNvGraphicFramePr>
            <a:graphicFrameLocks noGrp="1"/>
          </p:cNvGraphicFramePr>
          <p:nvPr>
            <p:extLst>
              <p:ext uri="{D42A27DB-BD31-4B8C-83A1-F6EECF244321}">
                <p14:modId xmlns:p14="http://schemas.microsoft.com/office/powerpoint/2010/main" val="733894421"/>
              </p:ext>
            </p:extLst>
          </p:nvPr>
        </p:nvGraphicFramePr>
        <p:xfrm>
          <a:off x="391564" y="1480822"/>
          <a:ext cx="8546695" cy="4992778"/>
        </p:xfrm>
        <a:graphic>
          <a:graphicData uri="http://schemas.openxmlformats.org/drawingml/2006/table">
            <a:tbl>
              <a:tblPr/>
              <a:tblGrid>
                <a:gridCol w="1061955">
                  <a:extLst>
                    <a:ext uri="{9D8B030D-6E8A-4147-A177-3AD203B41FA5}">
                      <a16:colId xmlns:a16="http://schemas.microsoft.com/office/drawing/2014/main" val="20000"/>
                    </a:ext>
                  </a:extLst>
                </a:gridCol>
                <a:gridCol w="3328821">
                  <a:extLst>
                    <a:ext uri="{9D8B030D-6E8A-4147-A177-3AD203B41FA5}">
                      <a16:colId xmlns:a16="http://schemas.microsoft.com/office/drawing/2014/main" val="20001"/>
                    </a:ext>
                  </a:extLst>
                </a:gridCol>
                <a:gridCol w="4155919">
                  <a:extLst>
                    <a:ext uri="{9D8B030D-6E8A-4147-A177-3AD203B41FA5}">
                      <a16:colId xmlns:a16="http://schemas.microsoft.com/office/drawing/2014/main" val="20002"/>
                    </a:ext>
                  </a:extLst>
                </a:gridCol>
              </a:tblGrid>
              <a:tr h="192178">
                <a:tc>
                  <a:txBody>
                    <a:bodyPr/>
                    <a:lstStyle/>
                    <a:p>
                      <a:pPr algn="ctr" fontAlgn="ctr"/>
                      <a:r>
                        <a:rPr lang="ko-KR" altLang="en-US" sz="900" b="1" i="0" u="none" strike="noStrike">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14525">
                <a:tc>
                  <a:txBody>
                    <a:bodyPr/>
                    <a:lstStyle/>
                    <a:p>
                      <a:pPr algn="ctr" fontAlgn="ctr"/>
                      <a:r>
                        <a:rPr lang="ko-KR" altLang="en-US" sz="900" b="0" i="0" u="none" strike="noStrike">
                          <a:solidFill>
                            <a:srgbClr val="000000"/>
                          </a:solidFill>
                          <a:latin typeface="Meiryo UI" pitchFamily="34" charset="-128"/>
                        </a:rPr>
                        <a:t>理由番号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理由番号コードに該当する内容を表示。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調剤審査 </a:t>
                      </a:r>
                      <a:r>
                        <a:rPr lang="en-US" altLang="ko-KR" sz="900" b="0" i="0" u="none" strike="noStrike" dirty="0">
                          <a:solidFill>
                            <a:srgbClr val="000000"/>
                          </a:solidFill>
                          <a:latin typeface="Meiryo UI" pitchFamily="34" charset="-128"/>
                          <a:ea typeface="Meiryo UI" pitchFamily="34" charset="-128"/>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記号・番号の誤り </a:t>
                      </a:r>
                      <a:r>
                        <a:rPr lang="en-US" altLang="ja-JP" sz="900" b="0" i="0" u="none" strike="noStrike">
                          <a:solidFill>
                            <a:srgbClr val="000000"/>
                          </a:solidFill>
                          <a:latin typeface="Meiryo UI" pitchFamily="34" charset="-128"/>
                          <a:ea typeface="Meiryo UI" pitchFamily="34"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患者名の誤り </a:t>
                      </a:r>
                      <a:r>
                        <a:rPr lang="en-US" altLang="ja-JP" sz="900" b="0" i="0" u="none" strike="noStrike">
                          <a:solidFill>
                            <a:srgbClr val="000000"/>
                          </a:solidFill>
                          <a:latin typeface="Meiryo UI" pitchFamily="34" charset="-128"/>
                          <a:ea typeface="Meiryo UI" pitchFamily="34"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認定外家族 </a:t>
                      </a:r>
                      <a:r>
                        <a:rPr lang="en-US" altLang="ko-KR" sz="900" b="0" i="0" u="none" strike="noStrike" dirty="0">
                          <a:solidFill>
                            <a:srgbClr val="000000"/>
                          </a:solidFill>
                          <a:latin typeface="Meiryo UI" pitchFamily="34" charset="-128"/>
                          <a:ea typeface="Meiryo UI" pitchFamily="34"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該当者</a:t>
                      </a:r>
                      <a:r>
                        <a:rPr lang="ja-JP" altLang="en-US" sz="900" b="0" i="0" u="none" strike="noStrike" dirty="0">
                          <a:solidFill>
                            <a:srgbClr val="000000"/>
                          </a:solidFill>
                          <a:latin typeface="Meiryo UI" pitchFamily="34" charset="-128"/>
                          <a:ea typeface="Meiryo UI" pitchFamily="34" charset="-128"/>
                        </a:rPr>
                        <a:t>なし </a:t>
                      </a:r>
                      <a:r>
                        <a:rPr lang="en-US" altLang="ja-JP" sz="900" b="0" i="0" u="none" strike="noStrike" dirty="0">
                          <a:solidFill>
                            <a:srgbClr val="000000"/>
                          </a:solidFill>
                          <a:latin typeface="Meiryo UI" pitchFamily="34" charset="-128"/>
                          <a:ea typeface="Meiryo UI" pitchFamily="34"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保険者番号と記号の不一致 </a:t>
                      </a:r>
                      <a:r>
                        <a:rPr lang="en-US" altLang="ja-JP" sz="900" b="0" i="0" u="none" strike="noStrike" dirty="0">
                          <a:solidFill>
                            <a:srgbClr val="000000"/>
                          </a:solidFill>
                          <a:latin typeface="Meiryo UI" pitchFamily="34" charset="-128"/>
                          <a:ea typeface="Meiryo UI" pitchFamily="34" charset="-128"/>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旧証によるもの </a:t>
                      </a:r>
                      <a:r>
                        <a:rPr lang="en-US" altLang="ja-JP" sz="900" b="0" i="0" u="none" strike="noStrike">
                          <a:solidFill>
                            <a:srgbClr val="000000"/>
                          </a:solidFill>
                          <a:latin typeface="Meiryo UI" pitchFamily="34" charset="-128"/>
                          <a:ea typeface="Meiryo UI" pitchFamily="34" charset="-128"/>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本人・家族の誤り </a:t>
                      </a:r>
                      <a:r>
                        <a:rPr lang="en-US" altLang="ja-JP" sz="900" b="0" i="0" u="none" strike="noStrike">
                          <a:solidFill>
                            <a:srgbClr val="000000"/>
                          </a:solidFill>
                          <a:latin typeface="Meiryo UI" pitchFamily="34" charset="-128"/>
                          <a:ea typeface="Meiryo UI" pitchFamily="34" charset="-128"/>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資格喪失後の受診 </a:t>
                      </a:r>
                      <a:r>
                        <a:rPr lang="en-US" altLang="ja-JP" sz="900" b="0" i="0" u="none" strike="noStrike" dirty="0">
                          <a:solidFill>
                            <a:srgbClr val="000000"/>
                          </a:solidFill>
                          <a:latin typeface="Meiryo UI" pitchFamily="34" charset="-128"/>
                          <a:ea typeface="Meiryo UI" pitchFamily="34"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重複請求 </a:t>
                      </a:r>
                      <a:r>
                        <a:rPr lang="en-US" altLang="ko-KR" sz="900" b="0" i="0" u="none" strike="noStrike" dirty="0">
                          <a:solidFill>
                            <a:srgbClr val="000000"/>
                          </a:solidFill>
                          <a:latin typeface="Meiryo UI" pitchFamily="34" charset="-128"/>
                          <a:ea typeface="Meiryo UI" pitchFamily="34" charset="-128"/>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給付対象外傷病（業務上） </a:t>
                      </a:r>
                      <a:r>
                        <a:rPr lang="en-US" altLang="zh-TW" sz="900" b="0" i="0" u="none" strike="noStrike" dirty="0">
                          <a:solidFill>
                            <a:srgbClr val="000000"/>
                          </a:solidFill>
                          <a:latin typeface="Meiryo UI" pitchFamily="34" charset="-128"/>
                          <a:ea typeface="Meiryo UI" pitchFamily="34"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給付対象外傷病（摘要外） </a:t>
                      </a:r>
                      <a:r>
                        <a:rPr lang="en-US" altLang="zh-TW" sz="900" b="0" i="0" u="none" strike="noStrike" dirty="0">
                          <a:solidFill>
                            <a:srgbClr val="000000"/>
                          </a:solidFill>
                          <a:latin typeface="Meiryo UI" pitchFamily="34" charset="-128"/>
                          <a:ea typeface="Meiryo UI" pitchFamily="34" charset="-128"/>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老人保健・国保該当 </a:t>
                      </a:r>
                      <a:r>
                        <a:rPr lang="en-US" altLang="ja-JP" sz="900" b="0" i="0" u="none" strike="noStrike" dirty="0">
                          <a:solidFill>
                            <a:srgbClr val="000000"/>
                          </a:solidFill>
                          <a:latin typeface="Meiryo UI" pitchFamily="34" charset="-128"/>
                          <a:ea typeface="Meiryo UI" pitchFamily="34" charset="-128"/>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給付期間満了 </a:t>
                      </a:r>
                      <a:r>
                        <a:rPr lang="en-US" altLang="zh-TW" sz="900" b="0" i="0" u="none" strike="noStrike" dirty="0">
                          <a:solidFill>
                            <a:srgbClr val="000000"/>
                          </a:solidFill>
                          <a:latin typeface="Meiryo UI" pitchFamily="34" charset="-128"/>
                          <a:ea typeface="Meiryo UI" pitchFamily="34"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その</a:t>
                      </a:r>
                      <a:r>
                        <a:rPr lang="ko-KR" altLang="en-US" sz="900" b="0" i="0" u="none" strike="noStrike" dirty="0">
                          <a:solidFill>
                            <a:srgbClr val="000000"/>
                          </a:solidFill>
                          <a:latin typeface="Meiryo UI" pitchFamily="34" charset="-128"/>
                        </a:rPr>
                        <a:t>他 </a:t>
                      </a:r>
                      <a:r>
                        <a:rPr lang="en-US" altLang="ko-KR" sz="900" b="0" i="0" u="none" strike="noStrike" dirty="0">
                          <a:solidFill>
                            <a:srgbClr val="000000"/>
                          </a:solidFill>
                          <a:latin typeface="Meiryo UI" pitchFamily="34" charset="-128"/>
                          <a:ea typeface="Meiryo UI" pitchFamily="34" charset="-128"/>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医療機関からの取下げ依頼による </a:t>
                      </a:r>
                      <a:r>
                        <a:rPr lang="en-US" altLang="ja-JP" sz="900" b="0" i="0" u="none" strike="noStrike" dirty="0">
                          <a:solidFill>
                            <a:srgbClr val="000000"/>
                          </a:solidFill>
                          <a:latin typeface="Meiryo UI" pitchFamily="34" charset="-128"/>
                          <a:ea typeface="Meiryo UI" pitchFamily="34"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特記事項の誤り </a:t>
                      </a:r>
                      <a:r>
                        <a:rPr lang="en-US" altLang="ja-JP" sz="900" b="0" i="0" u="none" strike="noStrike" dirty="0">
                          <a:solidFill>
                            <a:srgbClr val="000000"/>
                          </a:solidFill>
                          <a:latin typeface="Meiryo UI" pitchFamily="34" charset="-128"/>
                          <a:ea typeface="Meiryo UI" pitchFamily="34"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固定点数誤り </a:t>
                      </a:r>
                      <a:r>
                        <a:rPr lang="en-US" altLang="ja-JP" sz="900" b="0" i="0" u="none" strike="noStrike" dirty="0">
                          <a:solidFill>
                            <a:srgbClr val="000000"/>
                          </a:solidFill>
                          <a:latin typeface="Meiryo UI" pitchFamily="34" charset="-128"/>
                          <a:ea typeface="Meiryo UI" pitchFamily="34"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必要項目の記載もれ </a:t>
                      </a:r>
                      <a:r>
                        <a:rPr lang="en-US" altLang="ja-JP" sz="900" b="0" i="0" u="none" strike="noStrike" dirty="0">
                          <a:solidFill>
                            <a:srgbClr val="000000"/>
                          </a:solidFill>
                          <a:latin typeface="Meiryo UI" pitchFamily="34" charset="-128"/>
                          <a:ea typeface="Meiryo UI" pitchFamily="34"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区分、生年、診療開始日の誤り </a:t>
                      </a:r>
                      <a:r>
                        <a:rPr lang="en-US" altLang="ja-JP" sz="900" b="0" i="0" u="none" strike="noStrike" dirty="0">
                          <a:solidFill>
                            <a:srgbClr val="000000"/>
                          </a:solidFill>
                          <a:latin typeface="Meiryo UI" pitchFamily="34" charset="-128"/>
                          <a:ea typeface="Meiryo UI" pitchFamily="34" charset="-128"/>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実日数の誤り </a:t>
                      </a:r>
                      <a:r>
                        <a:rPr lang="en-US" altLang="ja-JP" sz="900" b="0" i="0" u="none" strike="noStrike" dirty="0">
                          <a:solidFill>
                            <a:srgbClr val="000000"/>
                          </a:solidFill>
                          <a:latin typeface="Meiryo UI" pitchFamily="34" charset="-128"/>
                          <a:ea typeface="Meiryo UI" pitchFamily="34"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請求点数誤り（横計・縦計） </a:t>
                      </a:r>
                      <a:r>
                        <a:rPr lang="en-US" altLang="ja-JP" sz="900" b="0" i="0" u="none" strike="noStrike" dirty="0">
                          <a:solidFill>
                            <a:srgbClr val="000000"/>
                          </a:solidFill>
                          <a:latin typeface="Meiryo UI" pitchFamily="34" charset="-128"/>
                          <a:ea typeface="Meiryo UI" pitchFamily="34" charset="-128"/>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一部負担金の誤り </a:t>
                      </a:r>
                      <a:r>
                        <a:rPr lang="en-US" altLang="ja-JP" sz="900" b="0" i="0" u="none" strike="noStrike" dirty="0">
                          <a:solidFill>
                            <a:srgbClr val="000000"/>
                          </a:solidFill>
                          <a:latin typeface="Meiryo UI" pitchFamily="34" charset="-128"/>
                          <a:ea typeface="Meiryo UI" pitchFamily="34"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保険者番号欄の番号が他の保険者分であるもの </a:t>
                      </a:r>
                      <a:r>
                        <a:rPr lang="en-US" altLang="ja-JP" sz="900" b="0" i="0" u="none" strike="noStrike" dirty="0">
                          <a:solidFill>
                            <a:srgbClr val="000000"/>
                          </a:solidFill>
                          <a:latin typeface="Meiryo UI" pitchFamily="34" charset="-128"/>
                          <a:ea typeface="Meiryo UI" pitchFamily="34"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給付対象外傷病（摘要外） </a:t>
                      </a:r>
                      <a:r>
                        <a:rPr lang="en-US" altLang="zh-TW" sz="900" b="0" i="0" u="none" strike="noStrike" dirty="0">
                          <a:solidFill>
                            <a:srgbClr val="000000"/>
                          </a:solidFill>
                          <a:latin typeface="Meiryo UI" pitchFamily="34" charset="-128"/>
                          <a:ea typeface="Meiryo UI" pitchFamily="34" charset="-128"/>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請求先変更（新設・合併等） </a:t>
                      </a:r>
                      <a:r>
                        <a:rPr lang="en-US" altLang="ja-JP" sz="900" b="0" i="0" u="none" strike="noStrike" dirty="0">
                          <a:solidFill>
                            <a:srgbClr val="000000"/>
                          </a:solidFill>
                          <a:latin typeface="Meiryo UI" pitchFamily="34" charset="-128"/>
                          <a:ea typeface="Meiryo UI" pitchFamily="34"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調剤審査の再審査 </a:t>
                      </a:r>
                      <a:r>
                        <a:rPr lang="en-US" altLang="ja-JP" sz="900" b="0" i="0" u="none" strike="noStrike" dirty="0">
                          <a:solidFill>
                            <a:srgbClr val="000000"/>
                          </a:solidFill>
                          <a:latin typeface="Meiryo UI" pitchFamily="34" charset="-128"/>
                          <a:ea typeface="Meiryo UI" pitchFamily="34" charset="-128"/>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その</a:t>
                      </a:r>
                      <a:r>
                        <a:rPr lang="ko-KR" altLang="en-US" sz="900" b="0" i="0" u="none" strike="noStrike" dirty="0">
                          <a:solidFill>
                            <a:srgbClr val="000000"/>
                          </a:solidFill>
                          <a:latin typeface="Meiryo UI" pitchFamily="34" charset="-128"/>
                        </a:rPr>
                        <a:t>他 </a:t>
                      </a:r>
                      <a:r>
                        <a:rPr lang="en-US" altLang="ko-KR" sz="900" b="0" i="0" u="none" strike="noStrike" dirty="0">
                          <a:solidFill>
                            <a:srgbClr val="000000"/>
                          </a:solidFill>
                          <a:latin typeface="Meiryo UI" pitchFamily="34" charset="-128"/>
                          <a:ea typeface="Meiryo UI" pitchFamily="34"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老人保健公費分担割合誤り </a:t>
                      </a:r>
                      <a:r>
                        <a:rPr lang="en-US" altLang="ja-JP" sz="900" b="0" i="0" u="none" strike="noStrike" dirty="0">
                          <a:solidFill>
                            <a:srgbClr val="000000"/>
                          </a:solidFill>
                          <a:latin typeface="Meiryo UI" pitchFamily="34" charset="-128"/>
                          <a:ea typeface="Meiryo UI" pitchFamily="34" charset="-128"/>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0"/>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医療機関からの再審査請求による </a:t>
                      </a:r>
                      <a:r>
                        <a:rPr lang="en-US" altLang="ja-JP" sz="900" b="0" i="0" u="none" strike="noStrike" dirty="0">
                          <a:solidFill>
                            <a:srgbClr val="000000"/>
                          </a:solidFill>
                          <a:latin typeface="Meiryo UI" pitchFamily="34" charset="-128"/>
                          <a:ea typeface="Meiryo UI" pitchFamily="34" charset="-128"/>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1"/>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診療内容に関するもの </a:t>
                      </a:r>
                      <a:r>
                        <a:rPr lang="en-US" altLang="ja-JP" sz="900" b="0" i="0" u="none" strike="noStrike" dirty="0">
                          <a:solidFill>
                            <a:srgbClr val="000000"/>
                          </a:solidFill>
                          <a:latin typeface="Meiryo UI" pitchFamily="34" charset="-128"/>
                          <a:ea typeface="Meiryo UI" pitchFamily="34"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2"/>
                  </a:ext>
                </a:extLst>
              </a:tr>
              <a:tr h="71987">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参照されるレセプト </a:t>
                      </a:r>
                      <a:r>
                        <a:rPr lang="en-US" altLang="ja-JP" sz="900" b="0" i="0" u="none" strike="noStrike" dirty="0">
                          <a:solidFill>
                            <a:srgbClr val="000000"/>
                          </a:solidFill>
                          <a:latin typeface="Meiryo UI" pitchFamily="34" charset="-128"/>
                          <a:ea typeface="Meiryo UI" pitchFamily="34" charset="-128"/>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3"/>
                  </a:ext>
                </a:extLst>
              </a:tr>
              <a:tr h="114525">
                <a:tc>
                  <a:txBody>
                    <a:bodyPr/>
                    <a:lstStyle/>
                    <a:p>
                      <a:pPr algn="ctr" fontAlgn="ctr"/>
                      <a:r>
                        <a:rPr lang="ja-JP" altLang="en-US" sz="900" b="0" i="0" u="none" strike="noStrike">
                          <a:solidFill>
                            <a:srgbClr val="000000"/>
                          </a:solidFill>
                          <a:latin typeface="Meiryo UI" pitchFamily="34" charset="-128"/>
                          <a:ea typeface="Meiryo UI" pitchFamily="34" charset="-128"/>
                        </a:rPr>
                        <a:t>フリー</a:t>
                      </a:r>
                      <a:r>
                        <a:rPr lang="ko-KR" altLang="en-US" sz="900" b="0" i="0" u="none" strike="noStrike">
                          <a:solidFill>
                            <a:srgbClr val="000000"/>
                          </a:solidFill>
                          <a:latin typeface="Meiryo UI" pitchFamily="34" charset="-128"/>
                        </a:rPr>
                        <a:t>入力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フリー</a:t>
                      </a:r>
                      <a:r>
                        <a:rPr lang="ko-KR" altLang="en-US" sz="900" b="0" i="0" u="none" strike="noStrike" dirty="0">
                          <a:solidFill>
                            <a:srgbClr val="000000"/>
                          </a:solidFill>
                          <a:latin typeface="Meiryo UI" pitchFamily="34" charset="-128"/>
                        </a:rPr>
                        <a:t>入力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審査者が記入した内容</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4"/>
                  </a:ext>
                </a:extLst>
              </a:tr>
              <a:tr h="114525">
                <a:tc>
                  <a:txBody>
                    <a:bodyPr/>
                    <a:lstStyle/>
                    <a:p>
                      <a:pPr algn="ctr" fontAlgn="ctr"/>
                      <a:r>
                        <a:rPr lang="ko-KR" altLang="en-US" sz="900" b="0" i="0" u="none" strike="noStrike">
                          <a:solidFill>
                            <a:srgbClr val="000000"/>
                          </a:solidFill>
                          <a:latin typeface="Meiryo UI" pitchFamily="34" charset="-128"/>
                        </a:rPr>
                        <a:t>補足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補充される内容を記載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審査者が記入した内容</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5"/>
                  </a:ext>
                </a:extLst>
              </a:tr>
            </a:tbl>
          </a:graphicData>
        </a:graphic>
      </p:graphicFrame>
      <p:sp>
        <p:nvSpPr>
          <p:cNvPr id="13" name="슬라이드 번호 개체 틀 12"/>
          <p:cNvSpPr>
            <a:spLocks noGrp="1"/>
          </p:cNvSpPr>
          <p:nvPr>
            <p:ph type="sldNum" sz="quarter" idx="10"/>
          </p:nvPr>
        </p:nvSpPr>
        <p:spPr/>
        <p:txBody>
          <a:bodyPr/>
          <a:lstStyle/>
          <a:p>
            <a:pPr>
              <a:defRPr/>
            </a:pPr>
            <a:fld id="{ADEE2CAF-93BC-4FC3-BC76-4ACC1FC48CE0}" type="slidenum">
              <a:rPr lang="ko-KR" altLang="en-US" smtClean="0"/>
              <a:pPr>
                <a:defRPr/>
              </a:pPr>
              <a:t>162</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再審請求の申出付せんに使用されるメッセージを管理する部分です。</a:t>
            </a:r>
            <a:endParaRPr kumimoji="1" lang="en-US" altLang="ko-KR" sz="1000" b="0" dirty="0">
              <a:solidFill>
                <a:srgbClr val="003366"/>
              </a:solidFill>
              <a:latin typeface="Meiryo UI" pitchFamily="34" charset="-128"/>
              <a:ea typeface="Meiryo UI" pitchFamily="34" charset="-128"/>
            </a:endParaRPr>
          </a:p>
        </p:txBody>
      </p:sp>
      <p:sp>
        <p:nvSpPr>
          <p:cNvPr id="9"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8.3</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メッセージ － 項目説明（２／２）</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표 11"/>
          <p:cNvGraphicFramePr>
            <a:graphicFrameLocks noGrp="1"/>
          </p:cNvGraphicFramePr>
          <p:nvPr/>
        </p:nvGraphicFramePr>
        <p:xfrm>
          <a:off x="391564" y="1480821"/>
          <a:ext cx="8546695" cy="4710430"/>
        </p:xfrm>
        <a:graphic>
          <a:graphicData uri="http://schemas.openxmlformats.org/drawingml/2006/table">
            <a:tbl>
              <a:tblPr>
                <a:effectLst>
                  <a:outerShdw blurRad="50800" dist="50800" dir="5400000" algn="ctr" rotWithShape="0">
                    <a:schemeClr val="bg2">
                      <a:lumMod val="20000"/>
                      <a:lumOff val="80000"/>
                    </a:schemeClr>
                  </a:outerShdw>
                </a:effectLst>
              </a:tblPr>
              <a:tblGrid>
                <a:gridCol w="1637261">
                  <a:extLst>
                    <a:ext uri="{9D8B030D-6E8A-4147-A177-3AD203B41FA5}">
                      <a16:colId xmlns:a16="http://schemas.microsoft.com/office/drawing/2014/main" val="20000"/>
                    </a:ext>
                  </a:extLst>
                </a:gridCol>
                <a:gridCol w="2753515">
                  <a:extLst>
                    <a:ext uri="{9D8B030D-6E8A-4147-A177-3AD203B41FA5}">
                      <a16:colId xmlns:a16="http://schemas.microsoft.com/office/drawing/2014/main" val="20001"/>
                    </a:ext>
                  </a:extLst>
                </a:gridCol>
                <a:gridCol w="4155919">
                  <a:extLst>
                    <a:ext uri="{9D8B030D-6E8A-4147-A177-3AD203B41FA5}">
                      <a16:colId xmlns:a16="http://schemas.microsoft.com/office/drawing/2014/main" val="20002"/>
                    </a:ext>
                  </a:extLst>
                </a:gridCol>
              </a:tblGrid>
              <a:tr h="265344">
                <a:tc>
                  <a:txBody>
                    <a:bodyPr/>
                    <a:lstStyle/>
                    <a:p>
                      <a:pPr algn="ctr" fontAlgn="ctr"/>
                      <a:r>
                        <a:rPr lang="ko-KR" altLang="en-US" sz="900" b="1" i="0" u="none" strike="noStrike" dirty="0">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err="1">
                          <a:solidFill>
                            <a:srgbClr val="000000"/>
                          </a:solidFill>
                          <a:latin typeface="Meiryo UI" pitchFamily="34" charset="-128"/>
                        </a:rPr>
                        <a:t>例</a:t>
                      </a:r>
                      <a:endParaRPr lang="ko-KR" altLang="en-US" sz="900" b="1"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5851">
                <a:tc>
                  <a:txBody>
                    <a:bodyPr/>
                    <a:lstStyle/>
                    <a:p>
                      <a:pPr algn="ctr" fontAlgn="ctr"/>
                      <a:r>
                        <a:rPr lang="en-US" altLang="ko-KR" sz="900" b="0" i="0" u="none" strike="noStrike" dirty="0">
                          <a:solidFill>
                            <a:srgbClr val="000000"/>
                          </a:solidFill>
                          <a:latin typeface="Meiryo UI" pitchFamily="34" charset="-128"/>
                        </a:rPr>
                        <a:t>#</a:t>
                      </a:r>
                      <a:r>
                        <a:rPr lang="en-US" altLang="ko-KR" sz="900" b="0" i="0" u="none" strike="noStrike" dirty="0" err="1">
                          <a:solidFill>
                            <a:srgbClr val="000000"/>
                          </a:solidFill>
                          <a:latin typeface="Meiryo UI" pitchFamily="34" charset="-128"/>
                        </a:rPr>
                        <a:t>ppp</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indent="0" algn="l" fontAlgn="ctr"/>
                      <a:r>
                        <a:rPr lang="en-US" altLang="ja-JP" sz="900" b="0" i="0" u="none" strike="noStrike" dirty="0" err="1">
                          <a:solidFill>
                            <a:srgbClr val="000000"/>
                          </a:solidFill>
                          <a:latin typeface="Meiryo UI" pitchFamily="34" charset="-128"/>
                          <a:ea typeface="Meiryo UI" pitchFamily="34" charset="-128"/>
                        </a:rPr>
                        <a:t>ppp</a:t>
                      </a:r>
                      <a:r>
                        <a:rPr lang="ja-JP" altLang="en-US" sz="900" b="0" i="0" u="none" strike="noStrike" dirty="0">
                          <a:solidFill>
                            <a:srgbClr val="000000"/>
                          </a:solidFill>
                          <a:latin typeface="Meiryo UI" pitchFamily="34" charset="-128"/>
                          <a:ea typeface="Meiryo UI" pitchFamily="34" charset="-128"/>
                        </a:rPr>
                        <a:t>段階に当たる項目のレセプト請求名称 </a:t>
                      </a:r>
                      <a:r>
                        <a:rPr lang="en-US" altLang="ja-JP" sz="900" b="0" i="0" u="none" strike="noStrike" dirty="0">
                          <a:solidFill>
                            <a:srgbClr val="000000"/>
                          </a:solidFill>
                          <a:latin typeface="Meiryo UI" pitchFamily="34" charset="-128"/>
                          <a:ea typeface="Meiryo UI" pitchFamily="34" charset="-128"/>
                        </a:rPr>
                        <a:t>- </a:t>
                      </a:r>
                      <a:r>
                        <a:rPr lang="ja-JP" altLang="en-US" sz="900" b="0" i="0" u="none" strike="noStrike" dirty="0">
                          <a:solidFill>
                            <a:srgbClr val="000000"/>
                          </a:solidFill>
                          <a:latin typeface="Meiryo UI" pitchFamily="34" charset="-128"/>
                          <a:ea typeface="Meiryo UI" pitchFamily="34" charset="-128"/>
                        </a:rPr>
                        <a:t>重複除去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indent="85725" algn="l" fontAlgn="ctr"/>
                      <a:r>
                        <a:rPr lang="en-US" altLang="ja-JP" sz="900" b="0" i="0" u="none" strike="noStrike" kern="1200" dirty="0">
                          <a:solidFill>
                            <a:srgbClr val="000000"/>
                          </a:solidFill>
                          <a:latin typeface="Meiryo UI" pitchFamily="34" charset="-128"/>
                          <a:ea typeface="Meiryo UI" pitchFamily="34" charset="-128"/>
                          <a:cs typeface="+mn-cs"/>
                        </a:rPr>
                        <a:t>@Mon(000,999)@</a:t>
                      </a:r>
                      <a:r>
                        <a:rPr lang="ja-JP" altLang="en-US" sz="900" b="0" i="0" u="none" strike="noStrike" kern="1200" dirty="0">
                          <a:solidFill>
                            <a:srgbClr val="000000"/>
                          </a:solidFill>
                          <a:latin typeface="Meiryo UI" pitchFamily="34" charset="-128"/>
                          <a:ea typeface="Meiryo UI" pitchFamily="34" charset="-128"/>
                          <a:cs typeface="+mn-cs"/>
                        </a:rPr>
                        <a:t>で</a:t>
                      </a:r>
                      <a:r>
                        <a:rPr lang="en-US" altLang="ja-JP" sz="900" b="1" i="0" u="none" strike="noStrike" kern="1200" dirty="0">
                          <a:solidFill>
                            <a:srgbClr val="000000"/>
                          </a:solidFill>
                          <a:latin typeface="Meiryo UI" pitchFamily="34" charset="-128"/>
                          <a:ea typeface="Meiryo UI" pitchFamily="34" charset="-128"/>
                          <a:cs typeface="+mn-cs"/>
                        </a:rPr>
                        <a:t>#000</a:t>
                      </a:r>
                      <a:r>
                        <a:rPr lang="ja-JP" altLang="en-US" sz="900" b="0" i="0" u="none" strike="noStrike" kern="1200" dirty="0">
                          <a:solidFill>
                            <a:srgbClr val="000000"/>
                          </a:solidFill>
                          <a:latin typeface="Meiryo UI" pitchFamily="34" charset="-128"/>
                          <a:ea typeface="Meiryo UI" pitchFamily="34" charset="-128"/>
                          <a:cs typeface="+mn-cs"/>
                        </a:rPr>
                        <a:t>の</a:t>
                      </a:r>
                      <a:r>
                        <a:rPr lang="ko-KR" altLang="en-US" sz="900" b="0" i="0" u="none" strike="noStrike" kern="1200" dirty="0">
                          <a:solidFill>
                            <a:srgbClr val="000000"/>
                          </a:solidFill>
                          <a:latin typeface="Meiryo UI" pitchFamily="34" charset="-128"/>
                          <a:ea typeface="Meiryo UI" pitchFamily="34" charset="-128"/>
                          <a:cs typeface="+mn-cs"/>
                        </a:rPr>
                        <a:t>算定</a:t>
                      </a:r>
                      <a:r>
                        <a:rPr lang="ja-JP" altLang="en-US" sz="900" b="0" i="0" u="none" strike="noStrike" kern="1200" dirty="0">
                          <a:solidFill>
                            <a:srgbClr val="000000"/>
                          </a:solidFill>
                          <a:latin typeface="Meiryo UI" pitchFamily="34" charset="-128"/>
                          <a:ea typeface="Meiryo UI" pitchFamily="34" charset="-128"/>
                          <a:cs typeface="+mn-cs"/>
                        </a:rPr>
                        <a:t>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indent="85725" algn="l" fontAlgn="ctr"/>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0" i="0" u="none" strike="noStrike" kern="1200" dirty="0">
                          <a:solidFill>
                            <a:srgbClr val="000000"/>
                          </a:solidFill>
                          <a:latin typeface="Meiryo UI" pitchFamily="34" charset="-128"/>
                          <a:ea typeface="Meiryo UI" pitchFamily="34" charset="-128"/>
                          <a:cs typeface="+mn-cs"/>
                        </a:rPr>
                        <a:t>平成２８年６月、７月で</a:t>
                      </a:r>
                      <a:r>
                        <a:rPr lang="ja-JP" altLang="en-US" sz="900" b="1" i="0" u="none" strike="noStrike" kern="1200" dirty="0">
                          <a:solidFill>
                            <a:srgbClr val="000000"/>
                          </a:solidFill>
                          <a:latin typeface="Meiryo UI" pitchFamily="34" charset="-128"/>
                          <a:ea typeface="Meiryo UI" pitchFamily="34" charset="-128"/>
                          <a:cs typeface="+mn-cs"/>
                        </a:rPr>
                        <a:t>ＣＡ１９－９</a:t>
                      </a:r>
                      <a:r>
                        <a:rPr lang="ja-JP" altLang="en-US" sz="900" b="0" i="0" u="none" strike="noStrike" kern="1200" dirty="0">
                          <a:solidFill>
                            <a:srgbClr val="000000"/>
                          </a:solidFill>
                          <a:latin typeface="Meiryo UI" pitchFamily="34" charset="-128"/>
                          <a:ea typeface="Meiryo UI" pitchFamily="34" charset="-128"/>
                          <a:cs typeface="+mn-cs"/>
                        </a:rPr>
                        <a:t>の算定はいかがでしょうか。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0687">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900" b="0" i="0" u="none" strike="noStrike" dirty="0">
                          <a:solidFill>
                            <a:srgbClr val="000000"/>
                          </a:solidFill>
                          <a:latin typeface="Meiryo UI" pitchFamily="34" charset="-128"/>
                        </a:rPr>
                        <a:t>@Name(</a:t>
                      </a:r>
                      <a:r>
                        <a:rPr lang="en-US" altLang="ja-JP" sz="900" b="0" i="0" u="none" strike="noStrike" dirty="0">
                          <a:solidFill>
                            <a:srgbClr val="000000"/>
                          </a:solidFill>
                          <a:latin typeface="Meiryo UI" pitchFamily="34" charset="-128"/>
                          <a:ea typeface="Meiryo UI" pitchFamily="34" charset="-128"/>
                        </a:rPr>
                        <a:t>pp0,pp1)@</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indent="0"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rPr>
                        <a:t>pp0, pp1 </a:t>
                      </a:r>
                      <a:r>
                        <a:rPr lang="ja-JP" altLang="en-US" sz="900" b="0" i="0" u="none" strike="noStrike" kern="1200" dirty="0">
                          <a:solidFill>
                            <a:srgbClr val="000000"/>
                          </a:solidFill>
                          <a:latin typeface="Meiryo UI" pitchFamily="34" charset="-128"/>
                          <a:ea typeface="Meiryo UI" pitchFamily="34" charset="-128"/>
                          <a:cs typeface="+mn-cs"/>
                        </a:rPr>
                        <a:t>段階に当たる項目のレセプト請求名称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重複除去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rPr>
                        <a:t>#001</a:t>
                      </a:r>
                      <a:r>
                        <a:rPr lang="ja-JP" altLang="en-US" sz="900" b="0" i="0" u="none" strike="noStrike" kern="1200" dirty="0">
                          <a:solidFill>
                            <a:srgbClr val="000000"/>
                          </a:solidFill>
                          <a:latin typeface="Meiryo UI" pitchFamily="34" charset="-128"/>
                          <a:ea typeface="Meiryo UI" pitchFamily="34" charset="-128"/>
                          <a:cs typeface="+mn-cs"/>
                        </a:rPr>
                        <a:t>での</a:t>
                      </a:r>
                      <a:r>
                        <a:rPr lang="en-US" altLang="ja-JP" sz="900" b="0" i="0" u="none" strike="noStrike" kern="1200" dirty="0">
                          <a:solidFill>
                            <a:srgbClr val="000000"/>
                          </a:solidFill>
                          <a:latin typeface="Meiryo UI" pitchFamily="34" charset="-128"/>
                          <a:ea typeface="Meiryo UI" pitchFamily="34" charset="-128"/>
                          <a:cs typeface="+mn-cs"/>
                        </a:rPr>
                        <a:t>@Name(000,002,003)@ 3</a:t>
                      </a:r>
                      <a:r>
                        <a:rPr lang="ja-JP" altLang="en-US" sz="900" b="0" i="0" u="none" strike="noStrike" kern="1200" dirty="0">
                          <a:solidFill>
                            <a:srgbClr val="000000"/>
                          </a:solidFill>
                          <a:latin typeface="Meiryo UI" pitchFamily="34" charset="-128"/>
                          <a:ea typeface="Meiryo UI" pitchFamily="34" charset="-128"/>
                          <a:cs typeface="+mn-cs"/>
                        </a:rPr>
                        <a:t>項目算定はいかがでしょうか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0" i="0" u="none" strike="noStrike" kern="1200" dirty="0">
                          <a:solidFill>
                            <a:srgbClr val="000000"/>
                          </a:solidFill>
                          <a:latin typeface="Meiryo UI" pitchFamily="34" charset="-128"/>
                          <a:ea typeface="Meiryo UI" pitchFamily="34" charset="-128"/>
                          <a:cs typeface="+mn-cs"/>
                          <a:sym typeface="Wingdings" pitchFamily="2" charset="2"/>
                        </a:rPr>
                        <a:t>甲状腺機能低下症の疑いでの</a:t>
                      </a:r>
                      <a:r>
                        <a:rPr lang="ja-JP" altLang="en-US" sz="900" b="1" i="0" u="none" strike="noStrike" kern="1200" dirty="0">
                          <a:solidFill>
                            <a:srgbClr val="000000"/>
                          </a:solidFill>
                          <a:latin typeface="Meiryo UI" pitchFamily="34" charset="-128"/>
                          <a:ea typeface="Meiryo UI" pitchFamily="34" charset="-128"/>
                          <a:cs typeface="+mn-cs"/>
                          <a:sym typeface="Wingdings" pitchFamily="2" charset="2"/>
                        </a:rPr>
                        <a:t>ＴＳＨ、ＦＴ３、ＦＴ４</a:t>
                      </a:r>
                      <a:r>
                        <a:rPr lang="ja-JP" altLang="en-US" sz="900" b="0" i="0" u="none" strike="noStrike" kern="1200" dirty="0">
                          <a:solidFill>
                            <a:srgbClr val="000000"/>
                          </a:solidFill>
                          <a:latin typeface="Meiryo UI" pitchFamily="34" charset="-128"/>
                          <a:ea typeface="Meiryo UI" pitchFamily="34" charset="-128"/>
                          <a:cs typeface="+mn-cs"/>
                          <a:sym typeface="Wingdings" pitchFamily="2" charset="2"/>
                        </a:rPr>
                        <a:t>　３項目算定はいかがでしょうか</a:t>
                      </a:r>
                      <a:endParaRPr lang="ja-JP" altLang="en-US" sz="900" b="0" i="0" u="none" strike="noStrike" kern="1200" dirty="0">
                        <a:solidFill>
                          <a:srgbClr val="000000"/>
                        </a:solidFill>
                        <a:latin typeface="Meiryo UI" pitchFamily="34" charset="-128"/>
                        <a:ea typeface="Meiryo UI" pitchFamily="34" charset="-128"/>
                        <a:cs typeface="+mn-cs"/>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0687">
                <a:tc>
                  <a:txBody>
                    <a:bodyPr/>
                    <a:lstStyle/>
                    <a:p>
                      <a:pPr algn="ctr" fontAlgn="ctr"/>
                      <a:r>
                        <a:rPr lang="en-US" altLang="ja-JP" sz="900" b="0" i="0" u="none" strike="noStrike" dirty="0">
                          <a:solidFill>
                            <a:srgbClr val="000000"/>
                          </a:solidFill>
                          <a:latin typeface="Meiryo UI" pitchFamily="34" charset="-128"/>
                          <a:ea typeface="Meiryo UI" pitchFamily="34" charset="-128"/>
                        </a:rPr>
                        <a:t>@Mon(pp0,pp1)@</a:t>
                      </a: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marR="0" indent="0" algn="l" defTabSz="914400" rtl="0" eaLnBrk="1" fontAlgn="ctr" latinLnBrk="1" hangingPunct="1">
                        <a:lnSpc>
                          <a:spcPct val="100000"/>
                        </a:lnSpc>
                        <a:spcBef>
                          <a:spcPts val="0"/>
                        </a:spcBef>
                        <a:spcAft>
                          <a:spcPts val="0"/>
                        </a:spcAft>
                        <a:buClrTx/>
                        <a:buSzTx/>
                        <a:buFontTx/>
                        <a:buNone/>
                        <a:tabLst/>
                        <a:defRPr/>
                      </a:pPr>
                      <a:r>
                        <a:rPr lang="en-US" altLang="ja-JP" sz="900" b="0" i="0" u="none" strike="noStrike" kern="1200" dirty="0">
                          <a:solidFill>
                            <a:srgbClr val="000000"/>
                          </a:solidFill>
                          <a:latin typeface="Meiryo UI" pitchFamily="34" charset="-128"/>
                          <a:ea typeface="Meiryo UI" pitchFamily="34" charset="-128"/>
                          <a:cs typeface="+mn-cs"/>
                        </a:rPr>
                        <a:t>pp0, pp1 </a:t>
                      </a:r>
                      <a:r>
                        <a:rPr lang="ja-JP" altLang="en-US" sz="900" b="0" i="0" u="none" strike="noStrike" kern="1200" dirty="0">
                          <a:solidFill>
                            <a:srgbClr val="000000"/>
                          </a:solidFill>
                          <a:latin typeface="Meiryo UI" pitchFamily="34" charset="-128"/>
                          <a:ea typeface="Meiryo UI" pitchFamily="34" charset="-128"/>
                          <a:cs typeface="+mn-cs"/>
                        </a:rPr>
                        <a:t>段階に当たる項目の診療年月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重複除去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indent="85725" algn="l" fontAlgn="ctr"/>
                      <a:r>
                        <a:rPr lang="en-US" altLang="ja-JP" sz="900" b="1" i="0" u="none" strike="noStrike" kern="1200" dirty="0">
                          <a:solidFill>
                            <a:srgbClr val="000000"/>
                          </a:solidFill>
                          <a:latin typeface="Meiryo UI" pitchFamily="34" charset="-128"/>
                          <a:ea typeface="Meiryo UI" pitchFamily="34" charset="-128"/>
                          <a:cs typeface="+mn-cs"/>
                        </a:rPr>
                        <a:t>@Mon(000,999)@</a:t>
                      </a:r>
                      <a:r>
                        <a:rPr lang="ja-JP" altLang="en-US" sz="900" b="0" i="0" u="none" strike="noStrike" kern="1200" dirty="0">
                          <a:solidFill>
                            <a:srgbClr val="000000"/>
                          </a:solidFill>
                          <a:latin typeface="Meiryo UI" pitchFamily="34" charset="-128"/>
                          <a:ea typeface="Meiryo UI" pitchFamily="34" charset="-128"/>
                          <a:cs typeface="+mn-cs"/>
                        </a:rPr>
                        <a:t>で</a:t>
                      </a:r>
                      <a:r>
                        <a:rPr lang="en-US" altLang="ja-JP" sz="900" b="0" i="0" u="none" strike="noStrike" kern="1200" dirty="0">
                          <a:solidFill>
                            <a:srgbClr val="000000"/>
                          </a:solidFill>
                          <a:latin typeface="Meiryo UI" pitchFamily="34" charset="-128"/>
                          <a:ea typeface="Meiryo UI" pitchFamily="34" charset="-128"/>
                          <a:cs typeface="+mn-cs"/>
                        </a:rPr>
                        <a:t>#000</a:t>
                      </a:r>
                      <a:r>
                        <a:rPr lang="ja-JP" altLang="en-US" sz="900" b="0" i="0" u="none" strike="noStrike" kern="1200" dirty="0">
                          <a:solidFill>
                            <a:srgbClr val="000000"/>
                          </a:solidFill>
                          <a:latin typeface="Meiryo UI" pitchFamily="34" charset="-128"/>
                          <a:ea typeface="Meiryo UI" pitchFamily="34" charset="-128"/>
                          <a:cs typeface="+mn-cs"/>
                        </a:rPr>
                        <a:t>の</a:t>
                      </a:r>
                      <a:r>
                        <a:rPr lang="ko-KR" altLang="en-US" sz="900" b="0" i="0" u="none" strike="noStrike" kern="1200" dirty="0">
                          <a:solidFill>
                            <a:srgbClr val="000000"/>
                          </a:solidFill>
                          <a:latin typeface="Meiryo UI" pitchFamily="34" charset="-128"/>
                          <a:ea typeface="Meiryo UI" pitchFamily="34" charset="-128"/>
                          <a:cs typeface="+mn-cs"/>
                        </a:rPr>
                        <a:t>算定</a:t>
                      </a:r>
                      <a:r>
                        <a:rPr lang="ja-JP" altLang="en-US" sz="900" b="0" i="0" u="none" strike="noStrike" kern="1200" dirty="0">
                          <a:solidFill>
                            <a:srgbClr val="000000"/>
                          </a:solidFill>
                          <a:latin typeface="Meiryo UI" pitchFamily="34" charset="-128"/>
                          <a:ea typeface="Meiryo UI" pitchFamily="34" charset="-128"/>
                          <a:cs typeface="+mn-cs"/>
                        </a:rPr>
                        <a:t>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indent="85725" algn="l" fontAlgn="ctr"/>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1" i="0" u="none" strike="noStrike" kern="1200" dirty="0">
                          <a:solidFill>
                            <a:srgbClr val="000000"/>
                          </a:solidFill>
                          <a:latin typeface="Meiryo UI" pitchFamily="34" charset="-128"/>
                          <a:ea typeface="Meiryo UI" pitchFamily="34" charset="-128"/>
                          <a:cs typeface="+mn-cs"/>
                        </a:rPr>
                        <a:t>平成２８年６月、７月</a:t>
                      </a:r>
                      <a:r>
                        <a:rPr lang="ja-JP" altLang="en-US" sz="900" b="0" i="0" u="none" strike="noStrike" kern="1200" dirty="0">
                          <a:solidFill>
                            <a:srgbClr val="000000"/>
                          </a:solidFill>
                          <a:latin typeface="Meiryo UI" pitchFamily="34" charset="-128"/>
                          <a:ea typeface="Meiryo UI" pitchFamily="34" charset="-128"/>
                          <a:cs typeface="+mn-cs"/>
                        </a:rPr>
                        <a:t>でＣＡ１９－９の算定はいかがでしょうか。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1222">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900" b="0" i="0" u="none" strike="noStrike" dirty="0">
                          <a:solidFill>
                            <a:srgbClr val="000000"/>
                          </a:solidFill>
                          <a:latin typeface="Meiryo UI" pitchFamily="34" charset="-128"/>
                        </a:rPr>
                        <a:t>@</a:t>
                      </a:r>
                      <a:r>
                        <a:rPr lang="en-US" altLang="ko-KR" sz="900" b="0" i="0" u="none" strike="noStrike" dirty="0" err="1">
                          <a:solidFill>
                            <a:srgbClr val="000000"/>
                          </a:solidFill>
                          <a:latin typeface="Meiryo UI" pitchFamily="34" charset="-128"/>
                        </a:rPr>
                        <a:t>MonALL</a:t>
                      </a:r>
                      <a:r>
                        <a:rPr lang="en-US" altLang="ko-KR" sz="900" b="0" i="0" u="none" strike="noStrike" dirty="0">
                          <a:solidFill>
                            <a:srgbClr val="000000"/>
                          </a:solidFill>
                          <a:latin typeface="Meiryo UI" pitchFamily="34" charset="-128"/>
                        </a:rPr>
                        <a:t>@</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indent="0" algn="l" defTabSz="914400" rtl="0" eaLnBrk="1" fontAlgn="ctr" latinLnBrk="1" hangingPunct="1"/>
                      <a:r>
                        <a:rPr lang="ja-JP" altLang="en-US" sz="900" b="0" i="0" u="none" strike="noStrike" kern="1200" dirty="0">
                          <a:solidFill>
                            <a:srgbClr val="000000"/>
                          </a:solidFill>
                          <a:latin typeface="Meiryo UI" pitchFamily="34" charset="-128"/>
                          <a:ea typeface="Meiryo UI" pitchFamily="34" charset="-128"/>
                          <a:cs typeface="+mn-cs"/>
                        </a:rPr>
                        <a:t>対象</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参照の診療年月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重複除去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85725" algn="l" defTabSz="914400" rtl="0" eaLnBrk="1" fontAlgn="ctr" latinLnBrk="1" hangingPunct="1">
                        <a:lnSpc>
                          <a:spcPct val="100000"/>
                        </a:lnSpc>
                        <a:spcBef>
                          <a:spcPts val="0"/>
                        </a:spcBef>
                        <a:spcAft>
                          <a:spcPts val="0"/>
                        </a:spcAft>
                        <a:buClrTx/>
                        <a:buSzTx/>
                        <a:buFontTx/>
                        <a:buNone/>
                        <a:tabLst/>
                        <a:defRPr/>
                      </a:pPr>
                      <a:r>
                        <a:rPr lang="en-US" altLang="ja-JP" sz="900" b="1" i="0" u="none" strike="noStrike" kern="1200" dirty="0">
                          <a:solidFill>
                            <a:srgbClr val="000000"/>
                          </a:solidFill>
                          <a:latin typeface="Meiryo UI" pitchFamily="34" charset="-128"/>
                          <a:ea typeface="Meiryo UI" pitchFamily="34" charset="-128"/>
                          <a:cs typeface="+mn-cs"/>
                        </a:rPr>
                        <a:t>@</a:t>
                      </a:r>
                      <a:r>
                        <a:rPr lang="en-US" altLang="ja-JP" sz="900" b="1" i="0" u="none" strike="noStrike" kern="1200" dirty="0" err="1">
                          <a:solidFill>
                            <a:srgbClr val="000000"/>
                          </a:solidFill>
                          <a:latin typeface="Meiryo UI" pitchFamily="34" charset="-128"/>
                          <a:ea typeface="Meiryo UI" pitchFamily="34" charset="-128"/>
                          <a:cs typeface="+mn-cs"/>
                        </a:rPr>
                        <a:t>MonALL</a:t>
                      </a:r>
                      <a:r>
                        <a:rPr lang="en-US" altLang="ja-JP" sz="900" b="1" i="0" u="none" strike="noStrike" kern="1200" dirty="0">
                          <a:solidFill>
                            <a:srgbClr val="000000"/>
                          </a:solidFill>
                          <a:latin typeface="Meiryo UI" pitchFamily="34" charset="-128"/>
                          <a:ea typeface="Meiryo UI" pitchFamily="34" charset="-128"/>
                          <a:cs typeface="+mn-cs"/>
                        </a:rPr>
                        <a:t>@</a:t>
                      </a:r>
                      <a:r>
                        <a:rPr lang="ja-JP" altLang="en-US" sz="900" b="0" i="0" u="none" strike="noStrike" kern="1200" dirty="0">
                          <a:solidFill>
                            <a:srgbClr val="000000"/>
                          </a:solidFill>
                          <a:latin typeface="Meiryo UI" pitchFamily="34" charset="-128"/>
                          <a:ea typeface="Meiryo UI" pitchFamily="34" charset="-128"/>
                          <a:cs typeface="+mn-cs"/>
                        </a:rPr>
                        <a:t>で</a:t>
                      </a:r>
                      <a:r>
                        <a:rPr lang="en-US" altLang="ja-JP" sz="900" b="0" i="0" u="none" strike="noStrike" kern="1200" dirty="0">
                          <a:solidFill>
                            <a:srgbClr val="000000"/>
                          </a:solidFill>
                          <a:latin typeface="Meiryo UI" pitchFamily="34" charset="-128"/>
                          <a:ea typeface="Meiryo UI" pitchFamily="34" charset="-128"/>
                          <a:cs typeface="+mn-cs"/>
                        </a:rPr>
                        <a:t>#000</a:t>
                      </a:r>
                      <a:r>
                        <a:rPr lang="ja-JP" altLang="en-US" sz="900" b="0" i="0" u="none" strike="noStrike" kern="1200" dirty="0">
                          <a:solidFill>
                            <a:srgbClr val="000000"/>
                          </a:solidFill>
                          <a:latin typeface="Meiryo UI" pitchFamily="34" charset="-128"/>
                          <a:ea typeface="Meiryo UI" pitchFamily="34" charset="-128"/>
                          <a:cs typeface="+mn-cs"/>
                        </a:rPr>
                        <a:t>の算定はいかがでしょうか。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marR="0" indent="85725" algn="l" defTabSz="914400" rtl="0" eaLnBrk="1" fontAlgn="ctr" latinLnBrk="1" hangingPunct="1">
                        <a:lnSpc>
                          <a:spcPct val="100000"/>
                        </a:lnSpc>
                        <a:spcBef>
                          <a:spcPts val="0"/>
                        </a:spcBef>
                        <a:spcAft>
                          <a:spcPts val="0"/>
                        </a:spcAft>
                        <a:buClrTx/>
                        <a:buSzTx/>
                        <a:buFontTx/>
                        <a:buNone/>
                        <a:tabLst/>
                        <a:defRPr/>
                      </a:pPr>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1" i="0" u="none" strike="noStrike" kern="1200" dirty="0">
                          <a:solidFill>
                            <a:srgbClr val="000000"/>
                          </a:solidFill>
                          <a:latin typeface="Meiryo UI" pitchFamily="34" charset="-128"/>
                          <a:ea typeface="Meiryo UI" pitchFamily="34" charset="-128"/>
                          <a:cs typeface="+mn-cs"/>
                        </a:rPr>
                        <a:t>平成２８年４月、５月、６月、７月</a:t>
                      </a:r>
                      <a:r>
                        <a:rPr lang="ja-JP" altLang="en-US" sz="900" b="0" i="0" u="none" strike="noStrike" kern="1200" dirty="0">
                          <a:solidFill>
                            <a:srgbClr val="000000"/>
                          </a:solidFill>
                          <a:latin typeface="Meiryo UI" pitchFamily="34" charset="-128"/>
                          <a:ea typeface="Meiryo UI" pitchFamily="34" charset="-128"/>
                          <a:cs typeface="+mn-cs"/>
                        </a:rPr>
                        <a:t>でＣｏｏｍｂｓ試験（間接）の算定はいかがでしょうか。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02766">
                <a:tc>
                  <a:txBody>
                    <a:bodyPr/>
                    <a:lstStyle/>
                    <a:p>
                      <a:pPr algn="ctr" fontAlgn="ctr"/>
                      <a:r>
                        <a:rPr lang="en-US" altLang="ko-KR" sz="900" b="0" i="0" u="none" strike="noStrike" dirty="0">
                          <a:solidFill>
                            <a:srgbClr val="000000"/>
                          </a:solidFill>
                          <a:latin typeface="Meiryo UI" pitchFamily="34" charset="-128"/>
                        </a:rPr>
                        <a:t>@Age@</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indent="0" algn="l" defTabSz="914400" rtl="0" eaLnBrk="1" fontAlgn="ctr" latinLnBrk="1" hangingPunct="1"/>
                      <a:r>
                        <a:rPr lang="ja-JP" altLang="en-US" sz="900" b="0" i="0" u="none" strike="noStrike" kern="1200" dirty="0">
                          <a:solidFill>
                            <a:srgbClr val="000000"/>
                          </a:solidFill>
                          <a:latin typeface="Meiryo UI" pitchFamily="34" charset="-128"/>
                          <a:ea typeface="Meiryo UI" pitchFamily="34" charset="-128"/>
                          <a:cs typeface="+mn-cs"/>
                        </a:rPr>
                        <a:t>点検レセプトの診療年月当時の患者年齢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#000</a:t>
                      </a:r>
                      <a:r>
                        <a:rPr lang="ja-JP" altLang="en-US" sz="900" b="0" i="0" u="none" strike="noStrike" kern="1200" dirty="0">
                          <a:solidFill>
                            <a:srgbClr val="000000"/>
                          </a:solidFill>
                          <a:latin typeface="Meiryo UI" pitchFamily="34" charset="-128"/>
                          <a:ea typeface="Meiryo UI" pitchFamily="34" charset="-128"/>
                          <a:cs typeface="+mn-cs"/>
                          <a:sym typeface="Wingdings" pitchFamily="2" charset="2"/>
                        </a:rPr>
                        <a:t>の</a:t>
                      </a:r>
                      <a:r>
                        <a:rPr lang="ko-KR" altLang="en-US" sz="900" b="0" i="0" u="none" strike="noStrike" kern="1200" dirty="0">
                          <a:solidFill>
                            <a:srgbClr val="000000"/>
                          </a:solidFill>
                          <a:latin typeface="Meiryo UI" pitchFamily="34" charset="-128"/>
                          <a:ea typeface="Meiryo UI" pitchFamily="34" charset="-128"/>
                          <a:cs typeface="+mn-cs"/>
                          <a:sym typeface="Wingdings" pitchFamily="2" charset="2"/>
                        </a:rPr>
                        <a:t>投与</a:t>
                      </a:r>
                      <a:r>
                        <a:rPr lang="ja-JP" altLang="en-US" sz="900" b="0" i="0" u="none" strike="noStrike" kern="1200" dirty="0">
                          <a:solidFill>
                            <a:srgbClr val="000000"/>
                          </a:solidFill>
                          <a:latin typeface="Meiryo UI" pitchFamily="34" charset="-128"/>
                          <a:ea typeface="Meiryo UI" pitchFamily="34" charset="-128"/>
                          <a:cs typeface="+mn-cs"/>
                          <a:sym typeface="Wingdings" pitchFamily="2" charset="2"/>
                        </a:rPr>
                        <a:t>はいかがでしょうか。</a:t>
                      </a:r>
                      <a:r>
                        <a:rPr lang="en-US" altLang="ja-JP" sz="900" b="1" i="0" u="none" strike="noStrike" kern="1200" dirty="0">
                          <a:solidFill>
                            <a:srgbClr val="000000"/>
                          </a:solidFill>
                          <a:latin typeface="Meiryo UI" pitchFamily="34" charset="-128"/>
                          <a:ea typeface="Meiryo UI" pitchFamily="34" charset="-128"/>
                          <a:cs typeface="+mn-cs"/>
                          <a:sym typeface="Wingdings" pitchFamily="2" charset="2"/>
                        </a:rPr>
                        <a:t>@Age@</a:t>
                      </a:r>
                      <a:r>
                        <a:rPr lang="ko-KR" altLang="en-US" sz="900" b="0" i="0" u="none" strike="noStrike" kern="1200" dirty="0" err="1">
                          <a:solidFill>
                            <a:srgbClr val="000000"/>
                          </a:solidFill>
                          <a:latin typeface="Meiryo UI" pitchFamily="34" charset="-128"/>
                          <a:ea typeface="Meiryo UI" pitchFamily="34" charset="-128"/>
                          <a:cs typeface="+mn-cs"/>
                          <a:sym typeface="Wingdings" pitchFamily="2" charset="2"/>
                        </a:rPr>
                        <a:t>歳児</a:t>
                      </a:r>
                      <a:r>
                        <a:rPr lang="ja-JP" altLang="en-US" sz="900" b="0" i="0" u="none" strike="noStrike" kern="1200" dirty="0">
                          <a:solidFill>
                            <a:srgbClr val="000000"/>
                          </a:solidFill>
                          <a:latin typeface="Meiryo UI" pitchFamily="34" charset="-128"/>
                          <a:ea typeface="Meiryo UI" pitchFamily="34" charset="-128"/>
                          <a:cs typeface="+mn-cs"/>
                          <a:sym typeface="Wingdings" pitchFamily="2" charset="2"/>
                        </a:rPr>
                        <a:t>です。</a:t>
                      </a:r>
                      <a:endParaRPr lang="en-US" altLang="ja-JP" sz="900" b="0" i="0" u="none" strike="noStrike" kern="1200" dirty="0">
                        <a:solidFill>
                          <a:srgbClr val="000000"/>
                        </a:solidFill>
                        <a:latin typeface="Meiryo UI" pitchFamily="34" charset="-128"/>
                        <a:ea typeface="Meiryo UI" pitchFamily="34" charset="-128"/>
                        <a:cs typeface="+mn-cs"/>
                        <a:sym typeface="Wingdings" pitchFamily="2" charset="2"/>
                      </a:endParaRPr>
                    </a:p>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0" i="0" u="none" strike="noStrike" kern="1200" dirty="0">
                          <a:solidFill>
                            <a:srgbClr val="000000"/>
                          </a:solidFill>
                          <a:latin typeface="Meiryo UI" pitchFamily="34" charset="-128"/>
                          <a:ea typeface="Meiryo UI" pitchFamily="34" charset="-128"/>
                          <a:cs typeface="+mn-cs"/>
                        </a:rPr>
                        <a:t>ナウゼリン坐剤６０　６０ｍｇの投与はいかがでしょうか。</a:t>
                      </a:r>
                      <a:r>
                        <a:rPr lang="ja-JP" altLang="en-US" sz="900" b="1" i="0" u="none" strike="noStrike" kern="1200" dirty="0">
                          <a:solidFill>
                            <a:srgbClr val="000000"/>
                          </a:solidFill>
                          <a:latin typeface="Meiryo UI" pitchFamily="34" charset="-128"/>
                          <a:ea typeface="Meiryo UI" pitchFamily="34" charset="-128"/>
                          <a:cs typeface="+mn-cs"/>
                        </a:rPr>
                        <a:t>５</a:t>
                      </a:r>
                      <a:r>
                        <a:rPr lang="ja-JP" altLang="en-US" sz="900" b="0" i="0" u="none" strike="noStrike" kern="1200" dirty="0">
                          <a:solidFill>
                            <a:srgbClr val="000000"/>
                          </a:solidFill>
                          <a:latin typeface="Meiryo UI" pitchFamily="34" charset="-128"/>
                          <a:ea typeface="Meiryo UI" pitchFamily="34" charset="-128"/>
                          <a:cs typeface="+mn-cs"/>
                        </a:rPr>
                        <a:t>歳児です。</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05346">
                <a:tc>
                  <a:txBody>
                    <a:bodyPr/>
                    <a:lstStyle/>
                    <a:p>
                      <a:pPr algn="ctr" fontAlgn="ctr"/>
                      <a:r>
                        <a:rPr lang="en-US" altLang="ko-KR" sz="900" b="0" i="0" u="none" strike="noStrike" dirty="0">
                          <a:solidFill>
                            <a:srgbClr val="000000"/>
                          </a:solidFill>
                          <a:latin typeface="Meiryo UI" pitchFamily="34" charset="-128"/>
                        </a:rPr>
                        <a:t>@</a:t>
                      </a:r>
                      <a:r>
                        <a:rPr lang="en-US" altLang="ko-KR" sz="900" b="0" i="0" u="none" strike="noStrike" dirty="0" err="1">
                          <a:solidFill>
                            <a:srgbClr val="000000"/>
                          </a:solidFill>
                          <a:latin typeface="Meiryo UI" pitchFamily="34" charset="-128"/>
                        </a:rPr>
                        <a:t>DistCdTimes</a:t>
                      </a:r>
                      <a:r>
                        <a:rPr lang="en-US" altLang="ko-KR" sz="900" b="0" i="0" u="none" strike="noStrike" dirty="0">
                          <a:solidFill>
                            <a:srgbClr val="000000"/>
                          </a:solidFill>
                          <a:latin typeface="Meiryo UI" pitchFamily="34" charset="-128"/>
                        </a:rPr>
                        <a:t>(pp0*</a:t>
                      </a:r>
                      <a:r>
                        <a:rPr lang="ko-KR" altLang="en-US" sz="900" b="0" i="0" u="none" strike="noStrike" dirty="0">
                          <a:solidFill>
                            <a:srgbClr val="000000"/>
                          </a:solidFill>
                          <a:latin typeface="Meiryo UI" pitchFamily="34" charset="-128"/>
                        </a:rPr>
                        <a:t>回</a:t>
                      </a:r>
                      <a:r>
                        <a:rPr lang="en-US" altLang="ko-KR" sz="900" b="0" i="0" u="none" strike="noStrike" dirty="0">
                          <a:solidFill>
                            <a:srgbClr val="000000"/>
                          </a:solidFill>
                          <a:latin typeface="Meiryo UI" pitchFamily="34" charset="-128"/>
                        </a:rPr>
                        <a:t>)@</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indent="0"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rPr>
                        <a:t>pp0 </a:t>
                      </a:r>
                      <a:r>
                        <a:rPr lang="ja-JP" altLang="en-US" sz="900" b="0" i="0" u="none" strike="noStrike" kern="1200" dirty="0">
                          <a:solidFill>
                            <a:srgbClr val="000000"/>
                          </a:solidFill>
                          <a:latin typeface="Meiryo UI" pitchFamily="34" charset="-128"/>
                          <a:ea typeface="Meiryo UI" pitchFamily="34" charset="-128"/>
                          <a:cs typeface="+mn-cs"/>
                        </a:rPr>
                        <a:t>段階に当たる項目のレセプト請求名称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　‘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回数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回’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名称別で累積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indent="85725" algn="l" defTabSz="914400" rtl="0" eaLnBrk="1" fontAlgn="ctr" latinLnBrk="1" hangingPunct="1"/>
                      <a:r>
                        <a:rPr lang="en-US" altLang="ja-JP" sz="900" b="1" i="0" u="none" strike="noStrike" kern="1200" dirty="0">
                          <a:solidFill>
                            <a:srgbClr val="000000"/>
                          </a:solidFill>
                          <a:latin typeface="Meiryo UI" pitchFamily="34" charset="-128"/>
                          <a:ea typeface="Meiryo UI" pitchFamily="34" charset="-128"/>
                          <a:cs typeface="+mn-cs"/>
                        </a:rPr>
                        <a:t>@</a:t>
                      </a:r>
                      <a:r>
                        <a:rPr lang="en-US" altLang="ja-JP" sz="900" b="1" i="0" u="none" strike="noStrike" kern="1200" dirty="0" err="1">
                          <a:solidFill>
                            <a:srgbClr val="000000"/>
                          </a:solidFill>
                          <a:latin typeface="Meiryo UI" pitchFamily="34" charset="-128"/>
                          <a:ea typeface="Meiryo UI" pitchFamily="34" charset="-128"/>
                          <a:cs typeface="+mn-cs"/>
                        </a:rPr>
                        <a:t>DistCdTimes</a:t>
                      </a:r>
                      <a:r>
                        <a:rPr lang="en-US" altLang="ja-JP" sz="900" b="1" i="0" u="none" strike="noStrike" kern="1200" dirty="0">
                          <a:solidFill>
                            <a:srgbClr val="000000"/>
                          </a:solidFill>
                          <a:latin typeface="Meiryo UI" pitchFamily="34" charset="-128"/>
                          <a:ea typeface="Meiryo UI" pitchFamily="34" charset="-128"/>
                          <a:cs typeface="+mn-cs"/>
                        </a:rPr>
                        <a:t>(000*</a:t>
                      </a:r>
                      <a:r>
                        <a:rPr lang="ja-JP" altLang="en-US" sz="900" b="1" i="0" u="none" strike="noStrike" kern="1200" dirty="0">
                          <a:solidFill>
                            <a:srgbClr val="000000"/>
                          </a:solidFill>
                          <a:latin typeface="Meiryo UI" pitchFamily="34" charset="-128"/>
                          <a:ea typeface="Meiryo UI" pitchFamily="34" charset="-128"/>
                          <a:cs typeface="+mn-cs"/>
                        </a:rPr>
                        <a:t>回</a:t>
                      </a:r>
                      <a:r>
                        <a:rPr lang="en-US" altLang="ja-JP" sz="900" b="1" i="0" u="none" strike="noStrike" kern="1200" dirty="0">
                          <a:solidFill>
                            <a:srgbClr val="000000"/>
                          </a:solidFill>
                          <a:latin typeface="Meiryo UI" pitchFamily="34" charset="-128"/>
                          <a:ea typeface="Meiryo UI" pitchFamily="34" charset="-128"/>
                          <a:cs typeface="+mn-cs"/>
                        </a:rPr>
                        <a:t>)@</a:t>
                      </a:r>
                      <a:r>
                        <a:rPr lang="ja-JP" altLang="en-US" sz="900" b="0" i="0" u="none" strike="noStrike" kern="1200" dirty="0">
                          <a:solidFill>
                            <a:srgbClr val="000000"/>
                          </a:solidFill>
                          <a:latin typeface="Meiryo UI" pitchFamily="34" charset="-128"/>
                          <a:ea typeface="Meiryo UI" pitchFamily="34" charset="-128"/>
                          <a:cs typeface="+mn-cs"/>
                        </a:rPr>
                        <a:t>の算定はいかがでしょうか。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1" i="0" u="none" strike="noStrike" kern="1200" dirty="0">
                          <a:solidFill>
                            <a:srgbClr val="000000"/>
                          </a:solidFill>
                          <a:latin typeface="Meiryo UI" pitchFamily="34" charset="-128"/>
                          <a:ea typeface="Meiryo UI" pitchFamily="34" charset="-128"/>
                          <a:cs typeface="+mn-cs"/>
                        </a:rPr>
                        <a:t>呼吸心拍監視（１４日超）　１回、呼吸心拍監視（３時間超）（７日以内）　６回、呼吸心拍監視（７日超１４日以内）　７回</a:t>
                      </a:r>
                      <a:r>
                        <a:rPr lang="ja-JP" altLang="en-US" sz="900" b="0" i="0" u="none" strike="noStrike" kern="1200" dirty="0">
                          <a:solidFill>
                            <a:srgbClr val="000000"/>
                          </a:solidFill>
                          <a:latin typeface="Meiryo UI" pitchFamily="34" charset="-128"/>
                          <a:ea typeface="Meiryo UI" pitchFamily="34" charset="-128"/>
                          <a:cs typeface="+mn-cs"/>
                        </a:rPr>
                        <a:t>の算定はいかがでしょうか。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25678">
                <a:tc>
                  <a:txBody>
                    <a:bodyPr/>
                    <a:lstStyle/>
                    <a:p>
                      <a:pPr algn="ctr" fontAlgn="ctr"/>
                      <a:r>
                        <a:rPr lang="en-US" altLang="ko-KR" sz="900" b="0" i="0" u="none" strike="noStrike" dirty="0">
                          <a:solidFill>
                            <a:srgbClr val="000000"/>
                          </a:solidFill>
                          <a:latin typeface="Meiryo UI" pitchFamily="34" charset="-128"/>
                        </a:rPr>
                        <a:t>@</a:t>
                      </a:r>
                      <a:r>
                        <a:rPr lang="en-US" altLang="ko-KR" sz="900" b="0" i="0" u="none" strike="noStrike" dirty="0" err="1">
                          <a:solidFill>
                            <a:srgbClr val="000000"/>
                          </a:solidFill>
                          <a:latin typeface="Meiryo UI" pitchFamily="34" charset="-128"/>
                        </a:rPr>
                        <a:t>DistCdQty</a:t>
                      </a:r>
                      <a:r>
                        <a:rPr lang="en-US" altLang="ko-KR" sz="900" b="0" i="0" u="none" strike="noStrike" dirty="0">
                          <a:solidFill>
                            <a:srgbClr val="000000"/>
                          </a:solidFill>
                          <a:latin typeface="Meiryo UI" pitchFamily="34" charset="-128"/>
                        </a:rPr>
                        <a:t>(pp0*</a:t>
                      </a:r>
                      <a:r>
                        <a:rPr lang="ko-KR" altLang="en-US" sz="900" b="0" i="0" u="none" strike="noStrike" dirty="0">
                          <a:solidFill>
                            <a:srgbClr val="000000"/>
                          </a:solidFill>
                          <a:latin typeface="Meiryo UI" pitchFamily="34" charset="-128"/>
                        </a:rPr>
                        <a:t>個</a:t>
                      </a:r>
                      <a:r>
                        <a:rPr lang="en-US" altLang="ko-KR" sz="900" b="0" i="0" u="none" strike="noStrike" dirty="0">
                          <a:solidFill>
                            <a:srgbClr val="000000"/>
                          </a:solidFill>
                          <a:latin typeface="Meiryo UI" pitchFamily="34" charset="-128"/>
                        </a:rPr>
                        <a:t>)@</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marR="0" indent="0" algn="l" defTabSz="914400" rtl="0" eaLnBrk="1" fontAlgn="ctr" latinLnBrk="1" hangingPunct="1">
                        <a:lnSpc>
                          <a:spcPct val="100000"/>
                        </a:lnSpc>
                        <a:spcBef>
                          <a:spcPts val="0"/>
                        </a:spcBef>
                        <a:spcAft>
                          <a:spcPts val="0"/>
                        </a:spcAft>
                        <a:buClrTx/>
                        <a:buSzTx/>
                        <a:buFontTx/>
                        <a:buNone/>
                        <a:tabLst/>
                        <a:defRPr/>
                      </a:pPr>
                      <a:r>
                        <a:rPr lang="en-US" altLang="ja-JP" sz="900" b="0" i="0" u="none" strike="noStrike" kern="1200" dirty="0">
                          <a:solidFill>
                            <a:srgbClr val="000000"/>
                          </a:solidFill>
                          <a:latin typeface="Meiryo UI" pitchFamily="34" charset="-128"/>
                          <a:ea typeface="Meiryo UI" pitchFamily="34" charset="-128"/>
                          <a:cs typeface="+mn-cs"/>
                        </a:rPr>
                        <a:t>pp0 </a:t>
                      </a:r>
                      <a:r>
                        <a:rPr lang="ja-JP" altLang="en-US" sz="900" b="0" i="0" u="none" strike="noStrike" kern="1200" dirty="0">
                          <a:solidFill>
                            <a:srgbClr val="000000"/>
                          </a:solidFill>
                          <a:latin typeface="Meiryo UI" pitchFamily="34" charset="-128"/>
                          <a:ea typeface="Meiryo UI" pitchFamily="34" charset="-128"/>
                          <a:cs typeface="+mn-cs"/>
                        </a:rPr>
                        <a:t>段階に当たる項目のレセプト請求名称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　‘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数量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個’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名称別で累積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indent="85725" algn="l" defTabSz="914400" rtl="0" eaLnBrk="1" fontAlgn="ctr" latinLnBrk="1" hangingPunct="1"/>
                      <a:r>
                        <a:rPr lang="en-US" altLang="ja-JP" sz="900" b="1" i="0" u="none" strike="noStrike" kern="1200" dirty="0">
                          <a:solidFill>
                            <a:srgbClr val="000000"/>
                          </a:solidFill>
                          <a:latin typeface="Meiryo UI" pitchFamily="34" charset="-128"/>
                          <a:ea typeface="Meiryo UI" pitchFamily="34" charset="-128"/>
                          <a:cs typeface="+mn-cs"/>
                        </a:rPr>
                        <a:t>@</a:t>
                      </a:r>
                      <a:r>
                        <a:rPr lang="en-US" altLang="ja-JP" sz="900" b="1" i="0" u="none" strike="noStrike" kern="1200" dirty="0" err="1">
                          <a:solidFill>
                            <a:srgbClr val="000000"/>
                          </a:solidFill>
                          <a:latin typeface="Meiryo UI" pitchFamily="34" charset="-128"/>
                          <a:ea typeface="Meiryo UI" pitchFamily="34" charset="-128"/>
                          <a:cs typeface="+mn-cs"/>
                        </a:rPr>
                        <a:t>DistCdQty</a:t>
                      </a:r>
                      <a:r>
                        <a:rPr lang="en-US" altLang="ja-JP" sz="900" b="1" i="0" u="none" strike="noStrike" kern="1200" dirty="0">
                          <a:solidFill>
                            <a:srgbClr val="000000"/>
                          </a:solidFill>
                          <a:latin typeface="Meiryo UI" pitchFamily="34" charset="-128"/>
                          <a:ea typeface="Meiryo UI" pitchFamily="34" charset="-128"/>
                          <a:cs typeface="+mn-cs"/>
                        </a:rPr>
                        <a:t>(000*</a:t>
                      </a:r>
                      <a:r>
                        <a:rPr lang="ja-JP" altLang="en-US" sz="900" b="1" i="0" u="none" strike="noStrike" kern="1200" dirty="0">
                          <a:solidFill>
                            <a:srgbClr val="000000"/>
                          </a:solidFill>
                          <a:latin typeface="Meiryo UI" pitchFamily="34" charset="-128"/>
                          <a:ea typeface="Meiryo UI" pitchFamily="34" charset="-128"/>
                          <a:cs typeface="+mn-cs"/>
                        </a:rPr>
                        <a:t>個</a:t>
                      </a:r>
                      <a:r>
                        <a:rPr lang="en-US" altLang="ja-JP" sz="900" b="1" i="0" u="none" strike="noStrike" kern="1200" dirty="0">
                          <a:solidFill>
                            <a:srgbClr val="000000"/>
                          </a:solidFill>
                          <a:latin typeface="Meiryo UI" pitchFamily="34" charset="-128"/>
                          <a:ea typeface="Meiryo UI" pitchFamily="34" charset="-128"/>
                          <a:cs typeface="+mn-cs"/>
                        </a:rPr>
                        <a:t>)@</a:t>
                      </a:r>
                      <a:r>
                        <a:rPr lang="ja-JP" altLang="en-US" sz="900" b="0" i="0" u="none" strike="noStrike" kern="1200" dirty="0">
                          <a:solidFill>
                            <a:srgbClr val="000000"/>
                          </a:solidFill>
                          <a:latin typeface="Meiryo UI" pitchFamily="34" charset="-128"/>
                          <a:ea typeface="Meiryo UI" pitchFamily="34" charset="-128"/>
                          <a:cs typeface="+mn-cs"/>
                        </a:rPr>
                        <a:t>の算定はいかがでしょうか。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1" i="0" u="none" strike="noStrike" kern="1200" dirty="0">
                          <a:solidFill>
                            <a:srgbClr val="000000"/>
                          </a:solidFill>
                          <a:latin typeface="Meiryo UI" pitchFamily="34" charset="-128"/>
                          <a:ea typeface="Meiryo UI" pitchFamily="34" charset="-128"/>
                          <a:cs typeface="+mn-cs"/>
                        </a:rPr>
                        <a:t>体外ペースメーカー用心臓植込ワイヤー（単極・固定機能なし）　３個</a:t>
                      </a:r>
                      <a:r>
                        <a:rPr lang="ja-JP" altLang="en-US" sz="900" b="0" i="0" u="none" strike="noStrike" kern="1200" dirty="0">
                          <a:solidFill>
                            <a:srgbClr val="000000"/>
                          </a:solidFill>
                          <a:latin typeface="Meiryo UI" pitchFamily="34" charset="-128"/>
                          <a:ea typeface="Meiryo UI" pitchFamily="34" charset="-128"/>
                          <a:cs typeface="+mn-cs"/>
                        </a:rPr>
                        <a:t>の算定はいかがでしょうか。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2849">
                <a:tc>
                  <a:txBody>
                    <a:bodyPr/>
                    <a:lstStyle/>
                    <a:p>
                      <a:pPr algn="ctr" fontAlgn="ctr"/>
                      <a:r>
                        <a:rPr lang="en-US" altLang="ko-KR" sz="900" b="0" i="0" u="none" strike="noStrike" dirty="0">
                          <a:solidFill>
                            <a:srgbClr val="000000"/>
                          </a:solidFill>
                          <a:latin typeface="Meiryo UI" pitchFamily="34" charset="-128"/>
                        </a:rPr>
                        <a:t>@</a:t>
                      </a:r>
                      <a:r>
                        <a:rPr lang="en-US" altLang="ko-KR" sz="900" b="0" i="0" u="none" strike="noStrike" dirty="0" err="1">
                          <a:solidFill>
                            <a:srgbClr val="000000"/>
                          </a:solidFill>
                          <a:latin typeface="Meiryo UI" pitchFamily="34" charset="-128"/>
                        </a:rPr>
                        <a:t>DistTimes</a:t>
                      </a:r>
                      <a:r>
                        <a:rPr lang="en-US" altLang="ko-KR" sz="900" b="0" i="0" u="none" strike="noStrike" dirty="0">
                          <a:solidFill>
                            <a:srgbClr val="000000"/>
                          </a:solidFill>
                          <a:latin typeface="Meiryo UI" pitchFamily="34" charset="-128"/>
                        </a:rPr>
                        <a:t>(pp0*</a:t>
                      </a:r>
                      <a:r>
                        <a:rPr lang="ko-KR" altLang="en-US" sz="900" b="0" i="0" u="none" strike="noStrike" dirty="0">
                          <a:solidFill>
                            <a:srgbClr val="000000"/>
                          </a:solidFill>
                          <a:latin typeface="Meiryo UI" pitchFamily="34" charset="-128"/>
                        </a:rPr>
                        <a:t>日</a:t>
                      </a:r>
                      <a:r>
                        <a:rPr lang="en-US" altLang="ko-KR" sz="900" b="0" i="0" u="none" strike="noStrike" dirty="0">
                          <a:solidFill>
                            <a:srgbClr val="000000"/>
                          </a:solidFill>
                          <a:latin typeface="Meiryo UI" pitchFamily="34" charset="-128"/>
                        </a:rPr>
                        <a:t>)@</a:t>
                      </a:r>
                      <a:endParaRPr lang="ko-KR" altLang="en-US" sz="900" b="0" i="0" u="none" strike="noStrike" dirty="0">
                        <a:solidFill>
                          <a:srgbClr val="000000"/>
                        </a:solidFill>
                        <a:latin typeface="Meiryo UI"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85725" indent="0"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rPr>
                        <a:t>pp0 </a:t>
                      </a:r>
                      <a:r>
                        <a:rPr lang="ja-JP" altLang="en-US" sz="900" b="0" i="0" u="none" strike="noStrike" kern="1200" dirty="0">
                          <a:solidFill>
                            <a:srgbClr val="000000"/>
                          </a:solidFill>
                          <a:latin typeface="Meiryo UI" pitchFamily="34" charset="-128"/>
                          <a:ea typeface="Meiryo UI" pitchFamily="34" charset="-128"/>
                          <a:cs typeface="+mn-cs"/>
                        </a:rPr>
                        <a:t>段階に当たる項目のレセプト請求名称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　‘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回数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日’ </a:t>
                      </a:r>
                      <a:r>
                        <a:rPr lang="en-US" altLang="ja-JP" sz="900" b="0" i="0" u="none" strike="noStrike" kern="1200" dirty="0">
                          <a:solidFill>
                            <a:srgbClr val="000000"/>
                          </a:solidFill>
                          <a:latin typeface="Meiryo UI" pitchFamily="34" charset="-128"/>
                          <a:ea typeface="Meiryo UI" pitchFamily="34" charset="-128"/>
                          <a:cs typeface="+mn-cs"/>
                        </a:rPr>
                        <a:t>-  </a:t>
                      </a:r>
                      <a:r>
                        <a:rPr lang="ja-JP" altLang="en-US" sz="900" b="0" i="0" u="none" strike="noStrike" kern="1200" dirty="0">
                          <a:solidFill>
                            <a:srgbClr val="000000"/>
                          </a:solidFill>
                          <a:latin typeface="Meiryo UI" pitchFamily="34" charset="-128"/>
                          <a:ea typeface="Meiryo UI" pitchFamily="34" charset="-128"/>
                          <a:cs typeface="+mn-cs"/>
                        </a:rPr>
                        <a:t>累積しないこと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indent="85725" algn="l" defTabSz="914400" rtl="0" eaLnBrk="1" fontAlgn="ctr" latinLnBrk="1" hangingPunct="1"/>
                      <a:r>
                        <a:rPr lang="ja-JP" altLang="en-US" sz="900" b="0" i="0" u="none" strike="noStrike" kern="1200" dirty="0">
                          <a:solidFill>
                            <a:srgbClr val="000000"/>
                          </a:solidFill>
                          <a:latin typeface="Meiryo UI" pitchFamily="34" charset="-128"/>
                          <a:ea typeface="Meiryo UI" pitchFamily="34" charset="-128"/>
                          <a:cs typeface="+mn-cs"/>
                        </a:rPr>
                        <a:t>処方１回で</a:t>
                      </a:r>
                      <a:r>
                        <a:rPr lang="en-US" altLang="ja-JP" sz="900" b="1" i="0" u="none" strike="noStrike" kern="1200" dirty="0">
                          <a:solidFill>
                            <a:srgbClr val="000000"/>
                          </a:solidFill>
                          <a:latin typeface="Meiryo UI" pitchFamily="34" charset="-128"/>
                          <a:ea typeface="Meiryo UI" pitchFamily="34" charset="-128"/>
                          <a:cs typeface="+mn-cs"/>
                        </a:rPr>
                        <a:t>@</a:t>
                      </a:r>
                      <a:r>
                        <a:rPr lang="en-US" altLang="ja-JP" sz="900" b="1" i="0" u="none" strike="noStrike" kern="1200" dirty="0" err="1">
                          <a:solidFill>
                            <a:srgbClr val="000000"/>
                          </a:solidFill>
                          <a:latin typeface="Meiryo UI" pitchFamily="34" charset="-128"/>
                          <a:ea typeface="Meiryo UI" pitchFamily="34" charset="-128"/>
                          <a:cs typeface="+mn-cs"/>
                        </a:rPr>
                        <a:t>DistTimes</a:t>
                      </a:r>
                      <a:r>
                        <a:rPr lang="en-US" altLang="ja-JP" sz="900" b="1" i="0" u="none" strike="noStrike" kern="1200" dirty="0">
                          <a:solidFill>
                            <a:srgbClr val="000000"/>
                          </a:solidFill>
                          <a:latin typeface="Meiryo UI" pitchFamily="34" charset="-128"/>
                          <a:ea typeface="Meiryo UI" pitchFamily="34" charset="-128"/>
                          <a:cs typeface="+mn-cs"/>
                        </a:rPr>
                        <a:t>(000*</a:t>
                      </a:r>
                      <a:r>
                        <a:rPr lang="ja-JP" altLang="en-US" sz="900" b="1" i="0" u="none" strike="noStrike" kern="1200" dirty="0">
                          <a:solidFill>
                            <a:srgbClr val="000000"/>
                          </a:solidFill>
                          <a:latin typeface="Meiryo UI" pitchFamily="34" charset="-128"/>
                          <a:ea typeface="Meiryo UI" pitchFamily="34" charset="-128"/>
                          <a:cs typeface="+mn-cs"/>
                        </a:rPr>
                        <a:t>日</a:t>
                      </a:r>
                      <a:r>
                        <a:rPr lang="en-US" altLang="ja-JP" sz="900" b="1" i="0" u="none" strike="noStrike" kern="1200" dirty="0">
                          <a:solidFill>
                            <a:srgbClr val="000000"/>
                          </a:solidFill>
                          <a:latin typeface="Meiryo UI" pitchFamily="34" charset="-128"/>
                          <a:ea typeface="Meiryo UI" pitchFamily="34" charset="-128"/>
                          <a:cs typeface="+mn-cs"/>
                        </a:rPr>
                        <a:t>)@</a:t>
                      </a:r>
                      <a:r>
                        <a:rPr lang="ja-JP" altLang="en-US" sz="900" b="0" i="0" u="none" strike="noStrike" kern="1200" dirty="0">
                          <a:solidFill>
                            <a:srgbClr val="000000"/>
                          </a:solidFill>
                          <a:latin typeface="Meiryo UI" pitchFamily="34" charset="-128"/>
                          <a:ea typeface="Meiryo UI" pitchFamily="34" charset="-128"/>
                          <a:cs typeface="+mn-cs"/>
                        </a:rPr>
                        <a:t>分の投与はいかがでしょうか。</a:t>
                      </a:r>
                      <a:endParaRPr lang="en-US" altLang="ja-JP" sz="900" b="0" i="0" u="none" strike="noStrike" kern="1200" dirty="0">
                        <a:solidFill>
                          <a:srgbClr val="000000"/>
                        </a:solidFill>
                        <a:latin typeface="Meiryo UI" pitchFamily="34" charset="-128"/>
                        <a:ea typeface="Meiryo UI" pitchFamily="34" charset="-128"/>
                        <a:cs typeface="+mn-cs"/>
                      </a:endParaRPr>
                    </a:p>
                    <a:p>
                      <a:pPr marL="0" indent="85725" algn="l" defTabSz="914400" rtl="0" eaLnBrk="1" fontAlgn="ctr" latinLnBrk="1" hangingPunct="1"/>
                      <a:r>
                        <a:rPr lang="en-US" altLang="ja-JP" sz="900" b="0" i="0" u="none" strike="noStrike" kern="1200" dirty="0">
                          <a:solidFill>
                            <a:srgbClr val="000000"/>
                          </a:solidFill>
                          <a:latin typeface="Meiryo UI" pitchFamily="34" charset="-128"/>
                          <a:ea typeface="Meiryo UI" pitchFamily="34" charset="-128"/>
                          <a:cs typeface="+mn-cs"/>
                          <a:sym typeface="Wingdings" pitchFamily="2" charset="2"/>
                        </a:rPr>
                        <a:t> </a:t>
                      </a:r>
                      <a:r>
                        <a:rPr lang="ja-JP" altLang="en-US" sz="900" b="0" i="0" u="none" strike="noStrike" kern="1200" dirty="0">
                          <a:solidFill>
                            <a:srgbClr val="000000"/>
                          </a:solidFill>
                          <a:latin typeface="Meiryo UI" pitchFamily="34" charset="-128"/>
                          <a:ea typeface="Meiryo UI" pitchFamily="34" charset="-128"/>
                          <a:cs typeface="+mn-cs"/>
                        </a:rPr>
                        <a:t>処方１回でエビスタ錠６０ｍｇ　１２０日、エディロールカプセル０．７５</a:t>
                      </a:r>
                      <a:r>
                        <a:rPr lang="en-US" altLang="ja-JP" sz="900" b="0" i="0" u="none" strike="noStrike" kern="1200" dirty="0">
                          <a:solidFill>
                            <a:srgbClr val="000000"/>
                          </a:solidFill>
                          <a:latin typeface="Meiryo UI" pitchFamily="34" charset="-128"/>
                          <a:ea typeface="Meiryo UI" pitchFamily="34" charset="-128"/>
                          <a:cs typeface="+mn-cs"/>
                        </a:rPr>
                        <a:t>μ</a:t>
                      </a:r>
                      <a:r>
                        <a:rPr lang="ja-JP" altLang="en-US" sz="900" b="0" i="0" u="none" strike="noStrike" kern="1200" dirty="0">
                          <a:solidFill>
                            <a:srgbClr val="000000"/>
                          </a:solidFill>
                          <a:latin typeface="Meiryo UI" pitchFamily="34" charset="-128"/>
                          <a:ea typeface="Meiryo UI" pitchFamily="34" charset="-128"/>
                          <a:cs typeface="+mn-cs"/>
                        </a:rPr>
                        <a:t>ｇ　１２０日、リバロＯＤ錠１ｍｇ　１２０日分の投与はいかがでしょうか。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8" name="Rectangle 2">
            <a:extLst>
              <a:ext uri="{FF2B5EF4-FFF2-40B4-BE49-F238E27FC236}">
                <a16:creationId xmlns:a16="http://schemas.microsoft.com/office/drawing/2014/main" id="{6258E0B2-BFA5-4D23-95A4-90DE2E42D13D}"/>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9" name="Rectangle 3">
            <a:extLst>
              <a:ext uri="{FF2B5EF4-FFF2-40B4-BE49-F238E27FC236}">
                <a16:creationId xmlns:a16="http://schemas.microsoft.com/office/drawing/2014/main" id="{C7217F48-B33E-4948-8EE0-21A0A96006C8}"/>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8.3</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0" name="Rectangle 4">
            <a:extLst>
              <a:ext uri="{FF2B5EF4-FFF2-40B4-BE49-F238E27FC236}">
                <a16:creationId xmlns:a16="http://schemas.microsoft.com/office/drawing/2014/main" id="{677DCD41-D0FA-405B-9824-B51399DB94B6}"/>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メッセージ － マクロ</a:t>
            </a:r>
            <a:endParaRPr kumimoji="1" lang="ko-KR" altLang="en-US" b="0" dirty="0">
              <a:solidFill>
                <a:srgbClr val="003399"/>
              </a:solidFill>
              <a:latin typeface="Meiryo UI" panose="020B0604030504040204" pitchFamily="50" charset="-128"/>
              <a:ea typeface="ＭＳ ゴシック" pitchFamily="49" charset="-128"/>
            </a:endParaRPr>
          </a:p>
        </p:txBody>
      </p:sp>
      <p:sp>
        <p:nvSpPr>
          <p:cNvPr id="11" name="슬라이드 번호 개체 틀 11">
            <a:extLst>
              <a:ext uri="{FF2B5EF4-FFF2-40B4-BE49-F238E27FC236}">
                <a16:creationId xmlns:a16="http://schemas.microsoft.com/office/drawing/2014/main" id="{6631F30F-4D6C-4F68-AF05-8C5A89032C55}"/>
              </a:ext>
            </a:extLst>
          </p:cNvPr>
          <p:cNvSpPr>
            <a:spLocks noGrp="1"/>
          </p:cNvSpPr>
          <p:nvPr>
            <p:ph type="sldNum" sz="quarter" idx="10"/>
          </p:nvPr>
        </p:nvSpPr>
        <p:spPr>
          <a:xfrm>
            <a:off x="4449763" y="6534150"/>
            <a:ext cx="485775" cy="260350"/>
          </a:xfrm>
        </p:spPr>
        <p:txBody>
          <a:bodyPr/>
          <a:lstStyle/>
          <a:p>
            <a:pPr>
              <a:defRPr/>
            </a:pPr>
            <a:fld id="{ADEE2CAF-93BC-4FC3-BC76-4ACC1FC48CE0}" type="slidenum">
              <a:rPr lang="ko-KR" altLang="en-US" smtClean="0"/>
              <a:pPr>
                <a:defRPr/>
              </a:pPr>
              <a:t>163</a:t>
            </a:fld>
            <a:endParaRPr lang="en-US" altLang="ko-KR"/>
          </a:p>
        </p:txBody>
      </p:sp>
      <p:sp>
        <p:nvSpPr>
          <p:cNvPr id="13" name="Text Box 5">
            <a:extLst>
              <a:ext uri="{FF2B5EF4-FFF2-40B4-BE49-F238E27FC236}">
                <a16:creationId xmlns:a16="http://schemas.microsoft.com/office/drawing/2014/main" id="{ACE96EEA-4819-4CEA-9DF2-F264B792CCA3}"/>
              </a:ext>
            </a:extLst>
          </p:cNvPr>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再審請求の申出付せんに使用されるメッセージを管理する部分です。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4" name="Text Box 5">
            <a:extLst>
              <a:ext uri="{FF2B5EF4-FFF2-40B4-BE49-F238E27FC236}">
                <a16:creationId xmlns:a16="http://schemas.microsoft.com/office/drawing/2014/main" id="{F5AC748D-0D21-4B41-AB82-16BA02283CA6}"/>
              </a:ext>
            </a:extLst>
          </p:cNvPr>
          <p:cNvSpPr txBox="1">
            <a:spLocks noChangeArrowheads="1"/>
          </p:cNvSpPr>
          <p:nvPr/>
        </p:nvSpPr>
        <p:spPr bwMode="auto">
          <a:xfrm>
            <a:off x="315364" y="6297612"/>
            <a:ext cx="8199986" cy="230832"/>
          </a:xfrm>
          <a:prstGeom prst="rect">
            <a:avLst/>
          </a:prstGeom>
          <a:noFill/>
          <a:ln w="9525">
            <a:noFill/>
            <a:miter lim="800000"/>
            <a:headEnd/>
            <a:tailEnd/>
          </a:ln>
        </p:spPr>
        <p:txBody>
          <a:bodyPr wrap="square">
            <a:spAutoFit/>
          </a:bodyPr>
          <a:lstStyle/>
          <a:p>
            <a:pPr>
              <a:spcBef>
                <a:spcPct val="50000"/>
              </a:spcBef>
            </a:pPr>
            <a:r>
              <a:rPr lang="ja-JP" altLang="en-US" sz="900" b="0" dirty="0">
                <a:latin typeface="Meiryo UI" pitchFamily="34" charset="-128"/>
                <a:ea typeface="Meiryo UI" pitchFamily="34" charset="-128"/>
              </a:rPr>
              <a:t>＊ マクロは漢字以外はすべてスペースなしの半角文字で入力します。</a:t>
            </a:r>
            <a:endParaRPr lang="en-US" altLang="ko-KR" sz="900" b="0" dirty="0">
              <a:latin typeface="Meiryo UI" pitchFamily="34" charset="-128"/>
              <a:ea typeface="Meiryo UI" pitchFamily="34" charset="-128"/>
            </a:endParaRPr>
          </a:p>
        </p:txBody>
      </p:sp>
    </p:spTree>
    <p:extLst>
      <p:ext uri="{BB962C8B-B14F-4D97-AF65-F5344CB8AC3E}">
        <p14:creationId xmlns:p14="http://schemas.microsoft.com/office/powerpoint/2010/main" val="379834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5"/>
          <p:cNvSpPr txBox="1">
            <a:spLocks noChangeArrowheads="1"/>
          </p:cNvSpPr>
          <p:nvPr/>
        </p:nvSpPr>
        <p:spPr bwMode="auto">
          <a:xfrm>
            <a:off x="298450" y="1966913"/>
            <a:ext cx="2471383" cy="3901068"/>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ルール段階</a:t>
            </a:r>
            <a:r>
              <a:rPr lang="en-US" altLang="ja-JP" sz="900" b="0" dirty="0">
                <a:latin typeface="Meiryo UI" pitchFamily="34" charset="-128"/>
                <a:ea typeface="Meiryo UI" pitchFamily="34" charset="-128"/>
              </a:rPr>
              <a:t>0〜</a:t>
            </a:r>
            <a:r>
              <a:rPr lang="ja-JP" altLang="en-US" sz="900" b="0" dirty="0">
                <a:latin typeface="Meiryo UI" pitchFamily="34" charset="-128"/>
                <a:ea typeface="Meiryo UI" pitchFamily="34" charset="-128"/>
              </a:rPr>
              <a:t>を順次実行して、すべての段階での条件を満たしていれば、エラーとして処理します。</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段階</a:t>
            </a:r>
            <a:r>
              <a:rPr lang="en-US" altLang="ja-JP" sz="900" b="0" dirty="0">
                <a:latin typeface="Meiryo UI" pitchFamily="34" charset="-128"/>
                <a:ea typeface="Meiryo UI" pitchFamily="34" charset="-128"/>
              </a:rPr>
              <a:t>0</a:t>
            </a:r>
            <a:r>
              <a:rPr lang="ja-JP" altLang="en-US" sz="900" b="0" dirty="0">
                <a:latin typeface="Meiryo UI" pitchFamily="34" charset="-128"/>
                <a:ea typeface="Meiryo UI" pitchFamily="34" charset="-128"/>
              </a:rPr>
              <a:t>はコーディング方式の対象項目に対応します。 （再審要求を介して削減を要求している診療行為</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医薬品</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特定の器材）</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段階</a:t>
            </a:r>
            <a:r>
              <a:rPr lang="en-US" altLang="ja-JP" sz="900" b="0" dirty="0">
                <a:latin typeface="Meiryo UI" pitchFamily="34" charset="-128"/>
                <a:ea typeface="Meiryo UI" pitchFamily="34" charset="-128"/>
              </a:rPr>
              <a:t>1</a:t>
            </a:r>
            <a:r>
              <a:rPr lang="ja-JP" altLang="en-US" sz="900" b="0" dirty="0">
                <a:latin typeface="Meiryo UI" pitchFamily="34" charset="-128"/>
                <a:ea typeface="Meiryo UI" pitchFamily="34" charset="-128"/>
              </a:rPr>
              <a:t>以降は符号化方式の参照項目（対象項目の正誤を判断するために参照する診療行為</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医薬品</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特定の器材</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コメント）、点検傷病に対応します。参照範囲は段階</a:t>
            </a:r>
            <a:r>
              <a:rPr lang="en-US" altLang="ja-JP" sz="900" b="0" dirty="0">
                <a:latin typeface="Meiryo UI" pitchFamily="34" charset="-128"/>
                <a:ea typeface="Meiryo UI" pitchFamily="34" charset="-128"/>
              </a:rPr>
              <a:t>0</a:t>
            </a:r>
            <a:r>
              <a:rPr lang="ja-JP" altLang="en-US" sz="900" b="0" dirty="0">
                <a:latin typeface="Meiryo UI" pitchFamily="34" charset="-128"/>
                <a:ea typeface="Meiryo UI" pitchFamily="34" charset="-128"/>
              </a:rPr>
              <a:t>の項目を基準に様々な設定ができます。  </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それぞれのルール段階ごとに複数のルールグループを接続することができ、一つのルールグループは、多数のルール段階に接続することができます。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ルールグループは診療行為、医薬品、特定の器材、傷病名のつづりで、後に説明します。 </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5)  </a:t>
            </a:r>
            <a:r>
              <a:rPr lang="ja-JP" altLang="en-US" sz="900" b="0" dirty="0">
                <a:latin typeface="Meiryo UI" pitchFamily="34" charset="-128"/>
                <a:ea typeface="Meiryo UI" pitchFamily="34" charset="-128"/>
              </a:rPr>
              <a:t>ルール段階詳細はルール段階ごとに詳細条件を追加するときに使用します。</a:t>
            </a:r>
            <a:endParaRPr lang="en-US" altLang="ko-KR" sz="900" b="0" dirty="0">
              <a:latin typeface="Meiryo UI" pitchFamily="34" charset="-128"/>
              <a:ea typeface="Meiryo UI" pitchFamily="34" charset="-128"/>
            </a:endParaRPr>
          </a:p>
        </p:txBody>
      </p:sp>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164</a:t>
            </a:fld>
            <a:endParaRPr lang="en-US" altLang="ko-KR"/>
          </a:p>
        </p:txBody>
      </p:sp>
      <p:sp>
        <p:nvSpPr>
          <p:cNvPr id="13"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4"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5"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ルール段階、ルール段階詳細</a:t>
            </a:r>
            <a:endParaRPr kumimoji="1" lang="ko-KR" altLang="en-US" b="0" dirty="0">
              <a:solidFill>
                <a:srgbClr val="003399"/>
              </a:solidFill>
              <a:latin typeface="Meiryo UI" panose="020B0604030504040204" pitchFamily="50" charset="-128"/>
              <a:ea typeface="ＭＳ ゴシック" pitchFamily="49" charset="-128"/>
            </a:endParaRPr>
          </a:p>
        </p:txBody>
      </p:sp>
      <p:pic>
        <p:nvPicPr>
          <p:cNvPr id="2" name="図 1"/>
          <p:cNvPicPr>
            <a:picLocks noChangeAspect="1"/>
          </p:cNvPicPr>
          <p:nvPr/>
        </p:nvPicPr>
        <p:blipFill>
          <a:blip r:embed="rId3"/>
          <a:stretch>
            <a:fillRect/>
          </a:stretch>
        </p:blipFill>
        <p:spPr>
          <a:xfrm>
            <a:off x="2769833" y="1654175"/>
            <a:ext cx="3308976" cy="4391025"/>
          </a:xfrm>
          <a:prstGeom prst="rect">
            <a:avLst/>
          </a:prstGeom>
        </p:spPr>
      </p:pic>
      <p:pic>
        <p:nvPicPr>
          <p:cNvPr id="16" name="Picture 2">
            <a:extLst>
              <a:ext uri="{FF2B5EF4-FFF2-40B4-BE49-F238E27FC236}">
                <a16:creationId xmlns:a16="http://schemas.microsoft.com/office/drawing/2014/main" id="{2D67C389-D3DD-4F98-A82F-47BEDB5F0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7222" y="1236821"/>
            <a:ext cx="2780877" cy="178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5">
            <a:extLst>
              <a:ext uri="{FF2B5EF4-FFF2-40B4-BE49-F238E27FC236}">
                <a16:creationId xmlns:a16="http://schemas.microsoft.com/office/drawing/2014/main" id="{26BEA438-21D7-45EE-8AC6-9911CD37B4FD}"/>
              </a:ext>
            </a:extLst>
          </p:cNvPr>
          <p:cNvSpPr txBox="1">
            <a:spLocks noChangeArrowheads="1"/>
          </p:cNvSpPr>
          <p:nvPr/>
        </p:nvSpPr>
        <p:spPr bwMode="auto">
          <a:xfrm>
            <a:off x="6120733" y="3429000"/>
            <a:ext cx="2918991" cy="1200329"/>
          </a:xfrm>
          <a:prstGeom prst="rect">
            <a:avLst/>
          </a:prstGeom>
          <a:solidFill>
            <a:schemeClr val="tx1"/>
          </a:solidFill>
          <a:ln w="9525">
            <a:noFill/>
            <a:miter lim="800000"/>
            <a:headEnd/>
            <a:tailEnd/>
          </a:ln>
        </p:spPr>
        <p:txBody>
          <a:bodyPr wrap="square">
            <a:spAutoFit/>
          </a:bodyPr>
          <a:lstStyle/>
          <a:p>
            <a:pPr>
              <a:spcBef>
                <a:spcPct val="50000"/>
              </a:spcBef>
            </a:pPr>
            <a:r>
              <a:rPr lang="en-US" altLang="ja-JP" sz="800" b="0" dirty="0">
                <a:latin typeface="Meiryo UI" pitchFamily="34" charset="-128"/>
                <a:ea typeface="Meiryo UI" pitchFamily="34" charset="-128"/>
              </a:rPr>
              <a:t>6) </a:t>
            </a:r>
            <a:r>
              <a:rPr lang="ja-JP" altLang="en-US" sz="800" b="0" dirty="0">
                <a:latin typeface="Meiryo UI" pitchFamily="34" charset="-128"/>
                <a:ea typeface="Meiryo UI" pitchFamily="34" charset="-128"/>
              </a:rPr>
              <a:t>点検ルール段階詳細登録を易しくできます。</a:t>
            </a:r>
            <a:endParaRPr lang="en-US" altLang="ja-JP" sz="800" b="0" dirty="0">
              <a:latin typeface="Meiryo UI" pitchFamily="34" charset="-128"/>
              <a:ea typeface="Meiryo UI" pitchFamily="34" charset="-128"/>
            </a:endParaRPr>
          </a:p>
          <a:p>
            <a:pPr marL="85725" indent="-85725">
              <a:spcBef>
                <a:spcPct val="50000"/>
              </a:spcBef>
            </a:pPr>
            <a:r>
              <a:rPr lang="en-US" altLang="ja-JP" sz="800" b="0" dirty="0">
                <a:latin typeface="Meiryo UI" pitchFamily="34" charset="-128"/>
                <a:ea typeface="Meiryo UI" pitchFamily="34" charset="-128"/>
              </a:rPr>
              <a:t>   </a:t>
            </a:r>
            <a:r>
              <a:rPr lang="ja-JP" altLang="en-US" sz="800" b="0" dirty="0">
                <a:latin typeface="Meiryo UI" pitchFamily="34" charset="-128"/>
                <a:ea typeface="Meiryo UI" pitchFamily="34" charset="-128"/>
              </a:rPr>
              <a:t>よく使用される比較項目をコンボリストから選択してすぐに登録することができます。</a:t>
            </a:r>
          </a:p>
          <a:p>
            <a:pPr marL="85725" indent="-85725">
              <a:spcBef>
                <a:spcPct val="50000"/>
              </a:spcBef>
            </a:pPr>
            <a:r>
              <a:rPr lang="ja-JP" altLang="en-US" sz="800" b="0" dirty="0">
                <a:latin typeface="Meiryo UI" pitchFamily="34" charset="-128"/>
                <a:ea typeface="Meiryo UI" pitchFamily="34" charset="-128"/>
              </a:rPr>
              <a:t>    選択せずに「追加」ボタンをクリックするとルール段階詳細を登録できる</a:t>
            </a:r>
            <a:r>
              <a:rPr lang="en-US" altLang="ja-JP" sz="800" b="0" dirty="0">
                <a:latin typeface="Meiryo UI" pitchFamily="34" charset="-128"/>
                <a:ea typeface="Meiryo UI" pitchFamily="34" charset="-128"/>
              </a:rPr>
              <a:t>[</a:t>
            </a:r>
            <a:r>
              <a:rPr lang="ja-JP" altLang="en-US" sz="800" b="0" dirty="0">
                <a:latin typeface="Meiryo UI" pitchFamily="34" charset="-128"/>
                <a:ea typeface="Meiryo UI" pitchFamily="34" charset="-128"/>
              </a:rPr>
              <a:t>ルール段階詳細 </a:t>
            </a:r>
            <a:r>
              <a:rPr lang="en-US" altLang="ja-JP" sz="800" b="0" dirty="0">
                <a:latin typeface="Meiryo UI" pitchFamily="34" charset="-128"/>
                <a:ea typeface="Meiryo UI" pitchFamily="34" charset="-128"/>
              </a:rPr>
              <a:t>:::</a:t>
            </a:r>
            <a:r>
              <a:rPr lang="ja-JP" altLang="en-US" sz="800" b="0" dirty="0">
                <a:latin typeface="Meiryo UI" pitchFamily="34" charset="-128"/>
                <a:ea typeface="Meiryo UI" pitchFamily="34" charset="-128"/>
              </a:rPr>
              <a:t>追加</a:t>
            </a:r>
            <a:r>
              <a:rPr lang="en-US" altLang="ja-JP" sz="800" b="0" dirty="0">
                <a:latin typeface="Meiryo UI" pitchFamily="34" charset="-128"/>
                <a:ea typeface="Meiryo UI" pitchFamily="34" charset="-128"/>
              </a:rPr>
              <a:t>] </a:t>
            </a:r>
            <a:r>
              <a:rPr lang="ja-JP" altLang="en-US" sz="800" b="0" dirty="0">
                <a:latin typeface="Meiryo UI" pitchFamily="34" charset="-128"/>
                <a:ea typeface="Meiryo UI" pitchFamily="34" charset="-128"/>
              </a:rPr>
              <a:t>ポップアップ画面を呼び出します。</a:t>
            </a:r>
            <a:endParaRPr lang="en-US" altLang="ja-JP" sz="800" b="0" dirty="0">
              <a:latin typeface="Meiryo UI" pitchFamily="34" charset="-128"/>
              <a:ea typeface="Meiryo UI" pitchFamily="34" charset="-128"/>
            </a:endParaRPr>
          </a:p>
          <a:p>
            <a:pPr>
              <a:spcBef>
                <a:spcPct val="50000"/>
              </a:spcBef>
            </a:pPr>
            <a:endParaRPr lang="en-US" altLang="ko-KR" sz="800" b="0" dirty="0">
              <a:latin typeface="Meiryo UI" pitchFamily="34" charset="-128"/>
              <a:ea typeface="Meiryo UI" pitchFamily="34" charset="-128"/>
            </a:endParaRPr>
          </a:p>
          <a:p>
            <a:pPr>
              <a:spcBef>
                <a:spcPct val="50000"/>
              </a:spcBef>
            </a:pPr>
            <a:endParaRPr lang="en-US" altLang="ko-KR" sz="800" b="0" dirty="0">
              <a:latin typeface="Meiryo UI" pitchFamily="34" charset="-128"/>
              <a:ea typeface="Meiryo UI"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165</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9"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ルール段階 </a:t>
            </a:r>
            <a:r>
              <a:rPr kumimoji="1" lang="ja-JP" altLang="en-US" b="0" dirty="0" err="1">
                <a:solidFill>
                  <a:srgbClr val="003366"/>
                </a:solidFill>
                <a:latin typeface="Meiryo UI" panose="020B0604030504040204" pitchFamily="50" charset="-128"/>
                <a:ea typeface="Meiryo UI" panose="020B0604030504040204" pitchFamily="50" charset="-128"/>
              </a:rPr>
              <a:t>ー</a:t>
            </a:r>
            <a:r>
              <a:rPr kumimoji="1" lang="ja-JP" altLang="en-US" b="0" dirty="0">
                <a:solidFill>
                  <a:srgbClr val="003366"/>
                </a:solidFill>
                <a:latin typeface="Meiryo UI" panose="020B0604030504040204" pitchFamily="50" charset="-128"/>
                <a:ea typeface="Meiryo UI" panose="020B0604030504040204" pitchFamily="50" charset="-128"/>
              </a:rPr>
              <a:t> 項目説明（１／５）</a:t>
            </a:r>
            <a:endParaRPr kumimoji="1" lang="ko-KR" altLang="en-US" b="0" dirty="0">
              <a:solidFill>
                <a:srgbClr val="003399"/>
              </a:solidFill>
              <a:latin typeface="Meiryo UI" panose="020B0604030504040204" pitchFamily="50" charset="-128"/>
              <a:ea typeface="ＭＳ ゴシック" pitchFamily="49" charset="-128"/>
            </a:endParaRPr>
          </a:p>
        </p:txBody>
      </p:sp>
      <p:graphicFrame>
        <p:nvGraphicFramePr>
          <p:cNvPr id="7" name="표 6"/>
          <p:cNvGraphicFramePr>
            <a:graphicFrameLocks noGrp="1"/>
          </p:cNvGraphicFramePr>
          <p:nvPr>
            <p:extLst>
              <p:ext uri="{D42A27DB-BD31-4B8C-83A1-F6EECF244321}">
                <p14:modId xmlns:p14="http://schemas.microsoft.com/office/powerpoint/2010/main" val="3188841795"/>
              </p:ext>
            </p:extLst>
          </p:nvPr>
        </p:nvGraphicFramePr>
        <p:xfrm>
          <a:off x="403860" y="1412261"/>
          <a:ext cx="8562340" cy="5106100"/>
        </p:xfrm>
        <a:graphic>
          <a:graphicData uri="http://schemas.openxmlformats.org/drawingml/2006/table">
            <a:tbl>
              <a:tblPr/>
              <a:tblGrid>
                <a:gridCol w="1275848">
                  <a:extLst>
                    <a:ext uri="{9D8B030D-6E8A-4147-A177-3AD203B41FA5}">
                      <a16:colId xmlns:a16="http://schemas.microsoft.com/office/drawing/2014/main" val="20000"/>
                    </a:ext>
                  </a:extLst>
                </a:gridCol>
                <a:gridCol w="2847821">
                  <a:extLst>
                    <a:ext uri="{9D8B030D-6E8A-4147-A177-3AD203B41FA5}">
                      <a16:colId xmlns:a16="http://schemas.microsoft.com/office/drawing/2014/main" val="20001"/>
                    </a:ext>
                  </a:extLst>
                </a:gridCol>
                <a:gridCol w="4438671">
                  <a:extLst>
                    <a:ext uri="{9D8B030D-6E8A-4147-A177-3AD203B41FA5}">
                      <a16:colId xmlns:a16="http://schemas.microsoft.com/office/drawing/2014/main" val="20002"/>
                    </a:ext>
                  </a:extLst>
                </a:gridCol>
              </a:tblGrid>
              <a:tr h="167710">
                <a:tc>
                  <a:txBody>
                    <a:bodyPr/>
                    <a:lstStyle/>
                    <a:p>
                      <a:pPr algn="ctr" fontAlgn="ctr"/>
                      <a:r>
                        <a:rPr lang="ko-KR" altLang="en-US" sz="900" b="1" i="0" u="none" strike="noStrike" dirty="0">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74010">
                <a:tc>
                  <a:txBody>
                    <a:bodyPr/>
                    <a:lstStyle/>
                    <a:p>
                      <a:pPr algn="ctr" fontAlgn="ctr"/>
                      <a:r>
                        <a:rPr lang="ja-JP" altLang="en-US" sz="900" b="0" i="0" u="none" strike="noStrike">
                          <a:solidFill>
                            <a:srgbClr val="000000"/>
                          </a:solidFill>
                          <a:latin typeface="Meiryo UI" pitchFamily="34" charset="-128"/>
                          <a:ea typeface="Meiryo UI" pitchFamily="34" charset="-128"/>
                        </a:rPr>
                        <a:t>ルール</a:t>
                      </a:r>
                      <a:r>
                        <a:rPr lang="ko-KR" altLang="en-US" sz="900" b="0" i="0" u="none" strike="noStrike">
                          <a:solidFill>
                            <a:srgbClr val="000000"/>
                          </a:solidFill>
                          <a:latin typeface="Meiryo UI" pitchFamily="34" charset="-128"/>
                        </a:rPr>
                        <a:t>段階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「ルール段階一連番号</a:t>
                      </a:r>
                      <a:br>
                        <a:rPr lang="ja-JP" altLang="en-US" sz="900" b="0" i="0" u="none" strike="noStrike">
                          <a:solidFill>
                            <a:srgbClr val="000000"/>
                          </a:solidFill>
                          <a:latin typeface="Meiryo UI" pitchFamily="34" charset="-128"/>
                          <a:ea typeface="Meiryo UI" pitchFamily="34" charset="-128"/>
                        </a:rPr>
                      </a:br>
                      <a:r>
                        <a:rPr lang="ja-JP" altLang="en-US" sz="900" b="0" i="0" u="none" strike="noStrike">
                          <a:solidFill>
                            <a:srgbClr val="000000"/>
                          </a:solidFill>
                          <a:latin typeface="Meiryo UI" pitchFamily="34" charset="-128"/>
                          <a:ea typeface="Meiryo UI" pitchFamily="34" charset="-128"/>
                        </a:rPr>
                        <a:t>  （</a:t>
                      </a:r>
                      <a:r>
                        <a:rPr lang="en-US" altLang="ja-JP" sz="900" b="0" i="0" u="none" strike="noStrike">
                          <a:solidFill>
                            <a:srgbClr val="000000"/>
                          </a:solidFill>
                          <a:latin typeface="Meiryo UI" pitchFamily="34" charset="-128"/>
                          <a:ea typeface="Meiryo UI" pitchFamily="34" charset="-128"/>
                        </a:rPr>
                        <a:t>0</a:t>
                      </a:r>
                      <a:r>
                        <a:rPr lang="ja-JP" altLang="en-US" sz="900" b="0" i="0" u="none" strike="noStrike">
                          <a:solidFill>
                            <a:srgbClr val="000000"/>
                          </a:solidFill>
                          <a:latin typeface="Meiryo UI" pitchFamily="34" charset="-128"/>
                          <a:ea typeface="Meiryo UI" pitchFamily="34" charset="-128"/>
                        </a:rPr>
                        <a:t>段階の表示は、</a:t>
                      </a:r>
                      <a:r>
                        <a:rPr lang="en-US" altLang="ja-JP" sz="900" b="0" i="0" u="none" strike="noStrike">
                          <a:solidFill>
                            <a:srgbClr val="000000"/>
                          </a:solidFill>
                          <a:latin typeface="Meiryo UI" pitchFamily="34" charset="-128"/>
                          <a:ea typeface="Meiryo UI" pitchFamily="34" charset="-128"/>
                        </a:rPr>
                        <a:t>000</a:t>
                      </a:r>
                      <a:r>
                        <a:rPr lang="ja-JP" altLang="en-US" sz="900" b="0" i="0" u="none" strike="noStrike">
                          <a:solidFill>
                            <a:srgbClr val="000000"/>
                          </a:solidFill>
                          <a:latin typeface="Meiryo UI" pitchFamily="34" charset="-128"/>
                          <a:ea typeface="Meiryo UI" pitchFamily="34" charset="-128"/>
                        </a:rPr>
                        <a:t>のように</a:t>
                      </a:r>
                      <a:r>
                        <a:rPr lang="en-US" altLang="ja-JP" sz="900" b="0" i="0" u="none" strike="noStrike">
                          <a:solidFill>
                            <a:srgbClr val="000000"/>
                          </a:solidFill>
                          <a:latin typeface="Meiryo UI" pitchFamily="34" charset="-128"/>
                          <a:ea typeface="Meiryo UI" pitchFamily="34" charset="-128"/>
                        </a:rPr>
                        <a:t>3</a:t>
                      </a:r>
                      <a:r>
                        <a:rPr lang="ja-JP" altLang="en-US" sz="900" b="0" i="0" u="none" strike="noStrike">
                          <a:solidFill>
                            <a:srgbClr val="000000"/>
                          </a:solidFill>
                          <a:latin typeface="Meiryo UI" pitchFamily="34" charset="-128"/>
                          <a:ea typeface="Meiryo UI" pitchFamily="34" charset="-128"/>
                        </a:rPr>
                        <a:t>桁のに表示される。）」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基本ベースは、</a:t>
                      </a:r>
                      <a:r>
                        <a:rPr lang="en-US" altLang="ja-JP" sz="900" b="0" i="0" u="none" strike="noStrike" dirty="0">
                          <a:solidFill>
                            <a:srgbClr val="000000"/>
                          </a:solidFill>
                          <a:latin typeface="Meiryo UI" pitchFamily="34" charset="-128"/>
                          <a:ea typeface="Meiryo UI" pitchFamily="34" charset="-128"/>
                        </a:rPr>
                        <a:t>000</a:t>
                      </a:r>
                      <a:r>
                        <a:rPr lang="ja-JP" altLang="en-US" sz="900" b="0" i="0" u="none" strike="noStrike" dirty="0">
                          <a:solidFill>
                            <a:srgbClr val="000000"/>
                          </a:solidFill>
                          <a:latin typeface="Meiryo UI" pitchFamily="34" charset="-128"/>
                          <a:ea typeface="Meiryo UI" pitchFamily="34" charset="-128"/>
                        </a:rPr>
                        <a:t>段階から進行。順次段階は追加される。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7710">
                <a:tc>
                  <a:txBody>
                    <a:bodyPr/>
                    <a:lstStyle/>
                    <a:p>
                      <a:pPr algn="ctr" fontAlgn="ctr"/>
                      <a:r>
                        <a:rPr lang="ko-KR" altLang="en-US" sz="900" b="0" i="0" u="none" strike="noStrike">
                          <a:solidFill>
                            <a:srgbClr val="000000"/>
                          </a:solidFill>
                          <a:latin typeface="Meiryo UI" pitchFamily="34" charset="-128"/>
                        </a:rPr>
                        <a:t>摘要区分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ルール適用区分を表示。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診療行為（調剤外） </a:t>
                      </a:r>
                      <a:r>
                        <a:rPr lang="en-US" altLang="zh-TW" sz="900" b="0" i="0" u="none" strike="noStrike" dirty="0">
                          <a:solidFill>
                            <a:srgbClr val="000000"/>
                          </a:solidFill>
                          <a:latin typeface="Meiryo UI" pitchFamily="34" charset="-128"/>
                          <a:ea typeface="Meiryo UI" pitchFamily="34" charset="-128"/>
                        </a:rPr>
                        <a:t>(SI)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医薬品（調剤外）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Y1)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特定器材（調剤外）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医薬品（調剤）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Y4)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傷病名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特定器材（調剤）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コメント（調剤外） </a:t>
                      </a:r>
                      <a:r>
                        <a:rPr lang="en-US" altLang="ja-JP" sz="900" b="0" i="0" u="none" strike="noStrike" dirty="0">
                          <a:solidFill>
                            <a:srgbClr val="000000"/>
                          </a:solidFill>
                          <a:latin typeface="Meiryo UI" pitchFamily="34" charset="-128"/>
                          <a:ea typeface="Meiryo UI" pitchFamily="34" charset="-128"/>
                        </a:rPr>
                        <a:t>(C1)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コメント（調剤） </a:t>
                      </a:r>
                      <a:r>
                        <a:rPr lang="en-US" altLang="ja-JP" sz="900" b="0" i="0" u="none" strike="noStrike" dirty="0">
                          <a:solidFill>
                            <a:srgbClr val="000000"/>
                          </a:solidFill>
                          <a:latin typeface="Meiryo UI" pitchFamily="34" charset="-128"/>
                          <a:ea typeface="Meiryo UI" pitchFamily="34" charset="-128"/>
                        </a:rPr>
                        <a:t>(C4)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コメント </a:t>
                      </a:r>
                      <a:r>
                        <a:rPr lang="en-US" altLang="ja-JP"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医薬品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IY)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特定器材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67710">
                <a:tc>
                  <a:txBody>
                    <a:bodyPr/>
                    <a:lstStyle/>
                    <a:p>
                      <a:pPr algn="ctr" fontAlgn="ctr"/>
                      <a:r>
                        <a:rPr lang="ko-KR" altLang="en-US" sz="900" b="0" i="0" u="none" strike="noStrike">
                          <a:solidFill>
                            <a:srgbClr val="000000"/>
                          </a:solidFill>
                          <a:latin typeface="Meiryo UI" pitchFamily="34" charset="-128"/>
                        </a:rPr>
                        <a:t>以外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摘要適用可否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外のチェックの場合、摘要適用可否</a:t>
                      </a:r>
                      <a:r>
                        <a:rPr lang="en-US" altLang="ja-JP" sz="900" b="0" i="0" u="none" strike="noStrike" dirty="0">
                          <a:solidFill>
                            <a:srgbClr val="000000"/>
                          </a:solidFill>
                          <a:latin typeface="Meiryo UI" pitchFamily="34" charset="-128"/>
                          <a:ea typeface="Meiryo UI" pitchFamily="34" charset="-128"/>
                        </a:rPr>
                        <a:t>='NO'</a:t>
                      </a:r>
                      <a:r>
                        <a:rPr lang="ja-JP" altLang="en-US" sz="900" b="0" i="0" u="none" strike="noStrike" dirty="0" err="1">
                          <a:solidFill>
                            <a:srgbClr val="000000"/>
                          </a:solidFill>
                          <a:latin typeface="Meiryo UI" pitchFamily="34" charset="-128"/>
                          <a:ea typeface="Meiryo UI" pitchFamily="34" charset="-128"/>
                        </a:rPr>
                        <a:t>、</a:t>
                      </a: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7710">
                <a:tc>
                  <a:txBody>
                    <a:bodyPr/>
                    <a:lstStyle/>
                    <a:p>
                      <a:pPr algn="ctr" fontAlgn="ctr"/>
                      <a:r>
                        <a:rPr lang="ko-KR" altLang="en-US" sz="900" b="0" i="0" u="none" strike="noStrike">
                          <a:solidFill>
                            <a:srgbClr val="000000"/>
                          </a:solidFill>
                          <a:latin typeface="Meiryo UI" pitchFamily="34" charset="-128"/>
                        </a:rPr>
                        <a:t>存在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摘要存在可否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存在チェックの場合、摘要存在可否</a:t>
                      </a:r>
                      <a:r>
                        <a:rPr lang="en-US" altLang="ja-JP" sz="900" b="0" i="0" u="none" strike="noStrike" dirty="0">
                          <a:solidFill>
                            <a:srgbClr val="000000"/>
                          </a:solidFill>
                          <a:latin typeface="Meiryo UI" pitchFamily="34" charset="-128"/>
                          <a:ea typeface="Meiryo UI" pitchFamily="34" charset="-128"/>
                        </a:rPr>
                        <a:t>= 'YES'</a:t>
                      </a:r>
                      <a:r>
                        <a:rPr lang="ja-JP" altLang="en-US" sz="900" b="0" i="0" u="none" strike="noStrike" dirty="0" err="1">
                          <a:solidFill>
                            <a:srgbClr val="000000"/>
                          </a:solidFill>
                          <a:latin typeface="Meiryo UI" pitchFamily="34" charset="-128"/>
                          <a:ea typeface="Meiryo UI" pitchFamily="34" charset="-128"/>
                        </a:rPr>
                        <a:t>、</a:t>
                      </a: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7710">
                <a:tc>
                  <a:txBody>
                    <a:bodyPr/>
                    <a:lstStyle/>
                    <a:p>
                      <a:pPr algn="ctr" fontAlgn="ctr"/>
                      <a:r>
                        <a:rPr lang="ja-JP" altLang="en-US" sz="900" b="0" i="0" u="none" strike="noStrike">
                          <a:solidFill>
                            <a:srgbClr val="000000"/>
                          </a:solidFill>
                          <a:latin typeface="Meiryo UI" pitchFamily="34" charset="-128"/>
                          <a:ea typeface="Meiryo UI" pitchFamily="34" charset="-128"/>
                        </a:rPr>
                        <a:t>確定</a:t>
                      </a:r>
                      <a:r>
                        <a:rPr lang="en-US" altLang="ja-JP" sz="900" b="0" i="0" u="none" strike="noStrike">
                          <a:solidFill>
                            <a:srgbClr val="000000"/>
                          </a:solidFill>
                          <a:latin typeface="Meiryo UI" pitchFamily="34" charset="-128"/>
                          <a:ea typeface="Meiryo UI" pitchFamily="34" charset="-128"/>
                        </a:rPr>
                        <a:t>/</a:t>
                      </a:r>
                      <a:r>
                        <a:rPr lang="ja-JP" altLang="en-US" sz="900" b="0" i="0" u="none" strike="noStrike">
                          <a:solidFill>
                            <a:srgbClr val="000000"/>
                          </a:solidFill>
                          <a:latin typeface="Meiryo UI" pitchFamily="34" charset="-128"/>
                          <a:ea typeface="Meiryo UI" pitchFamily="34" charset="-128"/>
                        </a:rPr>
                        <a:t>疑い 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確定傷病区分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r>
                        <a:rPr lang="en-US" altLang="ko-KR" sz="900" b="0" i="0" u="none" strike="noStrike" dirty="0">
                          <a:solidFill>
                            <a:srgbClr val="000000"/>
                          </a:solidFill>
                          <a:latin typeface="Meiryo UI" pitchFamily="34" charset="-128"/>
                          <a:ea typeface="Meiryo UI" pitchFamily="34" charset="-128"/>
                        </a:rPr>
                        <a:t>: { </a:t>
                      </a:r>
                      <a:r>
                        <a:rPr lang="ko-KR" altLang="en-US" sz="900" b="0" i="0" u="none" strike="noStrike" dirty="0">
                          <a:solidFill>
                            <a:srgbClr val="000000"/>
                          </a:solidFill>
                          <a:latin typeface="Meiryo UI" pitchFamily="34" charset="-128"/>
                        </a:rPr>
                        <a:t>値</a:t>
                      </a:r>
                      <a:r>
                        <a:rPr lang="ja-JP" altLang="en-US" sz="900" b="0" i="0" u="none" strike="noStrike" dirty="0">
                          <a:solidFill>
                            <a:srgbClr val="000000"/>
                          </a:solidFill>
                          <a:latin typeface="Meiryo UI" pitchFamily="34" charset="-128"/>
                          <a:ea typeface="Meiryo UI" pitchFamily="34" charset="-128"/>
                        </a:rPr>
                        <a:t>なし</a:t>
                      </a:r>
                      <a:r>
                        <a:rPr lang="en-US" altLang="ja-JP" sz="900" b="0" i="0" u="none" strike="noStrike" dirty="0">
                          <a:solidFill>
                            <a:srgbClr val="000000"/>
                          </a:solidFill>
                          <a:latin typeface="Meiryo UI" pitchFamily="34" charset="-128"/>
                          <a:ea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確定</a:t>
                      </a:r>
                      <a:r>
                        <a:rPr lang="ja-JP" altLang="en-US" sz="900" b="0" i="0" u="none" strike="noStrike" dirty="0">
                          <a:solidFill>
                            <a:srgbClr val="000000"/>
                          </a:solidFill>
                          <a:latin typeface="Meiryo UI" pitchFamily="34" charset="-128"/>
                          <a:ea typeface="Meiryo UI" pitchFamily="34" charset="-128"/>
                        </a:rPr>
                        <a:t>だけ </a:t>
                      </a:r>
                      <a:r>
                        <a:rPr lang="en-US" altLang="ja-JP" sz="900" b="0" i="0" u="none" strike="noStrike" dirty="0">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疑</a:t>
                      </a:r>
                      <a:r>
                        <a:rPr lang="ja-JP" altLang="en-US" sz="900" b="0" i="0" u="none" strike="noStrike" dirty="0">
                          <a:solidFill>
                            <a:srgbClr val="000000"/>
                          </a:solidFill>
                          <a:latin typeface="Meiryo UI" pitchFamily="34" charset="-128"/>
                          <a:ea typeface="Meiryo UI" pitchFamily="34" charset="-128"/>
                        </a:rPr>
                        <a:t>いだけ </a:t>
                      </a:r>
                      <a:r>
                        <a:rPr lang="en-US" altLang="ja-JP" sz="900" b="0" i="0" u="none" strike="noStrike" dirty="0">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確定</a:t>
                      </a:r>
                      <a:r>
                        <a:rPr lang="en-US" altLang="ko-KR" sz="900" b="0" i="0" u="none" strike="noStrike" dirty="0">
                          <a:solidFill>
                            <a:srgbClr val="000000"/>
                          </a:solidFill>
                          <a:latin typeface="Meiryo UI" pitchFamily="34" charset="-128"/>
                          <a:ea typeface="Meiryo UI" pitchFamily="34" charset="-128"/>
                        </a:rPr>
                        <a:t>/</a:t>
                      </a:r>
                      <a:r>
                        <a:rPr lang="ko-KR" altLang="en-US" sz="900" b="0" i="0" u="none" strike="noStrike" dirty="0">
                          <a:solidFill>
                            <a:srgbClr val="000000"/>
                          </a:solidFill>
                          <a:latin typeface="Meiryo UI" pitchFamily="34" charset="-128"/>
                        </a:rPr>
                        <a:t>疑</a:t>
                      </a:r>
                      <a:r>
                        <a:rPr lang="ja-JP" altLang="en-US" sz="900" b="0" i="0" u="none" strike="noStrike" dirty="0">
                          <a:solidFill>
                            <a:srgbClr val="000000"/>
                          </a:solidFill>
                          <a:latin typeface="Meiryo UI" pitchFamily="34" charset="-128"/>
                          <a:ea typeface="Meiryo UI" pitchFamily="34" charset="-128"/>
                        </a:rPr>
                        <a:t>い </a:t>
                      </a:r>
                      <a:r>
                        <a:rPr lang="en-US" altLang="ja-JP" sz="900" b="0" i="0" u="none" strike="noStrike" dirty="0">
                          <a:solidFill>
                            <a:srgbClr val="000000"/>
                          </a:solidFill>
                          <a:latin typeface="Meiryo UI" pitchFamily="34" charset="-128"/>
                          <a:ea typeface="Meiryo UI"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67710">
                <a:tc>
                  <a:txBody>
                    <a:bodyPr/>
                    <a:lstStyle/>
                    <a:p>
                      <a:pPr algn="ctr" fontAlgn="ctr"/>
                      <a:r>
                        <a:rPr lang="ko-KR" altLang="en-US" sz="900" b="0" i="0" u="none" strike="noStrike">
                          <a:solidFill>
                            <a:srgbClr val="000000"/>
                          </a:solidFill>
                          <a:latin typeface="Meiryo UI" pitchFamily="34" charset="-128"/>
                        </a:rPr>
                        <a:t>参照範囲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段階参照範囲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同一レセプト内 </a:t>
                      </a:r>
                      <a:r>
                        <a:rPr lang="en-US" altLang="ja-JP" sz="900" b="0" i="0" u="none" strike="noStrike" dirty="0">
                          <a:solidFill>
                            <a:srgbClr val="000000"/>
                          </a:solidFill>
                          <a:latin typeface="Meiryo UI" pitchFamily="34" charset="-128"/>
                          <a:ea typeface="Meiryo UI" pitchFamily="34"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同一一連の行為内 </a:t>
                      </a:r>
                      <a:r>
                        <a:rPr lang="en-US" altLang="ja-JP" sz="900" b="0" i="0" u="none" strike="noStrike" dirty="0">
                          <a:solidFill>
                            <a:srgbClr val="000000"/>
                          </a:solidFill>
                          <a:latin typeface="Meiryo UI" pitchFamily="34" charset="-128"/>
                          <a:ea typeface="Meiryo UI" pitchFamily="34" charset="-128"/>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同月内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900" b="0" i="0" u="none" strike="noStrike" dirty="0">
                          <a:solidFill>
                            <a:srgbClr val="000000"/>
                          </a:solidFill>
                          <a:latin typeface="Meiryo UI" pitchFamily="34" charset="-128"/>
                          <a:ea typeface="Meiryo UI" pitchFamily="34" charset="-128"/>
                        </a:rPr>
                        <a:t>x</a:t>
                      </a:r>
                      <a:r>
                        <a:rPr lang="ja-JP" altLang="en-US" sz="900" b="0" i="0" u="none" strike="noStrike" dirty="0">
                          <a:solidFill>
                            <a:srgbClr val="000000"/>
                          </a:solidFill>
                          <a:latin typeface="Meiryo UI" pitchFamily="34" charset="-128"/>
                          <a:ea typeface="Meiryo UI" pitchFamily="34" charset="-128"/>
                        </a:rPr>
                        <a:t>ヶ</a:t>
                      </a:r>
                      <a:r>
                        <a:rPr lang="ko-KR" altLang="en-US" sz="900" b="0" i="0" u="none" strike="noStrike" dirty="0">
                          <a:solidFill>
                            <a:srgbClr val="000000"/>
                          </a:solidFill>
                          <a:latin typeface="Meiryo UI" pitchFamily="34" charset="-128"/>
                        </a:rPr>
                        <a:t>月前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CN" altLang="en-US" sz="900" b="0" i="0" u="none" strike="noStrike" dirty="0">
                          <a:solidFill>
                            <a:srgbClr val="000000"/>
                          </a:solidFill>
                          <a:latin typeface="Meiryo UI" pitchFamily="34" charset="-128"/>
                          <a:ea typeface="Meiryo UI" pitchFamily="34" charset="-128"/>
                        </a:rPr>
                        <a:t>同一処方番号内 </a:t>
                      </a:r>
                      <a:r>
                        <a:rPr lang="en-US" altLang="zh-CN" sz="900" b="0" i="0" u="none" strike="noStrike" dirty="0">
                          <a:solidFill>
                            <a:srgbClr val="000000"/>
                          </a:solidFill>
                          <a:latin typeface="Meiryo UI" pitchFamily="34" charset="-128"/>
                          <a:ea typeface="Meiryo UI" pitchFamily="34" charset="-128"/>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同一調剤月日内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同一処方</a:t>
                      </a:r>
                      <a:r>
                        <a:rPr lang="ja-JP" altLang="en-US" sz="900" b="0" i="0" u="none" strike="noStrike" dirty="0">
                          <a:solidFill>
                            <a:srgbClr val="000000"/>
                          </a:solidFill>
                          <a:latin typeface="Meiryo UI" pitchFamily="34" charset="-128"/>
                          <a:ea typeface="Meiryo UI" pitchFamily="34" charset="-128"/>
                        </a:rPr>
                        <a:t>せん</a:t>
                      </a:r>
                      <a:r>
                        <a:rPr lang="ko-KR" altLang="en-US" sz="900" b="0" i="0" u="none" strike="noStrike" dirty="0">
                          <a:solidFill>
                            <a:srgbClr val="000000"/>
                          </a:solidFill>
                          <a:latin typeface="Meiryo UI" pitchFamily="34" charset="-128"/>
                        </a:rPr>
                        <a:t>受付回内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37005">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dirty="0">
                          <a:solidFill>
                            <a:srgbClr val="000000"/>
                          </a:solidFill>
                          <a:latin typeface="Meiryo UI" pitchFamily="34" charset="-128"/>
                          <a:ea typeface="Meiryo UI" pitchFamily="34" charset="-128"/>
                        </a:rPr>
                        <a:t>同一算定日内 </a:t>
                      </a:r>
                      <a:r>
                        <a:rPr lang="en-US" altLang="zh-CN" sz="900" b="0" i="0" u="none" strike="noStrike" dirty="0">
                          <a:solidFill>
                            <a:srgbClr val="000000"/>
                          </a:solidFill>
                          <a:latin typeface="Meiryo UI" pitchFamily="34" charset="-128"/>
                          <a:ea typeface="Meiryo UI" pitchFamily="34" charset="-128"/>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67710">
                <a:tc>
                  <a:txBody>
                    <a:bodyPr/>
                    <a:lstStyle/>
                    <a:p>
                      <a:pPr algn="ctr" fontAlgn="ctr"/>
                      <a:r>
                        <a:rPr lang="zh-CN" altLang="en-US" sz="900" b="0" i="0" u="none" strike="noStrike">
                          <a:solidFill>
                            <a:srgbClr val="000000"/>
                          </a:solidFill>
                          <a:latin typeface="Meiryo UI" pitchFamily="34" charset="-128"/>
                          <a:ea typeface="Meiryo UI" pitchFamily="34" charset="-128"/>
                        </a:rPr>
                        <a:t>参照開始月数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CN" altLang="en-US" sz="900" b="0" i="0" u="none" strike="noStrike" dirty="0">
                          <a:solidFill>
                            <a:srgbClr val="000000"/>
                          </a:solidFill>
                          <a:latin typeface="Meiryo UI" pitchFamily="34" charset="-128"/>
                          <a:ea typeface="Meiryo UI" pitchFamily="34" charset="-128"/>
                        </a:rPr>
                        <a:t>参照開始月数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点検月は</a:t>
                      </a:r>
                      <a:r>
                        <a:rPr lang="en-US" altLang="ja-JP" sz="900" b="0" i="0" u="none" strike="noStrike" dirty="0">
                          <a:solidFill>
                            <a:srgbClr val="000000"/>
                          </a:solidFill>
                          <a:latin typeface="Meiryo UI" pitchFamily="34" charset="-128"/>
                          <a:ea typeface="Meiryo UI" pitchFamily="34" charset="-128"/>
                        </a:rPr>
                        <a:t>0</a:t>
                      </a:r>
                      <a:r>
                        <a:rPr lang="ja-JP" altLang="en-US" sz="900" b="0" i="0" u="none" strike="noStrike" dirty="0">
                          <a:solidFill>
                            <a:srgbClr val="000000"/>
                          </a:solidFill>
                          <a:latin typeface="Meiryo UI" pitchFamily="34" charset="-128"/>
                          <a:ea typeface="Meiryo UI" pitchFamily="34" charset="-128"/>
                        </a:rPr>
                        <a:t>から始めて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30"/>
                  </a:ext>
                </a:extLst>
              </a:tr>
              <a:tr h="16771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ヶ月前（</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a:t>
                      </a:r>
                      <a:r>
                        <a:rPr lang="en-US" altLang="ja-JP" sz="900" b="0" i="0" u="none" strike="noStrike" dirty="0">
                          <a:solidFill>
                            <a:srgbClr val="000000"/>
                          </a:solidFill>
                          <a:latin typeface="Meiryo UI" pitchFamily="34" charset="-128"/>
                          <a:ea typeface="Meiryo UI" pitchFamily="34" charset="-128"/>
                        </a:rPr>
                        <a:t>〜12</a:t>
                      </a:r>
                      <a:r>
                        <a:rPr lang="ja-JP" altLang="en-US" sz="900" b="0" i="0" u="none" strike="noStrike" dirty="0">
                          <a:solidFill>
                            <a:srgbClr val="000000"/>
                          </a:solidFill>
                          <a:latin typeface="Meiryo UI" pitchFamily="34" charset="-128"/>
                          <a:ea typeface="Meiryo UI" pitchFamily="34" charset="-128"/>
                        </a:rPr>
                        <a:t>ヶ月前（</a:t>
                      </a:r>
                      <a:r>
                        <a:rPr lang="en-US" altLang="ja-JP" sz="900" b="0" i="0" u="none" strike="noStrike" dirty="0">
                          <a:solidFill>
                            <a:srgbClr val="000000"/>
                          </a:solidFill>
                          <a:latin typeface="Meiryo UI" pitchFamily="34" charset="-128"/>
                          <a:ea typeface="Meiryo UI" pitchFamily="34" charset="-128"/>
                        </a:rPr>
                        <a:t>12</a:t>
                      </a:r>
                      <a:r>
                        <a:rPr lang="ja-JP" altLang="en-US" sz="900" b="0" i="0" u="none" strike="noStrike" dirty="0">
                          <a:solidFill>
                            <a:srgbClr val="000000"/>
                          </a:solidFill>
                          <a:latin typeface="Meiryo UI" pitchFamily="34" charset="-128"/>
                          <a:ea typeface="Meiryo UI" pitchFamily="34" charset="-128"/>
                        </a:rPr>
                        <a:t>）から</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r h="167710">
                <a:tc>
                  <a:txBody>
                    <a:bodyPr/>
                    <a:lstStyle/>
                    <a:p>
                      <a:pPr algn="ctr" fontAlgn="ctr"/>
                      <a:r>
                        <a:rPr lang="zh-CN" altLang="en-US" sz="900" b="0" i="0" u="none" strike="noStrike">
                          <a:solidFill>
                            <a:srgbClr val="000000"/>
                          </a:solidFill>
                          <a:latin typeface="Meiryo UI" pitchFamily="34" charset="-128"/>
                          <a:ea typeface="Meiryo UI" pitchFamily="34" charset="-128"/>
                        </a:rPr>
                        <a:t>参照終了月数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CN" altLang="en-US" sz="900" b="0" i="0" u="none" strike="noStrike">
                          <a:solidFill>
                            <a:srgbClr val="000000"/>
                          </a:solidFill>
                          <a:latin typeface="Meiryo UI" pitchFamily="34" charset="-128"/>
                          <a:ea typeface="Meiryo UI" pitchFamily="34" charset="-128"/>
                        </a:rPr>
                        <a:t>参照終了月数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点検月は</a:t>
                      </a:r>
                      <a:r>
                        <a:rPr lang="en-US" altLang="ja-JP" sz="900" b="0" i="0" u="none" strike="noStrike" dirty="0">
                          <a:solidFill>
                            <a:srgbClr val="000000"/>
                          </a:solidFill>
                          <a:latin typeface="Meiryo UI" pitchFamily="34" charset="-128"/>
                          <a:ea typeface="Meiryo UI" pitchFamily="34" charset="-128"/>
                        </a:rPr>
                        <a:t>0</a:t>
                      </a:r>
                      <a:r>
                        <a:rPr lang="ja-JP" altLang="en-US" sz="900" b="0" i="0" u="none" strike="noStrike" dirty="0">
                          <a:solidFill>
                            <a:srgbClr val="000000"/>
                          </a:solidFill>
                          <a:latin typeface="Meiryo UI" pitchFamily="34" charset="-128"/>
                          <a:ea typeface="Meiryo UI" pitchFamily="34" charset="-128"/>
                        </a:rPr>
                        <a:t>から始めて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32"/>
                  </a:ext>
                </a:extLst>
              </a:tr>
              <a:tr h="16771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ヶ月前（</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a:t>
                      </a:r>
                      <a:r>
                        <a:rPr lang="en-US" altLang="ja-JP" sz="900" b="0" i="0" u="none" strike="noStrike" dirty="0">
                          <a:solidFill>
                            <a:srgbClr val="000000"/>
                          </a:solidFill>
                          <a:latin typeface="Meiryo UI" pitchFamily="34" charset="-128"/>
                          <a:ea typeface="Meiryo UI" pitchFamily="34" charset="-128"/>
                        </a:rPr>
                        <a:t>〜12</a:t>
                      </a:r>
                      <a:r>
                        <a:rPr lang="ja-JP" altLang="en-US" sz="900" b="0" i="0" u="none" strike="noStrike" dirty="0">
                          <a:solidFill>
                            <a:srgbClr val="000000"/>
                          </a:solidFill>
                          <a:latin typeface="Meiryo UI" pitchFamily="34" charset="-128"/>
                          <a:ea typeface="Meiryo UI" pitchFamily="34" charset="-128"/>
                        </a:rPr>
                        <a:t>ヶ月前（</a:t>
                      </a:r>
                      <a:r>
                        <a:rPr lang="en-US" altLang="ja-JP" sz="900" b="0" i="0" u="none" strike="noStrike" dirty="0">
                          <a:solidFill>
                            <a:srgbClr val="000000"/>
                          </a:solidFill>
                          <a:latin typeface="Meiryo UI" pitchFamily="34" charset="-128"/>
                          <a:ea typeface="Meiryo UI" pitchFamily="34" charset="-128"/>
                        </a:rPr>
                        <a:t>12</a:t>
                      </a:r>
                      <a:r>
                        <a:rPr lang="ja-JP" altLang="en-US" sz="900" b="0" i="0" u="none" strike="noStrike" dirty="0">
                          <a:solidFill>
                            <a:srgbClr val="000000"/>
                          </a:solidFill>
                          <a:latin typeface="Meiryo UI" pitchFamily="34" charset="-128"/>
                          <a:ea typeface="Meiryo UI" pitchFamily="34" charset="-128"/>
                        </a:rPr>
                        <a:t>）から</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166</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9"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ルール段階 </a:t>
            </a:r>
            <a:r>
              <a:rPr kumimoji="1" lang="ja-JP" altLang="en-US" b="0" dirty="0" err="1">
                <a:solidFill>
                  <a:srgbClr val="003366"/>
                </a:solidFill>
                <a:latin typeface="Meiryo UI" panose="020B0604030504040204" pitchFamily="50" charset="-128"/>
                <a:ea typeface="Meiryo UI" panose="020B0604030504040204" pitchFamily="50" charset="-128"/>
              </a:rPr>
              <a:t>ー</a:t>
            </a:r>
            <a:r>
              <a:rPr kumimoji="1" lang="ja-JP" altLang="en-US" b="0" dirty="0">
                <a:solidFill>
                  <a:srgbClr val="003366"/>
                </a:solidFill>
                <a:latin typeface="Meiryo UI" panose="020B0604030504040204" pitchFamily="50" charset="-128"/>
                <a:ea typeface="Meiryo UI" panose="020B0604030504040204" pitchFamily="50" charset="-128"/>
              </a:rPr>
              <a:t> 項目説明（２／５）</a:t>
            </a:r>
            <a:endParaRPr kumimoji="1" lang="ko-KR" altLang="en-US" b="0" dirty="0">
              <a:solidFill>
                <a:srgbClr val="003399"/>
              </a:solidFill>
              <a:latin typeface="Meiryo UI" panose="020B0604030504040204" pitchFamily="50" charset="-128"/>
              <a:ea typeface="ＭＳ ゴシック" pitchFamily="49" charset="-128"/>
            </a:endParaRPr>
          </a:p>
        </p:txBody>
      </p:sp>
      <p:graphicFrame>
        <p:nvGraphicFramePr>
          <p:cNvPr id="14" name="표 13"/>
          <p:cNvGraphicFramePr>
            <a:graphicFrameLocks noGrp="1"/>
          </p:cNvGraphicFramePr>
          <p:nvPr>
            <p:extLst>
              <p:ext uri="{D42A27DB-BD31-4B8C-83A1-F6EECF244321}">
                <p14:modId xmlns:p14="http://schemas.microsoft.com/office/powerpoint/2010/main" val="3891318689"/>
              </p:ext>
            </p:extLst>
          </p:nvPr>
        </p:nvGraphicFramePr>
        <p:xfrm>
          <a:off x="387603" y="1411002"/>
          <a:ext cx="8558277" cy="5120460"/>
        </p:xfrm>
        <a:graphic>
          <a:graphicData uri="http://schemas.openxmlformats.org/drawingml/2006/table">
            <a:tbl>
              <a:tblPr/>
              <a:tblGrid>
                <a:gridCol w="1274425">
                  <a:extLst>
                    <a:ext uri="{9D8B030D-6E8A-4147-A177-3AD203B41FA5}">
                      <a16:colId xmlns:a16="http://schemas.microsoft.com/office/drawing/2014/main" val="20000"/>
                    </a:ext>
                  </a:extLst>
                </a:gridCol>
                <a:gridCol w="3239475">
                  <a:extLst>
                    <a:ext uri="{9D8B030D-6E8A-4147-A177-3AD203B41FA5}">
                      <a16:colId xmlns:a16="http://schemas.microsoft.com/office/drawing/2014/main" val="20001"/>
                    </a:ext>
                  </a:extLst>
                </a:gridCol>
                <a:gridCol w="4044377">
                  <a:extLst>
                    <a:ext uri="{9D8B030D-6E8A-4147-A177-3AD203B41FA5}">
                      <a16:colId xmlns:a16="http://schemas.microsoft.com/office/drawing/2014/main" val="20002"/>
                    </a:ext>
                  </a:extLst>
                </a:gridCol>
              </a:tblGrid>
              <a:tr h="184479">
                <a:tc>
                  <a:txBody>
                    <a:bodyPr/>
                    <a:lstStyle/>
                    <a:p>
                      <a:pPr algn="ctr" fontAlgn="ctr"/>
                      <a:r>
                        <a:rPr lang="ko-KR" altLang="en-US" sz="900" b="1" i="0" u="none" strike="noStrike">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84479">
                <a:tc>
                  <a:txBody>
                    <a:bodyPr/>
                    <a:lstStyle/>
                    <a:p>
                      <a:pPr algn="ctr" fontAlgn="ctr"/>
                      <a:r>
                        <a:rPr lang="ko-KR" altLang="en-US" sz="900" b="0" i="0" u="none" strike="noStrike">
                          <a:solidFill>
                            <a:srgbClr val="000000"/>
                          </a:solidFill>
                          <a:latin typeface="Meiryo UI" pitchFamily="34" charset="-128"/>
                        </a:rPr>
                        <a:t>自院含</a:t>
                      </a:r>
                      <a:r>
                        <a:rPr lang="ja-JP" altLang="en-US" sz="900" b="0" i="0" u="none" strike="noStrike">
                          <a:solidFill>
                            <a:srgbClr val="000000"/>
                          </a:solidFill>
                          <a:latin typeface="Meiryo UI" pitchFamily="34" charset="-128"/>
                          <a:ea typeface="Meiryo UI" pitchFamily="34" charset="-128"/>
                        </a:rPr>
                        <a:t>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自医療機関参照可否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自院含みチェックの場合、 自医療機関参照可否 </a:t>
                      </a:r>
                      <a:r>
                        <a:rPr lang="en-US" altLang="ja-JP" sz="900" b="0" i="0" u="none" strike="noStrike" dirty="0">
                          <a:solidFill>
                            <a:srgbClr val="000000"/>
                          </a:solidFill>
                          <a:latin typeface="Meiryo UI" pitchFamily="34" charset="-128"/>
                          <a:ea typeface="Meiryo UI" pitchFamily="34" charset="-128"/>
                        </a:rPr>
                        <a:t>= 'YES'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4479">
                <a:tc>
                  <a:txBody>
                    <a:bodyPr/>
                    <a:lstStyle/>
                    <a:p>
                      <a:pPr algn="ctr" fontAlgn="ctr"/>
                      <a:r>
                        <a:rPr lang="ko-KR" altLang="en-US" sz="900" b="0" i="0" u="none" strike="noStrike">
                          <a:solidFill>
                            <a:srgbClr val="000000"/>
                          </a:solidFill>
                          <a:latin typeface="Meiryo UI" pitchFamily="34" charset="-128"/>
                        </a:rPr>
                        <a:t>関連院含</a:t>
                      </a:r>
                      <a:r>
                        <a:rPr lang="ja-JP" altLang="en-US" sz="900" b="0" i="0" u="none" strike="noStrike">
                          <a:solidFill>
                            <a:srgbClr val="000000"/>
                          </a:solidFill>
                          <a:latin typeface="Meiryo UI" pitchFamily="34" charset="-128"/>
                          <a:ea typeface="Meiryo UI" pitchFamily="34" charset="-128"/>
                        </a:rPr>
                        <a:t>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関連医療機関参照可否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関連院含みチェックの場合、 関連医療機関参照可否 </a:t>
                      </a:r>
                      <a:r>
                        <a:rPr lang="en-US" altLang="ja-JP" sz="900" b="0" i="0" u="none" strike="noStrike" dirty="0">
                          <a:solidFill>
                            <a:srgbClr val="000000"/>
                          </a:solidFill>
                          <a:latin typeface="Meiryo UI" pitchFamily="34" charset="-128"/>
                          <a:ea typeface="Meiryo UI" pitchFamily="34" charset="-128"/>
                        </a:rPr>
                        <a:t>= 'YES'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4479">
                <a:tc>
                  <a:txBody>
                    <a:bodyPr/>
                    <a:lstStyle/>
                    <a:p>
                      <a:pPr algn="ctr" fontAlgn="ctr"/>
                      <a:r>
                        <a:rPr lang="ko-KR" altLang="en-US" sz="900" b="0" i="0" u="none" strike="noStrike">
                          <a:solidFill>
                            <a:srgbClr val="000000"/>
                          </a:solidFill>
                          <a:latin typeface="Meiryo UI" pitchFamily="34" charset="-128"/>
                        </a:rPr>
                        <a:t>他院含</a:t>
                      </a:r>
                      <a:r>
                        <a:rPr lang="ja-JP" altLang="en-US" sz="900" b="0" i="0" u="none" strike="noStrike">
                          <a:solidFill>
                            <a:srgbClr val="000000"/>
                          </a:solidFill>
                          <a:latin typeface="Meiryo UI" pitchFamily="34" charset="-128"/>
                          <a:ea typeface="Meiryo UI" pitchFamily="34" charset="-128"/>
                        </a:rPr>
                        <a:t>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他医療機関参照可否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他院含みチェックの場合、他医療機関参照可否 </a:t>
                      </a:r>
                      <a:r>
                        <a:rPr lang="en-US" altLang="ja-JP" sz="900" b="0" i="0" u="none" strike="noStrike" dirty="0">
                          <a:solidFill>
                            <a:srgbClr val="000000"/>
                          </a:solidFill>
                          <a:latin typeface="Meiryo UI" pitchFamily="34" charset="-128"/>
                          <a:ea typeface="Meiryo UI" pitchFamily="34" charset="-128"/>
                        </a:rPr>
                        <a:t>= 'YES'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8019">
                <a:tc>
                  <a:txBody>
                    <a:bodyPr/>
                    <a:lstStyle/>
                    <a:p>
                      <a:pPr algn="ctr" fontAlgn="ctr"/>
                      <a:r>
                        <a:rPr lang="ko-KR" altLang="en-US" sz="900" b="0" i="0" u="none" strike="noStrike">
                          <a:solidFill>
                            <a:srgbClr val="000000"/>
                          </a:solidFill>
                          <a:latin typeface="Meiryo UI" pitchFamily="34" charset="-128"/>
                        </a:rPr>
                        <a:t>参照追加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CN" altLang="en-US" sz="900" b="0" i="0" u="none" strike="noStrike">
                          <a:solidFill>
                            <a:srgbClr val="000000"/>
                          </a:solidFill>
                          <a:latin typeface="Meiryo UI" pitchFamily="34" charset="-128"/>
                          <a:ea typeface="Meiryo UI" pitchFamily="34" charset="-128"/>
                        </a:rPr>
                        <a:t>参照追加可否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参照追加チェックの場合、参照追加可否 </a:t>
                      </a:r>
                      <a:r>
                        <a:rPr lang="en-US" altLang="ja-JP" sz="900" b="0" i="0" u="none" strike="noStrike" dirty="0">
                          <a:solidFill>
                            <a:srgbClr val="000000"/>
                          </a:solidFill>
                          <a:latin typeface="Meiryo UI" pitchFamily="34" charset="-128"/>
                          <a:ea typeface="Meiryo UI" pitchFamily="34" charset="-128"/>
                        </a:rPr>
                        <a:t>= 'YES'</a:t>
                      </a:r>
                      <a:br>
                        <a:rPr lang="en-US" altLang="ja-JP" sz="900" b="0" i="0" u="none" strike="noStrike" dirty="0">
                          <a:solidFill>
                            <a:srgbClr val="000000"/>
                          </a:solidFill>
                          <a:latin typeface="Meiryo UI" pitchFamily="34" charset="-128"/>
                          <a:ea typeface="Meiryo UI" pitchFamily="34" charset="-128"/>
                        </a:rPr>
                      </a:b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参照追加チェックの場合、次の制限段階、制限種類、制限方法の項目に記録。</a:t>
                      </a:r>
                      <a:br>
                        <a:rPr lang="ja-JP" altLang="en-US" sz="900" b="0" i="0" u="none" strike="noStrike" dirty="0">
                          <a:solidFill>
                            <a:srgbClr val="000000"/>
                          </a:solidFill>
                          <a:latin typeface="Meiryo UI" pitchFamily="34" charset="-128"/>
                          <a:ea typeface="Meiryo UI" pitchFamily="34" charset="-128"/>
                        </a:rPr>
                      </a:br>
                      <a:r>
                        <a:rPr lang="en-US" altLang="ja-JP" sz="900" b="0" i="0" u="sng" strike="noStrike" dirty="0">
                          <a:solidFill>
                            <a:srgbClr val="000000"/>
                          </a:solidFill>
                          <a:latin typeface="Meiryo UI" pitchFamily="34" charset="-128"/>
                          <a:ea typeface="Meiryo UI" pitchFamily="34" charset="-128"/>
                        </a:rPr>
                        <a:t>{</a:t>
                      </a:r>
                      <a:r>
                        <a:rPr lang="ja-JP" altLang="en-US" sz="900" b="0" i="0" u="sng" strike="noStrike" dirty="0">
                          <a:solidFill>
                            <a:srgbClr val="000000"/>
                          </a:solidFill>
                          <a:latin typeface="Meiryo UI" pitchFamily="34" charset="-128"/>
                          <a:ea typeface="Meiryo UI" pitchFamily="34" charset="-128"/>
                        </a:rPr>
                        <a:t>参照制限段階</a:t>
                      </a:r>
                      <a:r>
                        <a:rPr lang="en-US" altLang="ja-JP" sz="900" b="0" i="0" u="sng" strike="noStrike" dirty="0">
                          <a:solidFill>
                            <a:srgbClr val="000000"/>
                          </a:solidFill>
                          <a:latin typeface="Meiryo UI" pitchFamily="34" charset="-128"/>
                          <a:ea typeface="Meiryo UI" pitchFamily="34" charset="-128"/>
                        </a:rPr>
                        <a:t>} </a:t>
                      </a:r>
                      <a:r>
                        <a:rPr lang="ja-JP" altLang="en-US" sz="900" b="0" i="0" u="sng" strike="noStrike" dirty="0">
                          <a:solidFill>
                            <a:srgbClr val="000000"/>
                          </a:solidFill>
                          <a:latin typeface="Meiryo UI" pitchFamily="34" charset="-128"/>
                          <a:ea typeface="Meiryo UI" pitchFamily="34" charset="-128"/>
                        </a:rPr>
                        <a:t>段階の </a:t>
                      </a:r>
                      <a:r>
                        <a:rPr lang="en-US" altLang="ja-JP" sz="900" b="0" i="0" u="sng" strike="noStrike" dirty="0">
                          <a:solidFill>
                            <a:srgbClr val="000000"/>
                          </a:solidFill>
                          <a:latin typeface="Meiryo UI" pitchFamily="34" charset="-128"/>
                          <a:ea typeface="Meiryo UI" pitchFamily="34" charset="-128"/>
                        </a:rPr>
                        <a:t>{</a:t>
                      </a:r>
                      <a:r>
                        <a:rPr lang="ja-JP" altLang="en-US" sz="900" b="0" i="0" u="sng" strike="noStrike" dirty="0">
                          <a:solidFill>
                            <a:srgbClr val="000000"/>
                          </a:solidFill>
                          <a:latin typeface="Meiryo UI" pitchFamily="34" charset="-128"/>
                          <a:ea typeface="Meiryo UI" pitchFamily="34" charset="-128"/>
                        </a:rPr>
                        <a:t>参照制限種類</a:t>
                      </a:r>
                      <a:r>
                        <a:rPr lang="en-US" altLang="ja-JP" sz="900" b="0" i="0" u="sng" strike="noStrike" dirty="0">
                          <a:solidFill>
                            <a:srgbClr val="000000"/>
                          </a:solidFill>
                          <a:latin typeface="Meiryo UI" pitchFamily="34" charset="-128"/>
                          <a:ea typeface="Meiryo UI" pitchFamily="34" charset="-128"/>
                        </a:rPr>
                        <a:t>} </a:t>
                      </a:r>
                      <a:r>
                        <a:rPr lang="ja-JP" altLang="en-US" sz="900" b="0" i="0" u="sng" strike="noStrike" dirty="0">
                          <a:solidFill>
                            <a:srgbClr val="000000"/>
                          </a:solidFill>
                          <a:latin typeface="Meiryo UI" pitchFamily="34" charset="-128"/>
                          <a:ea typeface="Meiryo UI" pitchFamily="34" charset="-128"/>
                        </a:rPr>
                        <a:t>と </a:t>
                      </a:r>
                      <a:r>
                        <a:rPr lang="en-US" altLang="ja-JP" sz="900" b="0" i="0" u="sng" strike="noStrike" dirty="0">
                          <a:solidFill>
                            <a:srgbClr val="000000"/>
                          </a:solidFill>
                          <a:latin typeface="Meiryo UI" pitchFamily="34" charset="-128"/>
                          <a:ea typeface="Meiryo UI" pitchFamily="34" charset="-128"/>
                        </a:rPr>
                        <a:t>{</a:t>
                      </a:r>
                      <a:r>
                        <a:rPr lang="ja-JP" altLang="en-US" sz="900" b="0" i="0" u="sng" strike="noStrike" dirty="0">
                          <a:solidFill>
                            <a:srgbClr val="000000"/>
                          </a:solidFill>
                          <a:latin typeface="Meiryo UI" pitchFamily="34" charset="-128"/>
                          <a:ea typeface="Meiryo UI" pitchFamily="34" charset="-128"/>
                        </a:rPr>
                        <a:t>参照制限方法</a:t>
                      </a:r>
                      <a:r>
                        <a:rPr lang="en-US" altLang="ja-JP" sz="900" b="0" i="0" u="sng" strike="noStrike" dirty="0">
                          <a:solidFill>
                            <a:srgbClr val="000000"/>
                          </a:solidFill>
                          <a:latin typeface="Meiryo UI" pitchFamily="34" charset="-128"/>
                          <a:ea typeface="Meiryo UI" pitchFamily="34" charset="-128"/>
                        </a:rPr>
                        <a:t>} </a:t>
                      </a:r>
                      <a:r>
                        <a:rPr lang="ja-JP" altLang="en-US" sz="900" b="0" i="0" u="sng" strike="noStrike" dirty="0">
                          <a:solidFill>
                            <a:srgbClr val="000000"/>
                          </a:solidFill>
                          <a:latin typeface="Meiryo UI" pitchFamily="34" charset="-128"/>
                          <a:ea typeface="Meiryo UI" pitchFamily="34" charset="-128"/>
                        </a:rPr>
                        <a:t>の場合のみ適用</a:t>
                      </a:r>
                      <a:endParaRPr lang="ja-JP" altLang="en-US" sz="900" b="0" i="0" u="none" strike="noStrike" dirty="0">
                        <a:solidFill>
                          <a:srgbClr val="000000"/>
                        </a:solidFill>
                        <a:latin typeface="Meiryo UI" pitchFamily="34" charset="-128"/>
                        <a:ea typeface="Meiryo UI" pitchFamily="34" charset="-128"/>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6249">
                <a:tc>
                  <a:txBody>
                    <a:bodyPr/>
                    <a:lstStyle/>
                    <a:p>
                      <a:pPr algn="ctr" fontAlgn="ctr"/>
                      <a:r>
                        <a:rPr lang="ko-KR" altLang="en-US" sz="900" b="0" i="0" u="none" strike="noStrike">
                          <a:solidFill>
                            <a:srgbClr val="000000"/>
                          </a:solidFill>
                          <a:latin typeface="Meiryo UI" pitchFamily="34" charset="-128"/>
                        </a:rPr>
                        <a:t>制限段階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参照制限段階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参照制限段階は、</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桁のに表示</a:t>
                      </a:r>
                      <a:r>
                        <a:rPr lang="ja-JP" altLang="en-US" sz="900" b="0" i="0" u="none" strike="noStrike" dirty="0">
                          <a:solidFill>
                            <a:srgbClr val="000000"/>
                          </a:solidFill>
                          <a:latin typeface="Meiryo UI" pitchFamily="34" charset="-128"/>
                          <a:ea typeface="Meiryo UI" pitchFamily="34" charset="-128"/>
                        </a:rPr>
                        <a:t>段階</a:t>
                      </a:r>
                      <a:r>
                        <a:rPr lang="en-US" altLang="ja-JP" sz="900" b="0" i="0" u="none" strike="noStrike" dirty="0">
                          <a:solidFill>
                            <a:srgbClr val="000000"/>
                          </a:solidFill>
                          <a:latin typeface="Meiryo UI" pitchFamily="34" charset="-128"/>
                          <a:ea typeface="Meiryo UI" pitchFamily="34" charset="-128"/>
                        </a:rPr>
                        <a:t>000</a:t>
                      </a:r>
                      <a:r>
                        <a:rPr lang="ja-JP" altLang="en-US" sz="900" b="0" i="0" u="none" strike="noStrike" dirty="0">
                          <a:solidFill>
                            <a:srgbClr val="000000"/>
                          </a:solidFill>
                          <a:latin typeface="Meiryo UI" pitchFamily="34" charset="-128"/>
                          <a:ea typeface="Meiryo UI" pitchFamily="34" charset="-128"/>
                        </a:rPr>
                        <a:t>の場合は</a:t>
                      </a:r>
                      <a:r>
                        <a:rPr lang="en-US" altLang="ja-JP" sz="900" b="0" i="0" u="none" strike="noStrike" dirty="0">
                          <a:solidFill>
                            <a:srgbClr val="000000"/>
                          </a:solidFill>
                          <a:latin typeface="Meiryo UI" pitchFamily="34" charset="-128"/>
                          <a:ea typeface="Meiryo UI" pitchFamily="34" charset="-128"/>
                        </a:rPr>
                        <a:t>0</a:t>
                      </a:r>
                      <a:r>
                        <a:rPr lang="ja-JP" altLang="en-US" sz="900" b="0" i="0" u="none" strike="noStrike" dirty="0" err="1">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デフォルト値は</a:t>
                      </a:r>
                      <a:r>
                        <a:rPr lang="en-US" altLang="ja-JP" sz="900" b="0" i="0" u="none" strike="noStrike" dirty="0">
                          <a:solidFill>
                            <a:srgbClr val="000000"/>
                          </a:solidFill>
                          <a:latin typeface="Meiryo UI" pitchFamily="34" charset="-128"/>
                          <a:ea typeface="Meiryo UI" pitchFamily="34" charset="-128"/>
                        </a:rPr>
                        <a:t>0</a:t>
                      </a:r>
                      <a:br>
                        <a:rPr lang="en-US" altLang="ja-JP" sz="900" b="0" i="0" u="none" strike="noStrike" dirty="0">
                          <a:solidFill>
                            <a:srgbClr val="000000"/>
                          </a:solidFill>
                          <a:latin typeface="Meiryo UI" pitchFamily="34" charset="-128"/>
                          <a:ea typeface="Meiryo UI" pitchFamily="34" charset="-128"/>
                        </a:rPr>
                      </a:b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参照制限段階</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段階の</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参照制限種類</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と</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参照制限方法</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の場合のみ適用</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4479">
                <a:tc>
                  <a:txBody>
                    <a:bodyPr/>
                    <a:lstStyle/>
                    <a:p>
                      <a:pPr algn="ctr" fontAlgn="ctr"/>
                      <a:r>
                        <a:rPr lang="ko-KR" altLang="en-US" sz="900" b="0" i="0" u="none" strike="noStrike">
                          <a:solidFill>
                            <a:srgbClr val="000000"/>
                          </a:solidFill>
                          <a:latin typeface="Meiryo UI" pitchFamily="34" charset="-128"/>
                        </a:rPr>
                        <a:t>制限種類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参照制限種類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コード </a:t>
                      </a:r>
                      <a:r>
                        <a:rPr lang="en-US" altLang="ja-JP"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標準</a:t>
                      </a:r>
                      <a:r>
                        <a:rPr lang="ja-JP" altLang="en-US" sz="900" b="0" i="0" u="none" strike="noStrike" dirty="0">
                          <a:solidFill>
                            <a:srgbClr val="000000"/>
                          </a:solidFill>
                          <a:latin typeface="Meiryo UI" pitchFamily="34" charset="-128"/>
                          <a:ea typeface="Meiryo UI" pitchFamily="34" charset="-128"/>
                        </a:rPr>
                        <a:t>コード </a:t>
                      </a:r>
                      <a:r>
                        <a:rPr lang="en-US" altLang="ja-JP"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一連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84479">
                <a:tc>
                  <a:txBody>
                    <a:bodyPr/>
                    <a:lstStyle/>
                    <a:p>
                      <a:pPr algn="ctr" fontAlgn="ctr"/>
                      <a:r>
                        <a:rPr lang="ko-KR" altLang="en-US" sz="900" b="0" i="0" u="none" strike="noStrike">
                          <a:solidFill>
                            <a:srgbClr val="000000"/>
                          </a:solidFill>
                          <a:latin typeface="Meiryo UI" pitchFamily="34" charset="-128"/>
                        </a:rPr>
                        <a:t>制限方法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CN" altLang="en-US" sz="900" b="0" i="0" u="none" strike="noStrike">
                          <a:solidFill>
                            <a:srgbClr val="000000"/>
                          </a:solidFill>
                          <a:latin typeface="Meiryo UI" pitchFamily="34" charset="-128"/>
                          <a:ea typeface="Meiryo UI" pitchFamily="34" charset="-128"/>
                        </a:rPr>
                        <a:t>参照制限方法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一致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不一致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重複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84479">
                <a:tc>
                  <a:txBody>
                    <a:bodyPr/>
                    <a:lstStyle/>
                    <a:p>
                      <a:pPr algn="ctr" fontAlgn="ctr"/>
                      <a:r>
                        <a:rPr lang="ko-KR" altLang="en-US" sz="900" b="0" i="0" u="none" strike="noStrike">
                          <a:solidFill>
                            <a:srgbClr val="000000"/>
                          </a:solidFill>
                          <a:latin typeface="Meiryo UI" pitchFamily="34" charset="-128"/>
                        </a:rPr>
                        <a:t>集計区分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段階集計区分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  集計なしの場合、集計項目、比較段階、集計範囲、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集計</a:t>
                      </a:r>
                      <a:r>
                        <a:rPr lang="ja-JP" altLang="en-US" sz="900" b="0" i="0" u="none" strike="noStrike" dirty="0">
                          <a:solidFill>
                            <a:srgbClr val="000000"/>
                          </a:solidFill>
                          <a:latin typeface="Meiryo UI" pitchFamily="34" charset="-128"/>
                          <a:ea typeface="Meiryo UI" pitchFamily="34" charset="-128"/>
                        </a:rPr>
                        <a:t>なし </a:t>
                      </a:r>
                      <a:r>
                        <a:rPr lang="en-US" altLang="ja-JP"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    集計開始月数、集計終了月数、自院含み、関連院含み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全体</a:t>
                      </a:r>
                      <a:r>
                        <a:rPr lang="ja-JP" altLang="en-US" sz="900" b="0" i="0" u="none" strike="noStrike" dirty="0">
                          <a:solidFill>
                            <a:srgbClr val="000000"/>
                          </a:solidFill>
                          <a:latin typeface="Meiryo UI" pitchFamily="34" charset="-128"/>
                          <a:ea typeface="Meiryo UI" pitchFamily="34" charset="-128"/>
                        </a:rPr>
                        <a:t>コード </a:t>
                      </a:r>
                      <a:r>
                        <a:rPr lang="en-US" altLang="ja-JP"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    他院含み、比較演項目などを初期化。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コード</a:t>
                      </a:r>
                      <a:r>
                        <a:rPr lang="ko-KR" altLang="en-US" sz="900" b="0" i="0" u="none" strike="noStrike" dirty="0">
                          <a:solidFill>
                            <a:srgbClr val="000000"/>
                          </a:solidFill>
                          <a:latin typeface="Meiryo UI" pitchFamily="34" charset="-128"/>
                        </a:rPr>
                        <a:t>別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84479">
                <a:tc>
                  <a:txBody>
                    <a:bodyPr/>
                    <a:lstStyle/>
                    <a:p>
                      <a:pPr algn="ctr" fontAlgn="ctr"/>
                      <a:r>
                        <a:rPr lang="ko-KR" altLang="en-US" sz="900" b="0" i="0" u="none" strike="noStrike">
                          <a:solidFill>
                            <a:srgbClr val="000000"/>
                          </a:solidFill>
                          <a:latin typeface="Meiryo UI" pitchFamily="34" charset="-128"/>
                        </a:rPr>
                        <a:t>集計項目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段階集計項目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回数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使用量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使用量</a:t>
                      </a:r>
                      <a:r>
                        <a:rPr lang="en-US" altLang="ko-KR" sz="900" b="0" i="0" u="none" strike="noStrike" dirty="0">
                          <a:solidFill>
                            <a:srgbClr val="000000"/>
                          </a:solidFill>
                          <a:latin typeface="Meiryo UI" pitchFamily="34" charset="-128"/>
                          <a:ea typeface="Meiryo UI" pitchFamily="34" charset="-128"/>
                        </a:rPr>
                        <a:t>×</a:t>
                      </a:r>
                      <a:r>
                        <a:rPr lang="ko-KR" altLang="en-US" sz="900" b="0" i="0" u="none" strike="noStrike" dirty="0">
                          <a:solidFill>
                            <a:srgbClr val="000000"/>
                          </a:solidFill>
                          <a:latin typeface="Meiryo UI" pitchFamily="34" charset="-128"/>
                        </a:rPr>
                        <a:t>回数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QT)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使用量</a:t>
                      </a:r>
                      <a:r>
                        <a:rPr lang="en-US" altLang="ko-KR" sz="900" b="0" i="0" u="none" strike="noStrike" dirty="0">
                          <a:solidFill>
                            <a:srgbClr val="000000"/>
                          </a:solidFill>
                          <a:latin typeface="Meiryo UI" pitchFamily="34" charset="-128"/>
                          <a:ea typeface="Meiryo UI" pitchFamily="34" charset="-128"/>
                        </a:rPr>
                        <a:t>×</a:t>
                      </a:r>
                      <a:r>
                        <a:rPr lang="ko-KR" altLang="en-US" sz="900" b="0" i="0" u="none" strike="noStrike" dirty="0">
                          <a:solidFill>
                            <a:srgbClr val="000000"/>
                          </a:solidFill>
                          <a:latin typeface="Meiryo UI" pitchFamily="34" charset="-128"/>
                        </a:rPr>
                        <a:t>単位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QV)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CN" altLang="en-US" sz="900" b="0" i="0" u="none" strike="noStrike" dirty="0">
                          <a:solidFill>
                            <a:srgbClr val="000000"/>
                          </a:solidFill>
                          <a:latin typeface="Meiryo UI" pitchFamily="34" charset="-128"/>
                          <a:ea typeface="Meiryo UI" pitchFamily="34" charset="-128"/>
                        </a:rPr>
                        <a:t>使用量</a:t>
                      </a:r>
                      <a:r>
                        <a:rPr lang="en-US" altLang="zh-CN" sz="900" b="0" i="0" u="none" strike="noStrike" dirty="0">
                          <a:solidFill>
                            <a:srgbClr val="000000"/>
                          </a:solidFill>
                          <a:latin typeface="Meiryo UI" pitchFamily="34" charset="-128"/>
                          <a:ea typeface="Meiryo UI" pitchFamily="34" charset="-128"/>
                        </a:rPr>
                        <a:t>×</a:t>
                      </a:r>
                      <a:r>
                        <a:rPr lang="zh-CN" altLang="en-US" sz="900" b="0" i="0" u="none" strike="noStrike" dirty="0">
                          <a:solidFill>
                            <a:srgbClr val="000000"/>
                          </a:solidFill>
                          <a:latin typeface="Meiryo UI" pitchFamily="34" charset="-128"/>
                          <a:ea typeface="Meiryo UI" pitchFamily="34" charset="-128"/>
                        </a:rPr>
                        <a:t>単位</a:t>
                      </a:r>
                      <a:r>
                        <a:rPr lang="en-US" altLang="zh-CN" sz="900" b="0" i="0" u="none" strike="noStrike" dirty="0">
                          <a:solidFill>
                            <a:srgbClr val="000000"/>
                          </a:solidFill>
                          <a:latin typeface="Meiryo UI" pitchFamily="34" charset="-128"/>
                          <a:ea typeface="Meiryo UI" pitchFamily="34" charset="-128"/>
                        </a:rPr>
                        <a:t>×</a:t>
                      </a:r>
                      <a:r>
                        <a:rPr lang="zh-CN" altLang="en-US" sz="900" b="0" i="0" u="none" strike="noStrike" dirty="0">
                          <a:solidFill>
                            <a:srgbClr val="000000"/>
                          </a:solidFill>
                          <a:latin typeface="Meiryo UI" pitchFamily="34" charset="-128"/>
                          <a:ea typeface="Meiryo UI" pitchFamily="34" charset="-128"/>
                        </a:rPr>
                        <a:t>回数 </a:t>
                      </a:r>
                      <a:r>
                        <a:rPr lang="en-US" altLang="zh-CN" sz="900" b="0" i="0" u="none" strike="noStrike" dirty="0">
                          <a:solidFill>
                            <a:srgbClr val="000000"/>
                          </a:solidFill>
                          <a:latin typeface="Meiryo UI" pitchFamily="34" charset="-128"/>
                          <a:ea typeface="Meiryo UI" pitchFamily="34" charset="-128"/>
                        </a:rPr>
                        <a:t>(QTV)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名称</a:t>
                      </a:r>
                      <a:r>
                        <a:rPr lang="en-US" altLang="ko-KR" sz="900" b="0" i="0" u="none" strike="noStrike" dirty="0">
                          <a:solidFill>
                            <a:srgbClr val="000000"/>
                          </a:solidFill>
                          <a:latin typeface="Meiryo UI" pitchFamily="34" charset="-128"/>
                          <a:ea typeface="Meiryo UI" pitchFamily="34" charset="-128"/>
                        </a:rPr>
                        <a:t>4</a:t>
                      </a:r>
                      <a:r>
                        <a:rPr lang="ko-KR" altLang="en-US" sz="900" b="0" i="0" u="none" strike="noStrike" dirty="0">
                          <a:solidFill>
                            <a:srgbClr val="000000"/>
                          </a:solidFill>
                          <a:latin typeface="Meiryo UI" pitchFamily="34" charset="-128"/>
                        </a:rPr>
                        <a:t>桁種類数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CNNM4)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名称</a:t>
                      </a:r>
                      <a:r>
                        <a:rPr lang="en-US" altLang="ko-KR" sz="900" b="0" i="0" u="none" strike="noStrike" dirty="0">
                          <a:solidFill>
                            <a:srgbClr val="000000"/>
                          </a:solidFill>
                          <a:latin typeface="Meiryo UI" pitchFamily="34" charset="-128"/>
                          <a:ea typeface="Meiryo UI" pitchFamily="34" charset="-128"/>
                        </a:rPr>
                        <a:t>5</a:t>
                      </a:r>
                      <a:r>
                        <a:rPr lang="ko-KR" altLang="en-US" sz="900" b="0" i="0" u="none" strike="noStrike" dirty="0">
                          <a:solidFill>
                            <a:srgbClr val="000000"/>
                          </a:solidFill>
                          <a:latin typeface="Meiryo UI" pitchFamily="34" charset="-128"/>
                        </a:rPr>
                        <a:t>桁種類数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CNNM5)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名称</a:t>
                      </a:r>
                      <a:r>
                        <a:rPr lang="en-US" altLang="ko-KR" sz="900" b="0" i="0" u="none" strike="noStrike" dirty="0">
                          <a:solidFill>
                            <a:srgbClr val="000000"/>
                          </a:solidFill>
                          <a:latin typeface="Meiryo UI" pitchFamily="34" charset="-128"/>
                          <a:ea typeface="Meiryo UI" pitchFamily="34" charset="-128"/>
                        </a:rPr>
                        <a:t>6</a:t>
                      </a:r>
                      <a:r>
                        <a:rPr lang="ko-KR" altLang="en-US" sz="900" b="0" i="0" u="none" strike="noStrike" dirty="0">
                          <a:solidFill>
                            <a:srgbClr val="000000"/>
                          </a:solidFill>
                          <a:latin typeface="Meiryo UI" pitchFamily="34" charset="-128"/>
                        </a:rPr>
                        <a:t>桁種類数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CNNM6)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名称</a:t>
                      </a:r>
                      <a:r>
                        <a:rPr lang="en-US" altLang="ko-KR" sz="900" b="0" i="0" u="none" strike="noStrike" dirty="0">
                          <a:solidFill>
                            <a:srgbClr val="000000"/>
                          </a:solidFill>
                          <a:latin typeface="Meiryo UI" pitchFamily="34" charset="-128"/>
                          <a:ea typeface="Meiryo UI" pitchFamily="34" charset="-128"/>
                        </a:rPr>
                        <a:t>7</a:t>
                      </a:r>
                      <a:r>
                        <a:rPr lang="ko-KR" altLang="en-US" sz="900" b="0" i="0" u="none" strike="noStrike" dirty="0">
                          <a:solidFill>
                            <a:srgbClr val="000000"/>
                          </a:solidFill>
                          <a:latin typeface="Meiryo UI" pitchFamily="34" charset="-128"/>
                        </a:rPr>
                        <a:t>桁種類数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CNNM7)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コード種類数 </a:t>
                      </a:r>
                      <a:r>
                        <a:rPr lang="en-US" altLang="ja-JP" sz="900" b="0" i="0" u="none" strike="noStrike" dirty="0">
                          <a:solidFill>
                            <a:srgbClr val="000000"/>
                          </a:solidFill>
                          <a:latin typeface="Meiryo UI" pitchFamily="34" charset="-128"/>
                          <a:ea typeface="Meiryo UI" pitchFamily="34" charset="-128"/>
                        </a:rPr>
                        <a:t>(CNCD)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最初算定日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MINAC)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2953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最終算定日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MAXAC)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167</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9"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ルール段階 </a:t>
            </a:r>
            <a:r>
              <a:rPr kumimoji="1" lang="ja-JP" altLang="en-US" b="0" dirty="0" err="1">
                <a:solidFill>
                  <a:srgbClr val="003366"/>
                </a:solidFill>
                <a:latin typeface="Meiryo UI" panose="020B0604030504040204" pitchFamily="50" charset="-128"/>
                <a:ea typeface="Meiryo UI" panose="020B0604030504040204" pitchFamily="50" charset="-128"/>
              </a:rPr>
              <a:t>ー</a:t>
            </a:r>
            <a:r>
              <a:rPr kumimoji="1" lang="ja-JP" altLang="en-US" b="0" dirty="0">
                <a:solidFill>
                  <a:srgbClr val="003366"/>
                </a:solidFill>
                <a:latin typeface="Meiryo UI" panose="020B0604030504040204" pitchFamily="50" charset="-128"/>
                <a:ea typeface="Meiryo UI" panose="020B0604030504040204" pitchFamily="50" charset="-128"/>
              </a:rPr>
              <a:t> 項目説明（３／５）</a:t>
            </a:r>
            <a:endParaRPr kumimoji="1" lang="ko-KR" altLang="en-US" b="0" dirty="0">
              <a:solidFill>
                <a:srgbClr val="003399"/>
              </a:solidFill>
              <a:latin typeface="Meiryo UI" panose="020B0604030504040204" pitchFamily="50" charset="-128"/>
              <a:ea typeface="ＭＳ ゴシック" pitchFamily="49" charset="-128"/>
            </a:endParaRPr>
          </a:p>
        </p:txBody>
      </p:sp>
      <p:graphicFrame>
        <p:nvGraphicFramePr>
          <p:cNvPr id="7" name="표 6"/>
          <p:cNvGraphicFramePr>
            <a:graphicFrameLocks noGrp="1"/>
          </p:cNvGraphicFramePr>
          <p:nvPr>
            <p:extLst>
              <p:ext uri="{D42A27DB-BD31-4B8C-83A1-F6EECF244321}">
                <p14:modId xmlns:p14="http://schemas.microsoft.com/office/powerpoint/2010/main" val="3638969064"/>
              </p:ext>
            </p:extLst>
          </p:nvPr>
        </p:nvGraphicFramePr>
        <p:xfrm>
          <a:off x="368799" y="1407819"/>
          <a:ext cx="8597401" cy="5116644"/>
        </p:xfrm>
        <a:graphic>
          <a:graphicData uri="http://schemas.openxmlformats.org/drawingml/2006/table">
            <a:tbl>
              <a:tblPr/>
              <a:tblGrid>
                <a:gridCol w="1280251">
                  <a:extLst>
                    <a:ext uri="{9D8B030D-6E8A-4147-A177-3AD203B41FA5}">
                      <a16:colId xmlns:a16="http://schemas.microsoft.com/office/drawing/2014/main" val="20000"/>
                    </a:ext>
                  </a:extLst>
                </a:gridCol>
                <a:gridCol w="3254285">
                  <a:extLst>
                    <a:ext uri="{9D8B030D-6E8A-4147-A177-3AD203B41FA5}">
                      <a16:colId xmlns:a16="http://schemas.microsoft.com/office/drawing/2014/main" val="20001"/>
                    </a:ext>
                  </a:extLst>
                </a:gridCol>
                <a:gridCol w="4062865">
                  <a:extLst>
                    <a:ext uri="{9D8B030D-6E8A-4147-A177-3AD203B41FA5}">
                      <a16:colId xmlns:a16="http://schemas.microsoft.com/office/drawing/2014/main" val="20002"/>
                    </a:ext>
                  </a:extLst>
                </a:gridCol>
              </a:tblGrid>
              <a:tr h="172387">
                <a:tc>
                  <a:txBody>
                    <a:bodyPr/>
                    <a:lstStyle/>
                    <a:p>
                      <a:pPr algn="ctr" fontAlgn="ctr"/>
                      <a:r>
                        <a:rPr lang="ko-KR" altLang="en-US" sz="800" b="1" i="0" u="none" strike="noStrike">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2387">
                <a:tc>
                  <a:txBody>
                    <a:bodyPr/>
                    <a:lstStyle/>
                    <a:p>
                      <a:pPr algn="ctr" fontAlgn="ctr"/>
                      <a:r>
                        <a:rPr lang="ko-KR" altLang="en-US" sz="800" b="0" i="0" u="none" strike="noStrike">
                          <a:solidFill>
                            <a:srgbClr val="000000"/>
                          </a:solidFill>
                          <a:latin typeface="Meiryo UI" pitchFamily="34" charset="-128"/>
                        </a:rPr>
                        <a:t>比較段階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比較段階一連番号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itchFamily="34" charset="-128"/>
                          <a:ea typeface="Meiryo UI" pitchFamily="34" charset="-128"/>
                        </a:rPr>
                        <a:t>（</a:t>
                      </a:r>
                      <a:r>
                        <a:rPr lang="en-US" altLang="ja-JP" sz="800" b="0" i="0" u="none" strike="noStrike" dirty="0">
                          <a:solidFill>
                            <a:srgbClr val="000000"/>
                          </a:solidFill>
                          <a:latin typeface="Meiryo UI" pitchFamily="34" charset="-128"/>
                          <a:ea typeface="Meiryo UI" pitchFamily="34" charset="-128"/>
                        </a:rPr>
                        <a:t>1</a:t>
                      </a:r>
                      <a:r>
                        <a:rPr lang="ja-JP" altLang="en-US" sz="800" b="0" i="0" u="none" strike="noStrike" dirty="0">
                          <a:solidFill>
                            <a:srgbClr val="000000"/>
                          </a:solidFill>
                          <a:latin typeface="Meiryo UI" pitchFamily="34" charset="-128"/>
                          <a:ea typeface="Meiryo UI" pitchFamily="34" charset="-128"/>
                        </a:rPr>
                        <a:t>桁）段階で表示、</a:t>
                      </a:r>
                      <a:r>
                        <a:rPr lang="en-US" altLang="ja-JP" sz="800" b="0" i="0" u="none" strike="noStrike" dirty="0">
                          <a:solidFill>
                            <a:srgbClr val="000000"/>
                          </a:solidFill>
                          <a:latin typeface="Meiryo UI" pitchFamily="34" charset="-128"/>
                          <a:ea typeface="Meiryo UI" pitchFamily="34" charset="-128"/>
                        </a:rPr>
                        <a:t>001</a:t>
                      </a:r>
                      <a:r>
                        <a:rPr lang="ja-JP" altLang="en-US" sz="800" b="0" i="0" u="none" strike="noStrike" dirty="0">
                          <a:solidFill>
                            <a:srgbClr val="000000"/>
                          </a:solidFill>
                          <a:latin typeface="Meiryo UI" pitchFamily="34" charset="-128"/>
                          <a:ea typeface="Meiryo UI" pitchFamily="34" charset="-128"/>
                        </a:rPr>
                        <a:t>段階の場合、</a:t>
                      </a:r>
                      <a:r>
                        <a:rPr lang="en-US" altLang="ja-JP" sz="800" b="0" i="0" u="none" strike="noStrike" dirty="0">
                          <a:solidFill>
                            <a:srgbClr val="000000"/>
                          </a:solidFill>
                          <a:latin typeface="Meiryo UI" pitchFamily="34" charset="-128"/>
                          <a:ea typeface="Meiryo UI" pitchFamily="34" charset="-128"/>
                        </a:rPr>
                        <a:t>1</a:t>
                      </a:r>
                      <a:r>
                        <a:rPr lang="ja-JP" altLang="en-US" sz="800" b="0" i="0" u="none" strike="noStrike" dirty="0">
                          <a:solidFill>
                            <a:srgbClr val="000000"/>
                          </a:solidFill>
                          <a:latin typeface="Meiryo UI" pitchFamily="34" charset="-128"/>
                          <a:ea typeface="Meiryo UI" pitchFamily="34" charset="-128"/>
                        </a:rPr>
                        <a:t>で表示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387">
                <a:tc>
                  <a:txBody>
                    <a:bodyPr/>
                    <a:lstStyle/>
                    <a:p>
                      <a:pPr algn="ctr" fontAlgn="ctr"/>
                      <a:r>
                        <a:rPr lang="ko-KR" altLang="en-US" sz="800" b="0" i="0" u="none" strike="noStrike">
                          <a:solidFill>
                            <a:srgbClr val="000000"/>
                          </a:solidFill>
                          <a:latin typeface="Meiryo UI" pitchFamily="34" charset="-128"/>
                        </a:rPr>
                        <a:t>集計範囲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段階集計範囲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*以下の内容のうちの</a:t>
                      </a:r>
                      <a:r>
                        <a:rPr lang="en-US" altLang="ja-JP" sz="800" b="0" i="0" u="none" strike="noStrike">
                          <a:solidFill>
                            <a:srgbClr val="000000"/>
                          </a:solidFill>
                          <a:latin typeface="Meiryo UI" pitchFamily="34" charset="-128"/>
                          <a:ea typeface="Meiryo UI" pitchFamily="34" charset="-128"/>
                        </a:rPr>
                        <a:t>1</a:t>
                      </a:r>
                      <a:r>
                        <a:rPr lang="ja-JP" altLang="en-US" sz="800" b="0" i="0" u="none" strike="noStrike">
                          <a:solidFill>
                            <a:srgbClr val="000000"/>
                          </a:solidFill>
                          <a:latin typeface="Meiryo UI" pitchFamily="34" charset="-128"/>
                          <a:ea typeface="Meiryo UI" pitchFamily="34" charset="-128"/>
                        </a:rPr>
                        <a:t>つを選択。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itchFamily="34" charset="-128"/>
                          <a:ea typeface="Meiryo UI" pitchFamily="34" charset="-128"/>
                        </a:rPr>
                        <a:t>同一レセプト内 </a:t>
                      </a:r>
                      <a:r>
                        <a:rPr lang="en-US" altLang="ja-JP" sz="800" b="0" i="0" u="none" strike="noStrike" dirty="0">
                          <a:solidFill>
                            <a:srgbClr val="000000"/>
                          </a:solidFill>
                          <a:latin typeface="Meiryo UI" pitchFamily="34" charset="-128"/>
                          <a:ea typeface="Meiryo UI" pitchFamily="34"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同一＊内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同一月内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latin typeface="Meiryo UI" pitchFamily="34" charset="-128"/>
                          <a:ea typeface="Meiryo UI" pitchFamily="34" charset="-128"/>
                        </a:rPr>
                        <a:t>x</a:t>
                      </a:r>
                      <a:r>
                        <a:rPr lang="ja-JP" altLang="en-US" sz="800" b="0" i="0" u="none" strike="noStrike">
                          <a:solidFill>
                            <a:srgbClr val="000000"/>
                          </a:solidFill>
                          <a:latin typeface="Meiryo UI" pitchFamily="34" charset="-128"/>
                          <a:ea typeface="Meiryo UI" pitchFamily="34" charset="-128"/>
                        </a:rPr>
                        <a:t>ヶ</a:t>
                      </a:r>
                      <a:r>
                        <a:rPr lang="ko-KR" altLang="en-US" sz="800" b="0" i="0" u="none" strike="noStrike">
                          <a:solidFill>
                            <a:srgbClr val="000000"/>
                          </a:solidFill>
                          <a:latin typeface="Meiryo UI" pitchFamily="34" charset="-128"/>
                        </a:rPr>
                        <a:t>月前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単一項目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全体レセプト </a:t>
                      </a:r>
                      <a:r>
                        <a:rPr lang="en-US" altLang="ja-JP" sz="800" b="0" i="0" u="none" strike="noStrike">
                          <a:solidFill>
                            <a:srgbClr val="000000"/>
                          </a:solidFill>
                          <a:latin typeface="Meiryo UI" pitchFamily="34" charset="-128"/>
                          <a:ea typeface="Meiryo UI" pitchFamily="34" charset="-128"/>
                        </a:rPr>
                        <a:t>(W)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CN" altLang="en-US" sz="800" b="0" i="0" u="none" strike="noStrike">
                          <a:solidFill>
                            <a:srgbClr val="000000"/>
                          </a:solidFill>
                          <a:latin typeface="Meiryo UI" pitchFamily="34" charset="-128"/>
                          <a:ea typeface="Meiryo UI" pitchFamily="34" charset="-128"/>
                        </a:rPr>
                        <a:t>同一処方番号内 </a:t>
                      </a:r>
                      <a:r>
                        <a:rPr lang="en-US" altLang="zh-CN" sz="800" b="0" i="0" u="none" strike="noStrike">
                          <a:solidFill>
                            <a:srgbClr val="000000"/>
                          </a:solidFill>
                          <a:latin typeface="Meiryo UI" pitchFamily="34" charset="-128"/>
                          <a:ea typeface="Meiryo UI" pitchFamily="34" charset="-128"/>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同一調剤月日内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同一処方</a:t>
                      </a:r>
                      <a:r>
                        <a:rPr lang="ja-JP" altLang="en-US" sz="800" b="0" i="0" u="none" strike="noStrike">
                          <a:solidFill>
                            <a:srgbClr val="000000"/>
                          </a:solidFill>
                          <a:latin typeface="Meiryo UI" pitchFamily="34" charset="-128"/>
                          <a:ea typeface="Meiryo UI" pitchFamily="34" charset="-128"/>
                        </a:rPr>
                        <a:t>せん</a:t>
                      </a:r>
                      <a:r>
                        <a:rPr lang="ko-KR" altLang="en-US" sz="800" b="0" i="0" u="none" strike="noStrike">
                          <a:solidFill>
                            <a:srgbClr val="000000"/>
                          </a:solidFill>
                          <a:latin typeface="Meiryo UI" pitchFamily="34" charset="-128"/>
                        </a:rPr>
                        <a:t>受付回内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I3)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800" b="0" i="0" u="none" strike="noStrike">
                          <a:solidFill>
                            <a:srgbClr val="000000"/>
                          </a:solidFill>
                          <a:latin typeface="Meiryo UI" pitchFamily="34" charset="-128"/>
                          <a:ea typeface="Meiryo UI" pitchFamily="34" charset="-128"/>
                        </a:rPr>
                        <a:t>同一算定日内 </a:t>
                      </a:r>
                      <a:r>
                        <a:rPr lang="en-US" altLang="zh-CN" sz="800" b="0" i="0" u="none" strike="noStrike">
                          <a:solidFill>
                            <a:srgbClr val="000000"/>
                          </a:solidFill>
                          <a:latin typeface="Meiryo UI" pitchFamily="34" charset="-128"/>
                          <a:ea typeface="Meiryo UI" pitchFamily="34" charset="-128"/>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72387">
                <a:tc>
                  <a:txBody>
                    <a:bodyPr/>
                    <a:lstStyle/>
                    <a:p>
                      <a:pPr algn="ctr" fontAlgn="ctr"/>
                      <a:r>
                        <a:rPr lang="zh-TW" altLang="en-US" sz="800" b="0" i="0" u="none" strike="noStrike">
                          <a:solidFill>
                            <a:srgbClr val="000000"/>
                          </a:solidFill>
                          <a:latin typeface="Meiryo UI" pitchFamily="34" charset="-128"/>
                          <a:ea typeface="Meiryo UI" pitchFamily="34" charset="-128"/>
                        </a:rPr>
                        <a:t>集計開始月数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集計開始月数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点検月は</a:t>
                      </a:r>
                      <a:r>
                        <a:rPr lang="en-US" altLang="ja-JP" sz="800" b="0" i="0" u="none" strike="noStrike">
                          <a:solidFill>
                            <a:srgbClr val="000000"/>
                          </a:solidFill>
                          <a:latin typeface="Meiryo UI" pitchFamily="34" charset="-128"/>
                          <a:ea typeface="Meiryo UI" pitchFamily="34" charset="-128"/>
                        </a:rPr>
                        <a:t>0</a:t>
                      </a:r>
                      <a:r>
                        <a:rPr lang="ja-JP" altLang="en-US" sz="800" b="0" i="0" u="none" strike="noStrike">
                          <a:solidFill>
                            <a:srgbClr val="000000"/>
                          </a:solidFill>
                          <a:latin typeface="Meiryo UI" pitchFamily="34" charset="-128"/>
                          <a:ea typeface="Meiryo UI" pitchFamily="34" charset="-128"/>
                        </a:rPr>
                        <a:t>から始めて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3"/>
                  </a:ext>
                </a:extLst>
              </a:tr>
              <a:tr h="17238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800" b="0" i="0" u="none" strike="noStrike">
                          <a:solidFill>
                            <a:srgbClr val="000000"/>
                          </a:solidFill>
                          <a:latin typeface="Meiryo UI" pitchFamily="34" charset="-128"/>
                          <a:ea typeface="Meiryo UI" pitchFamily="34" charset="-128"/>
                        </a:rPr>
                        <a:t>1</a:t>
                      </a:r>
                      <a:r>
                        <a:rPr lang="ja-JP" altLang="en-US" sz="800" b="0" i="0" u="none" strike="noStrike">
                          <a:solidFill>
                            <a:srgbClr val="000000"/>
                          </a:solidFill>
                          <a:latin typeface="Meiryo UI" pitchFamily="34" charset="-128"/>
                          <a:ea typeface="Meiryo UI" pitchFamily="34" charset="-128"/>
                        </a:rPr>
                        <a:t>ヶ月前（</a:t>
                      </a:r>
                      <a:r>
                        <a:rPr lang="en-US" altLang="ja-JP" sz="800" b="0" i="0" u="none" strike="noStrike">
                          <a:solidFill>
                            <a:srgbClr val="000000"/>
                          </a:solidFill>
                          <a:latin typeface="Meiryo UI" pitchFamily="34" charset="-128"/>
                          <a:ea typeface="Meiryo UI" pitchFamily="34" charset="-128"/>
                        </a:rPr>
                        <a:t>1</a:t>
                      </a:r>
                      <a:r>
                        <a:rPr lang="ja-JP" altLang="en-US" sz="800" b="0" i="0" u="none" strike="noStrike">
                          <a:solidFill>
                            <a:srgbClr val="000000"/>
                          </a:solidFill>
                          <a:latin typeface="Meiryo UI" pitchFamily="34" charset="-128"/>
                          <a:ea typeface="Meiryo UI" pitchFamily="34" charset="-128"/>
                        </a:rPr>
                        <a:t>）</a:t>
                      </a:r>
                      <a:r>
                        <a:rPr lang="en-US" altLang="ja-JP" sz="800" b="0" i="0" u="none" strike="noStrike">
                          <a:solidFill>
                            <a:srgbClr val="000000"/>
                          </a:solidFill>
                          <a:latin typeface="Meiryo UI" pitchFamily="34" charset="-128"/>
                          <a:ea typeface="Meiryo UI" pitchFamily="34" charset="-128"/>
                        </a:rPr>
                        <a:t>〜12</a:t>
                      </a:r>
                      <a:r>
                        <a:rPr lang="ja-JP" altLang="en-US" sz="800" b="0" i="0" u="none" strike="noStrike">
                          <a:solidFill>
                            <a:srgbClr val="000000"/>
                          </a:solidFill>
                          <a:latin typeface="Meiryo UI" pitchFamily="34" charset="-128"/>
                          <a:ea typeface="Meiryo UI" pitchFamily="34" charset="-128"/>
                        </a:rPr>
                        <a:t>ヶ月前（</a:t>
                      </a:r>
                      <a:r>
                        <a:rPr lang="en-US" altLang="ja-JP" sz="800" b="0" i="0" u="none" strike="noStrike">
                          <a:solidFill>
                            <a:srgbClr val="000000"/>
                          </a:solidFill>
                          <a:latin typeface="Meiryo UI" pitchFamily="34" charset="-128"/>
                          <a:ea typeface="Meiryo UI" pitchFamily="34" charset="-128"/>
                        </a:rPr>
                        <a:t>12</a:t>
                      </a:r>
                      <a:r>
                        <a:rPr lang="ja-JP" altLang="en-US" sz="800" b="0" i="0" u="none" strike="noStrike">
                          <a:solidFill>
                            <a:srgbClr val="000000"/>
                          </a:solidFill>
                          <a:latin typeface="Meiryo UI" pitchFamily="34" charset="-128"/>
                          <a:ea typeface="Meiryo UI" pitchFamily="34" charset="-128"/>
                        </a:rPr>
                        <a:t>）から</a:t>
                      </a:r>
                      <a:r>
                        <a:rPr lang="en-US" altLang="ja-JP" sz="800" b="0" i="0" u="none" strike="noStrike">
                          <a:solidFill>
                            <a:srgbClr val="000000"/>
                          </a:solidFill>
                          <a:latin typeface="Meiryo UI" pitchFamily="34" charset="-128"/>
                          <a:ea typeface="Meiryo UI" pitchFamily="34" charset="-128"/>
                        </a:rPr>
                        <a:t>1</a:t>
                      </a:r>
                      <a:r>
                        <a:rPr lang="ja-JP" altLang="en-US" sz="800" b="0" i="0" u="none" strike="noStrike">
                          <a:solidFill>
                            <a:srgbClr val="000000"/>
                          </a:solidFill>
                          <a:latin typeface="Meiryo UI" pitchFamily="34" charset="-128"/>
                          <a:ea typeface="Meiryo UI" pitchFamily="34" charset="-128"/>
                        </a:rPr>
                        <a:t>つを選択する。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387">
                <a:tc>
                  <a:txBody>
                    <a:bodyPr/>
                    <a:lstStyle/>
                    <a:p>
                      <a:pPr algn="ctr" fontAlgn="ctr"/>
                      <a:r>
                        <a:rPr lang="zh-TW" altLang="en-US" sz="800" b="0" i="0" u="none" strike="noStrike">
                          <a:solidFill>
                            <a:srgbClr val="000000"/>
                          </a:solidFill>
                          <a:latin typeface="Meiryo UI" pitchFamily="34" charset="-128"/>
                          <a:ea typeface="Meiryo UI" pitchFamily="34" charset="-128"/>
                        </a:rPr>
                        <a:t>集計終了月数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集計終了月数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a:solidFill>
                            <a:srgbClr val="000000"/>
                          </a:solidFill>
                          <a:latin typeface="Meiryo UI" pitchFamily="34" charset="-128"/>
                          <a:ea typeface="Meiryo UI" pitchFamily="34" charset="-128"/>
                        </a:rPr>
                        <a:t>点検月は</a:t>
                      </a:r>
                      <a:r>
                        <a:rPr lang="en-US" altLang="ja-JP" sz="800" b="0" i="0" u="none" strike="noStrike" dirty="0">
                          <a:solidFill>
                            <a:srgbClr val="000000"/>
                          </a:solidFill>
                          <a:latin typeface="Meiryo UI" pitchFamily="34" charset="-128"/>
                          <a:ea typeface="Meiryo UI" pitchFamily="34" charset="-128"/>
                        </a:rPr>
                        <a:t>0</a:t>
                      </a:r>
                      <a:r>
                        <a:rPr lang="ja-JP" altLang="en-US" sz="800" b="0" i="0" u="none" strike="noStrike" dirty="0">
                          <a:solidFill>
                            <a:srgbClr val="000000"/>
                          </a:solidFill>
                          <a:latin typeface="Meiryo UI" pitchFamily="34" charset="-128"/>
                          <a:ea typeface="Meiryo UI" pitchFamily="34" charset="-128"/>
                        </a:rPr>
                        <a:t>から始めて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5"/>
                  </a:ext>
                </a:extLst>
              </a:tr>
              <a:tr h="17238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800" b="0" i="0" u="none" strike="noStrike" dirty="0">
                          <a:solidFill>
                            <a:srgbClr val="000000"/>
                          </a:solidFill>
                          <a:latin typeface="Meiryo UI" pitchFamily="34" charset="-128"/>
                          <a:ea typeface="Meiryo UI" pitchFamily="34" charset="-128"/>
                        </a:rPr>
                        <a:t>1</a:t>
                      </a:r>
                      <a:r>
                        <a:rPr lang="ja-JP" altLang="en-US" sz="800" b="0" i="0" u="none" strike="noStrike" dirty="0">
                          <a:solidFill>
                            <a:srgbClr val="000000"/>
                          </a:solidFill>
                          <a:latin typeface="Meiryo UI" pitchFamily="34" charset="-128"/>
                          <a:ea typeface="Meiryo UI" pitchFamily="34" charset="-128"/>
                        </a:rPr>
                        <a:t>ヶ月前（</a:t>
                      </a:r>
                      <a:r>
                        <a:rPr lang="en-US" altLang="ja-JP" sz="800" b="0" i="0" u="none" strike="noStrike" dirty="0">
                          <a:solidFill>
                            <a:srgbClr val="000000"/>
                          </a:solidFill>
                          <a:latin typeface="Meiryo UI" pitchFamily="34" charset="-128"/>
                          <a:ea typeface="Meiryo UI" pitchFamily="34" charset="-128"/>
                        </a:rPr>
                        <a:t>1</a:t>
                      </a:r>
                      <a:r>
                        <a:rPr lang="ja-JP" altLang="en-US" sz="800" b="0" i="0" u="none" strike="noStrike" dirty="0">
                          <a:solidFill>
                            <a:srgbClr val="000000"/>
                          </a:solidFill>
                          <a:latin typeface="Meiryo UI" pitchFamily="34" charset="-128"/>
                          <a:ea typeface="Meiryo UI" pitchFamily="34" charset="-128"/>
                        </a:rPr>
                        <a:t>）</a:t>
                      </a:r>
                      <a:r>
                        <a:rPr lang="en-US" altLang="ja-JP" sz="800" b="0" i="0" u="none" strike="noStrike" dirty="0">
                          <a:solidFill>
                            <a:srgbClr val="000000"/>
                          </a:solidFill>
                          <a:latin typeface="Meiryo UI" pitchFamily="34" charset="-128"/>
                          <a:ea typeface="Meiryo UI" pitchFamily="34" charset="-128"/>
                        </a:rPr>
                        <a:t>〜12</a:t>
                      </a:r>
                      <a:r>
                        <a:rPr lang="ja-JP" altLang="en-US" sz="800" b="0" i="0" u="none" strike="noStrike" dirty="0">
                          <a:solidFill>
                            <a:srgbClr val="000000"/>
                          </a:solidFill>
                          <a:latin typeface="Meiryo UI" pitchFamily="34" charset="-128"/>
                          <a:ea typeface="Meiryo UI" pitchFamily="34" charset="-128"/>
                        </a:rPr>
                        <a:t>ヶ月前（</a:t>
                      </a:r>
                      <a:r>
                        <a:rPr lang="en-US" altLang="ja-JP" sz="800" b="0" i="0" u="none" strike="noStrike" dirty="0">
                          <a:solidFill>
                            <a:srgbClr val="000000"/>
                          </a:solidFill>
                          <a:latin typeface="Meiryo UI" pitchFamily="34" charset="-128"/>
                          <a:ea typeface="Meiryo UI" pitchFamily="34" charset="-128"/>
                        </a:rPr>
                        <a:t>12</a:t>
                      </a:r>
                      <a:r>
                        <a:rPr lang="ja-JP" altLang="en-US" sz="800" b="0" i="0" u="none" strike="noStrike" dirty="0">
                          <a:solidFill>
                            <a:srgbClr val="000000"/>
                          </a:solidFill>
                          <a:latin typeface="Meiryo UI" pitchFamily="34" charset="-128"/>
                          <a:ea typeface="Meiryo UI" pitchFamily="34" charset="-128"/>
                        </a:rPr>
                        <a:t>）から</a:t>
                      </a:r>
                      <a:r>
                        <a:rPr lang="en-US" altLang="ja-JP" sz="800" b="0" i="0" u="none" strike="noStrike" dirty="0">
                          <a:solidFill>
                            <a:srgbClr val="000000"/>
                          </a:solidFill>
                          <a:latin typeface="Meiryo UI" pitchFamily="34" charset="-128"/>
                          <a:ea typeface="Meiryo UI" pitchFamily="34" charset="-128"/>
                        </a:rPr>
                        <a:t>1</a:t>
                      </a:r>
                      <a:r>
                        <a:rPr lang="ja-JP" altLang="en-US" sz="800" b="0" i="0" u="none" strike="noStrike" dirty="0" err="1">
                          <a:solidFill>
                            <a:srgbClr val="000000"/>
                          </a:solidFill>
                          <a:latin typeface="Meiryo UI" pitchFamily="34" charset="-128"/>
                          <a:ea typeface="Meiryo UI" pitchFamily="34" charset="-128"/>
                        </a:rPr>
                        <a:t>つを</a:t>
                      </a:r>
                      <a:r>
                        <a:rPr lang="ja-JP" altLang="en-US" sz="800" b="0" i="0" u="none" strike="noStrike" dirty="0">
                          <a:solidFill>
                            <a:srgbClr val="000000"/>
                          </a:solidFill>
                          <a:latin typeface="Meiryo UI" pitchFamily="34" charset="-128"/>
                          <a:ea typeface="Meiryo UI" pitchFamily="34" charset="-128"/>
                        </a:rPr>
                        <a:t>選択する。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387">
                <a:tc>
                  <a:txBody>
                    <a:bodyPr/>
                    <a:lstStyle/>
                    <a:p>
                      <a:pPr algn="ctr" fontAlgn="ctr"/>
                      <a:r>
                        <a:rPr lang="ko-KR" altLang="en-US" sz="800" b="0" i="0" u="none" strike="noStrike">
                          <a:solidFill>
                            <a:srgbClr val="000000"/>
                          </a:solidFill>
                          <a:latin typeface="Meiryo UI" pitchFamily="34" charset="-128"/>
                        </a:rPr>
                        <a:t>自院含</a:t>
                      </a:r>
                      <a:r>
                        <a:rPr lang="ja-JP" altLang="en-US" sz="800" b="0" i="0" u="none" strike="noStrike">
                          <a:solidFill>
                            <a:srgbClr val="000000"/>
                          </a:solidFill>
                          <a:latin typeface="Meiryo UI" pitchFamily="34" charset="-128"/>
                          <a:ea typeface="Meiryo UI" pitchFamily="34" charset="-128"/>
                        </a:rPr>
                        <a:t>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集計自医療機関集計可否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自院含み チェックの場合、自医療機関参照可否 </a:t>
                      </a:r>
                      <a:r>
                        <a:rPr lang="en-US" altLang="ja-JP" sz="800" b="0" i="0" u="none" strike="noStrike">
                          <a:solidFill>
                            <a:srgbClr val="000000"/>
                          </a:solidFill>
                          <a:latin typeface="Meiryo UI" pitchFamily="34" charset="-128"/>
                          <a:ea typeface="Meiryo UI" pitchFamily="34" charset="-128"/>
                        </a:rPr>
                        <a:t>= 'YES'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387">
                <a:tc>
                  <a:txBody>
                    <a:bodyPr/>
                    <a:lstStyle/>
                    <a:p>
                      <a:pPr algn="ctr" fontAlgn="ctr"/>
                      <a:r>
                        <a:rPr lang="ko-KR" altLang="en-US" sz="800" b="0" i="0" u="none" strike="noStrike">
                          <a:solidFill>
                            <a:srgbClr val="000000"/>
                          </a:solidFill>
                          <a:latin typeface="Meiryo UI" pitchFamily="34" charset="-128"/>
                        </a:rPr>
                        <a:t>関連院含</a:t>
                      </a:r>
                      <a:r>
                        <a:rPr lang="ja-JP" altLang="en-US" sz="800" b="0" i="0" u="none" strike="noStrike">
                          <a:solidFill>
                            <a:srgbClr val="000000"/>
                          </a:solidFill>
                          <a:latin typeface="Meiryo UI" pitchFamily="34" charset="-128"/>
                          <a:ea typeface="Meiryo UI" pitchFamily="34" charset="-128"/>
                        </a:rPr>
                        <a:t>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集計関連医療機関集計可否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itchFamily="34" charset="-128"/>
                          <a:ea typeface="Meiryo UI" pitchFamily="34" charset="-128"/>
                        </a:rPr>
                        <a:t>関連院含み チェックの場合、 関連医療機関参照可否 </a:t>
                      </a:r>
                      <a:r>
                        <a:rPr lang="en-US" altLang="ja-JP" sz="800" b="0" i="0" u="none" strike="noStrike" dirty="0">
                          <a:solidFill>
                            <a:srgbClr val="000000"/>
                          </a:solidFill>
                          <a:latin typeface="Meiryo UI" pitchFamily="34" charset="-128"/>
                          <a:ea typeface="Meiryo UI" pitchFamily="34" charset="-128"/>
                        </a:rPr>
                        <a:t>= 'YES'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387">
                <a:tc>
                  <a:txBody>
                    <a:bodyPr/>
                    <a:lstStyle/>
                    <a:p>
                      <a:pPr algn="ctr" fontAlgn="ctr"/>
                      <a:r>
                        <a:rPr lang="ko-KR" altLang="en-US" sz="800" b="0" i="0" u="none" strike="noStrike">
                          <a:solidFill>
                            <a:srgbClr val="000000"/>
                          </a:solidFill>
                          <a:latin typeface="Meiryo UI" pitchFamily="34" charset="-128"/>
                        </a:rPr>
                        <a:t>他院含</a:t>
                      </a:r>
                      <a:r>
                        <a:rPr lang="ja-JP" altLang="en-US" sz="800" b="0" i="0" u="none" strike="noStrike">
                          <a:solidFill>
                            <a:srgbClr val="000000"/>
                          </a:solidFill>
                          <a:latin typeface="Meiryo UI" pitchFamily="34" charset="-128"/>
                          <a:ea typeface="Meiryo UI" pitchFamily="34" charset="-128"/>
                        </a:rPr>
                        <a:t>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集計他医療機関集計可否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他院含み チェックの場合、 他医療機関参照可否 </a:t>
                      </a:r>
                      <a:r>
                        <a:rPr lang="en-US" altLang="ja-JP" sz="800" b="0" i="0" u="none" strike="noStrike">
                          <a:solidFill>
                            <a:srgbClr val="000000"/>
                          </a:solidFill>
                          <a:latin typeface="Meiryo UI" pitchFamily="34" charset="-128"/>
                          <a:ea typeface="Meiryo UI" pitchFamily="34" charset="-128"/>
                        </a:rPr>
                        <a:t>= 'YES'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87">
                <a:tc>
                  <a:txBody>
                    <a:bodyPr/>
                    <a:lstStyle/>
                    <a:p>
                      <a:pPr algn="ctr" fontAlgn="ctr"/>
                      <a:r>
                        <a:rPr lang="ko-KR" altLang="en-US" sz="800" b="0" i="0" u="none" strike="noStrike">
                          <a:solidFill>
                            <a:srgbClr val="000000"/>
                          </a:solidFill>
                          <a:latin typeface="Meiryo UI" pitchFamily="34" charset="-128"/>
                        </a:rPr>
                        <a:t>比較演算子</a:t>
                      </a:r>
                      <a:r>
                        <a:rPr lang="en-US" altLang="ko-KR" sz="8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比較演算子 </a:t>
                      </a:r>
                      <a:r>
                        <a:rPr lang="en-US" altLang="ko-KR" sz="8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*以下の内容のうちの</a:t>
                      </a:r>
                      <a:r>
                        <a:rPr lang="en-US" altLang="ja-JP" sz="800" b="0" i="0" u="none" strike="noStrike">
                          <a:solidFill>
                            <a:srgbClr val="000000"/>
                          </a:solidFill>
                          <a:latin typeface="Meiryo UI" pitchFamily="34" charset="-128"/>
                          <a:ea typeface="Meiryo UI" pitchFamily="34" charset="-128"/>
                        </a:rPr>
                        <a:t>1</a:t>
                      </a:r>
                      <a:r>
                        <a:rPr lang="ja-JP" altLang="en-US" sz="800" b="0" i="0" u="none" strike="noStrike">
                          <a:solidFill>
                            <a:srgbClr val="000000"/>
                          </a:solidFill>
                          <a:latin typeface="Meiryo UI" pitchFamily="34" charset="-128"/>
                          <a:ea typeface="Meiryo UI" pitchFamily="34" charset="-128"/>
                        </a:rPr>
                        <a:t>つを選択。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一致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EQ)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不一致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未満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以下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以上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超</a:t>
                      </a:r>
                      <a:r>
                        <a:rPr lang="ja-JP" altLang="en-US" sz="800" b="0" i="0" u="none" strike="noStrike">
                          <a:solidFill>
                            <a:srgbClr val="000000"/>
                          </a:solidFill>
                          <a:latin typeface="Meiryo UI" pitchFamily="34" charset="-128"/>
                          <a:ea typeface="Meiryo UI" pitchFamily="34" charset="-128"/>
                        </a:rPr>
                        <a:t>える </a:t>
                      </a:r>
                      <a:r>
                        <a:rPr lang="en-US" altLang="ja-JP"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GT)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a:solidFill>
                            <a:srgbClr val="000000"/>
                          </a:solidFill>
                          <a:latin typeface="Meiryo UI" pitchFamily="34" charset="-128"/>
                          <a:ea typeface="Meiryo UI" pitchFamily="34" charset="-128"/>
                        </a:rPr>
                        <a:t>...</a:t>
                      </a:r>
                      <a:r>
                        <a:rPr lang="ja-JP" altLang="en-US" sz="800" b="0" i="0" u="none" strike="noStrike">
                          <a:solidFill>
                            <a:srgbClr val="000000"/>
                          </a:solidFill>
                          <a:latin typeface="Meiryo UI" pitchFamily="34" charset="-128"/>
                          <a:ea typeface="Meiryo UI" pitchFamily="34" charset="-128"/>
                        </a:rPr>
                        <a:t>の</a:t>
                      </a:r>
                      <a:r>
                        <a:rPr lang="ko-KR" altLang="en-US" sz="800" b="0" i="0" u="none" strike="noStrike">
                          <a:solidFill>
                            <a:srgbClr val="000000"/>
                          </a:solidFill>
                          <a:latin typeface="Meiryo UI" pitchFamily="34" charset="-128"/>
                        </a:rPr>
                        <a:t>間</a:t>
                      </a:r>
                      <a:r>
                        <a:rPr lang="ja-JP" altLang="en-US" sz="800" b="0" i="0" u="none" strike="noStrike">
                          <a:solidFill>
                            <a:srgbClr val="000000"/>
                          </a:solidFill>
                          <a:latin typeface="Meiryo UI" pitchFamily="34" charset="-128"/>
                          <a:ea typeface="Meiryo UI" pitchFamily="34" charset="-128"/>
                        </a:rPr>
                        <a:t>に </a:t>
                      </a:r>
                      <a:r>
                        <a:rPr lang="en-US" altLang="ja-JP"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BW)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latin typeface="Meiryo UI" pitchFamily="34" charset="-128"/>
                          <a:ea typeface="Meiryo UI" pitchFamily="34" charset="-128"/>
                        </a:rPr>
                        <a:t>NOT(...</a:t>
                      </a:r>
                      <a:r>
                        <a:rPr lang="ja-JP" altLang="en-US" sz="800" b="0" i="0" u="none" strike="noStrike">
                          <a:solidFill>
                            <a:srgbClr val="000000"/>
                          </a:solidFill>
                          <a:latin typeface="Meiryo UI" pitchFamily="34" charset="-128"/>
                          <a:ea typeface="Meiryo UI" pitchFamily="34" charset="-128"/>
                        </a:rPr>
                        <a:t>の</a:t>
                      </a:r>
                      <a:r>
                        <a:rPr lang="ko-KR" altLang="en-US" sz="800" b="0" i="0" u="none" strike="noStrike">
                          <a:solidFill>
                            <a:srgbClr val="000000"/>
                          </a:solidFill>
                          <a:latin typeface="Meiryo UI" pitchFamily="34" charset="-128"/>
                        </a:rPr>
                        <a:t>間</a:t>
                      </a:r>
                      <a:r>
                        <a:rPr lang="ja-JP" altLang="en-US" sz="800" b="0" i="0" u="none" strike="noStrike">
                          <a:solidFill>
                            <a:srgbClr val="000000"/>
                          </a:solidFill>
                          <a:latin typeface="Meiryo UI" pitchFamily="34" charset="-128"/>
                          <a:ea typeface="Meiryo UI" pitchFamily="34" charset="-128"/>
                        </a:rPr>
                        <a:t>に</a:t>
                      </a:r>
                      <a:r>
                        <a:rPr lang="en-US" altLang="ja-JP" sz="800" b="0" i="0" u="none" strike="noStrike">
                          <a:solidFill>
                            <a:srgbClr val="000000"/>
                          </a:solidFill>
                          <a:latin typeface="Meiryo UI" pitchFamily="34" charset="-128"/>
                          <a:ea typeface="Meiryo UI" pitchFamily="34" charset="-128"/>
                        </a:rPr>
                        <a:t>) (</a:t>
                      </a:r>
                      <a:r>
                        <a:rPr lang="en-US" sz="800" b="0" i="0" u="none" strike="noStrike">
                          <a:solidFill>
                            <a:srgbClr val="000000"/>
                          </a:solidFill>
                          <a:latin typeface="Meiryo UI" pitchFamily="34" charset="-128"/>
                          <a:ea typeface="Meiryo UI" pitchFamily="34" charset="-128"/>
                        </a:rPr>
                        <a:t>NBW)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latin typeface="Meiryo UI" pitchFamily="34" charset="-128"/>
                          <a:ea typeface="Meiryo UI" pitchFamily="34" charset="-128"/>
                        </a:rPr>
                        <a:t>NOT(...</a:t>
                      </a:r>
                      <a:r>
                        <a:rPr lang="ja-JP" altLang="en-US" sz="800" b="0" i="0" u="none" strike="noStrike">
                          <a:solidFill>
                            <a:srgbClr val="000000"/>
                          </a:solidFill>
                          <a:latin typeface="Meiryo UI" pitchFamily="34" charset="-128"/>
                          <a:ea typeface="Meiryo UI" pitchFamily="34" charset="-128"/>
                        </a:rPr>
                        <a:t>の</a:t>
                      </a:r>
                      <a:r>
                        <a:rPr lang="ko-KR" altLang="en-US" sz="800" b="0" i="0" u="none" strike="noStrike">
                          <a:solidFill>
                            <a:srgbClr val="000000"/>
                          </a:solidFill>
                          <a:latin typeface="Meiryo UI" pitchFamily="34" charset="-128"/>
                        </a:rPr>
                        <a:t>間</a:t>
                      </a:r>
                      <a:r>
                        <a:rPr lang="ja-JP" altLang="en-US" sz="800" b="0" i="0" u="none" strike="noStrike">
                          <a:solidFill>
                            <a:srgbClr val="000000"/>
                          </a:solidFill>
                          <a:latin typeface="Meiryo UI" pitchFamily="34" charset="-128"/>
                          <a:ea typeface="Meiryo UI" pitchFamily="34" charset="-128"/>
                        </a:rPr>
                        <a:t>に</a:t>
                      </a:r>
                      <a:r>
                        <a:rPr lang="en-US" altLang="ja-JP"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EQ (XBW)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72387">
                <a:tc>
                  <a:txBody>
                    <a:bodyPr/>
                    <a:lstStyle/>
                    <a:p>
                      <a:pPr algn="ctr" fontAlgn="ctr"/>
                      <a:r>
                        <a:rPr lang="ko-KR" altLang="en-US" sz="800" b="0" i="0" u="none" strike="noStrike">
                          <a:solidFill>
                            <a:srgbClr val="000000"/>
                          </a:solidFill>
                          <a:latin typeface="Meiryo UI" pitchFamily="34" charset="-128"/>
                        </a:rPr>
                        <a:t>比較値区分</a:t>
                      </a:r>
                      <a:r>
                        <a:rPr lang="en-US" altLang="ko-KR" sz="8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比較値区分</a:t>
                      </a:r>
                      <a:r>
                        <a:rPr lang="en-US" altLang="ko-KR" sz="8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*以下の内容のうちの</a:t>
                      </a:r>
                      <a:r>
                        <a:rPr lang="en-US" altLang="ja-JP" sz="800" b="0" i="0" u="none" strike="noStrike">
                          <a:solidFill>
                            <a:srgbClr val="000000"/>
                          </a:solidFill>
                          <a:latin typeface="Meiryo UI" pitchFamily="34" charset="-128"/>
                          <a:ea typeface="Meiryo UI" pitchFamily="34" charset="-128"/>
                        </a:rPr>
                        <a:t>1</a:t>
                      </a:r>
                      <a:r>
                        <a:rPr lang="ja-JP" altLang="en-US" sz="800" b="0" i="0" u="none" strike="noStrike">
                          <a:solidFill>
                            <a:srgbClr val="000000"/>
                          </a:solidFill>
                          <a:latin typeface="Meiryo UI" pitchFamily="34" charset="-128"/>
                          <a:ea typeface="Meiryo UI" pitchFamily="34" charset="-128"/>
                        </a:rPr>
                        <a:t>つを選択。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値打</a:t>
                      </a:r>
                      <a:r>
                        <a:rPr lang="ja-JP" altLang="en-US" sz="800" b="0" i="0" u="none" strike="noStrike">
                          <a:solidFill>
                            <a:srgbClr val="000000"/>
                          </a:solidFill>
                          <a:latin typeface="Meiryo UI" pitchFamily="34" charset="-128"/>
                          <a:ea typeface="Meiryo UI" pitchFamily="34" charset="-128"/>
                        </a:rPr>
                        <a:t>ち </a:t>
                      </a:r>
                      <a:r>
                        <a:rPr lang="en-US" altLang="ja-JP"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1"/>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診療実日数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2"/>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診療月内週数 </a:t>
                      </a:r>
                      <a:r>
                        <a:rPr lang="en-US" altLang="ko-KR" sz="800" b="0" i="0" u="none" strike="noStrike">
                          <a:solidFill>
                            <a:srgbClr val="000000"/>
                          </a:solidFill>
                          <a:latin typeface="Meiryo UI" pitchFamily="34" charset="-128"/>
                          <a:ea typeface="Meiryo UI" pitchFamily="34" charset="-128"/>
                        </a:rPr>
                        <a:t>(</a:t>
                      </a:r>
                      <a:r>
                        <a:rPr lang="en-US" sz="800" b="0" i="0" u="none" strike="noStrike">
                          <a:solidFill>
                            <a:srgbClr val="000000"/>
                          </a:solidFill>
                          <a:latin typeface="Meiryo UI" pitchFamily="34" charset="-128"/>
                          <a:ea typeface="Meiryo UI" pitchFamily="34" charset="-128"/>
                        </a:rPr>
                        <a:t>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3"/>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食事療養日数 </a:t>
                      </a:r>
                      <a:r>
                        <a:rPr lang="en-US" altLang="zh-TW" sz="800" b="0" i="0" u="none" strike="noStrike">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4"/>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800" b="0" i="0" u="none" strike="noStrike">
                          <a:solidFill>
                            <a:srgbClr val="000000"/>
                          </a:solidFill>
                          <a:latin typeface="Meiryo UI" pitchFamily="34" charset="-128"/>
                          <a:ea typeface="Meiryo UI" pitchFamily="34" charset="-128"/>
                        </a:rPr>
                        <a:t>診療実日数</a:t>
                      </a:r>
                      <a:r>
                        <a:rPr lang="en-US" altLang="zh-TW" sz="800" b="0" i="0" u="none" strike="noStrike">
                          <a:solidFill>
                            <a:srgbClr val="000000"/>
                          </a:solidFill>
                          <a:latin typeface="Meiryo UI" pitchFamily="34" charset="-128"/>
                          <a:ea typeface="Meiryo UI" pitchFamily="34" charset="-128"/>
                        </a:rPr>
                        <a:t>-</a:t>
                      </a:r>
                      <a:r>
                        <a:rPr lang="zh-TW" altLang="en-US" sz="800" b="0" i="0" u="none" strike="noStrike">
                          <a:solidFill>
                            <a:srgbClr val="000000"/>
                          </a:solidFill>
                          <a:latin typeface="Meiryo UI" pitchFamily="34" charset="-128"/>
                          <a:ea typeface="Meiryo UI" pitchFamily="34" charset="-128"/>
                        </a:rPr>
                        <a:t>食事療養日数 </a:t>
                      </a:r>
                      <a:r>
                        <a:rPr lang="en-US" altLang="zh-TW" sz="800" b="0" i="0" u="none" strike="noStrike">
                          <a:solidFill>
                            <a:srgbClr val="000000"/>
                          </a:solidFill>
                          <a:latin typeface="Meiryo UI" pitchFamily="34" charset="-128"/>
                          <a:ea typeface="Meiryo UI" pitchFamily="34" charset="-128"/>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5"/>
                  </a:ext>
                </a:extLst>
              </a:tr>
              <a:tr h="115007">
                <a:tc>
                  <a:txBody>
                    <a:bodyPr/>
                    <a:lstStyle/>
                    <a:p>
                      <a:pPr algn="ctr"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800" b="0" i="0" u="none" strike="noStrike" dirty="0">
                          <a:solidFill>
                            <a:srgbClr val="000000"/>
                          </a:solidFill>
                          <a:latin typeface="Meiryo UI" pitchFamily="34" charset="-128"/>
                        </a:rPr>
                        <a:t>比較集計 </a:t>
                      </a:r>
                      <a:r>
                        <a:rPr lang="en-US" altLang="ko-KR" sz="800" b="0" i="0" u="none" strike="noStrike" dirty="0">
                          <a:solidFill>
                            <a:srgbClr val="000000"/>
                          </a:solidFill>
                          <a:latin typeface="Meiryo UI" pitchFamily="34" charset="-128"/>
                          <a:ea typeface="Meiryo UI" pitchFamily="34" charset="-128"/>
                        </a:rPr>
                        <a:t>(</a:t>
                      </a:r>
                      <a:r>
                        <a:rPr lang="en-US" sz="800" b="0" i="0" u="none" strike="noStrike" dirty="0">
                          <a:solidFill>
                            <a:srgbClr val="000000"/>
                          </a:solidFill>
                          <a:latin typeface="Meiryo UI" pitchFamily="34" charset="-128"/>
                          <a:ea typeface="Meiryo UI" pitchFamily="34"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168</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654037560"/>
              </p:ext>
            </p:extLst>
          </p:nvPr>
        </p:nvGraphicFramePr>
        <p:xfrm>
          <a:off x="390650" y="1450341"/>
          <a:ext cx="8578091" cy="5055594"/>
        </p:xfrm>
        <a:graphic>
          <a:graphicData uri="http://schemas.openxmlformats.org/drawingml/2006/table">
            <a:tbl>
              <a:tblPr/>
              <a:tblGrid>
                <a:gridCol w="1277376">
                  <a:extLst>
                    <a:ext uri="{9D8B030D-6E8A-4147-A177-3AD203B41FA5}">
                      <a16:colId xmlns:a16="http://schemas.microsoft.com/office/drawing/2014/main" val="20000"/>
                    </a:ext>
                  </a:extLst>
                </a:gridCol>
                <a:gridCol w="3246975">
                  <a:extLst>
                    <a:ext uri="{9D8B030D-6E8A-4147-A177-3AD203B41FA5}">
                      <a16:colId xmlns:a16="http://schemas.microsoft.com/office/drawing/2014/main" val="20001"/>
                    </a:ext>
                  </a:extLst>
                </a:gridCol>
                <a:gridCol w="4053740">
                  <a:extLst>
                    <a:ext uri="{9D8B030D-6E8A-4147-A177-3AD203B41FA5}">
                      <a16:colId xmlns:a16="http://schemas.microsoft.com/office/drawing/2014/main" val="20002"/>
                    </a:ext>
                  </a:extLst>
                </a:gridCol>
              </a:tblGrid>
              <a:tr h="198978">
                <a:tc>
                  <a:txBody>
                    <a:bodyPr/>
                    <a:lstStyle/>
                    <a:p>
                      <a:pPr algn="ctr" fontAlgn="ctr"/>
                      <a:r>
                        <a:rPr lang="ko-KR" altLang="en-US" sz="900" b="1" i="0" u="none" strike="noStrike">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98978">
                <a:tc>
                  <a:txBody>
                    <a:bodyPr/>
                    <a:lstStyle/>
                    <a:p>
                      <a:pPr algn="ctr" fontAlgn="ct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比較値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比較値</a:t>
                      </a:r>
                      <a:r>
                        <a:rPr lang="en-US" altLang="ko-KR" sz="9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8978">
                <a:tc>
                  <a:txBody>
                    <a:bodyPr/>
                    <a:lstStyle/>
                    <a:p>
                      <a:pPr algn="ctr" fontAlgn="ctr"/>
                      <a:r>
                        <a:rPr lang="zh-TW" altLang="en-US" sz="900" b="0" i="0" u="none" strike="noStrike">
                          <a:solidFill>
                            <a:srgbClr val="000000"/>
                          </a:solidFill>
                          <a:latin typeface="Meiryo UI" pitchFamily="34" charset="-128"/>
                          <a:ea typeface="Meiryo UI" pitchFamily="34" charset="-128"/>
                        </a:rPr>
                        <a:t>比較値數式割合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比較値數式割合</a:t>
                      </a:r>
                      <a:r>
                        <a:rPr lang="en-US" altLang="zh-TW" sz="9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8978">
                <a:tc>
                  <a:txBody>
                    <a:bodyPr/>
                    <a:lstStyle/>
                    <a:p>
                      <a:pPr algn="ctr" fontAlgn="ctr"/>
                      <a:r>
                        <a:rPr lang="zh-TW" altLang="en-US" sz="900" b="0" i="0" u="none" strike="noStrike">
                          <a:solidFill>
                            <a:srgbClr val="000000"/>
                          </a:solidFill>
                          <a:latin typeface="Meiryo UI" pitchFamily="34" charset="-128"/>
                          <a:ea typeface="Meiryo UI" pitchFamily="34" charset="-128"/>
                        </a:rPr>
                        <a:t>比較値數式追加 </a:t>
                      </a:r>
                      <a:r>
                        <a:rPr lang="en-US" altLang="zh-TW" sz="900" b="0" i="0" u="none" strike="noStrike">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比較値數式追加</a:t>
                      </a:r>
                      <a:r>
                        <a:rPr lang="en-US" altLang="zh-TW" sz="9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8978">
                <a:tc>
                  <a:txBody>
                    <a:bodyPr/>
                    <a:lstStyle/>
                    <a:p>
                      <a:pPr algn="ctr" fontAlgn="ctr"/>
                      <a:r>
                        <a:rPr lang="zh-TW" altLang="en-US" sz="900" b="0" i="0" u="none" strike="noStrike">
                          <a:solidFill>
                            <a:srgbClr val="000000"/>
                          </a:solidFill>
                          <a:latin typeface="Meiryo UI" pitchFamily="34" charset="-128"/>
                          <a:ea typeface="Meiryo UI" pitchFamily="34" charset="-128"/>
                        </a:rPr>
                        <a:t>比較値數式小數区分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比較値數式小數区分</a:t>
                      </a:r>
                      <a:r>
                        <a:rPr lang="en-US" altLang="zh-TW" sz="900" b="0" i="0" u="none" strike="noStrike">
                          <a:solidFill>
                            <a:srgbClr val="000000"/>
                          </a:solidFill>
                          <a:latin typeface="Meiryo UI" pitchFamily="34" charset="-128"/>
                          <a:ea typeface="Meiryo UI" pitchFamily="34"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省略。 </a:t>
                      </a:r>
                      <a:r>
                        <a:rPr lang="ja-JP" altLang="en-US" sz="900" b="0" i="0" u="none" strike="noStrike">
                          <a:solidFill>
                            <a:srgbClr val="000000"/>
                          </a:solidFill>
                          <a:latin typeface="Meiryo UI" pitchFamily="34" charset="-128"/>
                          <a:ea typeface="Meiryo UI" pitchFamily="34" charset="-128"/>
                        </a:rPr>
                        <a:t>なし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8978">
                <a:tc>
                  <a:txBody>
                    <a:bodyPr/>
                    <a:lstStyle/>
                    <a:p>
                      <a:pPr algn="ctr" fontAlgn="ctr"/>
                      <a:r>
                        <a:rPr lang="ko-KR" altLang="en-US" sz="900" b="0" i="0" u="none" strike="noStrike">
                          <a:solidFill>
                            <a:srgbClr val="000000"/>
                          </a:solidFill>
                          <a:latin typeface="Meiryo UI" pitchFamily="34" charset="-128"/>
                        </a:rPr>
                        <a:t>比較値区分</a:t>
                      </a:r>
                      <a:r>
                        <a:rPr lang="en-US" altLang="ko-KR" sz="900" b="0" i="0" u="none" strike="noStrike">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比較値区分</a:t>
                      </a:r>
                      <a:r>
                        <a:rPr lang="en-US" altLang="ko-KR" sz="900" b="0" i="0" u="none" strike="noStrike">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*以下の項目から選択、比較値区分</a:t>
                      </a:r>
                      <a:r>
                        <a:rPr lang="en-US" altLang="ja-JP" sz="900" b="0" i="0" u="none" strike="noStrike">
                          <a:solidFill>
                            <a:srgbClr val="000000"/>
                          </a:solidFill>
                          <a:latin typeface="Meiryo UI" pitchFamily="34" charset="-128"/>
                          <a:ea typeface="Meiryo UI" pitchFamily="34" charset="-128"/>
                        </a:rPr>
                        <a:t>1</a:t>
                      </a:r>
                      <a:r>
                        <a:rPr lang="ja-JP" altLang="en-US" sz="900" b="0" i="0" u="none" strike="noStrike">
                          <a:solidFill>
                            <a:srgbClr val="000000"/>
                          </a:solidFill>
                          <a:latin typeface="Meiryo UI" pitchFamily="34" charset="-128"/>
                          <a:ea typeface="Meiryo UI" pitchFamily="34" charset="-128"/>
                        </a:rPr>
                        <a:t>と同じ。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値打</a:t>
                      </a:r>
                      <a:r>
                        <a:rPr lang="ja-JP" altLang="en-US" sz="900" b="0" i="0" u="none" strike="noStrike">
                          <a:solidFill>
                            <a:srgbClr val="000000"/>
                          </a:solidFill>
                          <a:latin typeface="Meiryo UI" pitchFamily="34" charset="-128"/>
                          <a:ea typeface="Meiryo UI" pitchFamily="34" charset="-128"/>
                        </a:rPr>
                        <a:t>ち </a:t>
                      </a:r>
                      <a:r>
                        <a:rPr lang="en-US" altLang="ja-JP"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診療実日数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診療月内週数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食事療養日数 </a:t>
                      </a:r>
                      <a:r>
                        <a:rPr lang="en-US" altLang="zh-TW" sz="900" b="0" i="0" u="none" strike="noStrike">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診療実日数</a:t>
                      </a:r>
                      <a:r>
                        <a:rPr lang="en-US" altLang="zh-TW" sz="900" b="0" i="0" u="none" strike="noStrike">
                          <a:solidFill>
                            <a:srgbClr val="000000"/>
                          </a:solidFill>
                          <a:latin typeface="Meiryo UI" pitchFamily="34" charset="-128"/>
                          <a:ea typeface="Meiryo UI" pitchFamily="34" charset="-128"/>
                        </a:rPr>
                        <a:t>-</a:t>
                      </a:r>
                      <a:r>
                        <a:rPr lang="zh-TW" altLang="en-US" sz="900" b="0" i="0" u="none" strike="noStrike">
                          <a:solidFill>
                            <a:srgbClr val="000000"/>
                          </a:solidFill>
                          <a:latin typeface="Meiryo UI" pitchFamily="34" charset="-128"/>
                          <a:ea typeface="Meiryo UI" pitchFamily="34" charset="-128"/>
                        </a:rPr>
                        <a:t>食事療養日数 </a:t>
                      </a:r>
                      <a:r>
                        <a:rPr lang="en-US" altLang="zh-TW" sz="900" b="0" i="0" u="none" strike="noStrike">
                          <a:solidFill>
                            <a:srgbClr val="000000"/>
                          </a:solidFill>
                          <a:latin typeface="Meiryo UI" pitchFamily="34" charset="-128"/>
                          <a:ea typeface="Meiryo UI" pitchFamily="34" charset="-128"/>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比較集計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98978">
                <a:tc>
                  <a:txBody>
                    <a:bodyPr/>
                    <a:lstStyle/>
                    <a:p>
                      <a:pPr algn="ctr" fontAlgn="ct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比較値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比較値</a:t>
                      </a:r>
                      <a:r>
                        <a:rPr lang="en-US" altLang="ko-KR" sz="900" b="0" i="0" u="none" strike="noStrike">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8978">
                <a:tc>
                  <a:txBody>
                    <a:bodyPr/>
                    <a:lstStyle/>
                    <a:p>
                      <a:pPr algn="ctr" fontAlgn="ctr"/>
                      <a:r>
                        <a:rPr lang="zh-TW" altLang="en-US" sz="900" b="0" i="0" u="none" strike="noStrike">
                          <a:solidFill>
                            <a:srgbClr val="000000"/>
                          </a:solidFill>
                          <a:latin typeface="Meiryo UI" pitchFamily="34" charset="-128"/>
                          <a:ea typeface="Meiryo UI" pitchFamily="34" charset="-128"/>
                        </a:rPr>
                        <a:t>比較値數式割合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比較値數式割合</a:t>
                      </a:r>
                      <a:r>
                        <a:rPr lang="en-US" altLang="zh-TW" sz="900" b="0" i="0" u="none" strike="noStrike">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8978">
                <a:tc>
                  <a:txBody>
                    <a:bodyPr/>
                    <a:lstStyle/>
                    <a:p>
                      <a:pPr algn="ctr" fontAlgn="ctr"/>
                      <a:r>
                        <a:rPr lang="zh-TW" altLang="en-US" sz="900" b="0" i="0" u="none" strike="noStrike">
                          <a:solidFill>
                            <a:srgbClr val="000000"/>
                          </a:solidFill>
                          <a:latin typeface="Meiryo UI" pitchFamily="34" charset="-128"/>
                          <a:ea typeface="Meiryo UI" pitchFamily="34" charset="-128"/>
                        </a:rPr>
                        <a:t>比較値數式追加 </a:t>
                      </a:r>
                      <a:r>
                        <a:rPr lang="en-US" altLang="zh-TW" sz="900" b="0" i="0" u="none" strike="noStrike">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比較値數式追加</a:t>
                      </a:r>
                      <a:r>
                        <a:rPr lang="en-US" altLang="zh-TW" sz="900" b="0" i="0" u="none" strike="noStrike">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8978">
                <a:tc>
                  <a:txBody>
                    <a:bodyPr/>
                    <a:lstStyle/>
                    <a:p>
                      <a:pPr algn="ctr" fontAlgn="ctr"/>
                      <a:r>
                        <a:rPr lang="zh-TW" altLang="en-US" sz="900" b="0" i="0" u="none" strike="noStrike">
                          <a:solidFill>
                            <a:srgbClr val="000000"/>
                          </a:solidFill>
                          <a:latin typeface="Meiryo UI" pitchFamily="34" charset="-128"/>
                          <a:ea typeface="Meiryo UI" pitchFamily="34" charset="-128"/>
                        </a:rPr>
                        <a:t>比較値數式小數区分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比較値數式小數区分</a:t>
                      </a:r>
                      <a:r>
                        <a:rPr lang="en-US" altLang="zh-TW" sz="900" b="0" i="0" u="none" strike="noStrike">
                          <a:solidFill>
                            <a:srgbClr val="000000"/>
                          </a:solidFill>
                          <a:latin typeface="Meiryo UI" pitchFamily="34" charset="-128"/>
                          <a:ea typeface="Meiryo UI" pitchFamily="34"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省略。 </a:t>
                      </a:r>
                      <a:r>
                        <a:rPr lang="ja-JP" altLang="en-US" sz="900" b="0" i="0" u="none" strike="noStrike">
                          <a:solidFill>
                            <a:srgbClr val="000000"/>
                          </a:solidFill>
                          <a:latin typeface="Meiryo UI" pitchFamily="34" charset="-128"/>
                          <a:ea typeface="Meiryo UI" pitchFamily="34" charset="-128"/>
                        </a:rPr>
                        <a:t>なし</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8978">
                <a:tc>
                  <a:txBody>
                    <a:bodyPr/>
                    <a:lstStyle/>
                    <a:p>
                      <a:pPr algn="ctr" fontAlgn="ctr"/>
                      <a:r>
                        <a:rPr lang="ko-KR" altLang="en-US" sz="900" b="0" i="0" u="none" strike="noStrike">
                          <a:solidFill>
                            <a:srgbClr val="000000"/>
                          </a:solidFill>
                          <a:latin typeface="Meiryo UI" pitchFamily="34" charset="-128"/>
                        </a:rPr>
                        <a:t>比較演算子</a:t>
                      </a:r>
                      <a:r>
                        <a:rPr lang="en-US" altLang="ko-KR" sz="900" b="0" i="0" u="none" strike="noStrike">
                          <a:solidFill>
                            <a:srgbClr val="000000"/>
                          </a:solidFill>
                          <a:latin typeface="Meiryo UI" pitchFamily="34" charset="-128"/>
                          <a:ea typeface="Meiryo UI"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比較演算子</a:t>
                      </a:r>
                      <a:r>
                        <a:rPr lang="en-US" altLang="ko-KR" sz="900" b="0" i="0" u="none" strike="noStrike">
                          <a:solidFill>
                            <a:srgbClr val="000000"/>
                          </a:solidFill>
                          <a:latin typeface="Meiryo UI" pitchFamily="34" charset="-128"/>
                          <a:ea typeface="Meiryo UI"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*以下の内容のうちの</a:t>
                      </a:r>
                      <a:r>
                        <a:rPr lang="en-US" altLang="ja-JP" sz="900" b="0" i="0" u="none" strike="noStrike">
                          <a:solidFill>
                            <a:srgbClr val="000000"/>
                          </a:solidFill>
                          <a:latin typeface="Meiryo UI" pitchFamily="34" charset="-128"/>
                          <a:ea typeface="Meiryo UI" pitchFamily="34" charset="-128"/>
                        </a:rPr>
                        <a:t>1</a:t>
                      </a:r>
                      <a:r>
                        <a:rPr lang="ja-JP" altLang="en-US" sz="900" b="0" i="0" u="none" strike="noStrike">
                          <a:solidFill>
                            <a:srgbClr val="000000"/>
                          </a:solidFill>
                          <a:latin typeface="Meiryo UI" pitchFamily="34" charset="-128"/>
                          <a:ea typeface="Meiryo UI" pitchFamily="34" charset="-128"/>
                        </a:rPr>
                        <a:t>つを選択。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一致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EQ)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不一致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未満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以下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以上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超</a:t>
                      </a:r>
                      <a:r>
                        <a:rPr lang="ja-JP" altLang="en-US" sz="900" b="0" i="0" u="none" strike="noStrike">
                          <a:solidFill>
                            <a:srgbClr val="000000"/>
                          </a:solidFill>
                          <a:latin typeface="Meiryo UI" pitchFamily="34" charset="-128"/>
                          <a:ea typeface="Meiryo UI" pitchFamily="34" charset="-128"/>
                        </a:rPr>
                        <a:t>える </a:t>
                      </a:r>
                      <a:r>
                        <a:rPr lang="en-US" altLang="ja-JP"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GT)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98978">
                <a:tc>
                  <a:txBody>
                    <a:bodyPr/>
                    <a:lstStyle/>
                    <a:p>
                      <a:pPr algn="ctr" fontAlgn="ctr"/>
                      <a:r>
                        <a:rPr lang="ko-KR" altLang="en-US" sz="900" b="0" i="0" u="none" strike="noStrike">
                          <a:solidFill>
                            <a:srgbClr val="000000"/>
                          </a:solidFill>
                          <a:latin typeface="Meiryo UI" pitchFamily="34" charset="-128"/>
                        </a:rPr>
                        <a:t>比較値区分</a:t>
                      </a:r>
                      <a:r>
                        <a:rPr lang="en-US" altLang="ko-KR" sz="900" b="0" i="0" u="none" strike="noStrike">
                          <a:solidFill>
                            <a:srgbClr val="000000"/>
                          </a:solidFill>
                          <a:latin typeface="Meiryo UI" pitchFamily="34" charset="-128"/>
                          <a:ea typeface="Meiryo UI"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比較値区分</a:t>
                      </a:r>
                      <a:r>
                        <a:rPr lang="en-US" altLang="ko-KR" sz="900" b="0" i="0" u="none" strike="noStrike">
                          <a:solidFill>
                            <a:srgbClr val="000000"/>
                          </a:solidFill>
                          <a:latin typeface="Meiryo UI" pitchFamily="34" charset="-128"/>
                          <a:ea typeface="Meiryo UI"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*以下の内容のうちの</a:t>
                      </a:r>
                      <a:r>
                        <a:rPr lang="en-US" altLang="ja-JP" sz="900" b="0" i="0" u="none" strike="noStrike">
                          <a:solidFill>
                            <a:srgbClr val="000000"/>
                          </a:solidFill>
                          <a:latin typeface="Meiryo UI" pitchFamily="34" charset="-128"/>
                          <a:ea typeface="Meiryo UI" pitchFamily="34" charset="-128"/>
                        </a:rPr>
                        <a:t>1</a:t>
                      </a:r>
                      <a:r>
                        <a:rPr lang="ja-JP" altLang="en-US" sz="900" b="0" i="0" u="none" strike="noStrike">
                          <a:solidFill>
                            <a:srgbClr val="000000"/>
                          </a:solidFill>
                          <a:latin typeface="Meiryo UI" pitchFamily="34" charset="-128"/>
                          <a:ea typeface="Meiryo UI" pitchFamily="34" charset="-128"/>
                        </a:rPr>
                        <a:t>つを選択。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値打</a:t>
                      </a:r>
                      <a:r>
                        <a:rPr lang="ja-JP" altLang="en-US" sz="900" b="0" i="0" u="none" strike="noStrike">
                          <a:solidFill>
                            <a:srgbClr val="000000"/>
                          </a:solidFill>
                          <a:latin typeface="Meiryo UI" pitchFamily="34" charset="-128"/>
                          <a:ea typeface="Meiryo UI" pitchFamily="34" charset="-128"/>
                        </a:rPr>
                        <a:t>ち </a:t>
                      </a:r>
                      <a:r>
                        <a:rPr lang="en-US" altLang="ja-JP"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診療実日数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a:solidFill>
                            <a:srgbClr val="000000"/>
                          </a:solidFill>
                          <a:latin typeface="Meiryo UI" pitchFamily="34" charset="-128"/>
                        </a:rPr>
                        <a:t>診療月内週数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食事療養日数 </a:t>
                      </a:r>
                      <a:r>
                        <a:rPr lang="en-US" altLang="zh-TW" sz="900" b="0" i="0" u="none" strike="noStrike">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診療実日数</a:t>
                      </a:r>
                      <a:r>
                        <a:rPr lang="en-US" altLang="zh-TW" sz="900" b="0" i="0" u="none" strike="noStrike">
                          <a:solidFill>
                            <a:srgbClr val="000000"/>
                          </a:solidFill>
                          <a:latin typeface="Meiryo UI" pitchFamily="34" charset="-128"/>
                          <a:ea typeface="Meiryo UI" pitchFamily="34" charset="-128"/>
                        </a:rPr>
                        <a:t>-</a:t>
                      </a:r>
                      <a:r>
                        <a:rPr lang="zh-TW" altLang="en-US" sz="900" b="0" i="0" u="none" strike="noStrike">
                          <a:solidFill>
                            <a:srgbClr val="000000"/>
                          </a:solidFill>
                          <a:latin typeface="Meiryo UI" pitchFamily="34" charset="-128"/>
                          <a:ea typeface="Meiryo UI" pitchFamily="34" charset="-128"/>
                        </a:rPr>
                        <a:t>食事療養日数 </a:t>
                      </a:r>
                      <a:r>
                        <a:rPr lang="en-US" altLang="zh-TW" sz="900" b="0" i="0" u="none" strike="noStrike">
                          <a:solidFill>
                            <a:srgbClr val="000000"/>
                          </a:solidFill>
                          <a:latin typeface="Meiryo UI" pitchFamily="34" charset="-128"/>
                          <a:ea typeface="Meiryo UI" pitchFamily="34" charset="-128"/>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31812">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a:solidFill>
                            <a:srgbClr val="000000"/>
                          </a:solidFill>
                          <a:latin typeface="Meiryo UI" pitchFamily="34" charset="-128"/>
                        </a:rPr>
                        <a:t>比較集計 </a:t>
                      </a:r>
                      <a:r>
                        <a:rPr lang="en-US" altLang="ko-KR" sz="900" b="0" i="0" u="none" strike="noStrike">
                          <a:solidFill>
                            <a:srgbClr val="000000"/>
                          </a:solidFill>
                          <a:latin typeface="Meiryo UI" pitchFamily="34" charset="-128"/>
                          <a:ea typeface="Meiryo UI" pitchFamily="34" charset="-128"/>
                        </a:rPr>
                        <a:t>(</a:t>
                      </a:r>
                      <a:r>
                        <a:rPr lang="en-US" sz="900" b="0" i="0" u="none" strike="noStrike">
                          <a:solidFill>
                            <a:srgbClr val="000000"/>
                          </a:solidFill>
                          <a:latin typeface="Meiryo UI" pitchFamily="34" charset="-128"/>
                          <a:ea typeface="Meiryo UI" pitchFamily="34"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98978">
                <a:tc>
                  <a:txBody>
                    <a:bodyPr/>
                    <a:lstStyle/>
                    <a:p>
                      <a:pPr algn="ctr" fontAlgn="ct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比較値 </a:t>
                      </a:r>
                      <a:r>
                        <a:rPr lang="en-US" altLang="ko-KR" sz="900" b="0" i="0" u="none" strike="noStrike">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比較値</a:t>
                      </a:r>
                      <a:r>
                        <a:rPr lang="en-US" altLang="ko-KR" sz="900" b="0" i="0" u="none" strike="noStrike">
                          <a:solidFill>
                            <a:srgbClr val="000000"/>
                          </a:solidFill>
                          <a:latin typeface="Meiryo UI" pitchFamily="34" charset="-128"/>
                          <a:ea typeface="Meiryo UI" pitchFamily="34" charset="-128"/>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bl>
          </a:graphicData>
        </a:graphic>
      </p:graphicFrame>
      <p:sp>
        <p:nvSpPr>
          <p:cNvPr id="13"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4"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5"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ルール段階 </a:t>
            </a:r>
            <a:r>
              <a:rPr kumimoji="1" lang="ja-JP" altLang="en-US" b="0" dirty="0" err="1">
                <a:solidFill>
                  <a:srgbClr val="003366"/>
                </a:solidFill>
                <a:latin typeface="Meiryo UI" panose="020B0604030504040204" pitchFamily="50" charset="-128"/>
                <a:ea typeface="Meiryo UI" panose="020B0604030504040204" pitchFamily="50" charset="-128"/>
              </a:rPr>
              <a:t>ー</a:t>
            </a:r>
            <a:r>
              <a:rPr kumimoji="1" lang="ja-JP" altLang="en-US" b="0" dirty="0">
                <a:solidFill>
                  <a:srgbClr val="003366"/>
                </a:solidFill>
                <a:latin typeface="Meiryo UI" panose="020B0604030504040204" pitchFamily="50" charset="-128"/>
                <a:ea typeface="Meiryo UI" panose="020B0604030504040204" pitchFamily="50" charset="-128"/>
              </a:rPr>
              <a:t> 項目説明（４／５）</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10597"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自動検査のためのロジックとデータを管理するための画面です。</a:t>
            </a:r>
            <a:r>
              <a:rPr kumimoji="1" lang="en-US" altLang="ja-JP" sz="1000" b="0" dirty="0">
                <a:solidFill>
                  <a:srgbClr val="003366"/>
                </a:solidFill>
                <a:latin typeface="Meiryo UI" pitchFamily="34" charset="-128"/>
                <a:ea typeface="Meiryo UI" pitchFamily="34" charset="-128"/>
              </a:rPr>
              <a:t> [</a:t>
            </a:r>
            <a:r>
              <a:rPr lang="ja-JP" altLang="en-US" sz="1000" b="0" dirty="0">
                <a:latin typeface="Meiryo UI" pitchFamily="34" charset="-128"/>
                <a:ea typeface="Meiryo UI" pitchFamily="34" charset="-128"/>
              </a:rPr>
              <a:t>設定方式 </a:t>
            </a:r>
            <a:r>
              <a:rPr lang="en-US" altLang="ja-JP" sz="1000" b="0" dirty="0">
                <a:latin typeface="Meiryo UI" pitchFamily="34" charset="-128"/>
                <a:ea typeface="Meiryo UI" pitchFamily="34" charset="-128"/>
              </a:rPr>
              <a:t>] </a:t>
            </a:r>
            <a:endParaRPr kumimoji="1" lang="en-US" altLang="ko-KR" sz="1000" b="0" dirty="0">
              <a:solidFill>
                <a:srgbClr val="003366"/>
              </a:solidFill>
              <a:latin typeface="Meiryo UI" pitchFamily="34" charset="-128"/>
              <a:ea typeface="Meiryo UI" pitchFamily="34" charset="-128"/>
            </a:endParaRPr>
          </a:p>
        </p:txBody>
      </p:sp>
      <p:sp>
        <p:nvSpPr>
          <p:cNvPr id="110599" name="Text Box 5"/>
          <p:cNvSpPr txBox="1">
            <a:spLocks noChangeArrowheads="1"/>
          </p:cNvSpPr>
          <p:nvPr/>
        </p:nvSpPr>
        <p:spPr bwMode="auto">
          <a:xfrm>
            <a:off x="298450" y="1966913"/>
            <a:ext cx="2055813" cy="3970318"/>
          </a:xfrm>
          <a:prstGeom prst="rect">
            <a:avLst/>
          </a:prstGeom>
          <a:solidFill>
            <a:schemeClr val="tx1"/>
          </a:solidFill>
          <a:ln w="9525">
            <a:noFill/>
            <a:miter lim="800000"/>
            <a:headEnd/>
            <a:tailEnd/>
          </a:ln>
        </p:spPr>
        <p:txBody>
          <a:bodyPr>
            <a:spAutoFit/>
          </a:bodyPr>
          <a:lstStyle/>
          <a:p>
            <a:pPr marL="182563" indent="-182563">
              <a:spcBef>
                <a:spcPct val="50000"/>
              </a:spcBef>
            </a:pPr>
            <a:r>
              <a:rPr lang="ja-JP" altLang="en-US" sz="900" b="0" dirty="0">
                <a:latin typeface="Meiryo UI" pitchFamily="34" charset="-128"/>
                <a:ea typeface="Meiryo UI" pitchFamily="34" charset="-128"/>
              </a:rPr>
              <a:t>１）設定方式、コーディング方式の２つのルール処理方式があります。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右側の画面は、ルールの名称を「ジスロマック」で検索したルールの中で設定方式の例を示します。</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２）設定方式</a:t>
            </a:r>
            <a:endParaRPr lang="en-US" altLang="ja-JP" sz="900" b="0" dirty="0">
              <a:latin typeface="Meiryo UI" pitchFamily="34" charset="-128"/>
              <a:ea typeface="Meiryo UI" pitchFamily="34" charset="-128"/>
            </a:endParaRPr>
          </a:p>
          <a:p>
            <a:pPr marL="182563">
              <a:spcBef>
                <a:spcPct val="50000"/>
              </a:spcBef>
            </a:pPr>
            <a:r>
              <a:rPr lang="ja-JP" altLang="en-US" sz="900" b="0" dirty="0">
                <a:latin typeface="Meiryo UI" pitchFamily="34" charset="-128"/>
                <a:ea typeface="Meiryo UI" pitchFamily="34" charset="-128"/>
              </a:rPr>
              <a:t>別の開発が必要とせず、ルール管理画面でのデータ登録だけでルールの開発が完了し、自動点検にすぐに適用されます。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しかし、すでに決定された項目のみのチェックが可能なので、チェックには制限がある場合があります。 </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３）コーディング方式</a:t>
            </a:r>
            <a:endParaRPr lang="en-US" altLang="ja-JP" sz="900" b="0" dirty="0">
              <a:latin typeface="Meiryo UI" pitchFamily="34" charset="-128"/>
              <a:ea typeface="Meiryo UI" pitchFamily="34" charset="-128"/>
            </a:endParaRPr>
          </a:p>
          <a:p>
            <a:pPr marL="182563">
              <a:spcBef>
                <a:spcPct val="50000"/>
              </a:spcBef>
            </a:pPr>
            <a:r>
              <a:rPr lang="ja-JP" altLang="en-US" sz="900" b="0" dirty="0">
                <a:latin typeface="Meiryo UI" pitchFamily="34" charset="-128"/>
                <a:ea typeface="Meiryo UI" pitchFamily="34" charset="-128"/>
              </a:rPr>
              <a:t>ロジックに対応する別のモジュールの開発が必要になります。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設定方式で適用が不可能な部分も詳細点検が可能で、</a:t>
            </a:r>
            <a:r>
              <a:rPr lang="en-US" altLang="ja-JP" sz="900" b="0" dirty="0">
                <a:latin typeface="Meiryo UI" pitchFamily="34" charset="-128"/>
                <a:ea typeface="Meiryo UI" pitchFamily="34" charset="-128"/>
              </a:rPr>
              <a:t>DB</a:t>
            </a:r>
            <a:r>
              <a:rPr lang="ja-JP" altLang="en-US" sz="900" b="0" dirty="0">
                <a:latin typeface="Meiryo UI" pitchFamily="34" charset="-128"/>
                <a:ea typeface="Meiryo UI" pitchFamily="34" charset="-128"/>
              </a:rPr>
              <a:t>を活用した一括点検が可能です。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（例えば、市販の医薬品</a:t>
            </a:r>
            <a:r>
              <a:rPr lang="en-US" altLang="ja-JP" sz="900" b="0" dirty="0">
                <a:latin typeface="Meiryo UI" pitchFamily="34" charset="-128"/>
                <a:ea typeface="Meiryo UI" pitchFamily="34" charset="-128"/>
              </a:rPr>
              <a:t>DB</a:t>
            </a:r>
            <a:r>
              <a:rPr lang="ja-JP" altLang="en-US" sz="900" b="0" dirty="0" err="1">
                <a:latin typeface="Meiryo UI" pitchFamily="34" charset="-128"/>
                <a:ea typeface="Meiryo UI" pitchFamily="34" charset="-128"/>
              </a:rPr>
              <a:t>、</a:t>
            </a:r>
            <a:r>
              <a:rPr lang="ja-JP" altLang="en-US" sz="900" b="0" dirty="0">
                <a:latin typeface="Meiryo UI" pitchFamily="34" charset="-128"/>
                <a:ea typeface="Meiryo UI" pitchFamily="34" charset="-128"/>
              </a:rPr>
              <a:t>支払基金の電子点数表） </a:t>
            </a:r>
            <a:endParaRPr lang="en-US" altLang="ja-JP" sz="900" b="0" dirty="0">
              <a:latin typeface="Meiryo UI" pitchFamily="34" charset="-128"/>
              <a:ea typeface="Meiryo UI" pitchFamily="34" charset="-128"/>
            </a:endParaRPr>
          </a:p>
        </p:txBody>
      </p:sp>
      <p:sp>
        <p:nvSpPr>
          <p:cNvPr id="9"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UI" pitchFamily="34" charset="-128"/>
                <a:ea typeface="Meiryo UI" pitchFamily="34" charset="-128"/>
                <a:cs typeface="Meiryo" pitchFamily="34" charset="-128"/>
              </a:rPr>
              <a:t>点検ルール管理</a:t>
            </a:r>
          </a:p>
        </p:txBody>
      </p:sp>
      <p:sp>
        <p:nvSpPr>
          <p:cNvPr id="10"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151</a:t>
            </a:fld>
            <a:endParaRPr lang="en-US" altLang="ko-KR" dirty="0"/>
          </a:p>
        </p:txBody>
      </p:sp>
      <p:pic>
        <p:nvPicPr>
          <p:cNvPr id="3" name="図 2"/>
          <p:cNvPicPr>
            <a:picLocks noChangeAspect="1"/>
          </p:cNvPicPr>
          <p:nvPr/>
        </p:nvPicPr>
        <p:blipFill>
          <a:blip r:embed="rId3"/>
          <a:stretch>
            <a:fillRect/>
          </a:stretch>
        </p:blipFill>
        <p:spPr>
          <a:xfrm>
            <a:off x="2461845" y="1714087"/>
            <a:ext cx="6504355" cy="42231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169</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899083486"/>
              </p:ext>
            </p:extLst>
          </p:nvPr>
        </p:nvGraphicFramePr>
        <p:xfrm>
          <a:off x="411480" y="1431924"/>
          <a:ext cx="8557260" cy="3814122"/>
        </p:xfrm>
        <a:graphic>
          <a:graphicData uri="http://schemas.openxmlformats.org/drawingml/2006/table">
            <a:tbl>
              <a:tblPr/>
              <a:tblGrid>
                <a:gridCol w="1274274">
                  <a:extLst>
                    <a:ext uri="{9D8B030D-6E8A-4147-A177-3AD203B41FA5}">
                      <a16:colId xmlns:a16="http://schemas.microsoft.com/office/drawing/2014/main" val="20000"/>
                    </a:ext>
                  </a:extLst>
                </a:gridCol>
                <a:gridCol w="3239090">
                  <a:extLst>
                    <a:ext uri="{9D8B030D-6E8A-4147-A177-3AD203B41FA5}">
                      <a16:colId xmlns:a16="http://schemas.microsoft.com/office/drawing/2014/main" val="20001"/>
                    </a:ext>
                  </a:extLst>
                </a:gridCol>
                <a:gridCol w="4043896">
                  <a:extLst>
                    <a:ext uri="{9D8B030D-6E8A-4147-A177-3AD203B41FA5}">
                      <a16:colId xmlns:a16="http://schemas.microsoft.com/office/drawing/2014/main" val="20002"/>
                    </a:ext>
                  </a:extLst>
                </a:gridCol>
              </a:tblGrid>
              <a:tr h="195249">
                <a:tc>
                  <a:txBody>
                    <a:bodyPr/>
                    <a:lstStyle/>
                    <a:p>
                      <a:pPr algn="ctr" fontAlgn="ctr"/>
                      <a:r>
                        <a:rPr lang="ko-KR" altLang="en-US" sz="900" b="1" i="0" u="none" strike="noStrike">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80000">
                <a:tc>
                  <a:txBody>
                    <a:bodyPr/>
                    <a:lstStyle/>
                    <a:p>
                      <a:pPr algn="ctr" fontAlgn="ctr"/>
                      <a:r>
                        <a:rPr lang="ko-KR" altLang="en-US" sz="900" b="0" i="0" u="none" strike="noStrike" dirty="0">
                          <a:solidFill>
                            <a:srgbClr val="000000"/>
                          </a:solidFill>
                          <a:latin typeface="Meiryo UI" pitchFamily="34" charset="-128"/>
                        </a:rPr>
                        <a:t>比較値区分</a:t>
                      </a:r>
                      <a:r>
                        <a:rPr lang="en-US" altLang="ko-KR" sz="900" b="0" i="0" u="none" strike="noStrike" dirty="0">
                          <a:solidFill>
                            <a:srgbClr val="000000"/>
                          </a:solidFill>
                          <a:latin typeface="Meiryo UI" pitchFamily="34" charset="-128"/>
                          <a:ea typeface="Meiryo UI" pitchFamily="34"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比較値区分</a:t>
                      </a:r>
                      <a:r>
                        <a:rPr lang="en-US" altLang="ko-KR" sz="900" b="0" i="0" u="none" strike="noStrike" dirty="0">
                          <a:solidFill>
                            <a:srgbClr val="000000"/>
                          </a:solidFill>
                          <a:latin typeface="Meiryo UI" pitchFamily="34" charset="-128"/>
                          <a:ea typeface="Meiryo UI" pitchFamily="34"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値打</a:t>
                      </a:r>
                      <a:r>
                        <a:rPr lang="ja-JP" altLang="en-US" sz="900" b="0" i="0" u="none" strike="noStrike" dirty="0">
                          <a:solidFill>
                            <a:srgbClr val="000000"/>
                          </a:solidFill>
                          <a:latin typeface="Meiryo UI" pitchFamily="34" charset="-128"/>
                          <a:ea typeface="Meiryo UI" pitchFamily="34" charset="-128"/>
                        </a:rPr>
                        <a:t>ち </a:t>
                      </a:r>
                      <a:r>
                        <a:rPr lang="en-US" altLang="ja-JP"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8000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診療実日数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M)</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8000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診療月内週数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W)</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8000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食事療養日数 </a:t>
                      </a:r>
                      <a:r>
                        <a:rPr lang="en-US" altLang="zh-TW" sz="900" b="0" i="0" u="none" strike="noStrike" dirty="0">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8000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900" b="0" i="0" u="none" strike="noStrike" dirty="0">
                          <a:solidFill>
                            <a:srgbClr val="000000"/>
                          </a:solidFill>
                          <a:latin typeface="Meiryo UI" pitchFamily="34" charset="-128"/>
                          <a:ea typeface="Meiryo UI" pitchFamily="34" charset="-128"/>
                        </a:rPr>
                        <a:t>診療実日数</a:t>
                      </a:r>
                      <a:r>
                        <a:rPr lang="en-US" altLang="zh-TW" sz="900" b="0" i="0" u="none" strike="noStrike" dirty="0">
                          <a:solidFill>
                            <a:srgbClr val="000000"/>
                          </a:solidFill>
                          <a:latin typeface="Meiryo UI" pitchFamily="34" charset="-128"/>
                          <a:ea typeface="Meiryo UI" pitchFamily="34" charset="-128"/>
                        </a:rPr>
                        <a:t>-</a:t>
                      </a:r>
                      <a:r>
                        <a:rPr lang="zh-TW" altLang="en-US" sz="900" b="0" i="0" u="none" strike="noStrike" dirty="0">
                          <a:solidFill>
                            <a:srgbClr val="000000"/>
                          </a:solidFill>
                          <a:latin typeface="Meiryo UI" pitchFamily="34" charset="-128"/>
                          <a:ea typeface="Meiryo UI" pitchFamily="34" charset="-128"/>
                        </a:rPr>
                        <a:t>食事療養日数 </a:t>
                      </a:r>
                      <a:r>
                        <a:rPr lang="en-US" altLang="zh-TW" sz="900" b="0" i="0" u="none" strike="noStrike" dirty="0">
                          <a:solidFill>
                            <a:srgbClr val="000000"/>
                          </a:solidFill>
                          <a:latin typeface="Meiryo UI" pitchFamily="34" charset="-128"/>
                          <a:ea typeface="Meiryo UI" pitchFamily="34" charset="-128"/>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80000">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比較集計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11134">
                <a:tc>
                  <a:txBody>
                    <a:bodyPr/>
                    <a:lstStyle/>
                    <a:p>
                      <a:pPr algn="ctr" fontAlgn="ct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比較値 </a:t>
                      </a:r>
                      <a:r>
                        <a:rPr lang="en-US" altLang="ko-KR" sz="900" b="0" i="0" u="none" strike="noStrike">
                          <a:solidFill>
                            <a:srgbClr val="000000"/>
                          </a:solidFill>
                          <a:latin typeface="Meiryo UI" pitchFamily="34" charset="-128"/>
                          <a:ea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比較値</a:t>
                      </a:r>
                      <a:r>
                        <a:rPr lang="en-US" altLang="ko-KR" sz="900" b="0" i="0" u="none" strike="noStrike" dirty="0">
                          <a:solidFill>
                            <a:srgbClr val="000000"/>
                          </a:solidFill>
                          <a:latin typeface="Meiryo UI" pitchFamily="34" charset="-128"/>
                          <a:ea typeface="Meiryo UI" pitchFamily="34"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数字表示</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傷病歯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傷病歯数適用可否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支台歯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支台歯歯数適用可否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欠損歯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zh-TW" altLang="en-US" sz="900" b="0" i="0" u="none" strike="noStrike">
                          <a:solidFill>
                            <a:srgbClr val="000000"/>
                          </a:solidFill>
                          <a:latin typeface="Meiryo UI" pitchFamily="34" charset="-128"/>
                          <a:ea typeface="Meiryo UI" pitchFamily="34" charset="-128"/>
                        </a:rPr>
                        <a:t>欠損歯歯数適用可否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前歯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前歯歯数適用可否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小臼歯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小臼歯歯数適用可否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大臼歯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大臼歯歯数適用可否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乳歯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乳歯歯数適用可否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a:t>
                      </a:r>
                      <a:r>
                        <a:rPr lang="ko-KR" altLang="en-US" sz="900" b="0" i="0" u="none" strike="noStrike">
                          <a:solidFill>
                            <a:srgbClr val="000000"/>
                          </a:solidFill>
                          <a:latin typeface="Meiryo UI" pitchFamily="34" charset="-128"/>
                        </a:rPr>
                        <a:t>永久歯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永久歯歯数適用可否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5249">
                <a:tc>
                  <a:txBody>
                    <a:bodyPr/>
                    <a:lstStyle/>
                    <a:p>
                      <a:pPr algn="ctr" fontAlgn="ctr"/>
                      <a:r>
                        <a:rPr lang="zh-CN" altLang="en-US" sz="900" b="0" i="0" u="none" strike="noStrike">
                          <a:solidFill>
                            <a:srgbClr val="000000"/>
                          </a:solidFill>
                          <a:latin typeface="Meiryo UI" pitchFamily="34" charset="-128"/>
                          <a:ea typeface="Meiryo UI" pitchFamily="34" charset="-128"/>
                        </a:rPr>
                        <a:t>歯数 </a:t>
                      </a:r>
                      <a:r>
                        <a:rPr lang="en-US" altLang="zh-CN" sz="900" b="0" i="0" u="none" strike="noStrike">
                          <a:solidFill>
                            <a:srgbClr val="000000"/>
                          </a:solidFill>
                          <a:latin typeface="Meiryo UI" pitchFamily="34" charset="-128"/>
                          <a:ea typeface="Meiryo UI" pitchFamily="34" charset="-128"/>
                        </a:rPr>
                        <a:t>- </a:t>
                      </a:r>
                      <a:r>
                        <a:rPr lang="zh-CN" altLang="en-US" sz="900" b="0" i="0" u="none" strike="noStrike">
                          <a:solidFill>
                            <a:srgbClr val="000000"/>
                          </a:solidFill>
                          <a:latin typeface="Meiryo UI" pitchFamily="34" charset="-128"/>
                          <a:ea typeface="Meiryo UI" pitchFamily="34" charset="-128"/>
                        </a:rPr>
                        <a:t>単根管歯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単根管歯数適用可否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95249">
                <a:tc>
                  <a:txBody>
                    <a:bodyPr/>
                    <a:lstStyle/>
                    <a:p>
                      <a:pPr algn="ctr" fontAlgn="ctr"/>
                      <a:r>
                        <a:rPr lang="ko-KR" altLang="en-US" sz="900" b="0" i="0" u="none" strike="noStrike">
                          <a:solidFill>
                            <a:srgbClr val="000000"/>
                          </a:solidFill>
                          <a:latin typeface="Meiryo UI" pitchFamily="34" charset="-128"/>
                        </a:rPr>
                        <a:t>歯数 </a:t>
                      </a:r>
                      <a:r>
                        <a:rPr lang="en-US" altLang="ko-KR" sz="900" b="0" i="0" u="none" strike="noStrike">
                          <a:solidFill>
                            <a:srgbClr val="000000"/>
                          </a:solidFill>
                          <a:latin typeface="Meiryo UI" pitchFamily="34" charset="-128"/>
                          <a:ea typeface="Meiryo UI" pitchFamily="34" charset="-128"/>
                        </a:rPr>
                        <a:t>- 2</a:t>
                      </a:r>
                      <a:r>
                        <a:rPr lang="ko-KR" altLang="en-US" sz="900" b="0" i="0" u="none" strike="noStrike">
                          <a:solidFill>
                            <a:srgbClr val="000000"/>
                          </a:solidFill>
                          <a:latin typeface="Meiryo UI" pitchFamily="34" charset="-128"/>
                        </a:rPr>
                        <a:t>根管歯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n-US" altLang="ko-KR" sz="900" b="0" i="0" u="none" strike="noStrike">
                          <a:solidFill>
                            <a:srgbClr val="000000"/>
                          </a:solidFill>
                          <a:latin typeface="Meiryo UI" pitchFamily="34" charset="-128"/>
                          <a:ea typeface="Meiryo UI" pitchFamily="34" charset="-128"/>
                        </a:rPr>
                        <a:t>2</a:t>
                      </a:r>
                      <a:r>
                        <a:rPr lang="ko-KR" altLang="en-US" sz="900" b="0" i="0" u="none" strike="noStrike">
                          <a:solidFill>
                            <a:srgbClr val="000000"/>
                          </a:solidFill>
                          <a:latin typeface="Meiryo UI" pitchFamily="34" charset="-128"/>
                        </a:rPr>
                        <a:t>根管歯数適用可否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95249">
                <a:tc>
                  <a:txBody>
                    <a:bodyPr/>
                    <a:lstStyle/>
                    <a:p>
                      <a:pPr algn="ctr" fontAlgn="ctr"/>
                      <a:r>
                        <a:rPr lang="zh-CN" altLang="en-US" sz="900" b="0" i="0" u="none" strike="noStrike">
                          <a:solidFill>
                            <a:srgbClr val="000000"/>
                          </a:solidFill>
                          <a:latin typeface="Meiryo UI" pitchFamily="34" charset="-128"/>
                          <a:ea typeface="Meiryo UI" pitchFamily="34" charset="-128"/>
                        </a:rPr>
                        <a:t>歯数 </a:t>
                      </a:r>
                      <a:r>
                        <a:rPr lang="en-US" altLang="zh-CN" sz="900" b="0" i="0" u="none" strike="noStrike">
                          <a:solidFill>
                            <a:srgbClr val="000000"/>
                          </a:solidFill>
                          <a:latin typeface="Meiryo UI" pitchFamily="34" charset="-128"/>
                          <a:ea typeface="Meiryo UI" pitchFamily="34" charset="-128"/>
                        </a:rPr>
                        <a:t>- </a:t>
                      </a:r>
                      <a:r>
                        <a:rPr lang="zh-CN" altLang="en-US" sz="900" b="0" i="0" u="none" strike="noStrike">
                          <a:solidFill>
                            <a:srgbClr val="000000"/>
                          </a:solidFill>
                          <a:latin typeface="Meiryo UI" pitchFamily="34" charset="-128"/>
                          <a:ea typeface="Meiryo UI" pitchFamily="34" charset="-128"/>
                        </a:rPr>
                        <a:t>３根管以上歯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n-US" altLang="ko-KR" sz="900" b="0" i="0" u="none" strike="noStrike" dirty="0">
                          <a:solidFill>
                            <a:srgbClr val="000000"/>
                          </a:solidFill>
                          <a:latin typeface="Meiryo UI" pitchFamily="34" charset="-128"/>
                          <a:ea typeface="Meiryo UI" pitchFamily="34" charset="-128"/>
                        </a:rPr>
                        <a:t>3</a:t>
                      </a:r>
                      <a:r>
                        <a:rPr lang="ko-KR" altLang="en-US" sz="900" b="0" i="0" u="none" strike="noStrike" dirty="0">
                          <a:solidFill>
                            <a:srgbClr val="000000"/>
                          </a:solidFill>
                          <a:latin typeface="Meiryo UI" pitchFamily="34" charset="-128"/>
                        </a:rPr>
                        <a:t>根管歯数適用可否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チェックの場合、「</a:t>
                      </a:r>
                      <a:r>
                        <a:rPr lang="en-US" altLang="ja-JP" sz="900" b="0" i="0" u="none" strike="noStrike" dirty="0">
                          <a:solidFill>
                            <a:srgbClr val="000000"/>
                          </a:solidFill>
                          <a:latin typeface="Meiryo UI" pitchFamily="34" charset="-128"/>
                          <a:ea typeface="Meiryo UI" pitchFamily="34" charset="-128"/>
                        </a:rPr>
                        <a:t>Y</a:t>
                      </a:r>
                      <a:r>
                        <a:rPr lang="ja-JP" altLang="en-US" sz="900" b="0" i="0" u="none" strike="noStrike" dirty="0">
                          <a:solidFill>
                            <a:srgbClr val="000000"/>
                          </a:solidFill>
                          <a:latin typeface="Meiryo UI" pitchFamily="34" charset="-128"/>
                          <a:ea typeface="Meiryo UI"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
        <p:nvSpPr>
          <p:cNvPr id="13"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4"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5"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ルール段階 </a:t>
            </a:r>
            <a:r>
              <a:rPr kumimoji="1" lang="ja-JP" altLang="en-US" b="0" dirty="0" err="1">
                <a:solidFill>
                  <a:srgbClr val="003366"/>
                </a:solidFill>
                <a:latin typeface="Meiryo UI" panose="020B0604030504040204" pitchFamily="50" charset="-128"/>
                <a:ea typeface="Meiryo UI" panose="020B0604030504040204" pitchFamily="50" charset="-128"/>
              </a:rPr>
              <a:t>ー</a:t>
            </a:r>
            <a:r>
              <a:rPr kumimoji="1" lang="ja-JP" altLang="en-US" b="0" dirty="0">
                <a:solidFill>
                  <a:srgbClr val="003366"/>
                </a:solidFill>
                <a:latin typeface="Meiryo UI" panose="020B0604030504040204" pitchFamily="50" charset="-128"/>
                <a:ea typeface="Meiryo UI" panose="020B0604030504040204" pitchFamily="50" charset="-128"/>
              </a:rPr>
              <a:t> 項目説明（５／５）</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170</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3839910185"/>
              </p:ext>
            </p:extLst>
          </p:nvPr>
        </p:nvGraphicFramePr>
        <p:xfrm>
          <a:off x="369888" y="1443618"/>
          <a:ext cx="4087812" cy="4969389"/>
        </p:xfrm>
        <a:graphic>
          <a:graphicData uri="http://schemas.openxmlformats.org/drawingml/2006/table">
            <a:tbl>
              <a:tblPr/>
              <a:tblGrid>
                <a:gridCol w="608722">
                  <a:extLst>
                    <a:ext uri="{9D8B030D-6E8A-4147-A177-3AD203B41FA5}">
                      <a16:colId xmlns:a16="http://schemas.microsoft.com/office/drawing/2014/main" val="20000"/>
                    </a:ext>
                  </a:extLst>
                </a:gridCol>
                <a:gridCol w="1547317">
                  <a:extLst>
                    <a:ext uri="{9D8B030D-6E8A-4147-A177-3AD203B41FA5}">
                      <a16:colId xmlns:a16="http://schemas.microsoft.com/office/drawing/2014/main" val="20001"/>
                    </a:ext>
                  </a:extLst>
                </a:gridCol>
                <a:gridCol w="1931773">
                  <a:extLst>
                    <a:ext uri="{9D8B030D-6E8A-4147-A177-3AD203B41FA5}">
                      <a16:colId xmlns:a16="http://schemas.microsoft.com/office/drawing/2014/main" val="20002"/>
                    </a:ext>
                  </a:extLst>
                </a:gridCol>
              </a:tblGrid>
              <a:tr h="221267">
                <a:tc>
                  <a:txBody>
                    <a:bodyPr/>
                    <a:lstStyle/>
                    <a:p>
                      <a:pPr algn="ctr" fontAlgn="ctr"/>
                      <a:r>
                        <a:rPr lang="ko-KR" altLang="en-US" sz="800" b="1" i="0" u="none" strike="noStrike" dirty="0">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66799">
                <a:tc>
                  <a:txBody>
                    <a:bodyPr/>
                    <a:lstStyle/>
                    <a:p>
                      <a:pPr algn="ctr" fontAlgn="ctr"/>
                      <a:r>
                        <a:rPr lang="ko-KR" altLang="en-US" sz="800" b="0" i="0" u="none" strike="noStrike" dirty="0">
                          <a:solidFill>
                            <a:srgbClr val="000000"/>
                          </a:solidFill>
                          <a:latin typeface="Meiryo UI" panose="020B0604030504040204" pitchFamily="50" charset="-128"/>
                        </a:rPr>
                        <a:t>段階 詳細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段階詳細の場合は、必須ではない。存在する場合に記載の表示。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267">
                <a:tc>
                  <a:txBody>
                    <a:bodyPr/>
                    <a:lstStyle/>
                    <a:p>
                      <a:pPr algn="ctr" fontAlgn="ctr"/>
                      <a:r>
                        <a:rPr lang="ko-KR" altLang="en-US" sz="800" b="0" i="0" u="none" strike="noStrike">
                          <a:solidFill>
                            <a:srgbClr val="000000"/>
                          </a:solidFill>
                          <a:latin typeface="Meiryo UI" panose="020B0604030504040204" pitchFamily="50" charset="-128"/>
                        </a:rPr>
                        <a:t>摘要区分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zh-TW" altLang="en-US" sz="800" b="0" i="0" u="none" strike="noStrike" dirty="0">
                          <a:solidFill>
                            <a:srgbClr val="000000"/>
                          </a:solidFill>
                          <a:latin typeface="Meiryo UI" panose="020B0604030504040204" pitchFamily="50" charset="-128"/>
                          <a:ea typeface="Meiryo UI" panose="020B0604030504040204" pitchFamily="50" charset="-128"/>
                        </a:rPr>
                        <a:t>比較項目 </a:t>
                      </a:r>
                      <a:r>
                        <a:rPr lang="en-US" altLang="zh-TW" sz="800" b="0" i="0" u="none" strike="noStrike" dirty="0">
                          <a:solidFill>
                            <a:srgbClr val="000000"/>
                          </a:solidFill>
                          <a:latin typeface="Meiryo UI" panose="020B0604030504040204" pitchFamily="50" charset="-128"/>
                          <a:ea typeface="Meiryo UI" panose="020B0604030504040204" pitchFamily="50" charset="-128"/>
                        </a:rPr>
                        <a:t>( = </a:t>
                      </a:r>
                      <a:r>
                        <a:rPr lang="zh-TW" altLang="en-US" sz="800" b="0" i="0" u="none" strike="noStrike" dirty="0">
                          <a:solidFill>
                            <a:srgbClr val="000000"/>
                          </a:solidFill>
                          <a:latin typeface="Meiryo UI" panose="020B0604030504040204" pitchFamily="50" charset="-128"/>
                          <a:ea typeface="Meiryo UI" panose="020B0604030504040204" pitchFamily="50" charset="-128"/>
                        </a:rPr>
                        <a:t>摘要区分 </a:t>
                      </a:r>
                      <a:r>
                        <a:rPr lang="en-US" altLang="zh-TW" sz="800" b="0" i="0" u="none" strike="noStrike" dirty="0">
                          <a:solidFill>
                            <a:srgbClr val="000000"/>
                          </a:solidFill>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*以下の内容のうちの</a:t>
                      </a:r>
                      <a:r>
                        <a:rPr lang="en-US" altLang="ja-JP" sz="800" b="0" i="0" u="none" strike="noStrike" dirty="0">
                          <a:solidFill>
                            <a:srgbClr val="000000"/>
                          </a:solidFill>
                          <a:latin typeface="Meiryo UI" panose="020B0604030504040204" pitchFamily="50" charset="-128"/>
                          <a:ea typeface="Meiryo UI" panose="020B0604030504040204" pitchFamily="50" charset="-128"/>
                        </a:rPr>
                        <a:t>1</a:t>
                      </a:r>
                      <a:r>
                        <a:rPr lang="ja-JP" altLang="en-US" sz="800" b="0" i="0" u="none" strike="noStrike" dirty="0" err="1">
                          <a:solidFill>
                            <a:srgbClr val="000000"/>
                          </a:solidFill>
                          <a:latin typeface="Meiryo UI" panose="020B0604030504040204" pitchFamily="50" charset="-128"/>
                          <a:ea typeface="Meiryo UI" panose="020B0604030504040204" pitchFamily="50" charset="-128"/>
                        </a:rPr>
                        <a:t>つを</a:t>
                      </a:r>
                      <a:r>
                        <a:rPr lang="ja-JP" altLang="en-US" sz="800" b="0" i="0" u="none" strike="noStrike" dirty="0">
                          <a:solidFill>
                            <a:srgbClr val="000000"/>
                          </a:solidFill>
                          <a:latin typeface="Meiryo UI" panose="020B0604030504040204" pitchFamily="50" charset="-128"/>
                          <a:ea typeface="Meiryo UI" panose="020B0604030504040204" pitchFamily="50"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診療識別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row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*選択値に応じて</a:t>
                      </a: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オプション値入力形態が変更されるため、オプションの項目を参照する必要。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年齢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14481">
                <a:tc>
                  <a:txBody>
                    <a:bodyPr/>
                    <a:lstStyle/>
                    <a:p>
                      <a:pPr algn="l" fontAlgn="ctr"/>
                      <a:r>
                        <a:rPr lang="ko-KR" altLang="en-US" sz="800" b="0" i="0" u="none" strike="noStrike" dirty="0">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dirty="0">
                          <a:solidFill>
                            <a:srgbClr val="000000"/>
                          </a:solidFill>
                          <a:latin typeface="Meiryo UI" panose="020B0604030504040204" pitchFamily="50" charset="-128"/>
                        </a:rPr>
                        <a:t>都道府県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入院</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ko-KR" altLang="en-US" sz="800" b="0" i="0" u="none" strike="noStrike" dirty="0">
                          <a:solidFill>
                            <a:srgbClr val="000000"/>
                          </a:solidFill>
                          <a:latin typeface="Meiryo UI" panose="020B0604030504040204" pitchFamily="50" charset="-128"/>
                        </a:rPr>
                        <a:t>外来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診療実日数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転帰</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ko-KR" altLang="en-US" sz="800" b="0" i="0" u="none" strike="noStrike" dirty="0">
                          <a:solidFill>
                            <a:srgbClr val="000000"/>
                          </a:solidFill>
                          <a:latin typeface="Meiryo UI" panose="020B0604030504040204" pitchFamily="50" charset="-128"/>
                        </a:rPr>
                        <a:t>治癒</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転帰</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ko-KR" altLang="en-US" sz="800" b="0" i="0" u="none" strike="noStrike" dirty="0">
                          <a:solidFill>
                            <a:srgbClr val="000000"/>
                          </a:solidFill>
                          <a:latin typeface="Meiryo UI" panose="020B0604030504040204" pitchFamily="50" charset="-128"/>
                        </a:rPr>
                        <a:t>死亡</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転帰</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ko-KR" altLang="en-US" sz="800" b="0" i="0" u="none" strike="noStrike" dirty="0">
                          <a:solidFill>
                            <a:srgbClr val="000000"/>
                          </a:solidFill>
                          <a:latin typeface="Meiryo UI" panose="020B0604030504040204" pitchFamily="50" charset="-128"/>
                        </a:rPr>
                        <a:t>中止</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合計点数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特定器材単位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一連点数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dirty="0">
                          <a:solidFill>
                            <a:srgbClr val="000000"/>
                          </a:solidFill>
                          <a:latin typeface="Meiryo UI" panose="020B0604030504040204" pitchFamily="50" charset="-128"/>
                          <a:ea typeface="Meiryo UI" panose="020B0604030504040204" pitchFamily="50" charset="-128"/>
                        </a:rPr>
                        <a:t>DPC</a:t>
                      </a:r>
                      <a:r>
                        <a:rPr lang="ko-KR" altLang="en-US" sz="800" b="0" i="0" u="none" strike="noStrike" dirty="0">
                          <a:solidFill>
                            <a:srgbClr val="000000"/>
                          </a:solidFill>
                          <a:latin typeface="Meiryo UI" panose="020B0604030504040204" pitchFamily="50" charset="-128"/>
                        </a:rPr>
                        <a:t>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dirty="0">
                          <a:solidFill>
                            <a:srgbClr val="000000"/>
                          </a:solidFill>
                          <a:latin typeface="Meiryo UI" panose="020B0604030504040204" pitchFamily="50" charset="-128"/>
                          <a:ea typeface="Meiryo UI" panose="020B0604030504040204" pitchFamily="50" charset="-128"/>
                        </a:rPr>
                        <a:t>DPC</a:t>
                      </a:r>
                      <a:r>
                        <a:rPr lang="ko-KR" altLang="en-US" sz="800" b="0" i="0" u="none" strike="noStrike" dirty="0">
                          <a:solidFill>
                            <a:srgbClr val="000000"/>
                          </a:solidFill>
                          <a:latin typeface="Meiryo UI" panose="020B0604030504040204" pitchFamily="50" charset="-128"/>
                        </a:rPr>
                        <a:t>転帰</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ko-KR" altLang="en-US" sz="800" b="0" i="0" u="none" strike="noStrike" dirty="0">
                          <a:solidFill>
                            <a:srgbClr val="000000"/>
                          </a:solidFill>
                          <a:latin typeface="Meiryo UI" panose="020B0604030504040204" pitchFamily="50" charset="-128"/>
                        </a:rPr>
                        <a:t>軽快</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医療資源を最も投入した傷病名の数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副傷病名の数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主傷病名の数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入院の契機となった傷病名の数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医療資源を２番目に投入した傷病名の数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入院時併存傷病名の数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入院後発症傷病名の数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発症</a:t>
                      </a:r>
                      <a:r>
                        <a:rPr lang="ja-JP" altLang="en-US" sz="800" b="0" i="0" u="none" strike="noStrike" dirty="0">
                          <a:solidFill>
                            <a:srgbClr val="000000"/>
                          </a:solidFill>
                          <a:latin typeface="Meiryo UI" panose="020B0604030504040204" pitchFamily="50" charset="-128"/>
                          <a:ea typeface="Meiryo UI" panose="020B0604030504040204" pitchFamily="50" charset="-128"/>
                        </a:rPr>
                        <a:t>ヶ</a:t>
                      </a:r>
                      <a:r>
                        <a:rPr lang="ko-KR" altLang="en-US" sz="800" b="0" i="0" u="none" strike="noStrike" dirty="0">
                          <a:solidFill>
                            <a:srgbClr val="000000"/>
                          </a:solidFill>
                          <a:latin typeface="Meiryo UI" panose="020B0604030504040204" pitchFamily="50" charset="-128"/>
                        </a:rPr>
                        <a:t>月数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修飾語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主傷病区分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800" b="0" i="0" u="none" strike="noStrike" dirty="0">
                          <a:solidFill>
                            <a:srgbClr val="000000"/>
                          </a:solidFill>
                          <a:latin typeface="Meiryo UI" panose="020B0604030504040204" pitchFamily="50" charset="-128"/>
                          <a:ea typeface="Meiryo UI" panose="020B0604030504040204" pitchFamily="50" charset="-128"/>
                        </a:rPr>
                        <a:t>症状詳細記録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zh-TW" altLang="en-US" sz="800" b="0" i="0" u="none" strike="noStrike" dirty="0">
                          <a:solidFill>
                            <a:srgbClr val="000000"/>
                          </a:solidFill>
                          <a:latin typeface="Meiryo UI" panose="020B0604030504040204" pitchFamily="50" charset="-128"/>
                          <a:ea typeface="Meiryo UI" panose="020B0604030504040204" pitchFamily="50" charset="-128"/>
                        </a:rPr>
                        <a:t>症状詳記有無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剤型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レセプト特記事項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診療科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0"/>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診断群分類番号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1"/>
                  </a:ext>
                </a:extLst>
              </a:tr>
              <a:tr h="139082">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コメント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2"/>
                  </a:ext>
                </a:extLst>
              </a:tr>
            </a:tbl>
          </a:graphicData>
        </a:graphic>
      </p:graphicFrame>
      <p:graphicFrame>
        <p:nvGraphicFramePr>
          <p:cNvPr id="8" name="표 7"/>
          <p:cNvGraphicFramePr>
            <a:graphicFrameLocks noGrp="1"/>
          </p:cNvGraphicFramePr>
          <p:nvPr>
            <p:extLst>
              <p:ext uri="{D42A27DB-BD31-4B8C-83A1-F6EECF244321}">
                <p14:modId xmlns:p14="http://schemas.microsoft.com/office/powerpoint/2010/main" val="3229461476"/>
              </p:ext>
            </p:extLst>
          </p:nvPr>
        </p:nvGraphicFramePr>
        <p:xfrm>
          <a:off x="4579620" y="1454566"/>
          <a:ext cx="4386580" cy="4958441"/>
        </p:xfrm>
        <a:graphic>
          <a:graphicData uri="http://schemas.openxmlformats.org/drawingml/2006/table">
            <a:tbl>
              <a:tblPr/>
              <a:tblGrid>
                <a:gridCol w="628772">
                  <a:extLst>
                    <a:ext uri="{9D8B030D-6E8A-4147-A177-3AD203B41FA5}">
                      <a16:colId xmlns:a16="http://schemas.microsoft.com/office/drawing/2014/main" val="20000"/>
                    </a:ext>
                  </a:extLst>
                </a:gridCol>
                <a:gridCol w="1355801">
                  <a:extLst>
                    <a:ext uri="{9D8B030D-6E8A-4147-A177-3AD203B41FA5}">
                      <a16:colId xmlns:a16="http://schemas.microsoft.com/office/drawing/2014/main" val="20001"/>
                    </a:ext>
                  </a:extLst>
                </a:gridCol>
                <a:gridCol w="2402007">
                  <a:extLst>
                    <a:ext uri="{9D8B030D-6E8A-4147-A177-3AD203B41FA5}">
                      <a16:colId xmlns:a16="http://schemas.microsoft.com/office/drawing/2014/main" val="20002"/>
                    </a:ext>
                  </a:extLst>
                </a:gridCol>
              </a:tblGrid>
              <a:tr h="237230">
                <a:tc>
                  <a:txBody>
                    <a:bodyPr/>
                    <a:lstStyle/>
                    <a:p>
                      <a:pPr algn="ctr" fontAlgn="ctr"/>
                      <a:r>
                        <a:rPr lang="ko-KR" altLang="en-US" sz="800" b="1" i="0" u="none" strike="noStrike">
                          <a:solidFill>
                            <a:srgbClr val="000000"/>
                          </a:solidFill>
                          <a:latin typeface="Meiryo UI"/>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2432">
                <a:tc>
                  <a:txBody>
                    <a:bodyPr/>
                    <a:lstStyle/>
                    <a:p>
                      <a:pPr algn="ctr" fontAlgn="ctr"/>
                      <a:r>
                        <a:rPr lang="ko-KR" altLang="en-US" sz="800" b="0" i="0" u="none" strike="noStrike" dirty="0">
                          <a:solidFill>
                            <a:srgbClr val="000000"/>
                          </a:solidFill>
                          <a:latin typeface="Meiryo UI" panose="020B0604030504040204" pitchFamily="50" charset="-128"/>
                        </a:rPr>
                        <a:t>比較演算子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比較演算子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*以下の項目から選択する必要があり、入力オプションの数を確認する必要。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1883">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一致 </a:t>
                      </a:r>
                      <a:r>
                        <a:rPr lang="en-US" altLang="ja-JP" sz="800" b="0" i="0" u="none" strike="noStrike">
                          <a:solidFill>
                            <a:srgbClr val="000000"/>
                          </a:solidFill>
                          <a:latin typeface="Meiryo UI" panose="020B0604030504040204" pitchFamily="50" charset="-128"/>
                          <a:ea typeface="Meiryo UI" panose="020B0604030504040204" pitchFamily="50" charset="-128"/>
                        </a:rPr>
                        <a:t>(EQ)   </a:t>
                      </a:r>
                      <a:r>
                        <a:rPr lang="ja-JP" altLang="en-US" sz="800" b="0" i="0" u="none" strike="noStrike">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row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*選択されている比較演算子に応じて、オプション</a:t>
                      </a:r>
                      <a:r>
                        <a:rPr lang="en-US" altLang="ja-JP" sz="800" b="0" i="0" u="none" strike="noStrike" dirty="0">
                          <a:solidFill>
                            <a:srgbClr val="000000"/>
                          </a:solidFill>
                          <a:latin typeface="Meiryo UI" panose="020B0604030504040204" pitchFamily="50" charset="-128"/>
                          <a:ea typeface="Meiryo UI" panose="020B0604030504040204" pitchFamily="50" charset="-128"/>
                        </a:rPr>
                        <a:t>0</a:t>
                      </a:r>
                      <a:r>
                        <a:rPr lang="ja-JP" altLang="en-US" sz="800" b="0" i="0" u="none" strike="noStrike" dirty="0">
                          <a:solidFill>
                            <a:srgbClr val="000000"/>
                          </a:solidFill>
                          <a:latin typeface="Meiryo UI" panose="020B0604030504040204" pitchFamily="50" charset="-128"/>
                          <a:ea typeface="Meiryo UI" panose="020B0604030504040204" pitchFamily="50" charset="-128"/>
                        </a:rPr>
                        <a:t>からオプション</a:t>
                      </a:r>
                      <a:r>
                        <a:rPr lang="en-US" altLang="ja-JP" sz="800" b="0" i="0" u="none" strike="noStrike" dirty="0">
                          <a:solidFill>
                            <a:srgbClr val="000000"/>
                          </a:solidFill>
                          <a:latin typeface="Meiryo UI" panose="020B0604030504040204" pitchFamily="50" charset="-128"/>
                          <a:ea typeface="Meiryo UI" panose="020B0604030504040204" pitchFamily="50" charset="-128"/>
                        </a:rPr>
                        <a:t>9</a:t>
                      </a:r>
                      <a:r>
                        <a:rPr lang="ja-JP" altLang="en-US" sz="800" b="0" i="0" u="none" strike="noStrike" dirty="0" err="1">
                          <a:solidFill>
                            <a:srgbClr val="000000"/>
                          </a:solidFill>
                          <a:latin typeface="Meiryo UI" panose="020B0604030504040204" pitchFamily="50" charset="-128"/>
                          <a:ea typeface="Meiryo UI" panose="020B0604030504040204" pitchFamily="50" charset="-128"/>
                        </a:rPr>
                        <a:t>まで</a:t>
                      </a:r>
                      <a:r>
                        <a:rPr lang="ja-JP" altLang="en-US" sz="800" b="0" i="0" u="none" strike="noStrike" dirty="0">
                          <a:solidFill>
                            <a:srgbClr val="000000"/>
                          </a:solidFill>
                          <a:latin typeface="Meiryo UI" panose="020B0604030504040204" pitchFamily="50" charset="-128"/>
                          <a:ea typeface="Meiryo UI" panose="020B0604030504040204" pitchFamily="50" charset="-128"/>
                        </a:rPr>
                        <a:t>設定。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不一致 </a:t>
                      </a:r>
                      <a:r>
                        <a:rPr lang="en-US" altLang="ja-JP" sz="800" b="0" i="0" u="none" strike="noStrike" dirty="0">
                          <a:solidFill>
                            <a:srgbClr val="000000"/>
                          </a:solidFill>
                          <a:latin typeface="Meiryo UI" panose="020B0604030504040204" pitchFamily="50" charset="-128"/>
                          <a:ea typeface="Meiryo UI" panose="020B0604030504040204" pitchFamily="50" charset="-128"/>
                        </a:rPr>
                        <a:t>(NE)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未満 </a:t>
                      </a:r>
                      <a:r>
                        <a:rPr lang="en-US" altLang="ja-JP" sz="800" b="0" i="0" u="none" strike="noStrike" dirty="0">
                          <a:solidFill>
                            <a:srgbClr val="000000"/>
                          </a:solidFill>
                          <a:latin typeface="Meiryo UI" panose="020B0604030504040204" pitchFamily="50" charset="-128"/>
                          <a:ea typeface="Meiryo UI" panose="020B0604030504040204" pitchFamily="50" charset="-128"/>
                        </a:rPr>
                        <a:t>(LT)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以下 </a:t>
                      </a:r>
                      <a:r>
                        <a:rPr lang="en-US" altLang="ja-JP" sz="800" b="0" i="0" u="none" strike="noStrike" dirty="0">
                          <a:solidFill>
                            <a:srgbClr val="000000"/>
                          </a:solidFill>
                          <a:latin typeface="Meiryo UI" panose="020B0604030504040204" pitchFamily="50" charset="-128"/>
                          <a:ea typeface="Meiryo UI" panose="020B0604030504040204" pitchFamily="50" charset="-128"/>
                        </a:rPr>
                        <a:t>(LE)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以上 </a:t>
                      </a:r>
                      <a:r>
                        <a:rPr lang="en-US" altLang="ja-JP" sz="800" b="0" i="0" u="none" strike="noStrike" dirty="0">
                          <a:solidFill>
                            <a:srgbClr val="000000"/>
                          </a:solidFill>
                          <a:latin typeface="Meiryo UI" panose="020B0604030504040204" pitchFamily="50" charset="-128"/>
                          <a:ea typeface="Meiryo UI" panose="020B0604030504040204" pitchFamily="50" charset="-128"/>
                        </a:rPr>
                        <a:t>(GE)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超える </a:t>
                      </a:r>
                      <a:r>
                        <a:rPr lang="en-US" altLang="ja-JP" sz="800" b="0" i="0" u="none" strike="noStrike" dirty="0">
                          <a:solidFill>
                            <a:srgbClr val="000000"/>
                          </a:solidFill>
                          <a:latin typeface="Meiryo UI" panose="020B0604030504040204" pitchFamily="50" charset="-128"/>
                          <a:ea typeface="Meiryo UI" panose="020B0604030504040204" pitchFamily="50" charset="-128"/>
                        </a:rPr>
                        <a:t>(GT)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文字列に含まれる </a:t>
                      </a:r>
                      <a:r>
                        <a:rPr lang="en-US" altLang="ja-JP" sz="800" b="0" i="0" u="none" strike="noStrike" dirty="0">
                          <a:solidFill>
                            <a:srgbClr val="000000"/>
                          </a:solidFill>
                          <a:latin typeface="Meiryo UI" panose="020B0604030504040204" pitchFamily="50" charset="-128"/>
                          <a:ea typeface="Meiryo UI" panose="020B0604030504040204" pitchFamily="50" charset="-128"/>
                        </a:rPr>
                        <a:t>(CON)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247163">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文字列に含まれない </a:t>
                      </a:r>
                      <a:r>
                        <a:rPr lang="en-US" altLang="ja-JP" sz="800" b="0" i="0" u="none" strike="noStrike" dirty="0">
                          <a:solidFill>
                            <a:srgbClr val="000000"/>
                          </a:solidFill>
                          <a:latin typeface="Meiryo UI" panose="020B0604030504040204" pitchFamily="50" charset="-128"/>
                          <a:ea typeface="Meiryo UI" panose="020B0604030504040204" pitchFamily="50" charset="-128"/>
                        </a:rPr>
                        <a:t>(NCON)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文字列を含む </a:t>
                      </a:r>
                      <a:r>
                        <a:rPr lang="en-US" altLang="ja-JP" sz="800" b="0" i="0" u="none" strike="noStrike" dirty="0">
                          <a:solidFill>
                            <a:srgbClr val="000000"/>
                          </a:solidFill>
                          <a:latin typeface="Meiryo UI" panose="020B0604030504040204" pitchFamily="50" charset="-128"/>
                          <a:ea typeface="Meiryo UI" panose="020B0604030504040204" pitchFamily="50" charset="-128"/>
                        </a:rPr>
                        <a:t>(INC)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文字列を含まない </a:t>
                      </a:r>
                      <a:r>
                        <a:rPr lang="en-US" altLang="ja-JP" sz="800" b="0" i="0" u="none" strike="noStrike">
                          <a:solidFill>
                            <a:srgbClr val="000000"/>
                          </a:solidFill>
                          <a:latin typeface="Meiryo UI" panose="020B0604030504040204" pitchFamily="50" charset="-128"/>
                          <a:ea typeface="Meiryo UI" panose="020B0604030504040204" pitchFamily="50" charset="-128"/>
                        </a:rPr>
                        <a:t>(NINC)   </a:t>
                      </a:r>
                      <a:r>
                        <a:rPr lang="ja-JP" altLang="en-US" sz="800" b="0" i="0" u="none" strike="noStrike">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文字列で始める </a:t>
                      </a:r>
                      <a:r>
                        <a:rPr lang="en-US" altLang="ja-JP" sz="800" b="0" i="0" u="none" strike="noStrike" dirty="0">
                          <a:solidFill>
                            <a:srgbClr val="000000"/>
                          </a:solidFill>
                          <a:latin typeface="Meiryo UI" panose="020B0604030504040204" pitchFamily="50" charset="-128"/>
                          <a:ea typeface="Meiryo UI" panose="020B0604030504040204" pitchFamily="50" charset="-128"/>
                        </a:rPr>
                        <a:t>(BGN)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文字列で始めない </a:t>
                      </a:r>
                      <a:r>
                        <a:rPr lang="en-US" altLang="ja-JP" sz="800" b="0" i="0" u="none" strike="noStrike" dirty="0">
                          <a:solidFill>
                            <a:srgbClr val="000000"/>
                          </a:solidFill>
                          <a:latin typeface="Meiryo UI" panose="020B0604030504040204" pitchFamily="50" charset="-128"/>
                          <a:ea typeface="Meiryo UI" panose="020B0604030504040204" pitchFamily="50" charset="-128"/>
                        </a:rPr>
                        <a:t>(NBGN)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...OR... (SSOR)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...AND... (SSAND)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247163">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dirty="0">
                          <a:solidFill>
                            <a:srgbClr val="000000"/>
                          </a:solidFill>
                          <a:latin typeface="Meiryo UI" panose="020B0604030504040204" pitchFamily="50" charset="-128"/>
                          <a:ea typeface="Meiryo UI" panose="020B0604030504040204" pitchFamily="50" charset="-128"/>
                        </a:rPr>
                        <a:t>NOT(...AND...) (SSNAND)   、</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a:t>
                      </a:r>
                      <a:r>
                        <a:rPr lang="ko-KR" altLang="en-US" sz="800" b="0" i="0" u="none" strike="noStrike" dirty="0">
                          <a:solidFill>
                            <a:srgbClr val="000000"/>
                          </a:solidFill>
                          <a:latin typeface="Meiryo UI" panose="020B0604030504040204" pitchFamily="50" charset="-128"/>
                        </a:rPr>
                        <a:t>値</a:t>
                      </a:r>
                      <a:r>
                        <a:rPr lang="ja-JP" altLang="en-US" sz="800" b="0" i="0" u="none" strike="noStrike" dirty="0">
                          <a:solidFill>
                            <a:srgbClr val="000000"/>
                          </a:solidFill>
                          <a:latin typeface="Meiryo UI" panose="020B0604030504040204" pitchFamily="50" charset="-128"/>
                          <a:ea typeface="Meiryo UI" panose="020B0604030504040204" pitchFamily="50" charset="-128"/>
                        </a:rPr>
                        <a:t>の</a:t>
                      </a:r>
                      <a:r>
                        <a:rPr lang="ko-KR" altLang="en-US" sz="800" b="0" i="0" u="none" strike="noStrike" dirty="0">
                          <a:solidFill>
                            <a:srgbClr val="000000"/>
                          </a:solidFill>
                          <a:latin typeface="Meiryo UI" panose="020B0604030504040204" pitchFamily="50" charset="-128"/>
                        </a:rPr>
                        <a:t>数 </a:t>
                      </a:r>
                      <a:r>
                        <a:rPr lang="en-US" altLang="ko-KR"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dirty="0">
                          <a:solidFill>
                            <a:srgbClr val="000000"/>
                          </a:solidFill>
                          <a:latin typeface="Meiryo UI" panose="020B0604030504040204" pitchFamily="50" charset="-128"/>
                          <a:ea typeface="Meiryo UI" panose="020B0604030504040204" pitchFamily="50" charset="-128"/>
                        </a:rPr>
                        <a:t>NOT(...OR...) (SSNOR)   、</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a:t>
                      </a:r>
                      <a:r>
                        <a:rPr lang="ko-KR" altLang="en-US" sz="800" b="0" i="0" u="none" strike="noStrike" dirty="0">
                          <a:solidFill>
                            <a:srgbClr val="000000"/>
                          </a:solidFill>
                          <a:latin typeface="Meiryo UI" panose="020B0604030504040204" pitchFamily="50" charset="-128"/>
                        </a:rPr>
                        <a:t>値</a:t>
                      </a:r>
                      <a:r>
                        <a:rPr lang="ja-JP" altLang="en-US" sz="800" b="0" i="0" u="none" strike="noStrike" dirty="0">
                          <a:solidFill>
                            <a:srgbClr val="000000"/>
                          </a:solidFill>
                          <a:latin typeface="Meiryo UI" panose="020B0604030504040204" pitchFamily="50" charset="-128"/>
                          <a:ea typeface="Meiryo UI" panose="020B0604030504040204" pitchFamily="50" charset="-128"/>
                        </a:rPr>
                        <a:t>の</a:t>
                      </a:r>
                      <a:r>
                        <a:rPr lang="ko-KR" altLang="en-US" sz="800" b="0" i="0" u="none" strike="noStrike" dirty="0">
                          <a:solidFill>
                            <a:srgbClr val="000000"/>
                          </a:solidFill>
                          <a:latin typeface="Meiryo UI" panose="020B0604030504040204" pitchFamily="50" charset="-128"/>
                        </a:rPr>
                        <a:t>数 </a:t>
                      </a:r>
                      <a:r>
                        <a:rPr lang="en-US" altLang="ko-KR" sz="800" b="0" i="0" u="none" strike="noStrike" dirty="0">
                          <a:solidFill>
                            <a:srgbClr val="000000"/>
                          </a:solidFill>
                          <a:latin typeface="Meiryo UI" panose="020B0604030504040204" pitchFamily="50" charset="-128"/>
                          <a:ea typeface="Meiryo UI" panose="020B0604030504040204" pitchFamily="50" charset="-128"/>
                        </a:rPr>
                        <a:t>: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の間に </a:t>
                      </a:r>
                      <a:r>
                        <a:rPr lang="en-US" altLang="ja-JP" sz="800" b="0" i="0" u="none" strike="noStrike" dirty="0">
                          <a:solidFill>
                            <a:srgbClr val="000000"/>
                          </a:solidFill>
                          <a:latin typeface="Meiryo UI" panose="020B0604030504040204" pitchFamily="50" charset="-128"/>
                          <a:ea typeface="Meiryo UI" panose="020B0604030504040204" pitchFamily="50" charset="-128"/>
                        </a:rPr>
                        <a:t>(BW)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NOT(...</a:t>
                      </a:r>
                      <a:r>
                        <a:rPr lang="ja-JP" altLang="en-US" sz="800" b="0" i="0" u="none" strike="noStrike" dirty="0">
                          <a:solidFill>
                            <a:srgbClr val="000000"/>
                          </a:solidFill>
                          <a:latin typeface="Meiryo UI" panose="020B0604030504040204" pitchFamily="50" charset="-128"/>
                          <a:ea typeface="Meiryo UI" panose="020B0604030504040204" pitchFamily="50" charset="-128"/>
                        </a:rPr>
                        <a:t>の間に</a:t>
                      </a:r>
                      <a:r>
                        <a:rPr lang="en-US" altLang="ja-JP" sz="800" b="0" i="0" u="none" strike="noStrike" dirty="0">
                          <a:solidFill>
                            <a:srgbClr val="000000"/>
                          </a:solidFill>
                          <a:latin typeface="Meiryo UI" panose="020B0604030504040204" pitchFamily="50" charset="-128"/>
                          <a:ea typeface="Meiryo UI" panose="020B0604030504040204" pitchFamily="50" charset="-128"/>
                        </a:rPr>
                        <a:t>) (NBW)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247163">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NOT(...</a:t>
                      </a:r>
                      <a:r>
                        <a:rPr lang="ja-JP" altLang="en-US" sz="800" b="0" i="0" u="none" strike="noStrike" dirty="0">
                          <a:solidFill>
                            <a:srgbClr val="000000"/>
                          </a:solidFill>
                          <a:latin typeface="Meiryo UI" panose="020B0604030504040204" pitchFamily="50" charset="-128"/>
                          <a:ea typeface="Meiryo UI" panose="020B0604030504040204" pitchFamily="50" charset="-128"/>
                        </a:rPr>
                        <a:t>の間に</a:t>
                      </a:r>
                      <a:r>
                        <a:rPr lang="en-US" altLang="ja-JP" sz="800" b="0" i="0" u="none" strike="noStrike" dirty="0">
                          <a:solidFill>
                            <a:srgbClr val="000000"/>
                          </a:solidFill>
                          <a:latin typeface="Meiryo UI" panose="020B0604030504040204" pitchFamily="50" charset="-128"/>
                          <a:ea typeface="Meiryo UI" panose="020B0604030504040204" pitchFamily="50" charset="-128"/>
                        </a:rPr>
                        <a:t>)+EQ (XBW)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に含み </a:t>
                      </a:r>
                      <a:r>
                        <a:rPr lang="en-US" altLang="ja-JP" sz="800" b="0" i="0" u="none" strike="noStrike" dirty="0">
                          <a:solidFill>
                            <a:srgbClr val="000000"/>
                          </a:solidFill>
                          <a:latin typeface="Meiryo UI" panose="020B0604030504040204" pitchFamily="50" charset="-128"/>
                          <a:ea typeface="Meiryo UI" panose="020B0604030504040204" pitchFamily="50" charset="-128"/>
                        </a:rPr>
                        <a:t>(IN)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202671">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に含まない </a:t>
                      </a:r>
                      <a:r>
                        <a:rPr lang="en-US" altLang="ja-JP" sz="800" b="0" i="0" u="none" strike="noStrike" dirty="0">
                          <a:solidFill>
                            <a:srgbClr val="000000"/>
                          </a:solidFill>
                          <a:latin typeface="Meiryo UI" panose="020B0604030504040204" pitchFamily="50" charset="-128"/>
                          <a:ea typeface="Meiryo UI" panose="020B0604030504040204" pitchFamily="50" charset="-128"/>
                        </a:rPr>
                        <a:t>(NIN)   </a:t>
                      </a:r>
                      <a:r>
                        <a:rPr lang="ja-JP" altLang="en-US" sz="800" b="0" i="0" u="none" strike="noStrike" dirty="0" err="1">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オプション値の数 </a:t>
                      </a:r>
                      <a:r>
                        <a:rPr lang="en-US" altLang="ja-JP" sz="800" b="0" i="0" u="none" strike="noStrike" dirty="0">
                          <a:solidFill>
                            <a:srgbClr val="000000"/>
                          </a:solidFill>
                          <a:latin typeface="Meiryo UI" panose="020B0604030504040204" pitchFamily="50" charset="-128"/>
                          <a:ea typeface="Meiryo UI" panose="020B0604030504040204" pitchFamily="50" charset="-128"/>
                        </a:rPr>
                        <a: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bl>
          </a:graphicData>
        </a:graphic>
      </p:graphicFrame>
      <p:sp>
        <p:nvSpPr>
          <p:cNvPr id="9"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1"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3"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ルール段階詳細項目（１／４）</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171</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436059553"/>
              </p:ext>
            </p:extLst>
          </p:nvPr>
        </p:nvGraphicFramePr>
        <p:xfrm>
          <a:off x="426562" y="1435094"/>
          <a:ext cx="4084478" cy="4966045"/>
        </p:xfrm>
        <a:graphic>
          <a:graphicData uri="http://schemas.openxmlformats.org/drawingml/2006/table">
            <a:tbl>
              <a:tblPr/>
              <a:tblGrid>
                <a:gridCol w="868838">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tblGrid>
              <a:tr h="229079">
                <a:tc>
                  <a:txBody>
                    <a:bodyPr/>
                    <a:lstStyle/>
                    <a:p>
                      <a:pPr algn="ctr" fontAlgn="ctr"/>
                      <a:r>
                        <a:rPr lang="ko-KR" altLang="en-US" sz="800" b="1" i="0" u="none" strike="noStrike">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17176">
                <a:tc>
                  <a:txBody>
                    <a:bodyPr/>
                    <a:lstStyle/>
                    <a:p>
                      <a:pPr algn="ctr" fontAlgn="t"/>
                      <a:r>
                        <a:rPr lang="ja-JP" altLang="en-US" sz="800" b="0" i="0" u="none" strike="noStrike" dirty="0">
                          <a:solidFill>
                            <a:srgbClr val="000000"/>
                          </a:solidFill>
                          <a:latin typeface="Meiryo UI" pitchFamily="34" charset="-128"/>
                          <a:ea typeface="Meiryo UI" pitchFamily="34" charset="-128"/>
                        </a:rPr>
                        <a:t>オプション</a:t>
                      </a:r>
                      <a:r>
                        <a:rPr lang="en-US" altLang="ja-JP" sz="800" b="0" i="0" u="none" strike="noStrike" dirty="0">
                          <a:solidFill>
                            <a:srgbClr val="000000"/>
                          </a:solidFill>
                          <a:latin typeface="Meiryo UI" pitchFamily="34" charset="-128"/>
                          <a:ea typeface="Meiryo UI" pitchFamily="34" charset="-128"/>
                        </a:rPr>
                        <a:t>0</a:t>
                      </a:r>
                      <a:br>
                        <a:rPr lang="en-US" altLang="ja-JP" sz="800" b="0" i="0" u="none" strike="noStrike" dirty="0">
                          <a:solidFill>
                            <a:srgbClr val="000000"/>
                          </a:solidFill>
                          <a:latin typeface="Meiryo UI" pitchFamily="34" charset="-128"/>
                          <a:ea typeface="Meiryo UI" pitchFamily="34" charset="-128"/>
                        </a:rPr>
                      </a:br>
                      <a:r>
                        <a:rPr lang="en-US" altLang="ja-JP" sz="800" b="0" i="0" u="none" strike="noStrike" dirty="0">
                          <a:solidFill>
                            <a:srgbClr val="000000"/>
                          </a:solidFill>
                          <a:latin typeface="Meiryo UI" pitchFamily="34" charset="-128"/>
                          <a:ea typeface="Meiryo UI" pitchFamily="34" charset="-128"/>
                        </a:rPr>
                        <a:t>~ </a:t>
                      </a:r>
                      <a:br>
                        <a:rPr lang="en-US" altLang="ja-JP" sz="800" b="0" i="0" u="none" strike="noStrike" dirty="0">
                          <a:solidFill>
                            <a:srgbClr val="000000"/>
                          </a:solidFill>
                          <a:latin typeface="Meiryo UI" pitchFamily="34" charset="-128"/>
                          <a:ea typeface="Meiryo UI" pitchFamily="34" charset="-128"/>
                        </a:rPr>
                      </a:br>
                      <a:r>
                        <a:rPr lang="ja-JP" altLang="en-US" sz="800" b="0" i="0" u="none" strike="noStrike" dirty="0">
                          <a:solidFill>
                            <a:srgbClr val="000000"/>
                          </a:solidFill>
                          <a:latin typeface="Meiryo UI" pitchFamily="34" charset="-128"/>
                          <a:ea typeface="Meiryo UI" pitchFamily="34" charset="-128"/>
                        </a:rPr>
                        <a:t>オプション</a:t>
                      </a:r>
                      <a:r>
                        <a:rPr lang="en-US" altLang="ja-JP" sz="800" b="0" i="0" u="none" strike="noStrike" dirty="0">
                          <a:solidFill>
                            <a:srgbClr val="000000"/>
                          </a:solidFill>
                          <a:latin typeface="Meiryo UI" pitchFamily="34" charset="-128"/>
                          <a:ea typeface="Meiryo UI" pitchFamily="34" charset="-128"/>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ja-JP" altLang="en-US" sz="800" b="0" i="0" u="none" strike="noStrike" dirty="0">
                          <a:solidFill>
                            <a:srgbClr val="000000"/>
                          </a:solidFill>
                          <a:latin typeface="Meiryo UI" pitchFamily="34" charset="-128"/>
                          <a:ea typeface="Meiryo UI" pitchFamily="34" charset="-128"/>
                        </a:rPr>
                        <a:t>比較項目（</a:t>
                      </a:r>
                      <a:r>
                        <a:rPr lang="en-US" altLang="ja-JP" sz="800" b="0" i="0" u="none" strike="noStrike" dirty="0">
                          <a:solidFill>
                            <a:srgbClr val="000000"/>
                          </a:solidFill>
                          <a:latin typeface="Meiryo UI" pitchFamily="34" charset="-128"/>
                          <a:ea typeface="Meiryo UI" pitchFamily="34" charset="-128"/>
                        </a:rPr>
                        <a:t>=</a:t>
                      </a:r>
                      <a:r>
                        <a:rPr lang="ja-JP" altLang="en-US" sz="800" b="0" i="0" u="none" strike="noStrike" dirty="0">
                          <a:solidFill>
                            <a:srgbClr val="000000"/>
                          </a:solidFill>
                          <a:latin typeface="Meiryo UI" pitchFamily="34" charset="-128"/>
                          <a:ea typeface="Meiryo UI" pitchFamily="34" charset="-128"/>
                        </a:rPr>
                        <a:t>摘要区分）と比較演算子に応じて値を設定します。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比較項目：診療識別の場合、以下の項目から選択。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3993">
                <a:tc>
                  <a:txBody>
                    <a:bodyPr/>
                    <a:lstStyle/>
                    <a:p>
                      <a:pPr algn="ctr" fontAlgn="t"/>
                      <a:endParaRPr lang="en-US" altLang="ko-KR" sz="800" b="0" i="0" u="none" strike="noStrike">
                        <a:solidFill>
                          <a:srgbClr val="000000"/>
                        </a:solidFill>
                        <a:latin typeface="Meiryo UI" pitchFamily="34" charset="-128"/>
                        <a:ea typeface="Meiryo UI" pitchFamily="34"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全体に係る識別コード </a:t>
                      </a:r>
                      <a:r>
                        <a:rPr lang="en-US" altLang="ja-JP" sz="800" b="0" i="0" u="none" strike="noStrike">
                          <a:solidFill>
                            <a:srgbClr val="000000"/>
                          </a:solidFill>
                          <a:latin typeface="Meiryo UI" pitchFamily="34" charset="-128"/>
                          <a:ea typeface="Meiryo UI" pitchFamily="34" charset="-128"/>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43993">
                <a:tc>
                  <a:txBody>
                    <a:bodyPr/>
                    <a:lstStyle/>
                    <a:p>
                      <a:pPr algn="ctr" fontAlgn="t"/>
                      <a:endParaRPr lang="en-US" altLang="ja-JP" sz="800" b="0" i="0" u="none" strike="noStrike">
                        <a:solidFill>
                          <a:srgbClr val="000000"/>
                        </a:solidFill>
                        <a:latin typeface="Meiryo UI" pitchFamily="34" charset="-128"/>
                        <a:ea typeface="Meiryo UI" pitchFamily="34"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初診 </a:t>
                      </a:r>
                      <a:r>
                        <a:rPr lang="en-US" altLang="ko-KR" sz="800" b="0" i="0" u="none" strike="noStrike">
                          <a:solidFill>
                            <a:srgbClr val="000000"/>
                          </a:solidFill>
                          <a:latin typeface="Meiryo UI" pitchFamily="34" charset="-128"/>
                          <a:ea typeface="Meiryo UI" pitchFamily="34"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再診 </a:t>
                      </a:r>
                      <a:r>
                        <a:rPr lang="en-US" altLang="ko-KR" sz="800" b="0" i="0" u="none" strike="noStrike">
                          <a:solidFill>
                            <a:srgbClr val="000000"/>
                          </a:solidFill>
                          <a:latin typeface="Meiryo UI" pitchFamily="34" charset="-128"/>
                          <a:ea typeface="Meiryo UI" pitchFamily="34" charset="-128"/>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医学管理 </a:t>
                      </a:r>
                      <a:r>
                        <a:rPr lang="en-US" altLang="ko-KR" sz="800" b="0" i="0" u="none" strike="noStrike">
                          <a:solidFill>
                            <a:srgbClr val="000000"/>
                          </a:solidFill>
                          <a:latin typeface="Meiryo UI" pitchFamily="34" charset="-128"/>
                          <a:ea typeface="Meiryo UI" pitchFamily="34"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在宅 </a:t>
                      </a:r>
                      <a:r>
                        <a:rPr lang="en-US" altLang="ko-KR" sz="800" b="0" i="0" u="none" strike="noStrike">
                          <a:solidFill>
                            <a:srgbClr val="000000"/>
                          </a:solidFill>
                          <a:latin typeface="Meiryo UI" pitchFamily="34" charset="-128"/>
                          <a:ea typeface="Meiryo UI" pitchFamily="34" charset="-128"/>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投薬 </a:t>
                      </a:r>
                      <a:r>
                        <a:rPr lang="en-US" altLang="ko-KR" sz="800" b="0" i="0" u="none" strike="noStrike">
                          <a:solidFill>
                            <a:srgbClr val="000000"/>
                          </a:solidFill>
                          <a:latin typeface="Meiryo UI" pitchFamily="34" charset="-128"/>
                          <a:ea typeface="Meiryo UI" pitchFamily="34" charset="-128"/>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内服 </a:t>
                      </a:r>
                      <a:r>
                        <a:rPr lang="en-US" altLang="ko-KR" sz="800" b="0" i="0" u="none" strike="noStrike">
                          <a:solidFill>
                            <a:srgbClr val="000000"/>
                          </a:solidFill>
                          <a:latin typeface="Meiryo UI" pitchFamily="34" charset="-128"/>
                          <a:ea typeface="Meiryo UI" pitchFamily="34" charset="-128"/>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屯服 </a:t>
                      </a:r>
                      <a:r>
                        <a:rPr lang="en-US" altLang="ko-KR" sz="800" b="0" i="0" u="none" strike="noStrike">
                          <a:solidFill>
                            <a:srgbClr val="000000"/>
                          </a:solidFill>
                          <a:latin typeface="Meiryo UI" pitchFamily="34" charset="-128"/>
                          <a:ea typeface="Meiryo UI" pitchFamily="34" charset="-128"/>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外用 </a:t>
                      </a:r>
                      <a:r>
                        <a:rPr lang="en-US" altLang="ko-KR" sz="800" b="0" i="0" u="none" strike="noStrike">
                          <a:solidFill>
                            <a:srgbClr val="000000"/>
                          </a:solidFill>
                          <a:latin typeface="Meiryo UI" pitchFamily="34" charset="-128"/>
                          <a:ea typeface="Meiryo UI" pitchFamily="34" charset="-128"/>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調剤 </a:t>
                      </a:r>
                      <a:r>
                        <a:rPr lang="en-US" altLang="ko-KR" sz="800" b="0" i="0" u="none" strike="noStrike">
                          <a:solidFill>
                            <a:srgbClr val="000000"/>
                          </a:solidFill>
                          <a:latin typeface="Meiryo UI" pitchFamily="34" charset="-128"/>
                          <a:ea typeface="Meiryo UI" pitchFamily="34" charset="-128"/>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処方 </a:t>
                      </a:r>
                      <a:r>
                        <a:rPr lang="en-US" altLang="ko-KR" sz="800" b="0" i="0" u="none" strike="noStrike">
                          <a:solidFill>
                            <a:srgbClr val="000000"/>
                          </a:solidFill>
                          <a:latin typeface="Meiryo UI" pitchFamily="34" charset="-128"/>
                          <a:ea typeface="Meiryo UI" pitchFamily="34"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麻毒 </a:t>
                      </a:r>
                      <a:r>
                        <a:rPr lang="en-US" altLang="ko-KR" sz="800" b="0" i="0" u="none" strike="noStrike">
                          <a:solidFill>
                            <a:srgbClr val="000000"/>
                          </a:solidFill>
                          <a:latin typeface="Meiryo UI" pitchFamily="34" charset="-128"/>
                          <a:ea typeface="Meiryo UI" pitchFamily="34"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調基 </a:t>
                      </a:r>
                      <a:r>
                        <a:rPr lang="en-US" altLang="ko-KR" sz="800" b="0" i="0" u="none" strike="noStrike">
                          <a:solidFill>
                            <a:srgbClr val="000000"/>
                          </a:solidFill>
                          <a:latin typeface="Meiryo UI" pitchFamily="34" charset="-128"/>
                          <a:ea typeface="Meiryo UI" pitchFamily="34"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その</a:t>
                      </a:r>
                      <a:r>
                        <a:rPr lang="ko-KR" altLang="en-US" sz="800" b="0" i="0" u="none" strike="noStrike">
                          <a:solidFill>
                            <a:srgbClr val="000000"/>
                          </a:solidFill>
                          <a:latin typeface="Meiryo UI" pitchFamily="34" charset="-128"/>
                        </a:rPr>
                        <a:t>他 </a:t>
                      </a:r>
                      <a:r>
                        <a:rPr lang="en-US" altLang="ko-KR" sz="800" b="0" i="0" u="none" strike="noStrike">
                          <a:solidFill>
                            <a:srgbClr val="000000"/>
                          </a:solidFill>
                          <a:latin typeface="Meiryo UI" pitchFamily="34" charset="-128"/>
                          <a:ea typeface="Meiryo UI" pitchFamily="34"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注射 </a:t>
                      </a:r>
                      <a:r>
                        <a:rPr lang="en-US" altLang="ko-KR" sz="800" b="0" i="0" u="none" strike="noStrike">
                          <a:solidFill>
                            <a:srgbClr val="000000"/>
                          </a:solidFill>
                          <a:latin typeface="Meiryo UI" pitchFamily="34" charset="-128"/>
                          <a:ea typeface="Meiryo UI" pitchFamily="34"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皮下筋肉内 </a:t>
                      </a:r>
                      <a:r>
                        <a:rPr lang="en-US" altLang="ko-KR" sz="800" b="0" i="0" u="none" strike="noStrike">
                          <a:solidFill>
                            <a:srgbClr val="000000"/>
                          </a:solidFill>
                          <a:latin typeface="Meiryo UI" pitchFamily="34" charset="-128"/>
                          <a:ea typeface="Meiryo UI" pitchFamily="34"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静脈内 </a:t>
                      </a:r>
                      <a:r>
                        <a:rPr lang="en-US" altLang="ko-KR" sz="800" b="0" i="0" u="none" strike="noStrike">
                          <a:solidFill>
                            <a:srgbClr val="000000"/>
                          </a:solidFill>
                          <a:latin typeface="Meiryo UI" pitchFamily="34" charset="-128"/>
                          <a:ea typeface="Meiryo UI" pitchFamily="34"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その</a:t>
                      </a:r>
                      <a:r>
                        <a:rPr lang="ko-KR" altLang="en-US" sz="800" b="0" i="0" u="none" strike="noStrike">
                          <a:solidFill>
                            <a:srgbClr val="000000"/>
                          </a:solidFill>
                          <a:latin typeface="Meiryo UI" pitchFamily="34" charset="-128"/>
                        </a:rPr>
                        <a:t>他 </a:t>
                      </a:r>
                      <a:r>
                        <a:rPr lang="en-US" altLang="ko-KR" sz="800" b="0" i="0" u="none" strike="noStrike">
                          <a:solidFill>
                            <a:srgbClr val="000000"/>
                          </a:solidFill>
                          <a:latin typeface="Meiryo UI" pitchFamily="34" charset="-128"/>
                          <a:ea typeface="Meiryo UI" pitchFamily="34"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薬剤料減点 </a:t>
                      </a:r>
                      <a:r>
                        <a:rPr lang="en-US" altLang="ko-KR" sz="800" b="0" i="0" u="none" strike="noStrike">
                          <a:solidFill>
                            <a:srgbClr val="000000"/>
                          </a:solidFill>
                          <a:latin typeface="Meiryo UI" pitchFamily="34" charset="-128"/>
                          <a:ea typeface="Meiryo UI" pitchFamily="34"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処置 </a:t>
                      </a:r>
                      <a:r>
                        <a:rPr lang="en-US" altLang="ko-KR" sz="800" b="0" i="0" u="none" strike="noStrike">
                          <a:solidFill>
                            <a:srgbClr val="000000"/>
                          </a:solidFill>
                          <a:latin typeface="Meiryo UI" pitchFamily="34" charset="-128"/>
                          <a:ea typeface="Meiryo UI" pitchFamily="34" charset="-128"/>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手術 </a:t>
                      </a:r>
                      <a:r>
                        <a:rPr lang="en-US" altLang="ko-KR" sz="800" b="0" i="0" u="none" strike="noStrike">
                          <a:solidFill>
                            <a:srgbClr val="000000"/>
                          </a:solidFill>
                          <a:latin typeface="Meiryo UI" pitchFamily="34" charset="-128"/>
                          <a:ea typeface="Meiryo UI" pitchFamily="34"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麻酔 </a:t>
                      </a:r>
                      <a:r>
                        <a:rPr lang="en-US" altLang="ko-KR" sz="800" b="0" i="0" u="none" strike="noStrike">
                          <a:solidFill>
                            <a:srgbClr val="000000"/>
                          </a:solidFill>
                          <a:latin typeface="Meiryo UI" pitchFamily="34" charset="-128"/>
                          <a:ea typeface="Meiryo UI" pitchFamily="34" charset="-128"/>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検査・病理 </a:t>
                      </a:r>
                      <a:r>
                        <a:rPr lang="en-US" altLang="ko-KR" sz="800" b="0" i="0" u="none" strike="noStrike">
                          <a:solidFill>
                            <a:srgbClr val="000000"/>
                          </a:solidFill>
                          <a:latin typeface="Meiryo UI" pitchFamily="34" charset="-128"/>
                          <a:ea typeface="Meiryo UI" pitchFamily="34" charset="-128"/>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画像診断 </a:t>
                      </a:r>
                      <a:r>
                        <a:rPr lang="en-US" altLang="ko-KR" sz="800" b="0" i="0" u="none" strike="noStrike">
                          <a:solidFill>
                            <a:srgbClr val="000000"/>
                          </a:solidFill>
                          <a:latin typeface="Meiryo UI" pitchFamily="34" charset="-128"/>
                          <a:ea typeface="Meiryo UI" pitchFamily="34" charset="-128"/>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その</a:t>
                      </a:r>
                      <a:r>
                        <a:rPr lang="ko-KR" altLang="en-US" sz="800" b="0" i="0" u="none" strike="noStrike">
                          <a:solidFill>
                            <a:srgbClr val="000000"/>
                          </a:solidFill>
                          <a:latin typeface="Meiryo UI" pitchFamily="34" charset="-128"/>
                        </a:rPr>
                        <a:t>他 </a:t>
                      </a:r>
                      <a:r>
                        <a:rPr lang="en-US" altLang="ko-KR" sz="800" b="0" i="0" u="none" strike="noStrike">
                          <a:solidFill>
                            <a:srgbClr val="000000"/>
                          </a:solidFill>
                          <a:latin typeface="Meiryo UI" pitchFamily="34" charset="-128"/>
                          <a:ea typeface="Meiryo UI" pitchFamily="34"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入院基本料 </a:t>
                      </a:r>
                      <a:r>
                        <a:rPr lang="en-US" altLang="ko-KR" sz="800" b="0" i="0" u="none" strike="noStrike">
                          <a:solidFill>
                            <a:srgbClr val="000000"/>
                          </a:solidFill>
                          <a:latin typeface="Meiryo UI" pitchFamily="34" charset="-128"/>
                          <a:ea typeface="Meiryo UI" pitchFamily="34" charset="-128"/>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特定入院料・その他 </a:t>
                      </a:r>
                      <a:r>
                        <a:rPr lang="en-US" altLang="ja-JP" sz="800" b="0" i="0" u="none" strike="noStrike">
                          <a:solidFill>
                            <a:srgbClr val="000000"/>
                          </a:solidFill>
                          <a:latin typeface="Meiryo UI" pitchFamily="34" charset="-128"/>
                          <a:ea typeface="Meiryo UI" pitchFamily="34"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itchFamily="34" charset="-128"/>
                        </a:rPr>
                        <a:t>診断群分類 </a:t>
                      </a:r>
                      <a:r>
                        <a:rPr lang="en-US" altLang="ko-KR" sz="800" b="0" i="0" u="none" strike="noStrike">
                          <a:solidFill>
                            <a:srgbClr val="000000"/>
                          </a:solidFill>
                          <a:latin typeface="Meiryo UI" pitchFamily="34" charset="-128"/>
                          <a:ea typeface="Meiryo UI" pitchFamily="34" charset="-128"/>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itchFamily="34" charset="-128"/>
                          <a:ea typeface="Meiryo UI" pitchFamily="34" charset="-128"/>
                        </a:rPr>
                        <a:t>食事療養・生活療養・標準負担額 </a:t>
                      </a:r>
                      <a:r>
                        <a:rPr lang="en-US" altLang="ja-JP" sz="800" b="0" i="0" u="none" strike="noStrike">
                          <a:solidFill>
                            <a:srgbClr val="000000"/>
                          </a:solidFill>
                          <a:latin typeface="Meiryo UI" pitchFamily="34" charset="-128"/>
                          <a:ea typeface="Meiryo UI" pitchFamily="34" charset="-128"/>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0"/>
                  </a:ext>
                </a:extLst>
              </a:tr>
              <a:tr h="143993">
                <a:tc>
                  <a:txBody>
                    <a:bodyPr/>
                    <a:lstStyle/>
                    <a:p>
                      <a:pPr algn="ctr" fontAlgn="t"/>
                      <a:r>
                        <a:rPr lang="ko-KR" altLang="en-US" sz="800" b="0" i="0" u="none" strike="noStrike">
                          <a:solidFill>
                            <a:srgbClr val="000000"/>
                          </a:solidFill>
                          <a:latin typeface="Meiryo UI" pitchFamily="34"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itchFamily="34" charset="-128"/>
                          <a:ea typeface="Meiryo UI" pitchFamily="34" charset="-128"/>
                        </a:rPr>
                        <a:t>全体に係る識別コード </a:t>
                      </a:r>
                      <a:r>
                        <a:rPr lang="en-US" altLang="ja-JP" sz="800" b="0" i="0" u="none" strike="noStrike" dirty="0">
                          <a:solidFill>
                            <a:srgbClr val="000000"/>
                          </a:solidFill>
                          <a:latin typeface="Meiryo UI" pitchFamily="34" charset="-128"/>
                          <a:ea typeface="Meiryo UI" pitchFamily="34" charset="-128"/>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1"/>
                  </a:ext>
                </a:extLst>
              </a:tr>
            </a:tbl>
          </a:graphicData>
        </a:graphic>
      </p:graphicFrame>
      <p:graphicFrame>
        <p:nvGraphicFramePr>
          <p:cNvPr id="8" name="표 7"/>
          <p:cNvGraphicFramePr>
            <a:graphicFrameLocks noGrp="1"/>
          </p:cNvGraphicFramePr>
          <p:nvPr>
            <p:extLst>
              <p:ext uri="{D42A27DB-BD31-4B8C-83A1-F6EECF244321}">
                <p14:modId xmlns:p14="http://schemas.microsoft.com/office/powerpoint/2010/main" val="2618458410"/>
              </p:ext>
            </p:extLst>
          </p:nvPr>
        </p:nvGraphicFramePr>
        <p:xfrm>
          <a:off x="4793775" y="1425860"/>
          <a:ext cx="4167345" cy="4684455"/>
        </p:xfrm>
        <a:graphic>
          <a:graphicData uri="http://schemas.openxmlformats.org/drawingml/2006/table">
            <a:tbl>
              <a:tblPr/>
              <a:tblGrid>
                <a:gridCol w="864084">
                  <a:extLst>
                    <a:ext uri="{9D8B030D-6E8A-4147-A177-3AD203B41FA5}">
                      <a16:colId xmlns:a16="http://schemas.microsoft.com/office/drawing/2014/main" val="20000"/>
                    </a:ext>
                  </a:extLst>
                </a:gridCol>
                <a:gridCol w="1489701">
                  <a:extLst>
                    <a:ext uri="{9D8B030D-6E8A-4147-A177-3AD203B41FA5}">
                      <a16:colId xmlns:a16="http://schemas.microsoft.com/office/drawing/2014/main" val="20001"/>
                    </a:ext>
                  </a:extLst>
                </a:gridCol>
                <a:gridCol w="890451">
                  <a:extLst>
                    <a:ext uri="{9D8B030D-6E8A-4147-A177-3AD203B41FA5}">
                      <a16:colId xmlns:a16="http://schemas.microsoft.com/office/drawing/2014/main" val="20002"/>
                    </a:ext>
                  </a:extLst>
                </a:gridCol>
                <a:gridCol w="923109">
                  <a:extLst>
                    <a:ext uri="{9D8B030D-6E8A-4147-A177-3AD203B41FA5}">
                      <a16:colId xmlns:a16="http://schemas.microsoft.com/office/drawing/2014/main" val="20003"/>
                    </a:ext>
                  </a:extLst>
                </a:gridCol>
              </a:tblGrid>
              <a:tr h="238706">
                <a:tc>
                  <a:txBody>
                    <a:bodyPr/>
                    <a:lstStyle/>
                    <a:p>
                      <a:pPr algn="ctr" fontAlgn="ctr"/>
                      <a:r>
                        <a:rPr lang="ko-KR" altLang="en-US" sz="900" b="1" i="0" u="none" strike="noStrike">
                          <a:solidFill>
                            <a:srgbClr val="000000"/>
                          </a:solidFill>
                          <a:latin typeface="Meiryo UI"/>
                        </a:rPr>
                        <a:t>項目</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a:solidFill>
                            <a:srgbClr val="000000"/>
                          </a:solidFill>
                          <a:latin typeface="Meiryo UI"/>
                        </a:rPr>
                        <a:t>内容</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ko-KR" altLang="en-US" sz="900" b="1" i="0" u="none" strike="noStrike">
                          <a:solidFill>
                            <a:srgbClr val="000000"/>
                          </a:solidFill>
                          <a:latin typeface="Meiryo UI"/>
                        </a:rPr>
                        <a:t>凡例</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latinLnBrk="1"/>
                      <a:endParaRPr lang="ko-KR" altLang="en-US"/>
                    </a:p>
                  </a:txBody>
                  <a:tcPr/>
                </a:tc>
                <a:extLst>
                  <a:ext uri="{0D108BD9-81ED-4DB2-BD59-A6C34878D82A}">
                    <a16:rowId xmlns:a16="http://schemas.microsoft.com/office/drawing/2014/main" val="10000"/>
                  </a:ext>
                </a:extLst>
              </a:tr>
              <a:tr h="477743">
                <a:tc>
                  <a:txBody>
                    <a:bodyPr/>
                    <a:lstStyle/>
                    <a:p>
                      <a:pPr algn="ctr" fontAlgn="t"/>
                      <a:r>
                        <a:rPr lang="ja-JP" altLang="en-US" sz="800" b="0" i="0" u="none" strike="noStrike" dirty="0">
                          <a:solidFill>
                            <a:srgbClr val="000000"/>
                          </a:solidFill>
                          <a:latin typeface="Meiryo UI"/>
                        </a:rPr>
                        <a:t>オプション</a:t>
                      </a:r>
                      <a:r>
                        <a:rPr lang="en-US" altLang="ja-JP" sz="800" b="0" i="0" u="none" strike="noStrike" dirty="0">
                          <a:solidFill>
                            <a:srgbClr val="000000"/>
                          </a:solidFill>
                          <a:latin typeface="Meiryo UI"/>
                        </a:rPr>
                        <a:t>0</a:t>
                      </a:r>
                      <a:br>
                        <a:rPr lang="en-US" altLang="ja-JP" sz="800" b="0" i="0" u="none" strike="noStrike" dirty="0">
                          <a:solidFill>
                            <a:srgbClr val="000000"/>
                          </a:solidFill>
                          <a:latin typeface="Meiryo UI"/>
                        </a:rPr>
                      </a:br>
                      <a:r>
                        <a:rPr lang="en-US" altLang="ja-JP" sz="800" b="0" i="0" u="none" strike="noStrike" dirty="0">
                          <a:solidFill>
                            <a:srgbClr val="000000"/>
                          </a:solidFill>
                          <a:latin typeface="Meiryo UI"/>
                        </a:rPr>
                        <a:t>~ </a:t>
                      </a:r>
                      <a:br>
                        <a:rPr lang="en-US" altLang="ja-JP" sz="800" b="0" i="0" u="none" strike="noStrike" dirty="0">
                          <a:solidFill>
                            <a:srgbClr val="000000"/>
                          </a:solidFill>
                          <a:latin typeface="Meiryo UI"/>
                        </a:rPr>
                      </a:br>
                      <a:r>
                        <a:rPr lang="ja-JP" altLang="en-US" sz="800" b="0" i="0" u="none" strike="noStrike" dirty="0">
                          <a:solidFill>
                            <a:srgbClr val="000000"/>
                          </a:solidFill>
                          <a:latin typeface="Meiryo UI"/>
                        </a:rPr>
                        <a:t>オプション</a:t>
                      </a:r>
                      <a:r>
                        <a:rPr lang="en-US" altLang="ja-JP" sz="800" b="0" i="0" u="none" strike="noStrike" dirty="0">
                          <a:solidFill>
                            <a:srgbClr val="000000"/>
                          </a:solidFill>
                          <a:latin typeface="Meiryo UI"/>
                        </a:rPr>
                        <a:t>9</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ja-JP" altLang="en-US" sz="800" b="0" i="0" u="none" strike="noStrike" dirty="0">
                          <a:solidFill>
                            <a:srgbClr val="000000"/>
                          </a:solidFill>
                          <a:latin typeface="Meiryo UI"/>
                        </a:rPr>
                        <a:t>比較項目（</a:t>
                      </a:r>
                      <a:r>
                        <a:rPr lang="en-US" altLang="ja-JP" sz="800" b="0" i="0" u="none" strike="noStrike" dirty="0">
                          <a:solidFill>
                            <a:srgbClr val="000000"/>
                          </a:solidFill>
                          <a:latin typeface="Meiryo UI"/>
                        </a:rPr>
                        <a:t>=</a:t>
                      </a:r>
                      <a:r>
                        <a:rPr lang="ja-JP" altLang="en-US" sz="800" b="0" i="0" u="none" strike="noStrike" dirty="0">
                          <a:solidFill>
                            <a:srgbClr val="000000"/>
                          </a:solidFill>
                          <a:latin typeface="Meiryo UI"/>
                        </a:rPr>
                        <a:t>摘要区分）と比較演算子に応じて値を設定します。</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800" b="0" i="0" u="none" strike="noStrike">
                          <a:solidFill>
                            <a:srgbClr val="000000"/>
                          </a:solidFill>
                          <a:latin typeface="Meiryo UI"/>
                        </a:rPr>
                        <a:t>比較項目 </a:t>
                      </a:r>
                      <a:r>
                        <a:rPr lang="en-US" altLang="ja-JP" sz="800" b="0" i="0" u="none" strike="noStrike">
                          <a:solidFill>
                            <a:srgbClr val="000000"/>
                          </a:solidFill>
                          <a:latin typeface="Meiryo UI"/>
                        </a:rPr>
                        <a:t>:  </a:t>
                      </a:r>
                      <a:r>
                        <a:rPr lang="ja-JP" altLang="en-US" sz="800" b="0" i="0" u="none" strike="noStrike">
                          <a:solidFill>
                            <a:srgbClr val="000000"/>
                          </a:solidFill>
                          <a:latin typeface="Meiryo UI"/>
                        </a:rPr>
                        <a:t>都道府県 の場合、 以下の項目から選択</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01"/>
                  </a:ext>
                </a:extLst>
              </a:tr>
              <a:tr h="163979">
                <a:tc>
                  <a:txBody>
                    <a:bodyPr/>
                    <a:lstStyle/>
                    <a:p>
                      <a:pPr algn="ctr" fontAlgn="t"/>
                      <a:endParaRPr lang="en-US" altLang="ko-KR" sz="700" b="0" i="0" u="none" strike="noStrike">
                        <a:solidFill>
                          <a:srgbClr val="000000"/>
                        </a:solidFill>
                        <a:latin typeface="Meiryo UI"/>
                      </a:endParaRP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北海道 </a:t>
                      </a:r>
                      <a:r>
                        <a:rPr lang="en-US" altLang="ko-KR" sz="800" b="0" i="0" u="none" strike="noStrike">
                          <a:solidFill>
                            <a:srgbClr val="000000"/>
                          </a:solidFill>
                          <a:latin typeface="Meiryo UI"/>
                        </a:rPr>
                        <a:t>(01)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滋賀 </a:t>
                      </a:r>
                      <a:r>
                        <a:rPr lang="en-US" altLang="ko-KR" sz="800" b="0" i="0" u="none" strike="noStrike">
                          <a:solidFill>
                            <a:srgbClr val="000000"/>
                          </a:solidFill>
                          <a:latin typeface="Meiryo UI"/>
                        </a:rPr>
                        <a:t>(25)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63979">
                <a:tc>
                  <a:txBody>
                    <a:bodyPr/>
                    <a:lstStyle/>
                    <a:p>
                      <a:pPr algn="ctr" fontAlgn="t"/>
                      <a:endParaRPr lang="en-US" altLang="ja-JP" sz="700" b="0" i="0" u="none" strike="noStrike">
                        <a:solidFill>
                          <a:srgbClr val="000000"/>
                        </a:solidFill>
                        <a:latin typeface="Meiryo UI"/>
                      </a:endParaRP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青森 </a:t>
                      </a:r>
                      <a:r>
                        <a:rPr lang="en-US" altLang="ko-KR" sz="800" b="0" i="0" u="none" strike="noStrike">
                          <a:solidFill>
                            <a:srgbClr val="000000"/>
                          </a:solidFill>
                          <a:latin typeface="Meiryo UI"/>
                        </a:rPr>
                        <a:t>(02)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京都 </a:t>
                      </a:r>
                      <a:r>
                        <a:rPr lang="en-US" altLang="ko-KR" sz="800" b="0" i="0" u="none" strike="noStrike">
                          <a:solidFill>
                            <a:srgbClr val="000000"/>
                          </a:solidFill>
                          <a:latin typeface="Meiryo UI"/>
                        </a:rPr>
                        <a:t>(26)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岩手 </a:t>
                      </a:r>
                      <a:r>
                        <a:rPr lang="en-US" altLang="ko-KR" sz="800" b="0" i="0" u="none" strike="noStrike">
                          <a:solidFill>
                            <a:srgbClr val="000000"/>
                          </a:solidFill>
                          <a:latin typeface="Meiryo UI"/>
                        </a:rPr>
                        <a:t>(03)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大阪 </a:t>
                      </a:r>
                      <a:r>
                        <a:rPr lang="en-US" altLang="ko-KR" sz="800" b="0" i="0" u="none" strike="noStrike">
                          <a:solidFill>
                            <a:srgbClr val="000000"/>
                          </a:solidFill>
                          <a:latin typeface="Meiryo UI"/>
                        </a:rPr>
                        <a:t>(27)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宮城 </a:t>
                      </a:r>
                      <a:r>
                        <a:rPr lang="en-US" altLang="ko-KR" sz="800" b="0" i="0" u="none" strike="noStrike">
                          <a:solidFill>
                            <a:srgbClr val="000000"/>
                          </a:solidFill>
                          <a:latin typeface="Meiryo UI"/>
                        </a:rPr>
                        <a:t>(04)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兵庫 </a:t>
                      </a:r>
                      <a:r>
                        <a:rPr lang="en-US" altLang="ko-KR" sz="800" b="0" i="0" u="none" strike="noStrike">
                          <a:solidFill>
                            <a:srgbClr val="000000"/>
                          </a:solidFill>
                          <a:latin typeface="Meiryo UI"/>
                        </a:rPr>
                        <a:t>(28)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秋田 </a:t>
                      </a:r>
                      <a:r>
                        <a:rPr lang="en-US" altLang="ko-KR" sz="800" b="0" i="0" u="none" strike="noStrike">
                          <a:solidFill>
                            <a:srgbClr val="000000"/>
                          </a:solidFill>
                          <a:latin typeface="Meiryo UI"/>
                        </a:rPr>
                        <a:t>(05)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奈良 </a:t>
                      </a:r>
                      <a:r>
                        <a:rPr lang="en-US" altLang="ko-KR" sz="800" b="0" i="0" u="none" strike="noStrike">
                          <a:solidFill>
                            <a:srgbClr val="000000"/>
                          </a:solidFill>
                          <a:latin typeface="Meiryo UI"/>
                        </a:rPr>
                        <a:t>(29)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山形 </a:t>
                      </a:r>
                      <a:r>
                        <a:rPr lang="en-US" altLang="ko-KR" sz="800" b="0" i="0" u="none" strike="noStrike">
                          <a:solidFill>
                            <a:srgbClr val="000000"/>
                          </a:solidFill>
                          <a:latin typeface="Meiryo UI"/>
                        </a:rPr>
                        <a:t>(06)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和歌山 </a:t>
                      </a:r>
                      <a:r>
                        <a:rPr lang="en-US" altLang="ko-KR" sz="800" b="0" i="0" u="none" strike="noStrike">
                          <a:solidFill>
                            <a:srgbClr val="000000"/>
                          </a:solidFill>
                          <a:latin typeface="Meiryo UI"/>
                        </a:rPr>
                        <a:t>(30)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福島 </a:t>
                      </a:r>
                      <a:r>
                        <a:rPr lang="en-US" altLang="ko-KR" sz="800" b="0" i="0" u="none" strike="noStrike">
                          <a:solidFill>
                            <a:srgbClr val="000000"/>
                          </a:solidFill>
                          <a:latin typeface="Meiryo UI"/>
                        </a:rPr>
                        <a:t>(07)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鳥取 </a:t>
                      </a:r>
                      <a:r>
                        <a:rPr lang="en-US" altLang="ko-KR" sz="800" b="0" i="0" u="none" strike="noStrike">
                          <a:solidFill>
                            <a:srgbClr val="000000"/>
                          </a:solidFill>
                          <a:latin typeface="Meiryo UI"/>
                        </a:rPr>
                        <a:t>(31)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茨城 </a:t>
                      </a:r>
                      <a:r>
                        <a:rPr lang="en-US" altLang="ko-KR" sz="800" b="0" i="0" u="none" strike="noStrike">
                          <a:solidFill>
                            <a:srgbClr val="000000"/>
                          </a:solidFill>
                          <a:latin typeface="Meiryo UI"/>
                        </a:rPr>
                        <a:t>(08)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島根 </a:t>
                      </a:r>
                      <a:r>
                        <a:rPr lang="en-US" altLang="ko-KR" sz="800" b="0" i="0" u="none" strike="noStrike">
                          <a:solidFill>
                            <a:srgbClr val="000000"/>
                          </a:solidFill>
                          <a:latin typeface="Meiryo UI"/>
                        </a:rPr>
                        <a:t>(32)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栃木 </a:t>
                      </a:r>
                      <a:r>
                        <a:rPr lang="en-US" altLang="ko-KR" sz="800" b="0" i="0" u="none" strike="noStrike">
                          <a:solidFill>
                            <a:srgbClr val="000000"/>
                          </a:solidFill>
                          <a:latin typeface="Meiryo UI"/>
                        </a:rPr>
                        <a:t>(09)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岡山 </a:t>
                      </a:r>
                      <a:r>
                        <a:rPr lang="en-US" altLang="ko-KR" sz="800" b="0" i="0" u="none" strike="noStrike">
                          <a:solidFill>
                            <a:srgbClr val="000000"/>
                          </a:solidFill>
                          <a:latin typeface="Meiryo UI"/>
                        </a:rPr>
                        <a:t>(33)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群馬 </a:t>
                      </a:r>
                      <a:r>
                        <a:rPr lang="en-US" altLang="ko-KR" sz="800" b="0" i="0" u="none" strike="noStrike">
                          <a:solidFill>
                            <a:srgbClr val="000000"/>
                          </a:solidFill>
                          <a:latin typeface="Meiryo UI"/>
                        </a:rPr>
                        <a:t>(10)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広島 </a:t>
                      </a:r>
                      <a:r>
                        <a:rPr lang="en-US" altLang="ko-KR" sz="800" b="0" i="0" u="none" strike="noStrike">
                          <a:solidFill>
                            <a:srgbClr val="000000"/>
                          </a:solidFill>
                          <a:latin typeface="Meiryo UI"/>
                        </a:rPr>
                        <a:t>(34)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埼玉 </a:t>
                      </a:r>
                      <a:r>
                        <a:rPr lang="en-US" altLang="ko-KR" sz="800" b="0" i="0" u="none" strike="noStrike">
                          <a:solidFill>
                            <a:srgbClr val="000000"/>
                          </a:solidFill>
                          <a:latin typeface="Meiryo UI"/>
                        </a:rPr>
                        <a:t>(11)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山口 </a:t>
                      </a:r>
                      <a:r>
                        <a:rPr lang="en-US" altLang="ko-KR" sz="800" b="0" i="0" u="none" strike="noStrike">
                          <a:solidFill>
                            <a:srgbClr val="000000"/>
                          </a:solidFill>
                          <a:latin typeface="Meiryo UI"/>
                        </a:rPr>
                        <a:t>(35)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千葉 </a:t>
                      </a:r>
                      <a:r>
                        <a:rPr lang="en-US" altLang="ko-KR" sz="800" b="0" i="0" u="none" strike="noStrike">
                          <a:solidFill>
                            <a:srgbClr val="000000"/>
                          </a:solidFill>
                          <a:latin typeface="Meiryo UI"/>
                        </a:rPr>
                        <a:t>(12)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徳島 </a:t>
                      </a:r>
                      <a:r>
                        <a:rPr lang="en-US" altLang="ko-KR" sz="800" b="0" i="0" u="none" strike="noStrike">
                          <a:solidFill>
                            <a:srgbClr val="000000"/>
                          </a:solidFill>
                          <a:latin typeface="Meiryo UI"/>
                        </a:rPr>
                        <a:t>(36)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東京 </a:t>
                      </a:r>
                      <a:r>
                        <a:rPr lang="en-US" altLang="ko-KR" sz="800" b="0" i="0" u="none" strike="noStrike">
                          <a:solidFill>
                            <a:srgbClr val="000000"/>
                          </a:solidFill>
                          <a:latin typeface="Meiryo UI"/>
                        </a:rPr>
                        <a:t>(13)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香川 </a:t>
                      </a:r>
                      <a:r>
                        <a:rPr lang="en-US" altLang="ko-KR" sz="800" b="0" i="0" u="none" strike="noStrike">
                          <a:solidFill>
                            <a:srgbClr val="000000"/>
                          </a:solidFill>
                          <a:latin typeface="Meiryo UI"/>
                        </a:rPr>
                        <a:t>(37)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神奈川 </a:t>
                      </a:r>
                      <a:r>
                        <a:rPr lang="en-US" altLang="ko-KR" sz="800" b="0" i="0" u="none" strike="noStrike">
                          <a:solidFill>
                            <a:srgbClr val="000000"/>
                          </a:solidFill>
                          <a:latin typeface="Meiryo UI"/>
                        </a:rPr>
                        <a:t>(14)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愛媛 </a:t>
                      </a:r>
                      <a:r>
                        <a:rPr lang="en-US" altLang="ko-KR" sz="800" b="0" i="0" u="none" strike="noStrike">
                          <a:solidFill>
                            <a:srgbClr val="000000"/>
                          </a:solidFill>
                          <a:latin typeface="Meiryo UI"/>
                        </a:rPr>
                        <a:t>(38)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9648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新潟 </a:t>
                      </a:r>
                      <a:r>
                        <a:rPr lang="en-US" altLang="ko-KR" sz="800" b="0" i="0" u="none" strike="noStrike">
                          <a:solidFill>
                            <a:srgbClr val="000000"/>
                          </a:solidFill>
                          <a:latin typeface="Meiryo UI"/>
                        </a:rPr>
                        <a:t>(15)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高知 </a:t>
                      </a:r>
                      <a:r>
                        <a:rPr lang="en-US" altLang="ko-KR" sz="800" b="0" i="0" u="none" strike="noStrike">
                          <a:solidFill>
                            <a:srgbClr val="000000"/>
                          </a:solidFill>
                          <a:latin typeface="Meiryo UI"/>
                        </a:rPr>
                        <a:t>(39)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富山 </a:t>
                      </a:r>
                      <a:r>
                        <a:rPr lang="en-US" altLang="ko-KR" sz="800" b="0" i="0" u="none" strike="noStrike">
                          <a:solidFill>
                            <a:srgbClr val="000000"/>
                          </a:solidFill>
                          <a:latin typeface="Meiryo UI"/>
                        </a:rPr>
                        <a:t>(16)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福岡 </a:t>
                      </a:r>
                      <a:r>
                        <a:rPr lang="en-US" altLang="ko-KR" sz="800" b="0" i="0" u="none" strike="noStrike">
                          <a:solidFill>
                            <a:srgbClr val="000000"/>
                          </a:solidFill>
                          <a:latin typeface="Meiryo UI"/>
                        </a:rPr>
                        <a:t>(40)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石川 </a:t>
                      </a:r>
                      <a:r>
                        <a:rPr lang="en-US" altLang="ko-KR" sz="800" b="0" i="0" u="none" strike="noStrike">
                          <a:solidFill>
                            <a:srgbClr val="000000"/>
                          </a:solidFill>
                          <a:latin typeface="Meiryo UI"/>
                        </a:rPr>
                        <a:t>(17)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佐賀 </a:t>
                      </a:r>
                      <a:r>
                        <a:rPr lang="en-US" altLang="ko-KR" sz="800" b="0" i="0" u="none" strike="noStrike">
                          <a:solidFill>
                            <a:srgbClr val="000000"/>
                          </a:solidFill>
                          <a:latin typeface="Meiryo UI"/>
                        </a:rPr>
                        <a:t>(41)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福井 </a:t>
                      </a:r>
                      <a:r>
                        <a:rPr lang="en-US" altLang="ko-KR" sz="800" b="0" i="0" u="none" strike="noStrike">
                          <a:solidFill>
                            <a:srgbClr val="000000"/>
                          </a:solidFill>
                          <a:latin typeface="Meiryo UI"/>
                        </a:rPr>
                        <a:t>(18)</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長崎 </a:t>
                      </a:r>
                      <a:r>
                        <a:rPr lang="en-US" altLang="ko-KR" sz="800" b="0" i="0" u="none" strike="noStrike">
                          <a:solidFill>
                            <a:srgbClr val="000000"/>
                          </a:solidFill>
                          <a:latin typeface="Meiryo UI"/>
                        </a:rPr>
                        <a:t>(42)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山梨 </a:t>
                      </a:r>
                      <a:r>
                        <a:rPr lang="en-US" altLang="ko-KR" sz="800" b="0" i="0" u="none" strike="noStrike">
                          <a:solidFill>
                            <a:srgbClr val="000000"/>
                          </a:solidFill>
                          <a:latin typeface="Meiryo UI"/>
                        </a:rPr>
                        <a:t>(19)</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熊本 </a:t>
                      </a:r>
                      <a:r>
                        <a:rPr lang="en-US" altLang="ko-KR" sz="800" b="0" i="0" u="none" strike="noStrike">
                          <a:solidFill>
                            <a:srgbClr val="000000"/>
                          </a:solidFill>
                          <a:latin typeface="Meiryo UI"/>
                        </a:rPr>
                        <a:t>(43)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長野 </a:t>
                      </a:r>
                      <a:r>
                        <a:rPr lang="en-US" altLang="ko-KR" sz="800" b="0" i="0" u="none" strike="noStrike">
                          <a:solidFill>
                            <a:srgbClr val="000000"/>
                          </a:solidFill>
                          <a:latin typeface="Meiryo UI"/>
                        </a:rPr>
                        <a:t>(20)</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大分 </a:t>
                      </a:r>
                      <a:r>
                        <a:rPr lang="en-US" altLang="ko-KR" sz="800" b="0" i="0" u="none" strike="noStrike">
                          <a:solidFill>
                            <a:srgbClr val="000000"/>
                          </a:solidFill>
                          <a:latin typeface="Meiryo UI"/>
                        </a:rPr>
                        <a:t>(44)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岐阜 </a:t>
                      </a:r>
                      <a:r>
                        <a:rPr lang="en-US" altLang="ko-KR" sz="800" b="0" i="0" u="none" strike="noStrike">
                          <a:solidFill>
                            <a:srgbClr val="000000"/>
                          </a:solidFill>
                          <a:latin typeface="Meiryo UI"/>
                        </a:rPr>
                        <a:t>(21)</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宮崎 </a:t>
                      </a:r>
                      <a:r>
                        <a:rPr lang="en-US" altLang="ko-KR" sz="800" b="0" i="0" u="none" strike="noStrike">
                          <a:solidFill>
                            <a:srgbClr val="000000"/>
                          </a:solidFill>
                          <a:latin typeface="Meiryo UI"/>
                        </a:rPr>
                        <a:t>(45)</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静岡 </a:t>
                      </a:r>
                      <a:r>
                        <a:rPr lang="en-US" altLang="ko-KR" sz="800" b="0" i="0" u="none" strike="noStrike">
                          <a:solidFill>
                            <a:srgbClr val="000000"/>
                          </a:solidFill>
                          <a:latin typeface="Meiryo UI"/>
                        </a:rPr>
                        <a:t>(22)</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鹿児島 </a:t>
                      </a:r>
                      <a:r>
                        <a:rPr lang="en-US" altLang="ko-KR" sz="800" b="0" i="0" u="none" strike="noStrike">
                          <a:solidFill>
                            <a:srgbClr val="000000"/>
                          </a:solidFill>
                          <a:latin typeface="Meiryo UI"/>
                        </a:rPr>
                        <a:t>(46)</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愛知 </a:t>
                      </a:r>
                      <a:r>
                        <a:rPr lang="en-US" altLang="ko-KR" sz="800" b="0" i="0" u="none" strike="noStrike">
                          <a:solidFill>
                            <a:srgbClr val="000000"/>
                          </a:solidFill>
                          <a:latin typeface="Meiryo UI"/>
                        </a:rPr>
                        <a:t>(23)</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a:rPr>
                        <a:t>沖縄 </a:t>
                      </a:r>
                      <a:r>
                        <a:rPr lang="en-US" altLang="ko-KR" sz="800" b="0" i="0" u="none" strike="noStrike">
                          <a:solidFill>
                            <a:srgbClr val="000000"/>
                          </a:solidFill>
                          <a:latin typeface="Meiryo UI"/>
                        </a:rPr>
                        <a:t>(47)</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63979">
                <a:tc>
                  <a:txBody>
                    <a:bodyPr/>
                    <a:lstStyle/>
                    <a:p>
                      <a:pPr algn="ctr" fontAlgn="t"/>
                      <a:r>
                        <a:rPr lang="ko-KR" altLang="en-US" sz="700" b="0" i="0" u="none" strike="noStrike">
                          <a:solidFill>
                            <a:srgbClr val="000000"/>
                          </a:solidFill>
                          <a:latin typeface="Meiryo UI"/>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a:rPr>
                        <a:t>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a:rPr>
                        <a:t>三重 </a:t>
                      </a:r>
                      <a:r>
                        <a:rPr lang="en-US" altLang="ko-KR" sz="800" b="0" i="0" u="none" strike="noStrike">
                          <a:solidFill>
                            <a:srgbClr val="000000"/>
                          </a:solidFill>
                          <a:latin typeface="Meiryo UI"/>
                        </a:rPr>
                        <a:t>(24)</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ko-KR" altLang="en-US" sz="700" b="0" i="0" u="none" strike="noStrike" dirty="0">
                        <a:solidFill>
                          <a:srgbClr val="000000"/>
                        </a:solidFill>
                        <a:latin typeface="맑은 고딕"/>
                      </a:endParaRPr>
                    </a:p>
                  </a:txBody>
                  <a:tcPr marL="6158" marR="6158" marT="61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5"/>
                  </a:ext>
                </a:extLst>
              </a:tr>
            </a:tbl>
          </a:graphicData>
        </a:graphic>
      </p:graphicFrame>
      <p:sp>
        <p:nvSpPr>
          <p:cNvPr id="9"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1"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3"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ルール段階詳細項目（２／４）</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graphicFrame>
        <p:nvGraphicFramePr>
          <p:cNvPr id="9" name="표 8"/>
          <p:cNvGraphicFramePr>
            <a:graphicFrameLocks noGrp="1"/>
          </p:cNvGraphicFramePr>
          <p:nvPr>
            <p:extLst>
              <p:ext uri="{D42A27DB-BD31-4B8C-83A1-F6EECF244321}">
                <p14:modId xmlns:p14="http://schemas.microsoft.com/office/powerpoint/2010/main" val="792854503"/>
              </p:ext>
            </p:extLst>
          </p:nvPr>
        </p:nvGraphicFramePr>
        <p:xfrm>
          <a:off x="144781" y="1427031"/>
          <a:ext cx="4817397" cy="5088609"/>
        </p:xfrm>
        <a:graphic>
          <a:graphicData uri="http://schemas.openxmlformats.org/drawingml/2006/table">
            <a:tbl>
              <a:tblPr/>
              <a:tblGrid>
                <a:gridCol w="487348">
                  <a:extLst>
                    <a:ext uri="{9D8B030D-6E8A-4147-A177-3AD203B41FA5}">
                      <a16:colId xmlns:a16="http://schemas.microsoft.com/office/drawing/2014/main" val="20000"/>
                    </a:ext>
                  </a:extLst>
                </a:gridCol>
                <a:gridCol w="946100">
                  <a:extLst>
                    <a:ext uri="{9D8B030D-6E8A-4147-A177-3AD203B41FA5}">
                      <a16:colId xmlns:a16="http://schemas.microsoft.com/office/drawing/2014/main" val="20001"/>
                    </a:ext>
                  </a:extLst>
                </a:gridCol>
                <a:gridCol w="771464">
                  <a:extLst>
                    <a:ext uri="{9D8B030D-6E8A-4147-A177-3AD203B41FA5}">
                      <a16:colId xmlns:a16="http://schemas.microsoft.com/office/drawing/2014/main" val="20002"/>
                    </a:ext>
                  </a:extLst>
                </a:gridCol>
                <a:gridCol w="610869">
                  <a:extLst>
                    <a:ext uri="{9D8B030D-6E8A-4147-A177-3AD203B41FA5}">
                      <a16:colId xmlns:a16="http://schemas.microsoft.com/office/drawing/2014/main" val="20003"/>
                    </a:ext>
                  </a:extLst>
                </a:gridCol>
                <a:gridCol w="253124">
                  <a:extLst>
                    <a:ext uri="{9D8B030D-6E8A-4147-A177-3AD203B41FA5}">
                      <a16:colId xmlns:a16="http://schemas.microsoft.com/office/drawing/2014/main" val="20004"/>
                    </a:ext>
                  </a:extLst>
                </a:gridCol>
                <a:gridCol w="863994">
                  <a:extLst>
                    <a:ext uri="{9D8B030D-6E8A-4147-A177-3AD203B41FA5}">
                      <a16:colId xmlns:a16="http://schemas.microsoft.com/office/drawing/2014/main" val="20005"/>
                    </a:ext>
                  </a:extLst>
                </a:gridCol>
                <a:gridCol w="294626">
                  <a:extLst>
                    <a:ext uri="{9D8B030D-6E8A-4147-A177-3AD203B41FA5}">
                      <a16:colId xmlns:a16="http://schemas.microsoft.com/office/drawing/2014/main" val="20006"/>
                    </a:ext>
                  </a:extLst>
                </a:gridCol>
                <a:gridCol w="555544">
                  <a:extLst>
                    <a:ext uri="{9D8B030D-6E8A-4147-A177-3AD203B41FA5}">
                      <a16:colId xmlns:a16="http://schemas.microsoft.com/office/drawing/2014/main" val="20007"/>
                    </a:ext>
                  </a:extLst>
                </a:gridCol>
                <a:gridCol w="34328">
                  <a:extLst>
                    <a:ext uri="{9D8B030D-6E8A-4147-A177-3AD203B41FA5}">
                      <a16:colId xmlns:a16="http://schemas.microsoft.com/office/drawing/2014/main" val="20008"/>
                    </a:ext>
                  </a:extLst>
                </a:gridCol>
              </a:tblGrid>
              <a:tr h="190881">
                <a:tc>
                  <a:txBody>
                    <a:bodyPr/>
                    <a:lstStyle/>
                    <a:p>
                      <a:pPr algn="ctr" fontAlgn="ctr"/>
                      <a:r>
                        <a:rPr lang="ko-KR" altLang="en-US" sz="800" b="1" i="0" u="none" strike="noStrike">
                          <a:solidFill>
                            <a:srgbClr val="000000"/>
                          </a:solidFill>
                          <a:latin typeface="Meiryo UI" pitchFamily="34" charset="-128"/>
                        </a:rPr>
                        <a:t>項目</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pitchFamily="34" charset="-128"/>
                        </a:rPr>
                        <a:t>内容</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7">
                  <a:txBody>
                    <a:bodyPr/>
                    <a:lstStyle/>
                    <a:p>
                      <a:pPr algn="ctr" fontAlgn="ctr"/>
                      <a:r>
                        <a:rPr lang="ko-KR" altLang="en-US" sz="800" b="1" i="0" u="none" strike="noStrike">
                          <a:solidFill>
                            <a:srgbClr val="000000"/>
                          </a:solidFill>
                          <a:latin typeface="Meiryo UI" pitchFamily="34" charset="-128"/>
                        </a:rPr>
                        <a:t>凡例</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0">
                <a:tc>
                  <a:txBody>
                    <a:bodyPr/>
                    <a:lstStyle/>
                    <a:p>
                      <a:pPr algn="ctr" fontAlgn="t"/>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a:t>
                      </a:r>
                      <a:r>
                        <a:rPr lang="en-US" altLang="ja-JP" sz="800" b="0" i="0" u="none" strike="noStrike" dirty="0">
                          <a:solidFill>
                            <a:srgbClr val="000000"/>
                          </a:solidFill>
                          <a:latin typeface="Meiryo UI" panose="020B0604030504040204" pitchFamily="50" charset="-128"/>
                          <a:ea typeface="Meiryo UI" panose="020B0604030504040204" pitchFamily="50" charset="-128"/>
                        </a:rPr>
                        <a:t>0</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rowSpan="6">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a:t>
                      </a: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摘要区分）と比較演算子に応じて値を設定します。</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5">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都道府県 の場合、</a:t>
                      </a:r>
                    </a:p>
                  </a:txBody>
                  <a:tcPr marL="4464" marR="4464" marT="44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Meiryo UI" pitchFamily="34" charset="-128"/>
                        </a:rPr>
                        <a:t>　</a:t>
                      </a:r>
                    </a:p>
                  </a:txBody>
                  <a:tcPr marL="4464" marR="4464" marT="44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981">
                <a:tc>
                  <a:txBody>
                    <a:bodyPr/>
                    <a:lstStyle/>
                    <a:p>
                      <a:pPr algn="ctr" fontAlgn="t"/>
                      <a:r>
                        <a:rPr lang="en-US" altLang="ko-KR" sz="800" b="0" i="0" u="none" strike="noStrike">
                          <a:solidFill>
                            <a:srgbClr val="000000"/>
                          </a:solidFill>
                          <a:latin typeface="Meiryo UI" panose="020B0604030504040204" pitchFamily="50" charset="-128"/>
                          <a:ea typeface="Meiryo UI" panose="020B0604030504040204" pitchFamily="50" charset="-128"/>
                        </a:rPr>
                        <a:t>~ </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ko-KR" altLang="en-US" sz="800" b="0" i="0" u="none" strike="noStrike">
                          <a:solidFill>
                            <a:srgbClr val="000000"/>
                          </a:solidFill>
                          <a:latin typeface="Meiryo UI" panose="020B0604030504040204" pitchFamily="50" charset="-128"/>
                        </a:rPr>
                        <a:t>入院 </a:t>
                      </a:r>
                      <a:r>
                        <a:rPr lang="en-US" altLang="ko-KR" sz="800" b="0" i="0" u="none" strike="noStrike">
                          <a:solidFill>
                            <a:srgbClr val="000000"/>
                          </a:solidFill>
                          <a:latin typeface="Meiryo UI" panose="020B0604030504040204" pitchFamily="50" charset="-128"/>
                          <a:ea typeface="Meiryo UI" panose="020B0604030504040204" pitchFamily="50" charset="-128"/>
                        </a:rPr>
                        <a:t>(1)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latinLnBrk="1"/>
                      <a:endParaRPr lang="ko-KR" altLang="en-US"/>
                    </a:p>
                  </a:txBody>
                  <a:tcPr/>
                </a:tc>
                <a:tc gridSpan="3">
                  <a:txBody>
                    <a:bodyPr/>
                    <a:lstStyle/>
                    <a:p>
                      <a:pPr algn="l" fontAlgn="ctr"/>
                      <a:r>
                        <a:rPr lang="ko-KR" altLang="en-US" sz="800" b="0" i="0" u="none" strike="noStrike">
                          <a:solidFill>
                            <a:srgbClr val="000000"/>
                          </a:solidFill>
                          <a:latin typeface="Meiryo UI" panose="020B0604030504040204" pitchFamily="50" charset="-128"/>
                        </a:rPr>
                        <a:t>外来 </a:t>
                      </a:r>
                      <a:r>
                        <a:rPr lang="en-US" altLang="ko-KR" sz="800" b="0" i="0" u="none" strike="noStrike">
                          <a:solidFill>
                            <a:srgbClr val="000000"/>
                          </a:solidFill>
                          <a:latin typeface="Meiryo UI" panose="020B0604030504040204" pitchFamily="50" charset="-128"/>
                          <a:ea typeface="Meiryo UI" panose="020B0604030504040204" pitchFamily="50" charset="-128"/>
                        </a:rPr>
                        <a:t>(2)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endParaRPr lang="ko-KR" altLang="en-US" sz="800" b="0" i="0" u="none" strike="noStrike">
                        <a:solidFill>
                          <a:srgbClr val="000000"/>
                        </a:solidFill>
                        <a:latin typeface="Meiryo UI" panose="020B0604030504040204" pitchFamily="50" charset="-128"/>
                      </a:endParaRPr>
                    </a:p>
                  </a:txBody>
                  <a:tcPr marL="4464" marR="4464" marT="44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Meiryo UI" pitchFamily="34" charset="-128"/>
                        </a:rPr>
                        <a:t>　</a:t>
                      </a:r>
                    </a:p>
                  </a:txBody>
                  <a:tcPr marL="4464" marR="4464" marT="44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881">
                <a:tc>
                  <a:txBody>
                    <a:bodyPr/>
                    <a:lstStyle/>
                    <a:p>
                      <a:pPr algn="ctr" fontAlgn="t"/>
                      <a:r>
                        <a:rPr lang="ja-JP" altLang="en-US" sz="800" b="0" i="0" u="none" strike="noStrike">
                          <a:solidFill>
                            <a:srgbClr val="000000"/>
                          </a:solidFill>
                          <a:latin typeface="Meiryo UI" panose="020B0604030504040204" pitchFamily="50" charset="-128"/>
                          <a:ea typeface="Meiryo UI" panose="020B0604030504040204" pitchFamily="50" charset="-128"/>
                        </a:rPr>
                        <a:t>オプション</a:t>
                      </a:r>
                      <a:r>
                        <a:rPr lang="en-US" altLang="ja-JP" sz="800" b="0" i="0" u="none" strike="noStrike">
                          <a:solidFill>
                            <a:srgbClr val="000000"/>
                          </a:solidFill>
                          <a:latin typeface="Meiryo UI" panose="020B0604030504040204" pitchFamily="50" charset="-128"/>
                          <a:ea typeface="Meiryo UI" panose="020B0604030504040204" pitchFamily="50" charset="-128"/>
                        </a:rPr>
                        <a:t>9</a:t>
                      </a:r>
                    </a:p>
                  </a:txBody>
                  <a:tcPr marL="6158" marR="6158" marT="61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5">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転帰</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ja-JP" altLang="en-US" sz="800" b="0" i="0" u="none" strike="noStrike">
                          <a:solidFill>
                            <a:srgbClr val="000000"/>
                          </a:solidFill>
                          <a:latin typeface="Meiryo UI" panose="020B0604030504040204" pitchFamily="50" charset="-128"/>
                          <a:ea typeface="Meiryo UI" panose="020B0604030504040204" pitchFamily="50" charset="-128"/>
                        </a:rPr>
                        <a:t>治癒</a:t>
                      </a: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転帰</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ja-JP" altLang="en-US" sz="800" b="0" i="0" u="none" strike="noStrike">
                          <a:solidFill>
                            <a:srgbClr val="000000"/>
                          </a:solidFill>
                          <a:latin typeface="Meiryo UI" panose="020B0604030504040204" pitchFamily="50" charset="-128"/>
                          <a:ea typeface="Meiryo UI" panose="020B0604030504040204" pitchFamily="50" charset="-128"/>
                        </a:rPr>
                        <a:t>死亡</a:t>
                      </a: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転帰</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ja-JP" altLang="en-US" sz="800" b="0" i="0" u="none" strike="noStrike">
                          <a:solidFill>
                            <a:srgbClr val="000000"/>
                          </a:solidFill>
                          <a:latin typeface="Meiryo UI" panose="020B0604030504040204" pitchFamily="50" charset="-128"/>
                          <a:ea typeface="Meiryo UI" panose="020B0604030504040204" pitchFamily="50" charset="-128"/>
                        </a:rPr>
                        <a:t>中止</a:t>
                      </a:r>
                      <a:r>
                        <a:rPr lang="en-US" altLang="ja-JP" sz="800" b="0" i="0" u="none" strike="noStrike">
                          <a:solidFill>
                            <a:srgbClr val="000000"/>
                          </a:solidFill>
                          <a:latin typeface="Meiryo UI" panose="020B0604030504040204" pitchFamily="50" charset="-128"/>
                          <a:ea typeface="Meiryo UI" panose="020B0604030504040204" pitchFamily="50" charset="-128"/>
                        </a:rPr>
                        <a:t>), DPC</a:t>
                      </a:r>
                      <a:r>
                        <a:rPr lang="ja-JP" altLang="en-US" sz="800" b="0" i="0" u="none" strike="noStrike">
                          <a:solidFill>
                            <a:srgbClr val="000000"/>
                          </a:solidFill>
                          <a:latin typeface="Meiryo UI" panose="020B0604030504040204" pitchFamily="50" charset="-128"/>
                          <a:ea typeface="Meiryo UI" panose="020B0604030504040204" pitchFamily="50" charset="-128"/>
                        </a:rPr>
                        <a:t>転帰</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ja-JP" altLang="en-US" sz="800" b="0" i="0" u="none" strike="noStrike">
                          <a:solidFill>
                            <a:srgbClr val="000000"/>
                          </a:solidFill>
                          <a:latin typeface="Meiryo UI" panose="020B0604030504040204" pitchFamily="50" charset="-128"/>
                          <a:ea typeface="Meiryo UI" panose="020B0604030504040204" pitchFamily="50" charset="-128"/>
                        </a:rPr>
                        <a:t>軽快</a:t>
                      </a: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の場合、</a:t>
                      </a:r>
                    </a:p>
                  </a:txBody>
                  <a:tcPr marL="4464" marR="4464" marT="44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Meiryo UI" pitchFamily="34" charset="-128"/>
                        </a:rPr>
                        <a:t>　</a:t>
                      </a:r>
                    </a:p>
                  </a:txBody>
                  <a:tcPr marL="4464" marR="4464" marT="44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981">
                <a:tc>
                  <a:txBody>
                    <a:bodyPr/>
                    <a:lstStyle/>
                    <a:p>
                      <a:pPr algn="ctr"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です </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en-US" sz="800" b="0" i="0" u="none" strike="noStrike">
                          <a:solidFill>
                            <a:srgbClr val="000000"/>
                          </a:solidFill>
                          <a:latin typeface="Meiryo UI" panose="020B0604030504040204" pitchFamily="50" charset="-128"/>
                          <a:ea typeface="Meiryo UI" panose="020B0604030504040204" pitchFamily="50" charset="-128"/>
                        </a:rPr>
                        <a:t>Y)</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latinLnBrk="1"/>
                      <a:endParaRPr lang="ko-KR" altLang="en-US"/>
                    </a:p>
                  </a:txBody>
                  <a:tcPr/>
                </a:tc>
                <a:tc gridSpan="3">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ないです </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en-US" sz="800" b="0" i="0" u="none" strike="noStrike">
                          <a:solidFill>
                            <a:srgbClr val="000000"/>
                          </a:solidFill>
                          <a:latin typeface="Meiryo UI" panose="020B0604030504040204" pitchFamily="50" charset="-128"/>
                          <a:ea typeface="Meiryo UI" panose="020B0604030504040204" pitchFamily="50" charset="-128"/>
                        </a:rPr>
                        <a:t>N)</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endParaRPr lang="ko-KR" altLang="en-US" sz="800" b="0" i="0" u="none" strike="noStrike">
                        <a:solidFill>
                          <a:srgbClr val="000000"/>
                        </a:solidFill>
                        <a:latin typeface="Meiryo UI" panose="020B0604030504040204" pitchFamily="50" charset="-128"/>
                      </a:endParaRPr>
                    </a:p>
                  </a:txBody>
                  <a:tcPr marL="4464" marR="4464" marT="446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800" b="0" i="0" u="none" strike="noStrike">
                          <a:solidFill>
                            <a:srgbClr val="000000"/>
                          </a:solidFill>
                          <a:latin typeface="Meiryo UI" pitchFamily="34" charset="-128"/>
                        </a:rPr>
                        <a:t>　</a:t>
                      </a:r>
                    </a:p>
                  </a:txBody>
                  <a:tcPr marL="4464" marR="4464" marT="446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7">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特定器材単位 の場合、</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5"/>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vMerge="1">
                  <a:txBody>
                    <a:bodyPr/>
                    <a:lstStyle/>
                    <a:p>
                      <a:pPr algn="l" fontAlgn="ctr"/>
                      <a:endParaRPr lang="ko-KR" altLang="en-US" sz="800" b="0" i="0" u="none" strike="noStrike" dirty="0">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分 </a:t>
                      </a:r>
                      <a:r>
                        <a:rPr lang="en-US" altLang="ko-KR" sz="800" b="0" i="0" u="none" strike="noStrike" dirty="0">
                          <a:solidFill>
                            <a:srgbClr val="000000"/>
                          </a:solidFill>
                          <a:latin typeface="Meiryo UI" panose="020B0604030504040204" pitchFamily="50" charset="-128"/>
                          <a:ea typeface="Meiryo UI" panose="020B0604030504040204" pitchFamily="50" charset="-128"/>
                        </a:rPr>
                        <a:t>(001)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ｇ (033)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株 </a:t>
                      </a:r>
                      <a:r>
                        <a:rPr lang="en-US" altLang="ko-KR" sz="800" b="0" i="0" u="none" strike="noStrike">
                          <a:solidFill>
                            <a:srgbClr val="000000"/>
                          </a:solidFill>
                          <a:latin typeface="Meiryo UI" panose="020B0604030504040204" pitchFamily="50" charset="-128"/>
                          <a:ea typeface="Meiryo UI" panose="020B0604030504040204" pitchFamily="50" charset="-128"/>
                        </a:rPr>
                        <a:t>(104)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口腔 </a:t>
                      </a:r>
                      <a:r>
                        <a:rPr lang="en-US" altLang="ko-KR" sz="800" b="0" i="0" u="none" strike="noStrike">
                          <a:solidFill>
                            <a:srgbClr val="000000"/>
                          </a:solidFill>
                          <a:latin typeface="Meiryo UI" panose="020B0604030504040204" pitchFamily="50" charset="-128"/>
                          <a:ea typeface="Meiryo UI" panose="020B0604030504040204" pitchFamily="50" charset="-128"/>
                        </a:rPr>
                        <a:t>(136)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回 </a:t>
                      </a:r>
                      <a:r>
                        <a:rPr lang="en-US" altLang="ko-KR" sz="800" b="0" i="0" u="none" strike="noStrike" dirty="0">
                          <a:solidFill>
                            <a:srgbClr val="000000"/>
                          </a:solidFill>
                          <a:latin typeface="Meiryo UI" panose="020B0604030504040204" pitchFamily="50" charset="-128"/>
                          <a:ea typeface="Meiryo UI" panose="020B0604030504040204" pitchFamily="50" charset="-128"/>
                        </a:rPr>
                        <a:t>(002)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dirty="0" err="1">
                          <a:solidFill>
                            <a:srgbClr val="000000"/>
                          </a:solidFill>
                          <a:latin typeface="Meiryo UI" panose="020B0604030504040204" pitchFamily="50" charset="-128"/>
                          <a:ea typeface="Meiryo UI" panose="020B0604030504040204" pitchFamily="50" charset="-128"/>
                        </a:rPr>
                        <a:t>ｋｇ</a:t>
                      </a:r>
                      <a:r>
                        <a:rPr lang="en-US" sz="800" b="0" i="0" u="none" strike="noStrike" dirty="0">
                          <a:solidFill>
                            <a:srgbClr val="000000"/>
                          </a:solidFill>
                          <a:latin typeface="Meiryo UI" panose="020B0604030504040204" pitchFamily="50" charset="-128"/>
                          <a:ea typeface="Meiryo UI" panose="020B0604030504040204" pitchFamily="50" charset="-128"/>
                        </a:rPr>
                        <a:t> (034)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菌株 </a:t>
                      </a:r>
                      <a:r>
                        <a:rPr lang="en-US" altLang="ko-KR" sz="800" b="0" i="0" u="none" strike="noStrike">
                          <a:solidFill>
                            <a:srgbClr val="000000"/>
                          </a:solidFill>
                          <a:latin typeface="Meiryo UI" panose="020B0604030504040204" pitchFamily="50" charset="-128"/>
                          <a:ea typeface="Meiryo UI" panose="020B0604030504040204" pitchFamily="50" charset="-128"/>
                        </a:rPr>
                        <a:t>(105)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顎 </a:t>
                      </a:r>
                      <a:r>
                        <a:rPr lang="en-US" altLang="ko-KR" sz="800" b="0" i="0" u="none" strike="noStrike">
                          <a:solidFill>
                            <a:srgbClr val="000000"/>
                          </a:solidFill>
                          <a:latin typeface="Meiryo UI" panose="020B0604030504040204" pitchFamily="50" charset="-128"/>
                          <a:ea typeface="Meiryo UI" panose="020B0604030504040204" pitchFamily="50" charset="-128"/>
                        </a:rPr>
                        <a:t>(137)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種 </a:t>
                      </a:r>
                      <a:r>
                        <a:rPr lang="en-US" altLang="ko-KR" sz="800" b="0" i="0" u="none" strike="noStrike" dirty="0">
                          <a:solidFill>
                            <a:srgbClr val="000000"/>
                          </a:solidFill>
                          <a:latin typeface="Meiryo UI" panose="020B0604030504040204" pitchFamily="50" charset="-128"/>
                          <a:ea typeface="Meiryo UI" panose="020B0604030504040204" pitchFamily="50" charset="-128"/>
                        </a:rPr>
                        <a:t>(003)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dirty="0" err="1">
                          <a:solidFill>
                            <a:srgbClr val="000000"/>
                          </a:solidFill>
                          <a:latin typeface="Meiryo UI" panose="020B0604030504040204" pitchFamily="50" charset="-128"/>
                          <a:ea typeface="Meiryo UI" panose="020B0604030504040204" pitchFamily="50" charset="-128"/>
                        </a:rPr>
                        <a:t>ｃｃ</a:t>
                      </a:r>
                      <a:r>
                        <a:rPr lang="en-US" sz="800" b="0" i="0" u="none" strike="noStrike" dirty="0">
                          <a:solidFill>
                            <a:srgbClr val="000000"/>
                          </a:solidFill>
                          <a:latin typeface="Meiryo UI" panose="020B0604030504040204" pitchFamily="50" charset="-128"/>
                          <a:ea typeface="Meiryo UI" panose="020B0604030504040204" pitchFamily="50" charset="-128"/>
                        </a:rPr>
                        <a:t> (035)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照射 </a:t>
                      </a:r>
                      <a:r>
                        <a:rPr lang="en-US" altLang="ko-KR" sz="800" b="0" i="0" u="none" strike="noStrike">
                          <a:solidFill>
                            <a:srgbClr val="000000"/>
                          </a:solidFill>
                          <a:latin typeface="Meiryo UI" panose="020B0604030504040204" pitchFamily="50" charset="-128"/>
                          <a:ea typeface="Meiryo UI" panose="020B0604030504040204" pitchFamily="50" charset="-128"/>
                        </a:rPr>
                        <a:t>(106)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週 </a:t>
                      </a:r>
                      <a:r>
                        <a:rPr lang="en-US" altLang="ko-KR" sz="800" b="0" i="0" u="none" strike="noStrike">
                          <a:solidFill>
                            <a:srgbClr val="000000"/>
                          </a:solidFill>
                          <a:latin typeface="Meiryo UI" panose="020B0604030504040204" pitchFamily="50" charset="-128"/>
                          <a:ea typeface="Meiryo UI" panose="020B0604030504040204" pitchFamily="50" charset="-128"/>
                        </a:rPr>
                        <a:t>(138)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箱 </a:t>
                      </a:r>
                      <a:r>
                        <a:rPr lang="en-US" altLang="ko-KR" sz="800" b="0" i="0" u="none" strike="noStrike" dirty="0">
                          <a:solidFill>
                            <a:srgbClr val="000000"/>
                          </a:solidFill>
                          <a:latin typeface="Meiryo UI" panose="020B0604030504040204" pitchFamily="50" charset="-128"/>
                          <a:ea typeface="Meiryo UI" panose="020B0604030504040204" pitchFamily="50" charset="-128"/>
                        </a:rPr>
                        <a:t>(004)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dirty="0" err="1">
                          <a:solidFill>
                            <a:srgbClr val="000000"/>
                          </a:solidFill>
                          <a:latin typeface="Meiryo UI" panose="020B0604030504040204" pitchFamily="50" charset="-128"/>
                          <a:ea typeface="Meiryo UI" panose="020B0604030504040204" pitchFamily="50" charset="-128"/>
                        </a:rPr>
                        <a:t>ｍＬ</a:t>
                      </a:r>
                      <a:r>
                        <a:rPr lang="en-US" sz="800" b="0" i="0" u="none" strike="noStrike" dirty="0">
                          <a:solidFill>
                            <a:srgbClr val="000000"/>
                          </a:solidFill>
                          <a:latin typeface="Meiryo UI" panose="020B0604030504040204" pitchFamily="50" charset="-128"/>
                          <a:ea typeface="Meiryo UI" panose="020B0604030504040204" pitchFamily="50" charset="-128"/>
                        </a:rPr>
                        <a:t> (036)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臓器 </a:t>
                      </a:r>
                      <a:r>
                        <a:rPr lang="en-US" altLang="ko-KR" sz="800" b="0" i="0" u="none" strike="noStrike">
                          <a:solidFill>
                            <a:srgbClr val="000000"/>
                          </a:solidFill>
                          <a:latin typeface="Meiryo UI" panose="020B0604030504040204" pitchFamily="50" charset="-128"/>
                          <a:ea typeface="Meiryo UI" panose="020B0604030504040204" pitchFamily="50" charset="-128"/>
                        </a:rPr>
                        <a:t>(107)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窩洞 </a:t>
                      </a:r>
                      <a:r>
                        <a:rPr lang="en-US" altLang="ko-KR" sz="800" b="0" i="0" u="none" strike="noStrike">
                          <a:solidFill>
                            <a:srgbClr val="000000"/>
                          </a:solidFill>
                          <a:latin typeface="Meiryo UI" panose="020B0604030504040204" pitchFamily="50" charset="-128"/>
                          <a:ea typeface="Meiryo UI" panose="020B0604030504040204" pitchFamily="50" charset="-128"/>
                        </a:rPr>
                        <a:t>(139)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巻 </a:t>
                      </a:r>
                      <a:r>
                        <a:rPr lang="en-US" altLang="ko-KR" sz="800" b="0" i="0" u="none" strike="noStrike" dirty="0">
                          <a:solidFill>
                            <a:srgbClr val="000000"/>
                          </a:solidFill>
                          <a:latin typeface="Meiryo UI" panose="020B0604030504040204" pitchFamily="50" charset="-128"/>
                          <a:ea typeface="Meiryo UI" panose="020B0604030504040204" pitchFamily="50" charset="-128"/>
                        </a:rPr>
                        <a:t>(005)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Ｌ (037)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件 </a:t>
                      </a:r>
                      <a:r>
                        <a:rPr lang="en-US" altLang="ko-KR" sz="800" b="0" i="0" u="none" strike="noStrike" dirty="0">
                          <a:solidFill>
                            <a:srgbClr val="000000"/>
                          </a:solidFill>
                          <a:latin typeface="Meiryo UI" panose="020B0604030504040204" pitchFamily="50" charset="-128"/>
                          <a:ea typeface="Meiryo UI" panose="020B0604030504040204" pitchFamily="50" charset="-128"/>
                        </a:rPr>
                        <a:t>(108)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神経 </a:t>
                      </a:r>
                      <a:r>
                        <a:rPr lang="en-US" altLang="ko-KR" sz="800" b="0" i="0" u="none" strike="noStrike">
                          <a:solidFill>
                            <a:srgbClr val="000000"/>
                          </a:solidFill>
                          <a:latin typeface="Meiryo UI" panose="020B0604030504040204" pitchFamily="50" charset="-128"/>
                          <a:ea typeface="Meiryo UI" panose="020B0604030504040204" pitchFamily="50" charset="-128"/>
                        </a:rPr>
                        <a:t>(140)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枚 </a:t>
                      </a:r>
                      <a:r>
                        <a:rPr lang="en-US" altLang="ko-KR" sz="800" b="0" i="0" u="none" strike="noStrike" dirty="0">
                          <a:solidFill>
                            <a:srgbClr val="000000"/>
                          </a:solidFill>
                          <a:latin typeface="Meiryo UI" panose="020B0604030504040204" pitchFamily="50" charset="-128"/>
                          <a:ea typeface="Meiryo UI" panose="020B0604030504040204" pitchFamily="50" charset="-128"/>
                        </a:rPr>
                        <a:t>(006)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ｍＬＶ (038)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部位 </a:t>
                      </a:r>
                      <a:r>
                        <a:rPr lang="en-US" altLang="ko-KR" sz="800" b="0" i="0" u="none" strike="noStrike" dirty="0">
                          <a:solidFill>
                            <a:srgbClr val="000000"/>
                          </a:solidFill>
                          <a:latin typeface="Meiryo UI" panose="020B0604030504040204" pitchFamily="50" charset="-128"/>
                          <a:ea typeface="Meiryo UI" panose="020B0604030504040204" pitchFamily="50" charset="-128"/>
                        </a:rPr>
                        <a:t>(109)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一連 </a:t>
                      </a:r>
                      <a:r>
                        <a:rPr lang="en-US" altLang="ko-KR" sz="800" b="0" i="0" u="none" strike="noStrike">
                          <a:solidFill>
                            <a:srgbClr val="000000"/>
                          </a:solidFill>
                          <a:latin typeface="Meiryo UI" panose="020B0604030504040204" pitchFamily="50" charset="-128"/>
                          <a:ea typeface="Meiryo UI" panose="020B0604030504040204" pitchFamily="50" charset="-128"/>
                        </a:rPr>
                        <a:t>(141)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本 </a:t>
                      </a:r>
                      <a:r>
                        <a:rPr lang="en-US" altLang="ko-KR" sz="800" b="0" i="0" u="none" strike="noStrike">
                          <a:solidFill>
                            <a:srgbClr val="000000"/>
                          </a:solidFill>
                          <a:latin typeface="Meiryo UI" panose="020B0604030504040204" pitchFamily="50" charset="-128"/>
                          <a:ea typeface="Meiryo UI" panose="020B0604030504040204" pitchFamily="50" charset="-128"/>
                        </a:rPr>
                        <a:t>(007)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バイアル </a:t>
                      </a:r>
                      <a:r>
                        <a:rPr lang="en-US" altLang="ja-JP" sz="800" b="0" i="0" u="none" strike="noStrike">
                          <a:solidFill>
                            <a:srgbClr val="000000"/>
                          </a:solidFill>
                          <a:latin typeface="Meiryo UI" panose="020B0604030504040204" pitchFamily="50" charset="-128"/>
                          <a:ea typeface="Meiryo UI" panose="020B0604030504040204" pitchFamily="50" charset="-128"/>
                        </a:rPr>
                        <a:t>(039)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肢 </a:t>
                      </a:r>
                      <a:r>
                        <a:rPr lang="en-US" altLang="ko-KR" sz="800" b="0" i="0" u="none" strike="noStrike" dirty="0">
                          <a:solidFill>
                            <a:srgbClr val="000000"/>
                          </a:solidFill>
                          <a:latin typeface="Meiryo UI" panose="020B0604030504040204" pitchFamily="50" charset="-128"/>
                          <a:ea typeface="Meiryo UI" panose="020B0604030504040204" pitchFamily="50" charset="-128"/>
                        </a:rPr>
                        <a:t>(110)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２週 </a:t>
                      </a:r>
                      <a:r>
                        <a:rPr lang="en-US" altLang="ko-KR" sz="800" b="0" i="0" u="none" strike="noStrike">
                          <a:solidFill>
                            <a:srgbClr val="000000"/>
                          </a:solidFill>
                          <a:latin typeface="Meiryo UI" panose="020B0604030504040204" pitchFamily="50" charset="-128"/>
                          <a:ea typeface="Meiryo UI" panose="020B0604030504040204" pitchFamily="50" charset="-128"/>
                        </a:rPr>
                        <a:t>(142)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組 </a:t>
                      </a:r>
                      <a:r>
                        <a:rPr lang="en-US" altLang="ko-KR" sz="800" b="0" i="0" u="none" strike="noStrike">
                          <a:solidFill>
                            <a:srgbClr val="000000"/>
                          </a:solidFill>
                          <a:latin typeface="Meiryo UI" panose="020B0604030504040204" pitchFamily="50" charset="-128"/>
                          <a:ea typeface="Meiryo UI" panose="020B0604030504040204" pitchFamily="50" charset="-128"/>
                        </a:rPr>
                        <a:t>(008)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ｃｍ (040)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局所 </a:t>
                      </a:r>
                      <a:r>
                        <a:rPr lang="en-US" altLang="ko-KR" sz="800" b="0" i="0" u="none" strike="noStrike">
                          <a:solidFill>
                            <a:srgbClr val="000000"/>
                          </a:solidFill>
                          <a:latin typeface="Meiryo UI" panose="020B0604030504040204" pitchFamily="50" charset="-128"/>
                          <a:ea typeface="Meiryo UI" panose="020B0604030504040204" pitchFamily="50" charset="-128"/>
                        </a:rPr>
                        <a:t>(111)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２月 </a:t>
                      </a:r>
                      <a:r>
                        <a:rPr lang="en-US" altLang="ko-KR" sz="800" b="0" i="0" u="none" strike="noStrike">
                          <a:solidFill>
                            <a:srgbClr val="000000"/>
                          </a:solidFill>
                          <a:latin typeface="Meiryo UI" panose="020B0604030504040204" pitchFamily="50" charset="-128"/>
                          <a:ea typeface="Meiryo UI" panose="020B0604030504040204" pitchFamily="50" charset="-128"/>
                        </a:rPr>
                        <a:t>(143)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セット </a:t>
                      </a:r>
                      <a:r>
                        <a:rPr lang="en-US" altLang="ja-JP" sz="800" b="0" i="0" u="none" strike="noStrike">
                          <a:solidFill>
                            <a:srgbClr val="000000"/>
                          </a:solidFill>
                          <a:latin typeface="Meiryo UI" panose="020B0604030504040204" pitchFamily="50" charset="-128"/>
                          <a:ea typeface="Meiryo UI" panose="020B0604030504040204" pitchFamily="50" charset="-128"/>
                        </a:rPr>
                        <a:t>(009)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ｃｍ２ (041)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種目 </a:t>
                      </a:r>
                      <a:r>
                        <a:rPr lang="en-US" altLang="ko-KR" sz="800" b="0" i="0" u="none" strike="noStrike" dirty="0">
                          <a:solidFill>
                            <a:srgbClr val="000000"/>
                          </a:solidFill>
                          <a:latin typeface="Meiryo UI" panose="020B0604030504040204" pitchFamily="50" charset="-128"/>
                          <a:ea typeface="Meiryo UI" panose="020B0604030504040204" pitchFamily="50" charset="-128"/>
                        </a:rPr>
                        <a:t>(112)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３月 </a:t>
                      </a:r>
                      <a:r>
                        <a:rPr lang="en-US" altLang="ko-KR" sz="800" b="0" i="0" u="none" strike="noStrike">
                          <a:solidFill>
                            <a:srgbClr val="000000"/>
                          </a:solidFill>
                          <a:latin typeface="Meiryo UI" panose="020B0604030504040204" pitchFamily="50" charset="-128"/>
                          <a:ea typeface="Meiryo UI" panose="020B0604030504040204" pitchFamily="50" charset="-128"/>
                        </a:rPr>
                        <a:t>(144)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個 </a:t>
                      </a:r>
                      <a:r>
                        <a:rPr lang="en-US" altLang="ko-KR" sz="800" b="0" i="0" u="none" strike="noStrike">
                          <a:solidFill>
                            <a:srgbClr val="000000"/>
                          </a:solidFill>
                          <a:latin typeface="Meiryo UI" panose="020B0604030504040204" pitchFamily="50" charset="-128"/>
                          <a:ea typeface="Meiryo UI" panose="020B0604030504040204" pitchFamily="50" charset="-128"/>
                        </a:rPr>
                        <a:t>(010)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ｍ (042)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スキャン </a:t>
                      </a:r>
                      <a:r>
                        <a:rPr lang="en-US" altLang="ja-JP" sz="800" b="0" i="0" u="none" strike="noStrike" dirty="0">
                          <a:solidFill>
                            <a:srgbClr val="000000"/>
                          </a:solidFill>
                          <a:latin typeface="Meiryo UI" panose="020B0604030504040204" pitchFamily="50" charset="-128"/>
                          <a:ea typeface="Meiryo UI" panose="020B0604030504040204" pitchFamily="50" charset="-128"/>
                        </a:rPr>
                        <a:t>(113)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４月 </a:t>
                      </a:r>
                      <a:r>
                        <a:rPr lang="en-US" altLang="ko-KR" sz="800" b="0" i="0" u="none" strike="noStrike">
                          <a:solidFill>
                            <a:srgbClr val="000000"/>
                          </a:solidFill>
                          <a:latin typeface="Meiryo UI" panose="020B0604030504040204" pitchFamily="50" charset="-128"/>
                          <a:ea typeface="Meiryo UI" panose="020B0604030504040204" pitchFamily="50" charset="-128"/>
                        </a:rPr>
                        <a:t>(145)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裂 </a:t>
                      </a:r>
                      <a:r>
                        <a:rPr lang="en-US" altLang="ko-KR" sz="800" b="0" i="0" u="none" strike="noStrike">
                          <a:solidFill>
                            <a:srgbClr val="000000"/>
                          </a:solidFill>
                          <a:latin typeface="Meiryo UI" panose="020B0604030504040204" pitchFamily="50" charset="-128"/>
                          <a:ea typeface="Meiryo UI" panose="020B0604030504040204" pitchFamily="50" charset="-128"/>
                        </a:rPr>
                        <a:t>(011)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l-GR" sz="800" b="0" i="0" u="none" strike="noStrike">
                          <a:solidFill>
                            <a:srgbClr val="000000"/>
                          </a:solidFill>
                          <a:latin typeface="Meiryo UI" panose="020B0604030504040204" pitchFamily="50" charset="-128"/>
                          <a:ea typeface="Meiryo UI" panose="020B0604030504040204" pitchFamily="50" charset="-128"/>
                        </a:rPr>
                        <a:t>μ</a:t>
                      </a:r>
                      <a:r>
                        <a:rPr lang="en-US" sz="800" b="0" i="0" u="none" strike="noStrike">
                          <a:solidFill>
                            <a:srgbClr val="000000"/>
                          </a:solidFill>
                          <a:latin typeface="Meiryo UI" panose="020B0604030504040204" pitchFamily="50" charset="-128"/>
                          <a:ea typeface="Meiryo UI" panose="020B0604030504040204" pitchFamily="50" charset="-128"/>
                        </a:rPr>
                        <a:t>Ｃｉ (043)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コマ </a:t>
                      </a:r>
                      <a:r>
                        <a:rPr lang="en-US" altLang="ja-JP" sz="800" b="0" i="0" u="none" strike="noStrike" dirty="0">
                          <a:solidFill>
                            <a:srgbClr val="000000"/>
                          </a:solidFill>
                          <a:latin typeface="Meiryo UI" panose="020B0604030504040204" pitchFamily="50" charset="-128"/>
                          <a:ea typeface="Meiryo UI" panose="020B0604030504040204" pitchFamily="50" charset="-128"/>
                        </a:rPr>
                        <a:t>(114)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６月 </a:t>
                      </a:r>
                      <a:r>
                        <a:rPr lang="en-US" altLang="ko-KR" sz="800" b="0" i="0" u="none" strike="noStrike">
                          <a:solidFill>
                            <a:srgbClr val="000000"/>
                          </a:solidFill>
                          <a:latin typeface="Meiryo UI" panose="020B0604030504040204" pitchFamily="50" charset="-128"/>
                          <a:ea typeface="Meiryo UI" panose="020B0604030504040204" pitchFamily="50" charset="-128"/>
                        </a:rPr>
                        <a:t>(146)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19981">
                <a:tc>
                  <a:txBody>
                    <a:bodyPr/>
                    <a:lstStyle/>
                    <a:p>
                      <a:pPr algn="ctr"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方向 </a:t>
                      </a:r>
                      <a:r>
                        <a:rPr lang="en-US" altLang="ko-KR" sz="800" b="0" i="0" u="none" strike="noStrike">
                          <a:solidFill>
                            <a:srgbClr val="000000"/>
                          </a:solidFill>
                          <a:latin typeface="Meiryo UI" panose="020B0604030504040204" pitchFamily="50" charset="-128"/>
                          <a:ea typeface="Meiryo UI" panose="020B0604030504040204" pitchFamily="50" charset="-128"/>
                        </a:rPr>
                        <a:t>(012)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ｍＣｉ (044)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処理 </a:t>
                      </a:r>
                      <a:r>
                        <a:rPr lang="en-US" altLang="ko-KR" sz="800" b="0" i="0" u="none" strike="noStrike" dirty="0">
                          <a:solidFill>
                            <a:srgbClr val="000000"/>
                          </a:solidFill>
                          <a:latin typeface="Meiryo UI" panose="020B0604030504040204" pitchFamily="50" charset="-128"/>
                          <a:ea typeface="Meiryo UI" panose="020B0604030504040204" pitchFamily="50" charset="-128"/>
                        </a:rPr>
                        <a:t>(115)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１２月 </a:t>
                      </a:r>
                      <a:r>
                        <a:rPr lang="en-US" altLang="ko-KR" sz="800" b="0" i="0" u="none" strike="noStrike">
                          <a:solidFill>
                            <a:srgbClr val="000000"/>
                          </a:solidFill>
                          <a:latin typeface="Meiryo UI" panose="020B0604030504040204" pitchFamily="50" charset="-128"/>
                          <a:ea typeface="Meiryo UI" panose="020B0604030504040204" pitchFamily="50" charset="-128"/>
                        </a:rPr>
                        <a:t>(147)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トローチ </a:t>
                      </a:r>
                      <a:r>
                        <a:rPr lang="en-US" altLang="ja-JP" sz="800" b="0" i="0" u="none" strike="noStrike">
                          <a:solidFill>
                            <a:srgbClr val="000000"/>
                          </a:solidFill>
                          <a:latin typeface="Meiryo UI" panose="020B0604030504040204" pitchFamily="50" charset="-128"/>
                          <a:ea typeface="Meiryo UI" panose="020B0604030504040204" pitchFamily="50" charset="-128"/>
                        </a:rPr>
                        <a:t>(013)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l-GR" sz="800" b="0" i="0" u="none" strike="noStrike">
                          <a:solidFill>
                            <a:srgbClr val="000000"/>
                          </a:solidFill>
                          <a:latin typeface="Meiryo UI" panose="020B0604030504040204" pitchFamily="50" charset="-128"/>
                          <a:ea typeface="Meiryo UI" panose="020B0604030504040204" pitchFamily="50" charset="-128"/>
                        </a:rPr>
                        <a:t>μ</a:t>
                      </a:r>
                      <a:r>
                        <a:rPr lang="en-US" sz="800" b="0" i="0" u="none" strike="noStrike">
                          <a:solidFill>
                            <a:srgbClr val="000000"/>
                          </a:solidFill>
                          <a:latin typeface="Meiryo UI" panose="020B0604030504040204" pitchFamily="50" charset="-128"/>
                          <a:ea typeface="Meiryo UI" panose="020B0604030504040204" pitchFamily="50" charset="-128"/>
                        </a:rPr>
                        <a:t>ｇ (045)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指 </a:t>
                      </a:r>
                      <a:r>
                        <a:rPr lang="en-US" altLang="ko-KR" sz="800" b="0" i="0" u="none" strike="noStrike">
                          <a:solidFill>
                            <a:srgbClr val="000000"/>
                          </a:solidFill>
                          <a:latin typeface="Meiryo UI" panose="020B0604030504040204" pitchFamily="50" charset="-128"/>
                          <a:ea typeface="Meiryo UI" panose="020B0604030504040204" pitchFamily="50" charset="-128"/>
                        </a:rPr>
                        <a:t>(116)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５年 </a:t>
                      </a:r>
                      <a:r>
                        <a:rPr lang="en-US" altLang="ko-KR" sz="800" b="0" i="0" u="none" strike="noStrike" dirty="0">
                          <a:solidFill>
                            <a:srgbClr val="000000"/>
                          </a:solidFill>
                          <a:latin typeface="Meiryo UI" panose="020B0604030504040204" pitchFamily="50" charset="-128"/>
                          <a:ea typeface="Meiryo UI" panose="020B0604030504040204" pitchFamily="50" charset="-128"/>
                        </a:rPr>
                        <a:t>(148)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アンプル </a:t>
                      </a:r>
                      <a:r>
                        <a:rPr lang="en-US" altLang="ja-JP" sz="800" b="0" i="0" u="none" strike="noStrike">
                          <a:solidFill>
                            <a:srgbClr val="000000"/>
                          </a:solidFill>
                          <a:latin typeface="Meiryo UI" panose="020B0604030504040204" pitchFamily="50" charset="-128"/>
                          <a:ea typeface="Meiryo UI" panose="020B0604030504040204" pitchFamily="50" charset="-128"/>
                        </a:rPr>
                        <a:t>(014)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管（瓶） </a:t>
                      </a:r>
                      <a:r>
                        <a:rPr lang="en-US" altLang="ko-KR" sz="800" b="0" i="0" u="none" strike="noStrike">
                          <a:solidFill>
                            <a:srgbClr val="000000"/>
                          </a:solidFill>
                          <a:latin typeface="Meiryo UI" panose="020B0604030504040204" pitchFamily="50" charset="-128"/>
                          <a:ea typeface="Meiryo UI" panose="020B0604030504040204" pitchFamily="50" charset="-128"/>
                        </a:rPr>
                        <a:t>(046)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歯 </a:t>
                      </a:r>
                      <a:r>
                        <a:rPr lang="en-US" altLang="ko-KR" sz="800" b="0" i="0" u="none" strike="noStrike">
                          <a:solidFill>
                            <a:srgbClr val="000000"/>
                          </a:solidFill>
                          <a:latin typeface="Meiryo UI" panose="020B0604030504040204" pitchFamily="50" charset="-128"/>
                          <a:ea typeface="Meiryo UI" panose="020B0604030504040204" pitchFamily="50" charset="-128"/>
                        </a:rPr>
                        <a:t>(117)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妊娠中 </a:t>
                      </a:r>
                      <a:r>
                        <a:rPr lang="en-US" altLang="ko-KR" sz="800" b="0" i="0" u="none" strike="noStrike" dirty="0">
                          <a:solidFill>
                            <a:srgbClr val="000000"/>
                          </a:solidFill>
                          <a:latin typeface="Meiryo UI" panose="020B0604030504040204" pitchFamily="50" charset="-128"/>
                          <a:ea typeface="Meiryo UI" panose="020B0604030504040204" pitchFamily="50" charset="-128"/>
                        </a:rPr>
                        <a:t>(149)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カプセル </a:t>
                      </a:r>
                      <a:r>
                        <a:rPr lang="en-US" altLang="ja-JP" sz="800" b="0" i="0" u="none" strike="noStrike">
                          <a:solidFill>
                            <a:srgbClr val="000000"/>
                          </a:solidFill>
                          <a:latin typeface="Meiryo UI" panose="020B0604030504040204" pitchFamily="50" charset="-128"/>
                          <a:ea typeface="Meiryo UI" panose="020B0604030504040204" pitchFamily="50" charset="-128"/>
                        </a:rPr>
                        <a:t>(015)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筒 </a:t>
                      </a:r>
                      <a:r>
                        <a:rPr lang="en-US" altLang="ko-KR" sz="800" b="0" i="0" u="none" strike="noStrike">
                          <a:solidFill>
                            <a:srgbClr val="000000"/>
                          </a:solidFill>
                          <a:latin typeface="Meiryo UI" panose="020B0604030504040204" pitchFamily="50" charset="-128"/>
                          <a:ea typeface="Meiryo UI" panose="020B0604030504040204" pitchFamily="50" charset="-128"/>
                        </a:rPr>
                        <a:t>(047)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面 </a:t>
                      </a:r>
                      <a:r>
                        <a:rPr lang="en-US" altLang="ko-KR" sz="800" b="0" i="0" u="none" strike="noStrike">
                          <a:solidFill>
                            <a:srgbClr val="000000"/>
                          </a:solidFill>
                          <a:latin typeface="Meiryo UI" panose="020B0604030504040204" pitchFamily="50" charset="-128"/>
                          <a:ea typeface="Meiryo UI" panose="020B0604030504040204" pitchFamily="50" charset="-128"/>
                        </a:rPr>
                        <a:t>(118)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検査当</a:t>
                      </a:r>
                      <a:r>
                        <a:rPr lang="ja-JP" altLang="en-US" sz="800" b="0" i="0" u="none" strike="noStrike" dirty="0">
                          <a:solidFill>
                            <a:srgbClr val="000000"/>
                          </a:solidFill>
                          <a:latin typeface="Meiryo UI" panose="020B0604030504040204" pitchFamily="50" charset="-128"/>
                          <a:ea typeface="Meiryo UI" panose="020B0604030504040204" pitchFamily="50" charset="-128"/>
                        </a:rPr>
                        <a:t>り </a:t>
                      </a:r>
                      <a:r>
                        <a:rPr lang="en-US" altLang="ja-JP" sz="800" b="0" i="0" u="none" strike="noStrike" dirty="0">
                          <a:solidFill>
                            <a:srgbClr val="000000"/>
                          </a:solidFill>
                          <a:latin typeface="Meiryo UI" panose="020B0604030504040204" pitchFamily="50" charset="-128"/>
                          <a:ea typeface="Meiryo UI" panose="020B0604030504040204" pitchFamily="50" charset="-128"/>
                        </a:rPr>
                        <a:t>(150)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錠 </a:t>
                      </a:r>
                      <a:r>
                        <a:rPr lang="en-US" altLang="ko-KR" sz="800" b="0" i="0" u="none" strike="noStrike">
                          <a:solidFill>
                            <a:srgbClr val="000000"/>
                          </a:solidFill>
                          <a:latin typeface="Meiryo UI" panose="020B0604030504040204" pitchFamily="50" charset="-128"/>
                          <a:ea typeface="Meiryo UI" panose="020B0604030504040204" pitchFamily="50" charset="-128"/>
                        </a:rPr>
                        <a:t>(016)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ＧＢｑ (048)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側 </a:t>
                      </a:r>
                      <a:r>
                        <a:rPr lang="en-US" altLang="ko-KR" sz="800" b="0" i="0" u="none" strike="noStrike">
                          <a:solidFill>
                            <a:srgbClr val="000000"/>
                          </a:solidFill>
                          <a:latin typeface="Meiryo UI" panose="020B0604030504040204" pitchFamily="50" charset="-128"/>
                          <a:ea typeface="Meiryo UI" panose="020B0604030504040204" pitchFamily="50" charset="-128"/>
                        </a:rPr>
                        <a:t>(119)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１疾患当</a:t>
                      </a:r>
                      <a:r>
                        <a:rPr lang="ja-JP" altLang="en-US" sz="800" b="0" i="0" u="none" strike="noStrike">
                          <a:solidFill>
                            <a:srgbClr val="000000"/>
                          </a:solidFill>
                          <a:latin typeface="Meiryo UI" panose="020B0604030504040204" pitchFamily="50" charset="-128"/>
                          <a:ea typeface="Meiryo UI" panose="020B0604030504040204" pitchFamily="50" charset="-128"/>
                        </a:rPr>
                        <a:t>り </a:t>
                      </a:r>
                      <a:r>
                        <a:rPr lang="en-US" altLang="ja-JP" sz="800" b="0" i="0" u="none" strike="noStrike">
                          <a:solidFill>
                            <a:srgbClr val="000000"/>
                          </a:solidFill>
                          <a:latin typeface="Meiryo UI" panose="020B0604030504040204" pitchFamily="50" charset="-128"/>
                          <a:ea typeface="Meiryo UI" panose="020B0604030504040204" pitchFamily="50" charset="-128"/>
                        </a:rPr>
                        <a:t>(151)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丸 </a:t>
                      </a:r>
                      <a:r>
                        <a:rPr lang="en-US" altLang="ko-KR" sz="800" b="0" i="0" u="none" strike="noStrike">
                          <a:solidFill>
                            <a:srgbClr val="000000"/>
                          </a:solidFill>
                          <a:latin typeface="Meiryo UI" panose="020B0604030504040204" pitchFamily="50" charset="-128"/>
                          <a:ea typeface="Meiryo UI" panose="020B0604030504040204" pitchFamily="50" charset="-128"/>
                        </a:rPr>
                        <a:t>(017)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ＭＢｑ (049)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個所 </a:t>
                      </a:r>
                      <a:r>
                        <a:rPr lang="en-US" altLang="ko-KR" sz="800" b="0" i="0" u="none" strike="noStrike">
                          <a:solidFill>
                            <a:srgbClr val="000000"/>
                          </a:solidFill>
                          <a:latin typeface="Meiryo UI" panose="020B0604030504040204" pitchFamily="50" charset="-128"/>
                          <a:ea typeface="Meiryo UI" panose="020B0604030504040204" pitchFamily="50" charset="-128"/>
                        </a:rPr>
                        <a:t>(120)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装置 </a:t>
                      </a:r>
                      <a:r>
                        <a:rPr lang="en-US" altLang="ko-KR" sz="800" b="0" i="0" u="none" strike="noStrike" dirty="0">
                          <a:solidFill>
                            <a:srgbClr val="000000"/>
                          </a:solidFill>
                          <a:latin typeface="Meiryo UI" panose="020B0604030504040204" pitchFamily="50" charset="-128"/>
                          <a:ea typeface="Meiryo UI" panose="020B0604030504040204" pitchFamily="50" charset="-128"/>
                        </a:rPr>
                        <a:t>(153)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包 </a:t>
                      </a:r>
                      <a:r>
                        <a:rPr lang="en-US" altLang="ko-KR" sz="800" b="0" i="0" u="none" strike="noStrike">
                          <a:solidFill>
                            <a:srgbClr val="000000"/>
                          </a:solidFill>
                          <a:latin typeface="Meiryo UI" panose="020B0604030504040204" pitchFamily="50" charset="-128"/>
                          <a:ea typeface="Meiryo UI" panose="020B0604030504040204" pitchFamily="50" charset="-128"/>
                        </a:rPr>
                        <a:t>(018)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ＫＢｑ (050)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日 </a:t>
                      </a:r>
                      <a:r>
                        <a:rPr lang="en-US" altLang="ko-KR" sz="800" b="0" i="0" u="none" strike="noStrike">
                          <a:solidFill>
                            <a:srgbClr val="000000"/>
                          </a:solidFill>
                          <a:latin typeface="Meiryo UI" panose="020B0604030504040204" pitchFamily="50" charset="-128"/>
                          <a:ea typeface="Meiryo UI" panose="020B0604030504040204" pitchFamily="50" charset="-128"/>
                        </a:rPr>
                        <a:t>(121)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a:solidFill>
                            <a:srgbClr val="000000"/>
                          </a:solidFill>
                          <a:latin typeface="Meiryo UI" panose="020B0604030504040204" pitchFamily="50" charset="-128"/>
                        </a:rPr>
                        <a:t>１歯１回 </a:t>
                      </a:r>
                      <a:r>
                        <a:rPr lang="en-US" altLang="ko-KR" sz="800" b="0" i="0" u="none" strike="noStrike">
                          <a:solidFill>
                            <a:srgbClr val="000000"/>
                          </a:solidFill>
                          <a:latin typeface="Meiryo UI" panose="020B0604030504040204" pitchFamily="50" charset="-128"/>
                          <a:ea typeface="Meiryo UI" panose="020B0604030504040204" pitchFamily="50" charset="-128"/>
                        </a:rPr>
                        <a:t>(154)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瓶 </a:t>
                      </a:r>
                      <a:r>
                        <a:rPr lang="en-US" altLang="ko-KR" sz="800" b="0" i="0" u="none" strike="noStrike">
                          <a:solidFill>
                            <a:srgbClr val="000000"/>
                          </a:solidFill>
                          <a:latin typeface="Meiryo UI" panose="020B0604030504040204" pitchFamily="50" charset="-128"/>
                          <a:ea typeface="Meiryo UI" panose="020B0604030504040204" pitchFamily="50" charset="-128"/>
                        </a:rPr>
                        <a:t>(019)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キット </a:t>
                      </a:r>
                      <a:r>
                        <a:rPr lang="en-US" altLang="ja-JP" sz="800" b="0" i="0" u="none" strike="noStrike">
                          <a:solidFill>
                            <a:srgbClr val="000000"/>
                          </a:solidFill>
                          <a:latin typeface="Meiryo UI" panose="020B0604030504040204" pitchFamily="50" charset="-128"/>
                          <a:ea typeface="Meiryo UI" panose="020B0604030504040204" pitchFamily="50" charset="-128"/>
                        </a:rPr>
                        <a:t>(051)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椎間 </a:t>
                      </a:r>
                      <a:r>
                        <a:rPr lang="en-US" altLang="ko-KR" sz="800" b="0" i="0" u="none" strike="noStrike">
                          <a:solidFill>
                            <a:srgbClr val="000000"/>
                          </a:solidFill>
                          <a:latin typeface="Meiryo UI" panose="020B0604030504040204" pitchFamily="50" charset="-128"/>
                          <a:ea typeface="Meiryo UI" panose="020B0604030504040204" pitchFamily="50" charset="-128"/>
                        </a:rPr>
                        <a:t>(122)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１口腔１回 </a:t>
                      </a:r>
                      <a:r>
                        <a:rPr lang="en-US" altLang="ko-KR" sz="800" b="0" i="0" u="none" strike="noStrike" dirty="0">
                          <a:solidFill>
                            <a:srgbClr val="000000"/>
                          </a:solidFill>
                          <a:latin typeface="Meiryo UI" panose="020B0604030504040204" pitchFamily="50" charset="-128"/>
                          <a:ea typeface="Meiryo UI" panose="020B0604030504040204" pitchFamily="50" charset="-128"/>
                        </a:rPr>
                        <a:t>(155)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袋 </a:t>
                      </a:r>
                      <a:r>
                        <a:rPr lang="en-US" altLang="ko-KR" sz="800" b="0" i="0" u="none" strike="noStrike">
                          <a:solidFill>
                            <a:srgbClr val="000000"/>
                          </a:solidFill>
                          <a:latin typeface="Meiryo UI" panose="020B0604030504040204" pitchFamily="50" charset="-128"/>
                          <a:ea typeface="Meiryo UI" panose="020B0604030504040204" pitchFamily="50" charset="-128"/>
                        </a:rPr>
                        <a:t>(020)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国際単位 </a:t>
                      </a:r>
                      <a:r>
                        <a:rPr lang="en-US" altLang="ko-KR" sz="800" b="0" i="0" u="none" strike="noStrike">
                          <a:solidFill>
                            <a:srgbClr val="000000"/>
                          </a:solidFill>
                          <a:latin typeface="Meiryo UI" panose="020B0604030504040204" pitchFamily="50" charset="-128"/>
                          <a:ea typeface="Meiryo UI" panose="020B0604030504040204" pitchFamily="50" charset="-128"/>
                        </a:rPr>
                        <a:t>(052)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筋 </a:t>
                      </a:r>
                      <a:r>
                        <a:rPr lang="en-US" altLang="ko-KR" sz="800" b="0" i="0" u="none" strike="noStrike">
                          <a:solidFill>
                            <a:srgbClr val="000000"/>
                          </a:solidFill>
                          <a:latin typeface="Meiryo UI" panose="020B0604030504040204" pitchFamily="50" charset="-128"/>
                          <a:ea typeface="Meiryo UI" panose="020B0604030504040204" pitchFamily="50" charset="-128"/>
                        </a:rPr>
                        <a:t>(123)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床 </a:t>
                      </a:r>
                      <a:r>
                        <a:rPr lang="en-US" altLang="ko-KR" sz="800" b="0" i="0" u="none" strike="noStrike" dirty="0">
                          <a:solidFill>
                            <a:srgbClr val="000000"/>
                          </a:solidFill>
                          <a:latin typeface="Meiryo UI" panose="020B0604030504040204" pitchFamily="50" charset="-128"/>
                          <a:ea typeface="Meiryo UI" panose="020B0604030504040204" pitchFamily="50" charset="-128"/>
                        </a:rPr>
                        <a:t>(156)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瓶（袋） </a:t>
                      </a:r>
                      <a:r>
                        <a:rPr lang="en-US" altLang="ko-KR" sz="800" b="0" i="0" u="none" strike="noStrike">
                          <a:solidFill>
                            <a:srgbClr val="000000"/>
                          </a:solidFill>
                          <a:latin typeface="Meiryo UI" panose="020B0604030504040204" pitchFamily="50" charset="-128"/>
                          <a:ea typeface="Meiryo UI" panose="020B0604030504040204" pitchFamily="50" charset="-128"/>
                        </a:rPr>
                        <a:t>(021)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患者当</a:t>
                      </a:r>
                      <a:r>
                        <a:rPr lang="ja-JP" altLang="en-US" sz="800" b="0" i="0" u="none" strike="noStrike">
                          <a:solidFill>
                            <a:srgbClr val="000000"/>
                          </a:solidFill>
                          <a:latin typeface="Meiryo UI" panose="020B0604030504040204" pitchFamily="50" charset="-128"/>
                          <a:ea typeface="Meiryo UI" panose="020B0604030504040204" pitchFamily="50" charset="-128"/>
                        </a:rPr>
                        <a:t>り </a:t>
                      </a:r>
                      <a:r>
                        <a:rPr lang="en-US" altLang="ja-JP" sz="800" b="0" i="0" u="none" strike="noStrike">
                          <a:solidFill>
                            <a:srgbClr val="000000"/>
                          </a:solidFill>
                          <a:latin typeface="Meiryo UI" panose="020B0604030504040204" pitchFamily="50" charset="-128"/>
                          <a:ea typeface="Meiryo UI" panose="020B0604030504040204" pitchFamily="50" charset="-128"/>
                        </a:rPr>
                        <a:t>(053)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菌種 </a:t>
                      </a:r>
                      <a:r>
                        <a:rPr lang="en-US" altLang="ko-KR" sz="800" b="0" i="0" u="none" strike="noStrike">
                          <a:solidFill>
                            <a:srgbClr val="000000"/>
                          </a:solidFill>
                          <a:latin typeface="Meiryo UI" panose="020B0604030504040204" pitchFamily="50" charset="-128"/>
                          <a:ea typeface="Meiryo UI" panose="020B0604030504040204" pitchFamily="50" charset="-128"/>
                        </a:rPr>
                        <a:t>(124)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zh-TW" altLang="en-US" sz="800" b="0" i="0" u="none" strike="noStrike" dirty="0">
                          <a:solidFill>
                            <a:srgbClr val="000000"/>
                          </a:solidFill>
                          <a:latin typeface="Meiryo UI" panose="020B0604030504040204" pitchFamily="50" charset="-128"/>
                          <a:ea typeface="Meiryo UI" panose="020B0604030504040204" pitchFamily="50" charset="-128"/>
                        </a:rPr>
                        <a:t>１顎１回 </a:t>
                      </a:r>
                      <a:r>
                        <a:rPr lang="en-US" altLang="zh-TW" sz="800" b="0" i="0" u="none" strike="noStrike" dirty="0">
                          <a:solidFill>
                            <a:srgbClr val="000000"/>
                          </a:solidFill>
                          <a:latin typeface="Meiryo UI" panose="020B0604030504040204" pitchFamily="50" charset="-128"/>
                          <a:ea typeface="Meiryo UI" panose="020B0604030504040204" pitchFamily="50" charset="-128"/>
                        </a:rPr>
                        <a:t>(157)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zh-TW"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管 </a:t>
                      </a:r>
                      <a:r>
                        <a:rPr lang="en-US" altLang="ko-KR" sz="800" b="0" i="0" u="none" strike="noStrike">
                          <a:solidFill>
                            <a:srgbClr val="000000"/>
                          </a:solidFill>
                          <a:latin typeface="Meiryo UI" panose="020B0604030504040204" pitchFamily="50" charset="-128"/>
                          <a:ea typeface="Meiryo UI" panose="020B0604030504040204" pitchFamily="50" charset="-128"/>
                        </a:rPr>
                        <a:t>(022)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気圧 </a:t>
                      </a:r>
                      <a:r>
                        <a:rPr lang="en-US" altLang="ko-KR" sz="800" b="0" i="0" u="none" strike="noStrike">
                          <a:solidFill>
                            <a:srgbClr val="000000"/>
                          </a:solidFill>
                          <a:latin typeface="Meiryo UI" panose="020B0604030504040204" pitchFamily="50" charset="-128"/>
                          <a:ea typeface="Meiryo UI" panose="020B0604030504040204" pitchFamily="50" charset="-128"/>
                        </a:rPr>
                        <a:t>(054)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項目 </a:t>
                      </a:r>
                      <a:r>
                        <a:rPr lang="en-US" altLang="ko-KR" sz="800" b="0" i="0" u="none" strike="noStrike">
                          <a:solidFill>
                            <a:srgbClr val="000000"/>
                          </a:solidFill>
                          <a:latin typeface="Meiryo UI" panose="020B0604030504040204" pitchFamily="50" charset="-128"/>
                          <a:ea typeface="Meiryo UI" panose="020B0604030504040204" pitchFamily="50" charset="-128"/>
                        </a:rPr>
                        <a:t>(125)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椎体 </a:t>
                      </a:r>
                      <a:r>
                        <a:rPr lang="en-US" altLang="ko-KR" sz="800" b="0" i="0" u="none" strike="noStrike" dirty="0">
                          <a:solidFill>
                            <a:srgbClr val="000000"/>
                          </a:solidFill>
                          <a:latin typeface="Meiryo UI" panose="020B0604030504040204" pitchFamily="50" charset="-128"/>
                          <a:ea typeface="Meiryo UI" panose="020B0604030504040204" pitchFamily="50" charset="-128"/>
                        </a:rPr>
                        <a:t>(158)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7"/>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シリンジ </a:t>
                      </a:r>
                      <a:r>
                        <a:rPr lang="en-US" altLang="ja-JP" sz="800" b="0" i="0" u="none" strike="noStrike">
                          <a:solidFill>
                            <a:srgbClr val="000000"/>
                          </a:solidFill>
                          <a:latin typeface="Meiryo UI" panose="020B0604030504040204" pitchFamily="50" charset="-128"/>
                          <a:ea typeface="Meiryo UI" panose="020B0604030504040204" pitchFamily="50" charset="-128"/>
                        </a:rPr>
                        <a:t>(023)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缶 </a:t>
                      </a:r>
                      <a:r>
                        <a:rPr lang="en-US" altLang="ko-KR" sz="800" b="0" i="0" u="none" strike="noStrike">
                          <a:solidFill>
                            <a:srgbClr val="000000"/>
                          </a:solidFill>
                          <a:latin typeface="Meiryo UI" panose="020B0604030504040204" pitchFamily="50" charset="-128"/>
                          <a:ea typeface="Meiryo UI" panose="020B0604030504040204" pitchFamily="50" charset="-128"/>
                        </a:rPr>
                        <a:t>(055)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箇所 </a:t>
                      </a:r>
                      <a:r>
                        <a:rPr lang="en-US" altLang="ko-KR" sz="800" b="0" i="0" u="none" strike="noStrike">
                          <a:solidFill>
                            <a:srgbClr val="000000"/>
                          </a:solidFill>
                          <a:latin typeface="Meiryo UI" panose="020B0604030504040204" pitchFamily="50" charset="-128"/>
                          <a:ea typeface="Meiryo UI" panose="020B0604030504040204" pitchFamily="50" charset="-128"/>
                        </a:rPr>
                        <a:t>(126)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8"/>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回分 </a:t>
                      </a:r>
                      <a:r>
                        <a:rPr lang="en-US" altLang="ko-KR" sz="800" b="0" i="0" u="none" strike="noStrike">
                          <a:solidFill>
                            <a:srgbClr val="000000"/>
                          </a:solidFill>
                          <a:latin typeface="Meiryo UI" panose="020B0604030504040204" pitchFamily="50" charset="-128"/>
                          <a:ea typeface="Meiryo UI" panose="020B0604030504040204" pitchFamily="50" charset="-128"/>
                        </a:rPr>
                        <a:t>(024)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手術当</a:t>
                      </a:r>
                      <a:r>
                        <a:rPr lang="ja-JP" altLang="en-US" sz="800" b="0" i="0" u="none" strike="noStrike">
                          <a:solidFill>
                            <a:srgbClr val="000000"/>
                          </a:solidFill>
                          <a:latin typeface="Meiryo UI" panose="020B0604030504040204" pitchFamily="50" charset="-128"/>
                          <a:ea typeface="Meiryo UI" panose="020B0604030504040204" pitchFamily="50" charset="-128"/>
                        </a:rPr>
                        <a:t>り </a:t>
                      </a:r>
                      <a:r>
                        <a:rPr lang="en-US" altLang="ja-JP" sz="800" b="0" i="0" u="none" strike="noStrike">
                          <a:solidFill>
                            <a:srgbClr val="000000"/>
                          </a:solidFill>
                          <a:latin typeface="Meiryo UI" panose="020B0604030504040204" pitchFamily="50" charset="-128"/>
                          <a:ea typeface="Meiryo UI" panose="020B0604030504040204" pitchFamily="50" charset="-128"/>
                        </a:rPr>
                        <a:t>(056)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椎弓 </a:t>
                      </a:r>
                      <a:r>
                        <a:rPr lang="en-US" altLang="ko-KR" sz="800" b="0" i="0" u="none" strike="noStrike">
                          <a:solidFill>
                            <a:srgbClr val="000000"/>
                          </a:solidFill>
                          <a:latin typeface="Meiryo UI" panose="020B0604030504040204" pitchFamily="50" charset="-128"/>
                          <a:ea typeface="Meiryo UI" panose="020B0604030504040204" pitchFamily="50" charset="-128"/>
                        </a:rPr>
                        <a:t>(127)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9"/>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テスト</a:t>
                      </a:r>
                      <a:r>
                        <a:rPr lang="ko-KR" altLang="en-US" sz="800" b="0" i="0" u="none" strike="noStrike">
                          <a:solidFill>
                            <a:srgbClr val="000000"/>
                          </a:solidFill>
                          <a:latin typeface="Meiryo UI" panose="020B0604030504040204" pitchFamily="50" charset="-128"/>
                        </a:rPr>
                        <a:t>分 </a:t>
                      </a:r>
                      <a:r>
                        <a:rPr lang="en-US" altLang="ko-KR" sz="800" b="0" i="0" u="none" strike="noStrike">
                          <a:solidFill>
                            <a:srgbClr val="000000"/>
                          </a:solidFill>
                          <a:latin typeface="Meiryo UI" panose="020B0604030504040204" pitchFamily="50" charset="-128"/>
                          <a:ea typeface="Meiryo UI" panose="020B0604030504040204" pitchFamily="50" charset="-128"/>
                        </a:rPr>
                        <a:t>(025)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容器 </a:t>
                      </a:r>
                      <a:r>
                        <a:rPr lang="en-US" altLang="ko-KR" sz="800" b="0" i="0" u="none" strike="noStrike">
                          <a:solidFill>
                            <a:srgbClr val="000000"/>
                          </a:solidFill>
                          <a:latin typeface="Meiryo UI" panose="020B0604030504040204" pitchFamily="50" charset="-128"/>
                          <a:ea typeface="Meiryo UI" panose="020B0604030504040204" pitchFamily="50" charset="-128"/>
                        </a:rPr>
                        <a:t>(057)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食 </a:t>
                      </a:r>
                      <a:r>
                        <a:rPr lang="en-US" altLang="ko-KR" sz="800" b="0" i="0" u="none" strike="noStrike">
                          <a:solidFill>
                            <a:srgbClr val="000000"/>
                          </a:solidFill>
                          <a:latin typeface="Meiryo UI" panose="020B0604030504040204" pitchFamily="50" charset="-128"/>
                          <a:ea typeface="Meiryo UI" panose="020B0604030504040204" pitchFamily="50" charset="-128"/>
                        </a:rPr>
                        <a:t>(128)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0"/>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ガラス</a:t>
                      </a:r>
                      <a:r>
                        <a:rPr lang="ko-KR" altLang="en-US" sz="800" b="0" i="0" u="none" strike="noStrike">
                          <a:solidFill>
                            <a:srgbClr val="000000"/>
                          </a:solidFill>
                          <a:latin typeface="Meiryo UI" panose="020B0604030504040204" pitchFamily="50" charset="-128"/>
                        </a:rPr>
                        <a:t>筒 </a:t>
                      </a:r>
                      <a:r>
                        <a:rPr lang="en-US" altLang="ko-KR" sz="800" b="0" i="0" u="none" strike="noStrike">
                          <a:solidFill>
                            <a:srgbClr val="000000"/>
                          </a:solidFill>
                          <a:latin typeface="Meiryo UI" panose="020B0604030504040204" pitchFamily="50" charset="-128"/>
                          <a:ea typeface="Meiryo UI" panose="020B0604030504040204" pitchFamily="50" charset="-128"/>
                        </a:rPr>
                        <a:t>(026)</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ｍＬ（ｇ） (058)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根管 </a:t>
                      </a:r>
                      <a:r>
                        <a:rPr lang="en-US" altLang="ko-KR" sz="800" b="0" i="0" u="none" strike="noStrike">
                          <a:solidFill>
                            <a:srgbClr val="000000"/>
                          </a:solidFill>
                          <a:latin typeface="Meiryo UI" panose="020B0604030504040204" pitchFamily="50" charset="-128"/>
                          <a:ea typeface="Meiryo UI" panose="020B0604030504040204" pitchFamily="50" charset="-128"/>
                        </a:rPr>
                        <a:t>(129)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1"/>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桿錠 </a:t>
                      </a:r>
                      <a:r>
                        <a:rPr lang="en-US" altLang="ko-KR" sz="800" b="0" i="0" u="none" strike="noStrike">
                          <a:solidFill>
                            <a:srgbClr val="000000"/>
                          </a:solidFill>
                          <a:latin typeface="Meiryo UI" panose="020B0604030504040204" pitchFamily="50" charset="-128"/>
                          <a:ea typeface="Meiryo UI" panose="020B0604030504040204" pitchFamily="50" charset="-128"/>
                        </a:rPr>
                        <a:t>(027)</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ブリスター </a:t>
                      </a:r>
                      <a:r>
                        <a:rPr lang="en-US" altLang="ja-JP" sz="800" b="0" i="0" u="none" strike="noStrike">
                          <a:solidFill>
                            <a:srgbClr val="000000"/>
                          </a:solidFill>
                          <a:latin typeface="Meiryo UI" panose="020B0604030504040204" pitchFamily="50" charset="-128"/>
                          <a:ea typeface="Meiryo UI" panose="020B0604030504040204" pitchFamily="50" charset="-128"/>
                        </a:rPr>
                        <a:t>(059)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３分の１顎 </a:t>
                      </a:r>
                      <a:r>
                        <a:rPr lang="en-US" altLang="ja-JP" sz="800" b="0" i="0" u="none" strike="noStrike">
                          <a:solidFill>
                            <a:srgbClr val="000000"/>
                          </a:solidFill>
                          <a:latin typeface="Meiryo UI" panose="020B0604030504040204" pitchFamily="50" charset="-128"/>
                          <a:ea typeface="Meiryo UI" panose="020B0604030504040204" pitchFamily="50" charset="-128"/>
                        </a:rPr>
                        <a:t>(130)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2"/>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単位 </a:t>
                      </a:r>
                      <a:r>
                        <a:rPr lang="en-US" altLang="ko-KR" sz="800" b="0" i="0" u="none" strike="noStrike">
                          <a:solidFill>
                            <a:srgbClr val="000000"/>
                          </a:solidFill>
                          <a:latin typeface="Meiryo UI" panose="020B0604030504040204" pitchFamily="50" charset="-128"/>
                          <a:ea typeface="Meiryo UI" panose="020B0604030504040204" pitchFamily="50" charset="-128"/>
                        </a:rPr>
                        <a:t>(028)</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シート </a:t>
                      </a:r>
                      <a:r>
                        <a:rPr lang="en-US" altLang="ja-JP" sz="800" b="0" i="0" u="none" strike="noStrike">
                          <a:solidFill>
                            <a:srgbClr val="000000"/>
                          </a:solidFill>
                          <a:latin typeface="Meiryo UI" panose="020B0604030504040204" pitchFamily="50" charset="-128"/>
                          <a:ea typeface="Meiryo UI" panose="020B0604030504040204" pitchFamily="50" charset="-128"/>
                        </a:rPr>
                        <a:t>(060)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月 </a:t>
                      </a:r>
                      <a:r>
                        <a:rPr lang="en-US" altLang="ko-KR" sz="800" b="0" i="0" u="none" strike="noStrike">
                          <a:solidFill>
                            <a:srgbClr val="000000"/>
                          </a:solidFill>
                          <a:latin typeface="Meiryo UI" panose="020B0604030504040204" pitchFamily="50" charset="-128"/>
                          <a:ea typeface="Meiryo UI" panose="020B0604030504040204" pitchFamily="50" charset="-128"/>
                        </a:rPr>
                        <a:t>(131)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3"/>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万単位 </a:t>
                      </a:r>
                      <a:r>
                        <a:rPr lang="en-US" altLang="ko-KR" sz="800" b="0" i="0" u="none" strike="noStrike">
                          <a:solidFill>
                            <a:srgbClr val="000000"/>
                          </a:solidFill>
                          <a:latin typeface="Meiryo UI" panose="020B0604030504040204" pitchFamily="50" charset="-128"/>
                          <a:ea typeface="Meiryo UI" panose="020B0604030504040204" pitchFamily="50" charset="-128"/>
                        </a:rPr>
                        <a:t>(029)</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カセット </a:t>
                      </a:r>
                      <a:r>
                        <a:rPr lang="en-US" altLang="ja-JP" sz="800" b="0" i="0" u="none" strike="noStrike">
                          <a:solidFill>
                            <a:srgbClr val="000000"/>
                          </a:solidFill>
                          <a:latin typeface="Meiryo UI" panose="020B0604030504040204" pitchFamily="50" charset="-128"/>
                          <a:ea typeface="Meiryo UI" panose="020B0604030504040204" pitchFamily="50" charset="-128"/>
                        </a:rPr>
                        <a:t>(061)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ja-JP"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入院初日 </a:t>
                      </a:r>
                      <a:r>
                        <a:rPr lang="en-US" altLang="ko-KR" sz="800" b="0" i="0" u="none" strike="noStrike">
                          <a:solidFill>
                            <a:srgbClr val="000000"/>
                          </a:solidFill>
                          <a:latin typeface="Meiryo UI" panose="020B0604030504040204" pitchFamily="50" charset="-128"/>
                          <a:ea typeface="Meiryo UI" panose="020B0604030504040204" pitchFamily="50" charset="-128"/>
                        </a:rPr>
                        <a:t>(132)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4"/>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フィート </a:t>
                      </a:r>
                      <a:r>
                        <a:rPr lang="en-US" altLang="ja-JP" sz="800" b="0" i="0" u="none" strike="noStrike">
                          <a:solidFill>
                            <a:srgbClr val="000000"/>
                          </a:solidFill>
                          <a:latin typeface="Meiryo UI" panose="020B0604030504040204" pitchFamily="50" charset="-128"/>
                          <a:ea typeface="Meiryo UI" panose="020B0604030504040204" pitchFamily="50" charset="-128"/>
                        </a:rPr>
                        <a:t>(030)</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分画 </a:t>
                      </a:r>
                      <a:r>
                        <a:rPr lang="en-US" altLang="ko-KR" sz="800" b="0" i="0" u="none" strike="noStrike">
                          <a:solidFill>
                            <a:srgbClr val="000000"/>
                          </a:solidFill>
                          <a:latin typeface="Meiryo UI" panose="020B0604030504040204" pitchFamily="50" charset="-128"/>
                          <a:ea typeface="Meiryo UI" panose="020B0604030504040204" pitchFamily="50" charset="-128"/>
                        </a:rPr>
                        <a:t>(101)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入院中 </a:t>
                      </a:r>
                      <a:r>
                        <a:rPr lang="en-US" altLang="ko-KR" sz="800" b="0" i="0" u="none" strike="noStrike">
                          <a:solidFill>
                            <a:srgbClr val="000000"/>
                          </a:solidFill>
                          <a:latin typeface="Meiryo UI" panose="020B0604030504040204" pitchFamily="50" charset="-128"/>
                          <a:ea typeface="Meiryo UI" panose="020B0604030504040204" pitchFamily="50" charset="-128"/>
                        </a:rPr>
                        <a:t>(133)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5"/>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滴 </a:t>
                      </a:r>
                      <a:r>
                        <a:rPr lang="en-US" altLang="ko-KR" sz="800" b="0" i="0" u="none" strike="noStrike">
                          <a:solidFill>
                            <a:srgbClr val="000000"/>
                          </a:solidFill>
                          <a:latin typeface="Meiryo UI" panose="020B0604030504040204" pitchFamily="50" charset="-128"/>
                          <a:ea typeface="Meiryo UI" panose="020B0604030504040204" pitchFamily="50" charset="-128"/>
                        </a:rPr>
                        <a:t>(031)</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染色 </a:t>
                      </a:r>
                      <a:r>
                        <a:rPr lang="en-US" altLang="ko-KR" sz="800" b="0" i="0" u="none" strike="noStrike">
                          <a:solidFill>
                            <a:srgbClr val="000000"/>
                          </a:solidFill>
                          <a:latin typeface="Meiryo UI" panose="020B0604030504040204" pitchFamily="50" charset="-128"/>
                          <a:ea typeface="Meiryo UI" panose="020B0604030504040204" pitchFamily="50" charset="-128"/>
                        </a:rPr>
                        <a:t>(102)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退院時 </a:t>
                      </a:r>
                      <a:r>
                        <a:rPr lang="en-US" altLang="ko-KR" sz="800" b="0" i="0" u="none" strike="noStrike">
                          <a:solidFill>
                            <a:srgbClr val="000000"/>
                          </a:solidFill>
                          <a:latin typeface="Meiryo UI" panose="020B0604030504040204" pitchFamily="50" charset="-128"/>
                          <a:ea typeface="Meiryo UI" panose="020B0604030504040204" pitchFamily="50" charset="-128"/>
                        </a:rPr>
                        <a:t>(134)</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6"/>
                  </a:ext>
                </a:extLst>
              </a:tr>
              <a:tr h="119981">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latin typeface="Meiryo UI" panose="020B0604030504040204" pitchFamily="50" charset="-128"/>
                          <a:ea typeface="Meiryo UI" panose="020B0604030504040204" pitchFamily="50" charset="-128"/>
                        </a:rPr>
                        <a:t>ｍｇ (032)</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ko-KR" altLang="en-US" sz="800" b="0" i="0" u="none" strike="noStrike">
                          <a:solidFill>
                            <a:srgbClr val="000000"/>
                          </a:solidFill>
                          <a:latin typeface="Meiryo UI" panose="020B0604030504040204" pitchFamily="50" charset="-128"/>
                        </a:rPr>
                        <a:t>種類 </a:t>
                      </a:r>
                      <a:r>
                        <a:rPr lang="en-US" altLang="ko-KR" sz="800" b="0" i="0" u="none" strike="noStrike">
                          <a:solidFill>
                            <a:srgbClr val="000000"/>
                          </a:solidFill>
                          <a:latin typeface="Meiryo UI" panose="020B0604030504040204" pitchFamily="50" charset="-128"/>
                          <a:ea typeface="Meiryo UI" panose="020B0604030504040204" pitchFamily="50" charset="-128"/>
                        </a:rPr>
                        <a:t>(103)</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初回 </a:t>
                      </a:r>
                      <a:r>
                        <a:rPr lang="en-US" altLang="ko-KR" sz="800" b="0" i="0" u="none" strike="noStrike">
                          <a:solidFill>
                            <a:srgbClr val="000000"/>
                          </a:solidFill>
                          <a:latin typeface="Meiryo UI" panose="020B0604030504040204" pitchFamily="50" charset="-128"/>
                          <a:ea typeface="Meiryo UI" panose="020B0604030504040204" pitchFamily="50" charset="-128"/>
                        </a:rPr>
                        <a:t>(135)</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3">
                  <a:txBody>
                    <a:bodyPr/>
                    <a:lstStyle/>
                    <a:p>
                      <a:pPr algn="l" fontAlgn="ctr"/>
                      <a:r>
                        <a:rPr lang="ko-KR" altLang="en-US" sz="800" b="0" i="0" u="none" strike="noStrike" dirty="0">
                          <a:solidFill>
                            <a:srgbClr val="000000"/>
                          </a:solidFill>
                          <a:latin typeface="Meiryo UI" panose="020B0604030504040204" pitchFamily="50" charset="-128"/>
                        </a:rPr>
                        <a:t>　</a:t>
                      </a: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en-US" altLang="ko-KR" sz="800" b="0" i="0" u="none" strike="noStrike">
                        <a:solidFill>
                          <a:srgbClr val="000000"/>
                        </a:solidFill>
                        <a:latin typeface="Meiryo UI" pitchFamily="34" charset="-128"/>
                        <a:ea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pPr algn="l" fontAlgn="ctr"/>
                      <a:endParaRPr lang="ko-KR" altLang="en-US" sz="800" b="0" i="0" u="none" strike="noStrike">
                        <a:solidFill>
                          <a:srgbClr val="000000"/>
                        </a:solidFill>
                        <a:latin typeface="Meiryo UI" pitchFamily="34" charset="-128"/>
                      </a:endParaRPr>
                    </a:p>
                  </a:txBody>
                  <a:tcPr marL="4464" marR="4464" marT="44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37"/>
                  </a:ext>
                </a:extLst>
              </a:tr>
            </a:tbl>
          </a:graphicData>
        </a:graphic>
      </p:graphicFrame>
      <p:graphicFrame>
        <p:nvGraphicFramePr>
          <p:cNvPr id="11" name="표 10"/>
          <p:cNvGraphicFramePr>
            <a:graphicFrameLocks noGrp="1"/>
          </p:cNvGraphicFramePr>
          <p:nvPr>
            <p:extLst>
              <p:ext uri="{D42A27DB-BD31-4B8C-83A1-F6EECF244321}">
                <p14:modId xmlns:p14="http://schemas.microsoft.com/office/powerpoint/2010/main" val="984846236"/>
              </p:ext>
            </p:extLst>
          </p:nvPr>
        </p:nvGraphicFramePr>
        <p:xfrm>
          <a:off x="5028511" y="1427031"/>
          <a:ext cx="4024049" cy="4635711"/>
        </p:xfrm>
        <a:graphic>
          <a:graphicData uri="http://schemas.openxmlformats.org/drawingml/2006/table">
            <a:tbl>
              <a:tblPr/>
              <a:tblGrid>
                <a:gridCol w="527558">
                  <a:extLst>
                    <a:ext uri="{9D8B030D-6E8A-4147-A177-3AD203B41FA5}">
                      <a16:colId xmlns:a16="http://schemas.microsoft.com/office/drawing/2014/main" val="20000"/>
                    </a:ext>
                  </a:extLst>
                </a:gridCol>
                <a:gridCol w="844731">
                  <a:extLst>
                    <a:ext uri="{9D8B030D-6E8A-4147-A177-3AD203B41FA5}">
                      <a16:colId xmlns:a16="http://schemas.microsoft.com/office/drawing/2014/main" val="20001"/>
                    </a:ext>
                  </a:extLst>
                </a:gridCol>
                <a:gridCol w="1340375">
                  <a:extLst>
                    <a:ext uri="{9D8B030D-6E8A-4147-A177-3AD203B41FA5}">
                      <a16:colId xmlns:a16="http://schemas.microsoft.com/office/drawing/2014/main" val="20002"/>
                    </a:ext>
                  </a:extLst>
                </a:gridCol>
                <a:gridCol w="1311385">
                  <a:extLst>
                    <a:ext uri="{9D8B030D-6E8A-4147-A177-3AD203B41FA5}">
                      <a16:colId xmlns:a16="http://schemas.microsoft.com/office/drawing/2014/main" val="20003"/>
                    </a:ext>
                  </a:extLst>
                </a:gridCol>
              </a:tblGrid>
              <a:tr h="186026">
                <a:tc>
                  <a:txBody>
                    <a:bodyPr/>
                    <a:lstStyle/>
                    <a:p>
                      <a:pPr algn="ctr" fontAlgn="ctr"/>
                      <a:r>
                        <a:rPr lang="ko-KR" altLang="en-US" sz="800" b="1" i="0" u="none" strike="noStrike">
                          <a:solidFill>
                            <a:srgbClr val="000000"/>
                          </a:solidFill>
                          <a:latin typeface="Meiryo UI"/>
                        </a:rPr>
                        <a:t>項目</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dirty="0">
                          <a:solidFill>
                            <a:srgbClr val="000000"/>
                          </a:solidFill>
                          <a:latin typeface="Meiryo UI"/>
                        </a:rPr>
                        <a:t>内容</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ko-KR" altLang="en-US" sz="800" b="1" i="0" u="none" strike="noStrike">
                          <a:solidFill>
                            <a:srgbClr val="000000"/>
                          </a:solidFill>
                          <a:latin typeface="Meiryo UI"/>
                        </a:rPr>
                        <a:t>凡例</a:t>
                      </a:r>
                    </a:p>
                  </a:txBody>
                  <a:tcPr marL="5907" marR="5907" marT="59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latinLnBrk="1"/>
                      <a:endParaRPr lang="ko-KR" altLang="en-US"/>
                    </a:p>
                  </a:txBody>
                  <a:tcPr/>
                </a:tc>
                <a:extLst>
                  <a:ext uri="{0D108BD9-81ED-4DB2-BD59-A6C34878D82A}">
                    <a16:rowId xmlns:a16="http://schemas.microsoft.com/office/drawing/2014/main" val="10000"/>
                  </a:ext>
                </a:extLst>
              </a:tr>
              <a:tr h="161311">
                <a:tc>
                  <a:txBody>
                    <a:bodyPr/>
                    <a:lstStyle/>
                    <a:p>
                      <a:pPr algn="ctr" fontAlgn="t"/>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a:t>
                      </a:r>
                      <a:r>
                        <a:rPr lang="en-US" altLang="ja-JP" sz="800" b="0" i="0" u="none" strike="noStrike" dirty="0">
                          <a:solidFill>
                            <a:srgbClr val="000000"/>
                          </a:solidFill>
                          <a:latin typeface="Meiryo UI" panose="020B0604030504040204" pitchFamily="50" charset="-128"/>
                          <a:ea typeface="Meiryo UI" panose="020B0604030504040204" pitchFamily="50" charset="-128"/>
                        </a:rPr>
                        <a:t>0</a:t>
                      </a:r>
                    </a:p>
                  </a:txBody>
                  <a:tcPr marL="5907" marR="5907" marT="59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rowSpan="8">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a:t>
                      </a: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摘要区分）と比較演算子に応じて値を設定します。</a:t>
                      </a:r>
                      <a:endParaRPr lang="en-US" altLang="ja-JP" sz="800" b="0" i="0" u="none" strike="noStrike" dirty="0">
                        <a:solidFill>
                          <a:srgbClr val="000000"/>
                        </a:solidFill>
                        <a:latin typeface="Meiryo UI" panose="020B0604030504040204" pitchFamily="50" charset="-128"/>
                        <a:ea typeface="Meiryo UI" panose="020B0604030504040204" pitchFamily="50" charset="-128"/>
                      </a:endParaRPr>
                    </a:p>
                    <a:p>
                      <a:pPr algn="l" fontAlgn="ctr"/>
                      <a:endParaRPr lang="en-US" altLang="ja-JP" sz="800" b="0" i="0" u="none" strike="noStrike" dirty="0">
                        <a:solidFill>
                          <a:srgbClr val="000000"/>
                        </a:solidFill>
                        <a:latin typeface="Meiryo UI" panose="020B0604030504040204" pitchFamily="50" charset="-128"/>
                        <a:ea typeface="Meiryo UI" panose="020B0604030504040204" pitchFamily="50" charset="-128"/>
                      </a:endParaRPr>
                    </a:p>
                    <a:p>
                      <a:pPr algn="l" fontAlgn="ctr"/>
                      <a:endParaRPr lang="ja-JP" altLang="en-US" sz="800" b="0" i="0" u="none" strike="noStrike" dirty="0">
                        <a:solidFill>
                          <a:srgbClr val="000000"/>
                        </a:solidFill>
                        <a:latin typeface="Meiryo UI" panose="020B0604030504040204" pitchFamily="50" charset="-128"/>
                        <a:ea typeface="Meiryo UI" panose="020B0604030504040204" pitchFamily="50" charset="-128"/>
                      </a:endParaRP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endParaRPr lang="en-US" altLang="ko-KR" sz="800" b="0" i="0" u="none" strike="noStrike" dirty="0">
                        <a:solidFill>
                          <a:srgbClr val="000000"/>
                        </a:solidFill>
                        <a:latin typeface="Meiryo UI" panose="020B0604030504040204" pitchFamily="50" charset="-128"/>
                      </a:endParaRPr>
                    </a:p>
                    <a:p>
                      <a:pPr algn="l" fontAlgn="ctr"/>
                      <a:endParaRPr lang="ko-KR" altLang="en-US" sz="800" b="0" i="0" u="none" strike="noStrike" dirty="0">
                        <a:solidFill>
                          <a:srgbClr val="000000"/>
                        </a:solidFill>
                        <a:latin typeface="Meiryo UI" panose="020B0604030504040204" pitchFamily="50" charset="-128"/>
                      </a:endParaRP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a:solidFill>
                            <a:srgbClr val="000000"/>
                          </a:solidFill>
                          <a:latin typeface="Meiryo UI" panose="020B0604030504040204" pitchFamily="50" charset="-128"/>
                          <a:ea typeface="Meiryo UI" panose="020B0604030504040204" pitchFamily="50" charset="-128"/>
                        </a:rPr>
                        <a:t>:  DPC</a:t>
                      </a:r>
                      <a:r>
                        <a:rPr lang="ja-JP" altLang="en-US" sz="800" b="0" i="0" u="none" strike="noStrike">
                          <a:solidFill>
                            <a:srgbClr val="000000"/>
                          </a:solidFill>
                          <a:latin typeface="Meiryo UI" panose="020B0604030504040204" pitchFamily="50" charset="-128"/>
                          <a:ea typeface="Meiryo UI" panose="020B0604030504040204" pitchFamily="50" charset="-128"/>
                        </a:rPr>
                        <a:t>区分 の場合、</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01"/>
                  </a:ext>
                </a:extLst>
              </a:tr>
              <a:tr h="155922">
                <a:tc>
                  <a:txBody>
                    <a:bodyPr/>
                    <a:lstStyle/>
                    <a:p>
                      <a:pPr algn="ctr" fontAlgn="t"/>
                      <a:r>
                        <a:rPr lang="en-US" altLang="ko-KR" sz="800" b="0" i="0" u="none" strike="noStrike" dirty="0">
                          <a:solidFill>
                            <a:srgbClr val="000000"/>
                          </a:solidFill>
                          <a:latin typeface="Meiryo UI" panose="020B0604030504040204" pitchFamily="50" charset="-128"/>
                          <a:ea typeface="Meiryo UI" panose="020B0604030504040204" pitchFamily="50" charset="-128"/>
                        </a:rPr>
                        <a:t>~ </a:t>
                      </a:r>
                    </a:p>
                  </a:txBody>
                  <a:tcPr marL="5907" marR="5907" marT="59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ＤＰＣレセプト </a:t>
                      </a:r>
                      <a:r>
                        <a:rPr lang="en-US" altLang="ja-JP" sz="800" b="0" i="0" u="none" strike="noStrike">
                          <a:solidFill>
                            <a:srgbClr val="000000"/>
                          </a:solidFill>
                          <a:latin typeface="Meiryo UI" panose="020B0604030504040204" pitchFamily="50" charset="-128"/>
                          <a:ea typeface="Meiryo UI" panose="020B0604030504040204" pitchFamily="50" charset="-128"/>
                        </a:rPr>
                        <a:t>(0)</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総括レセプト </a:t>
                      </a:r>
                      <a:r>
                        <a:rPr lang="en-US" altLang="ja-JP" sz="800" b="0" i="0" u="none" strike="noStrike">
                          <a:solidFill>
                            <a:srgbClr val="000000"/>
                          </a:solidFill>
                          <a:latin typeface="Meiryo UI" panose="020B0604030504040204" pitchFamily="50" charset="-128"/>
                          <a:ea typeface="Meiryo UI" panose="020B0604030504040204" pitchFamily="50" charset="-128"/>
                        </a:rPr>
                        <a:t>(1)</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304639">
                <a:tc>
                  <a:txBody>
                    <a:bodyPr/>
                    <a:lstStyle/>
                    <a:p>
                      <a:pPr algn="ctr" fontAlgn="t"/>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a:t>
                      </a:r>
                      <a:r>
                        <a:rPr lang="en-US" altLang="ja-JP" sz="800" b="0" i="0" u="none" strike="noStrike" dirty="0">
                          <a:solidFill>
                            <a:srgbClr val="000000"/>
                          </a:solidFill>
                          <a:latin typeface="Meiryo UI" panose="020B0604030504040204" pitchFamily="50" charset="-128"/>
                          <a:ea typeface="Meiryo UI" panose="020B0604030504040204" pitchFamily="50" charset="-128"/>
                        </a:rPr>
                        <a:t>9</a:t>
                      </a:r>
                    </a:p>
                  </a:txBody>
                  <a:tcPr marL="5907" marR="5907" marT="59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総括対象ＤＰＣレセプト </a:t>
                      </a:r>
                      <a:r>
                        <a:rPr lang="en-US" altLang="ja-JP" sz="800" b="0" i="0" u="none" strike="noStrike" dirty="0">
                          <a:solidFill>
                            <a:srgbClr val="000000"/>
                          </a:solidFill>
                          <a:latin typeface="Meiryo UI" panose="020B0604030504040204" pitchFamily="50" charset="-128"/>
                          <a:ea typeface="Meiryo UI" panose="020B0604030504040204" pitchFamily="50" charset="-128"/>
                        </a:rPr>
                        <a:t>(2)</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総括対象医科入院レセプト </a:t>
                      </a:r>
                      <a:r>
                        <a:rPr lang="en-US" altLang="ja-JP" sz="800" b="0" i="0" u="none" strike="noStrike">
                          <a:solidFill>
                            <a:srgbClr val="000000"/>
                          </a:solidFill>
                          <a:latin typeface="Meiryo UI" panose="020B0604030504040204" pitchFamily="50" charset="-128"/>
                          <a:ea typeface="Meiryo UI" panose="020B0604030504040204" pitchFamily="50" charset="-128"/>
                        </a:rPr>
                        <a:t>(3)</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63047">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dirty="0">
                          <a:solidFill>
                            <a:srgbClr val="000000"/>
                          </a:solidFill>
                          <a:latin typeface="Meiryo UI" panose="020B0604030504040204" pitchFamily="50" charset="-128"/>
                          <a:ea typeface="Meiryo UI" panose="020B0604030504040204" pitchFamily="50" charset="-128"/>
                        </a:rPr>
                        <a:t>:  </a:t>
                      </a:r>
                      <a:r>
                        <a:rPr lang="ja-JP" altLang="en-US" sz="800" b="0" i="0" u="none" strike="noStrike" dirty="0">
                          <a:solidFill>
                            <a:srgbClr val="000000"/>
                          </a:solidFill>
                          <a:latin typeface="Meiryo UI" panose="020B0604030504040204" pitchFamily="50" charset="-128"/>
                          <a:ea typeface="Meiryo UI" panose="020B0604030504040204" pitchFamily="50" charset="-128"/>
                        </a:rPr>
                        <a:t>主傷病区分 の場合、</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04"/>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（主） </a:t>
                      </a:r>
                      <a:r>
                        <a:rPr lang="en-US" altLang="ko-KR" sz="800" b="0" i="0" u="none" strike="noStrike" dirty="0">
                          <a:solidFill>
                            <a:srgbClr val="000000"/>
                          </a:solidFill>
                          <a:latin typeface="Meiryo UI" panose="020B0604030504040204" pitchFamily="50" charset="-128"/>
                          <a:ea typeface="Meiryo UI" panose="020B0604030504040204" pitchFamily="50" charset="-128"/>
                        </a:rPr>
                        <a:t>(01)</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ko-KR" altLang="en-US" sz="800" b="0" i="0" u="none" strike="noStrike">
                        <a:solidFill>
                          <a:srgbClr val="000000"/>
                        </a:solidFill>
                        <a:latin typeface="Meiryo UI" panose="020B0604030504040204" pitchFamily="50" charset="-128"/>
                      </a:endParaRPr>
                    </a:p>
                  </a:txBody>
                  <a:tcPr marL="5907" marR="5907" marT="59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9833">
                <a:tc>
                  <a:txBody>
                    <a:bodyPr/>
                    <a:lstStyle/>
                    <a:p>
                      <a:pPr algn="l" fontAlgn="ctr"/>
                      <a:r>
                        <a:rPr lang="ko-KR" altLang="en-US" sz="800" b="0" i="0" u="none" strike="noStrike" dirty="0">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dirty="0">
                          <a:solidFill>
                            <a:srgbClr val="000000"/>
                          </a:solidFill>
                          <a:latin typeface="Meiryo UI" panose="020B0604030504040204" pitchFamily="50" charset="-128"/>
                          <a:ea typeface="Meiryo UI" panose="020B0604030504040204" pitchFamily="50" charset="-128"/>
                        </a:rPr>
                        <a:t>:  </a:t>
                      </a:r>
                      <a:r>
                        <a:rPr lang="ja-JP" altLang="en-US" sz="800" b="0" i="0" u="none" strike="noStrike" dirty="0">
                          <a:solidFill>
                            <a:srgbClr val="000000"/>
                          </a:solidFill>
                          <a:latin typeface="Meiryo UI" panose="020B0604030504040204" pitchFamily="50" charset="-128"/>
                          <a:ea typeface="Meiryo UI" panose="020B0604030504040204" pitchFamily="50" charset="-128"/>
                        </a:rPr>
                        <a:t>症状詳記有無 の場合、</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06"/>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ある </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en-US" sz="800" b="0" i="0" u="none" strike="noStrike">
                          <a:solidFill>
                            <a:srgbClr val="000000"/>
                          </a:solidFill>
                          <a:latin typeface="Meiryo UI" panose="020B0604030504040204" pitchFamily="50" charset="-128"/>
                          <a:ea typeface="Meiryo UI" panose="020B0604030504040204" pitchFamily="50" charset="-128"/>
                        </a:rPr>
                        <a:t>Y)</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ない </a:t>
                      </a:r>
                      <a:r>
                        <a:rPr lang="en-US" altLang="ja-JP" sz="800" b="0" i="0" u="none" strike="noStrike">
                          <a:solidFill>
                            <a:srgbClr val="000000"/>
                          </a:solidFill>
                          <a:latin typeface="Meiryo UI" panose="020B0604030504040204" pitchFamily="50" charset="-128"/>
                          <a:ea typeface="Meiryo UI" panose="020B0604030504040204" pitchFamily="50" charset="-128"/>
                        </a:rPr>
                        <a:t>(</a:t>
                      </a:r>
                      <a:r>
                        <a:rPr lang="en-US" sz="800" b="0" i="0" u="none" strike="noStrike">
                          <a:solidFill>
                            <a:srgbClr val="000000"/>
                          </a:solidFill>
                          <a:latin typeface="Meiryo UI" panose="020B0604030504040204" pitchFamily="50" charset="-128"/>
                          <a:ea typeface="Meiryo UI" panose="020B0604030504040204" pitchFamily="50" charset="-128"/>
                        </a:rPr>
                        <a:t>N)</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97776">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dirty="0">
                          <a:solidFill>
                            <a:srgbClr val="000000"/>
                          </a:solidFill>
                          <a:latin typeface="Meiryo UI" panose="020B0604030504040204" pitchFamily="50" charset="-128"/>
                          <a:ea typeface="Meiryo UI" panose="020B0604030504040204" pitchFamily="50" charset="-128"/>
                        </a:rPr>
                        <a:t>:  </a:t>
                      </a:r>
                      <a:r>
                        <a:rPr lang="ja-JP" altLang="en-US" sz="800" b="0" i="0" u="none" strike="noStrike" dirty="0">
                          <a:solidFill>
                            <a:srgbClr val="000000"/>
                          </a:solidFill>
                          <a:latin typeface="Meiryo UI" panose="020B0604030504040204" pitchFamily="50" charset="-128"/>
                          <a:ea typeface="Meiryo UI" panose="020B0604030504040204" pitchFamily="50" charset="-128"/>
                        </a:rPr>
                        <a:t>剤型 の場合、</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08"/>
                  </a:ext>
                </a:extLst>
              </a:tr>
              <a:tr h="304639">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内服（一包化薬の内服部分） </a:t>
                      </a:r>
                      <a:r>
                        <a:rPr lang="en-US" altLang="ja-JP" sz="800" b="0" i="0" u="none" strike="noStrike" dirty="0">
                          <a:solidFill>
                            <a:srgbClr val="000000"/>
                          </a:solidFill>
                          <a:latin typeface="Meiryo UI" panose="020B0604030504040204" pitchFamily="50" charset="-128"/>
                          <a:ea typeface="Meiryo UI" panose="020B0604030504040204" pitchFamily="50" charset="-128"/>
                        </a:rPr>
                        <a:t>(0)</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外用 </a:t>
                      </a:r>
                      <a:r>
                        <a:rPr lang="en-US" altLang="ko-KR" sz="800" b="0" i="0" u="none" strike="noStrike">
                          <a:solidFill>
                            <a:srgbClr val="000000"/>
                          </a:solidFill>
                          <a:latin typeface="Meiryo UI" panose="020B0604030504040204" pitchFamily="50" charset="-128"/>
                          <a:ea typeface="Meiryo UI" panose="020B0604030504040204" pitchFamily="50" charset="-128"/>
                        </a:rPr>
                        <a:t>(5)</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endParaRPr lang="ko-KR" altLang="en-US" sz="800" b="0" i="0" u="none" strike="noStrike" dirty="0">
                        <a:solidFill>
                          <a:srgbClr val="000000"/>
                        </a:solidFill>
                        <a:latin typeface="Meiryo UI" panose="020B0604030504040204" pitchFamily="50" charset="-128"/>
                      </a:endParaRP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内服 </a:t>
                      </a:r>
                      <a:r>
                        <a:rPr lang="en-US" altLang="ko-KR" sz="800" b="0" i="0" u="none" strike="noStrike" dirty="0">
                          <a:solidFill>
                            <a:srgbClr val="000000"/>
                          </a:solidFill>
                          <a:latin typeface="Meiryo UI" panose="020B0604030504040204" pitchFamily="50" charset="-128"/>
                          <a:ea typeface="Meiryo UI" panose="020B0604030504040204" pitchFamily="50" charset="-128"/>
                        </a:rPr>
                        <a:t>(1)</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浸煎 </a:t>
                      </a:r>
                      <a:r>
                        <a:rPr lang="en-US" altLang="ko-KR" sz="800" b="0" i="0" u="none" strike="noStrike">
                          <a:solidFill>
                            <a:srgbClr val="000000"/>
                          </a:solidFill>
                          <a:latin typeface="Meiryo UI" panose="020B0604030504040204" pitchFamily="50" charset="-128"/>
                          <a:ea typeface="Meiryo UI" panose="020B0604030504040204" pitchFamily="50" charset="-128"/>
                        </a:rPr>
                        <a:t>(6)</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内滴 </a:t>
                      </a:r>
                      <a:r>
                        <a:rPr lang="en-US" altLang="ko-KR" sz="800" b="0" i="0" u="none" strike="noStrike" dirty="0">
                          <a:solidFill>
                            <a:srgbClr val="000000"/>
                          </a:solidFill>
                          <a:latin typeface="Meiryo UI" panose="020B0604030504040204" pitchFamily="50" charset="-128"/>
                          <a:ea typeface="Meiryo UI" panose="020B0604030504040204" pitchFamily="50" charset="-128"/>
                        </a:rPr>
                        <a:t>(2)</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湯 </a:t>
                      </a:r>
                      <a:r>
                        <a:rPr lang="en-US" altLang="ko-KR" sz="800" b="0" i="0" u="none" strike="noStrike">
                          <a:solidFill>
                            <a:srgbClr val="000000"/>
                          </a:solidFill>
                          <a:latin typeface="Meiryo UI" panose="020B0604030504040204" pitchFamily="50" charset="-128"/>
                          <a:ea typeface="Meiryo UI" panose="020B0604030504040204" pitchFamily="50" charset="-128"/>
                        </a:rPr>
                        <a:t>(7)</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屯服 </a:t>
                      </a:r>
                      <a:r>
                        <a:rPr lang="en-US" altLang="ko-KR" sz="800" b="0" i="0" u="none" strike="noStrike" dirty="0">
                          <a:solidFill>
                            <a:srgbClr val="000000"/>
                          </a:solidFill>
                          <a:latin typeface="Meiryo UI" panose="020B0604030504040204" pitchFamily="50" charset="-128"/>
                          <a:ea typeface="Meiryo UI" panose="020B0604030504040204" pitchFamily="50" charset="-128"/>
                        </a:rPr>
                        <a:t>(3)</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一包 </a:t>
                      </a:r>
                      <a:r>
                        <a:rPr lang="en-US" altLang="ko-KR" sz="800" b="0" i="0" u="none" strike="noStrike">
                          <a:solidFill>
                            <a:srgbClr val="000000"/>
                          </a:solidFill>
                          <a:latin typeface="Meiryo UI" panose="020B0604030504040204" pitchFamily="50" charset="-128"/>
                          <a:ea typeface="Meiryo UI" panose="020B0604030504040204" pitchFamily="50" charset="-128"/>
                        </a:rPr>
                        <a:t>(8)</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注射 </a:t>
                      </a:r>
                      <a:r>
                        <a:rPr lang="en-US" altLang="ko-KR" sz="800" b="0" i="0" u="none" strike="noStrike" dirty="0">
                          <a:solidFill>
                            <a:srgbClr val="000000"/>
                          </a:solidFill>
                          <a:latin typeface="Meiryo UI" panose="020B0604030504040204" pitchFamily="50" charset="-128"/>
                          <a:ea typeface="Meiryo UI" panose="020B0604030504040204" pitchFamily="50" charset="-128"/>
                        </a:rPr>
                        <a:t>(4)</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材料 </a:t>
                      </a:r>
                      <a:r>
                        <a:rPr lang="en-US" altLang="ko-KR" sz="800" b="0" i="0" u="none" strike="noStrike">
                          <a:solidFill>
                            <a:srgbClr val="000000"/>
                          </a:solidFill>
                          <a:latin typeface="Meiryo UI" panose="020B0604030504040204" pitchFamily="50" charset="-128"/>
                          <a:ea typeface="Meiryo UI" panose="020B0604030504040204" pitchFamily="50" charset="-128"/>
                        </a:rPr>
                        <a:t>(9)</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dirty="0">
                          <a:solidFill>
                            <a:srgbClr val="000000"/>
                          </a:solidFill>
                          <a:latin typeface="Meiryo UI" panose="020B0604030504040204" pitchFamily="50" charset="-128"/>
                          <a:ea typeface="Meiryo UI" panose="020B0604030504040204" pitchFamily="50" charset="-128"/>
                        </a:rPr>
                        <a:t>:  </a:t>
                      </a:r>
                      <a:r>
                        <a:rPr lang="ja-JP" altLang="en-US" sz="800" b="0" i="0" u="none" strike="noStrike" dirty="0">
                          <a:solidFill>
                            <a:srgbClr val="000000"/>
                          </a:solidFill>
                          <a:latin typeface="Meiryo UI" panose="020B0604030504040204" pitchFamily="50" charset="-128"/>
                          <a:ea typeface="Meiryo UI" panose="020B0604030504040204" pitchFamily="50" charset="-128"/>
                        </a:rPr>
                        <a:t>レセプト特記事項 の場合、</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14"/>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公 </a:t>
                      </a:r>
                      <a:r>
                        <a:rPr lang="en-US" altLang="ko-KR" sz="800" b="0" i="0" u="none" strike="noStrike" dirty="0">
                          <a:solidFill>
                            <a:srgbClr val="000000"/>
                          </a:solidFill>
                          <a:latin typeface="Meiryo UI" panose="020B0604030504040204" pitchFamily="50" charset="-128"/>
                          <a:ea typeface="Meiryo UI" panose="020B0604030504040204" pitchFamily="50" charset="-128"/>
                        </a:rPr>
                        <a:t>(01)</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経過 </a:t>
                      </a:r>
                      <a:r>
                        <a:rPr lang="en-US" altLang="ko-KR" sz="800" b="0" i="0" u="none" strike="noStrike">
                          <a:solidFill>
                            <a:srgbClr val="000000"/>
                          </a:solidFill>
                          <a:latin typeface="Meiryo UI" panose="020B0604030504040204" pitchFamily="50" charset="-128"/>
                          <a:ea typeface="Meiryo UI" panose="020B0604030504040204" pitchFamily="50" charset="-128"/>
                        </a:rPr>
                        <a:t>(15)</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長 </a:t>
                      </a:r>
                      <a:r>
                        <a:rPr lang="en-US" altLang="ko-KR" sz="800" b="0" i="0" u="none" strike="noStrike" dirty="0">
                          <a:solidFill>
                            <a:srgbClr val="000000"/>
                          </a:solidFill>
                          <a:latin typeface="Meiryo UI" panose="020B0604030504040204" pitchFamily="50" charset="-128"/>
                          <a:ea typeface="Meiryo UI" panose="020B0604030504040204" pitchFamily="50" charset="-128"/>
                        </a:rPr>
                        <a:t>(02)</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長２ </a:t>
                      </a:r>
                      <a:r>
                        <a:rPr lang="en-US" altLang="ko-KR" sz="800" b="0" i="0" u="none" strike="noStrike">
                          <a:solidFill>
                            <a:srgbClr val="000000"/>
                          </a:solidFill>
                          <a:latin typeface="Meiryo UI" panose="020B0604030504040204" pitchFamily="50" charset="-128"/>
                          <a:ea typeface="Meiryo UI" panose="020B0604030504040204" pitchFamily="50" charset="-128"/>
                        </a:rPr>
                        <a:t>(16)</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長処 </a:t>
                      </a:r>
                      <a:r>
                        <a:rPr lang="en-US" altLang="ko-KR" sz="800" b="0" i="0" u="none" strike="noStrike" dirty="0">
                          <a:solidFill>
                            <a:srgbClr val="000000"/>
                          </a:solidFill>
                          <a:latin typeface="Meiryo UI" panose="020B0604030504040204" pitchFamily="50" charset="-128"/>
                          <a:ea typeface="Meiryo UI" panose="020B0604030504040204" pitchFamily="50" charset="-128"/>
                        </a:rPr>
                        <a:t>(03)</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上位 </a:t>
                      </a:r>
                      <a:r>
                        <a:rPr lang="en-US" altLang="ko-KR" sz="800" b="0" i="0" u="none" strike="noStrike">
                          <a:solidFill>
                            <a:srgbClr val="000000"/>
                          </a:solidFill>
                          <a:latin typeface="Meiryo UI" panose="020B0604030504040204" pitchFamily="50" charset="-128"/>
                          <a:ea typeface="Meiryo UI" panose="020B0604030504040204" pitchFamily="50" charset="-128"/>
                        </a:rPr>
                        <a:t>(17)</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後保 </a:t>
                      </a:r>
                      <a:r>
                        <a:rPr lang="en-US" altLang="ko-KR" sz="800" b="0" i="0" u="none" strike="noStrike" dirty="0">
                          <a:solidFill>
                            <a:srgbClr val="000000"/>
                          </a:solidFill>
                          <a:latin typeface="Meiryo UI" panose="020B0604030504040204" pitchFamily="50" charset="-128"/>
                          <a:ea typeface="Meiryo UI" panose="020B0604030504040204" pitchFamily="50" charset="-128"/>
                        </a:rPr>
                        <a:t>(04)</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一般 </a:t>
                      </a:r>
                      <a:r>
                        <a:rPr lang="en-US" altLang="ko-KR" sz="800" b="0" i="0" u="none" strike="noStrike">
                          <a:solidFill>
                            <a:srgbClr val="000000"/>
                          </a:solidFill>
                          <a:latin typeface="Meiryo UI" panose="020B0604030504040204" pitchFamily="50" charset="-128"/>
                          <a:ea typeface="Meiryo UI" panose="020B0604030504040204" pitchFamily="50" charset="-128"/>
                        </a:rPr>
                        <a:t>(18)</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老併 </a:t>
                      </a:r>
                      <a:r>
                        <a:rPr lang="en-US" altLang="ko-KR" sz="800" b="0" i="0" u="none" strike="noStrike" dirty="0">
                          <a:solidFill>
                            <a:srgbClr val="000000"/>
                          </a:solidFill>
                          <a:latin typeface="Meiryo UI" panose="020B0604030504040204" pitchFamily="50" charset="-128"/>
                          <a:ea typeface="Meiryo UI" panose="020B0604030504040204" pitchFamily="50" charset="-128"/>
                        </a:rPr>
                        <a:t>(07)</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低所 </a:t>
                      </a:r>
                      <a:r>
                        <a:rPr lang="en-US" altLang="ko-KR" sz="800" b="0" i="0" u="none" strike="noStrike">
                          <a:solidFill>
                            <a:srgbClr val="000000"/>
                          </a:solidFill>
                          <a:latin typeface="Meiryo UI" panose="020B0604030504040204" pitchFamily="50" charset="-128"/>
                          <a:ea typeface="Meiryo UI" panose="020B0604030504040204" pitchFamily="50" charset="-128"/>
                        </a:rPr>
                        <a:t>(19)</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老健 </a:t>
                      </a:r>
                      <a:r>
                        <a:rPr lang="en-US" altLang="ko-KR" sz="800" b="0" i="0" u="none" strike="noStrike">
                          <a:solidFill>
                            <a:srgbClr val="000000"/>
                          </a:solidFill>
                          <a:latin typeface="Meiryo UI" panose="020B0604030504040204" pitchFamily="50" charset="-128"/>
                          <a:ea typeface="Meiryo UI" panose="020B0604030504040204" pitchFamily="50" charset="-128"/>
                        </a:rPr>
                        <a:t>(08)</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二割 </a:t>
                      </a:r>
                      <a:r>
                        <a:rPr lang="en-US" altLang="ko-KR" sz="800" b="0" i="0" u="none" strike="noStrike" dirty="0">
                          <a:solidFill>
                            <a:srgbClr val="000000"/>
                          </a:solidFill>
                          <a:latin typeface="Meiryo UI" panose="020B0604030504040204" pitchFamily="50" charset="-128"/>
                          <a:ea typeface="Meiryo UI" panose="020B0604030504040204" pitchFamily="50" charset="-128"/>
                        </a:rPr>
                        <a:t>(20)</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0"/>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施 </a:t>
                      </a:r>
                      <a:r>
                        <a:rPr lang="en-US" altLang="ko-KR" sz="800" b="0" i="0" u="none" strike="noStrike">
                          <a:solidFill>
                            <a:srgbClr val="000000"/>
                          </a:solidFill>
                          <a:latin typeface="Meiryo UI" panose="020B0604030504040204" pitchFamily="50" charset="-128"/>
                          <a:ea typeface="Meiryo UI" panose="020B0604030504040204" pitchFamily="50" charset="-128"/>
                        </a:rPr>
                        <a:t>(09)</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高半 </a:t>
                      </a:r>
                      <a:r>
                        <a:rPr lang="en-US" altLang="ko-KR" sz="800" b="0" i="0" u="none" strike="noStrike" dirty="0">
                          <a:solidFill>
                            <a:srgbClr val="000000"/>
                          </a:solidFill>
                          <a:latin typeface="Meiryo UI" panose="020B0604030504040204" pitchFamily="50" charset="-128"/>
                          <a:ea typeface="Meiryo UI" panose="020B0604030504040204" pitchFamily="50" charset="-128"/>
                        </a:rPr>
                        <a:t>(21)</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1"/>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第三 </a:t>
                      </a:r>
                      <a:r>
                        <a:rPr lang="en-US" altLang="ko-KR" sz="800" b="0" i="0" u="none" strike="noStrike">
                          <a:solidFill>
                            <a:srgbClr val="000000"/>
                          </a:solidFill>
                          <a:latin typeface="Meiryo UI" panose="020B0604030504040204" pitchFamily="50" charset="-128"/>
                          <a:ea typeface="Meiryo UI" panose="020B0604030504040204" pitchFamily="50" charset="-128"/>
                        </a:rPr>
                        <a:t>(10)</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多上 </a:t>
                      </a:r>
                      <a:r>
                        <a:rPr lang="en-US" altLang="ko-KR" sz="800" b="0" i="0" u="none" strike="noStrike" dirty="0">
                          <a:solidFill>
                            <a:srgbClr val="000000"/>
                          </a:solidFill>
                          <a:latin typeface="Meiryo UI" panose="020B0604030504040204" pitchFamily="50" charset="-128"/>
                          <a:ea typeface="Meiryo UI" panose="020B0604030504040204" pitchFamily="50" charset="-128"/>
                        </a:rPr>
                        <a:t>(22)</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2"/>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薬治 </a:t>
                      </a:r>
                      <a:r>
                        <a:rPr lang="en-US" altLang="ko-KR" sz="800" b="0" i="0" u="none" strike="noStrike">
                          <a:solidFill>
                            <a:srgbClr val="000000"/>
                          </a:solidFill>
                          <a:latin typeface="Meiryo UI" panose="020B0604030504040204" pitchFamily="50" charset="-128"/>
                          <a:ea typeface="Meiryo UI" panose="020B0604030504040204" pitchFamily="50" charset="-128"/>
                        </a:rPr>
                        <a:t>(11)</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多一 </a:t>
                      </a:r>
                      <a:r>
                        <a:rPr lang="en-US" altLang="ko-KR" sz="800" b="0" i="0" u="none" strike="noStrike" dirty="0">
                          <a:solidFill>
                            <a:srgbClr val="000000"/>
                          </a:solidFill>
                          <a:latin typeface="Meiryo UI" panose="020B0604030504040204" pitchFamily="50" charset="-128"/>
                          <a:ea typeface="Meiryo UI" panose="020B0604030504040204" pitchFamily="50" charset="-128"/>
                        </a:rPr>
                        <a:t>(23)</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3"/>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器治 </a:t>
                      </a:r>
                      <a:r>
                        <a:rPr lang="en-US" altLang="ko-KR" sz="800" b="0" i="0" u="none" strike="noStrike">
                          <a:solidFill>
                            <a:srgbClr val="000000"/>
                          </a:solidFill>
                          <a:latin typeface="Meiryo UI" panose="020B0604030504040204" pitchFamily="50" charset="-128"/>
                          <a:ea typeface="Meiryo UI" panose="020B0604030504040204" pitchFamily="50" charset="-128"/>
                        </a:rPr>
                        <a:t>(12)</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多低 </a:t>
                      </a:r>
                      <a:r>
                        <a:rPr lang="en-US" altLang="ko-KR" sz="800" b="0" i="0" u="none" strike="noStrike" dirty="0">
                          <a:solidFill>
                            <a:srgbClr val="000000"/>
                          </a:solidFill>
                          <a:latin typeface="Meiryo UI" panose="020B0604030504040204" pitchFamily="50" charset="-128"/>
                          <a:ea typeface="Meiryo UI" panose="020B0604030504040204" pitchFamily="50" charset="-128"/>
                        </a:rPr>
                        <a:t>(24)</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4"/>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先進 </a:t>
                      </a:r>
                      <a:r>
                        <a:rPr lang="en-US" altLang="ko-KR" sz="800" b="0" i="0" u="none" strike="noStrike">
                          <a:solidFill>
                            <a:srgbClr val="000000"/>
                          </a:solidFill>
                          <a:latin typeface="Meiryo UI" panose="020B0604030504040204" pitchFamily="50" charset="-128"/>
                          <a:ea typeface="Meiryo UI" panose="020B0604030504040204" pitchFamily="50" charset="-128"/>
                        </a:rPr>
                        <a:t>(13)</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出産 </a:t>
                      </a:r>
                      <a:r>
                        <a:rPr lang="en-US" altLang="ko-KR" sz="800" b="0" i="0" u="none" strike="noStrike" dirty="0">
                          <a:solidFill>
                            <a:srgbClr val="000000"/>
                          </a:solidFill>
                          <a:latin typeface="Meiryo UI" panose="020B0604030504040204" pitchFamily="50" charset="-128"/>
                          <a:ea typeface="Meiryo UI" panose="020B0604030504040204" pitchFamily="50" charset="-128"/>
                        </a:rPr>
                        <a:t>(25)</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5"/>
                  </a:ext>
                </a:extLst>
              </a:tr>
              <a:tr h="155922">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制超 </a:t>
                      </a:r>
                      <a:r>
                        <a:rPr lang="en-US" altLang="ko-KR" sz="800" b="0" i="0" u="none" strike="noStrike">
                          <a:solidFill>
                            <a:srgbClr val="000000"/>
                          </a:solidFill>
                          <a:latin typeface="Meiryo UI" panose="020B0604030504040204" pitchFamily="50" charset="-128"/>
                          <a:ea typeface="Meiryo UI" panose="020B0604030504040204" pitchFamily="50" charset="-128"/>
                        </a:rPr>
                        <a:t>(14)</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５０／１００ </a:t>
                      </a:r>
                      <a:r>
                        <a:rPr lang="en-US" altLang="ko-KR" sz="800" b="0" i="0" u="none" strike="noStrike" dirty="0">
                          <a:solidFill>
                            <a:srgbClr val="000000"/>
                          </a:solidFill>
                          <a:latin typeface="Meiryo UI" panose="020B0604030504040204" pitchFamily="50" charset="-128"/>
                          <a:ea typeface="Meiryo UI" panose="020B0604030504040204" pitchFamily="50" charset="-128"/>
                        </a:rPr>
                        <a:t>(40)</a:t>
                      </a:r>
                    </a:p>
                  </a:txBody>
                  <a:tcPr marL="5907" marR="5907" marT="5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26"/>
                  </a:ext>
                </a:extLst>
              </a:tr>
            </a:tbl>
          </a:graphicData>
        </a:graphic>
      </p:graphicFrame>
      <p:sp>
        <p:nvSpPr>
          <p:cNvPr id="13"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4"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5"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ルール段階詳細項目（３／４）</a:t>
            </a:r>
            <a:endParaRPr kumimoji="1" lang="ko-KR" altLang="en-US" dirty="0">
              <a:solidFill>
                <a:srgbClr val="003399"/>
              </a:solidFill>
              <a:latin typeface="Meiryo UI" pitchFamily="34" charset="-128"/>
              <a:ea typeface="ＭＳ ゴシック" pitchFamily="49" charset="-128"/>
            </a:endParaRPr>
          </a:p>
        </p:txBody>
      </p:sp>
      <p:sp>
        <p:nvSpPr>
          <p:cNvPr id="16" name="슬라이드 번호 개체 틀 11"/>
          <p:cNvSpPr>
            <a:spLocks noGrp="1"/>
          </p:cNvSpPr>
          <p:nvPr>
            <p:ph type="sldNum" sz="quarter" idx="10"/>
          </p:nvPr>
        </p:nvSpPr>
        <p:spPr>
          <a:xfrm>
            <a:off x="4449763" y="6534150"/>
            <a:ext cx="485775" cy="260350"/>
          </a:xfrm>
        </p:spPr>
        <p:txBody>
          <a:bodyPr/>
          <a:lstStyle/>
          <a:p>
            <a:pPr>
              <a:defRPr/>
            </a:pPr>
            <a:fld id="{ADEE2CAF-93BC-4FC3-BC76-4ACC1FC48CE0}" type="slidenum">
              <a:rPr lang="ko-KR" altLang="en-US" smtClean="0"/>
              <a:pPr>
                <a:defRPr/>
              </a:pPr>
              <a:t>172</a:t>
            </a:fld>
            <a:endParaRPr lang="en-US" altLang="ko-K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173</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654712811"/>
              </p:ext>
            </p:extLst>
          </p:nvPr>
        </p:nvGraphicFramePr>
        <p:xfrm>
          <a:off x="303431" y="1465578"/>
          <a:ext cx="4039969" cy="3749563"/>
        </p:xfrm>
        <a:graphic>
          <a:graphicData uri="http://schemas.openxmlformats.org/drawingml/2006/table">
            <a:tbl>
              <a:tblPr/>
              <a:tblGrid>
                <a:gridCol w="525567">
                  <a:extLst>
                    <a:ext uri="{9D8B030D-6E8A-4147-A177-3AD203B41FA5}">
                      <a16:colId xmlns:a16="http://schemas.microsoft.com/office/drawing/2014/main" val="20000"/>
                    </a:ext>
                  </a:extLst>
                </a:gridCol>
                <a:gridCol w="913107">
                  <a:extLst>
                    <a:ext uri="{9D8B030D-6E8A-4147-A177-3AD203B41FA5}">
                      <a16:colId xmlns:a16="http://schemas.microsoft.com/office/drawing/2014/main" val="20001"/>
                    </a:ext>
                  </a:extLst>
                </a:gridCol>
                <a:gridCol w="1284721">
                  <a:extLst>
                    <a:ext uri="{9D8B030D-6E8A-4147-A177-3AD203B41FA5}">
                      <a16:colId xmlns:a16="http://schemas.microsoft.com/office/drawing/2014/main" val="20002"/>
                    </a:ext>
                  </a:extLst>
                </a:gridCol>
                <a:gridCol w="1316574">
                  <a:extLst>
                    <a:ext uri="{9D8B030D-6E8A-4147-A177-3AD203B41FA5}">
                      <a16:colId xmlns:a16="http://schemas.microsoft.com/office/drawing/2014/main" val="20003"/>
                    </a:ext>
                  </a:extLst>
                </a:gridCol>
              </a:tblGrid>
              <a:tr h="274066">
                <a:tc>
                  <a:txBody>
                    <a:bodyPr/>
                    <a:lstStyle/>
                    <a:p>
                      <a:pPr algn="ctr" fontAlgn="ctr"/>
                      <a:r>
                        <a:rPr lang="ko-KR" altLang="en-US" sz="800" b="1" i="0" u="none" strike="noStrike">
                          <a:solidFill>
                            <a:srgbClr val="000000"/>
                          </a:solidFill>
                          <a:latin typeface="Meiryo UI"/>
                        </a:rPr>
                        <a:t>項目</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a:rPr>
                        <a:t>内容</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ko-KR" altLang="en-US" sz="800" b="1" i="0" u="none" strike="noStrike">
                          <a:solidFill>
                            <a:srgbClr val="000000"/>
                          </a:solidFill>
                          <a:latin typeface="Meiryo UI"/>
                        </a:rPr>
                        <a:t>凡例</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latinLnBrk="1"/>
                      <a:endParaRPr lang="ko-KR" altLang="en-US"/>
                    </a:p>
                  </a:txBody>
                  <a:tcPr/>
                </a:tc>
                <a:extLst>
                  <a:ext uri="{0D108BD9-81ED-4DB2-BD59-A6C34878D82A}">
                    <a16:rowId xmlns:a16="http://schemas.microsoft.com/office/drawing/2014/main" val="10000"/>
                  </a:ext>
                </a:extLst>
              </a:tr>
              <a:tr h="202367">
                <a:tc>
                  <a:txBody>
                    <a:bodyPr/>
                    <a:lstStyle/>
                    <a:p>
                      <a:pPr algn="ctr" fontAlgn="t"/>
                      <a:r>
                        <a:rPr lang="ja-JP" altLang="en-US" sz="800" b="0" i="0" u="none" strike="noStrike" dirty="0">
                          <a:solidFill>
                            <a:srgbClr val="000000"/>
                          </a:solidFill>
                          <a:latin typeface="Meiryo UI" panose="020B0604030504040204" pitchFamily="50" charset="-128"/>
                          <a:ea typeface="Meiryo UI" panose="020B0604030504040204" pitchFamily="50" charset="-128"/>
                        </a:rPr>
                        <a:t>オプション</a:t>
                      </a:r>
                      <a:r>
                        <a:rPr lang="en-US" altLang="ja-JP" sz="800" b="0" i="0" u="none" strike="noStrike" dirty="0">
                          <a:solidFill>
                            <a:srgbClr val="000000"/>
                          </a:solidFill>
                          <a:latin typeface="Meiryo UI" panose="020B0604030504040204" pitchFamily="50" charset="-128"/>
                          <a:ea typeface="Meiryo UI" panose="020B0604030504040204" pitchFamily="50" charset="-128"/>
                        </a:rPr>
                        <a:t>0</a:t>
                      </a:r>
                    </a:p>
                  </a:txBody>
                  <a:tcPr marL="7830" marR="7830" marT="78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rowSpan="5">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a:t>
                      </a: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ja-JP" altLang="en-US" sz="800" b="0" i="0" u="none" strike="noStrike" dirty="0">
                          <a:solidFill>
                            <a:srgbClr val="000000"/>
                          </a:solidFill>
                          <a:latin typeface="Meiryo UI" panose="020B0604030504040204" pitchFamily="50" charset="-128"/>
                          <a:ea typeface="Meiryo UI" panose="020B0604030504040204" pitchFamily="50" charset="-128"/>
                        </a:rPr>
                        <a:t>摘要区分）と比較演算子に応じて値を設定します。</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p>
                      <a:pPr algn="l" fontAlgn="ctr"/>
                      <a:r>
                        <a:rPr lang="ko-KR" altLang="en-US" sz="800" b="0" i="0" u="none" strike="noStrike" dirty="0">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比較項目 </a:t>
                      </a:r>
                      <a:r>
                        <a:rPr lang="en-US" altLang="ja-JP" sz="800" b="0" i="0" u="none" strike="noStrike" dirty="0">
                          <a:solidFill>
                            <a:srgbClr val="000000"/>
                          </a:solidFill>
                          <a:latin typeface="Meiryo UI" panose="020B0604030504040204" pitchFamily="50" charset="-128"/>
                          <a:ea typeface="Meiryo UI" panose="020B0604030504040204" pitchFamily="50" charset="-128"/>
                        </a:rPr>
                        <a:t>:  </a:t>
                      </a:r>
                      <a:r>
                        <a:rPr lang="ja-JP" altLang="en-US" sz="800" b="0" i="0" u="none" strike="noStrike" dirty="0">
                          <a:solidFill>
                            <a:srgbClr val="000000"/>
                          </a:solidFill>
                          <a:latin typeface="Meiryo UI" panose="020B0604030504040204" pitchFamily="50" charset="-128"/>
                          <a:ea typeface="Meiryo UI" panose="020B0604030504040204" pitchFamily="50" charset="-128"/>
                        </a:rPr>
                        <a:t>診療科 の場合、</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latinLnBrk="1"/>
                      <a:endParaRPr lang="ko-KR" altLang="en-US"/>
                    </a:p>
                  </a:txBody>
                  <a:tcPr/>
                </a:tc>
                <a:extLst>
                  <a:ext uri="{0D108BD9-81ED-4DB2-BD59-A6C34878D82A}">
                    <a16:rowId xmlns:a16="http://schemas.microsoft.com/office/drawing/2014/main" val="10001"/>
                  </a:ext>
                </a:extLst>
              </a:tr>
              <a:tr h="172270">
                <a:tc>
                  <a:txBody>
                    <a:bodyPr/>
                    <a:lstStyle/>
                    <a:p>
                      <a:pPr algn="ctr" fontAlgn="t"/>
                      <a:r>
                        <a:rPr lang="en-US" altLang="ko-KR" sz="800" b="0" i="0" u="none" strike="noStrike">
                          <a:solidFill>
                            <a:srgbClr val="000000"/>
                          </a:solidFill>
                          <a:latin typeface="Meiryo UI" panose="020B0604030504040204" pitchFamily="50" charset="-128"/>
                          <a:ea typeface="Meiryo UI" panose="020B0604030504040204" pitchFamily="50" charset="-128"/>
                        </a:rPr>
                        <a:t>~ </a:t>
                      </a:r>
                    </a:p>
                  </a:txBody>
                  <a:tcPr marL="7830" marR="7830" marT="78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anose="020B0604030504040204" pitchFamily="50" charset="-128"/>
                      </a:endParaRP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内科 </a:t>
                      </a:r>
                      <a:r>
                        <a:rPr lang="en-US" altLang="ko-KR" sz="800" b="0" i="0" u="none" strike="noStrike" dirty="0">
                          <a:solidFill>
                            <a:srgbClr val="000000"/>
                          </a:solidFill>
                          <a:latin typeface="Meiryo UI" panose="020B0604030504040204" pitchFamily="50" charset="-128"/>
                          <a:ea typeface="Meiryo UI" panose="020B0604030504040204" pitchFamily="50" charset="-128"/>
                        </a:rPr>
                        <a:t>(01)</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ひ</a:t>
                      </a:r>
                      <a:r>
                        <a:rPr lang="ko-KR" altLang="en-US" sz="800" b="0" i="0" u="none" strike="noStrike">
                          <a:solidFill>
                            <a:srgbClr val="000000"/>
                          </a:solidFill>
                          <a:latin typeface="Meiryo UI" panose="020B0604030504040204" pitchFamily="50" charset="-128"/>
                        </a:rPr>
                        <a:t>尿器科 </a:t>
                      </a:r>
                      <a:r>
                        <a:rPr lang="en-US" altLang="ko-KR" sz="800" b="0" i="0" u="none" strike="noStrike">
                          <a:solidFill>
                            <a:srgbClr val="000000"/>
                          </a:solidFill>
                          <a:latin typeface="Meiryo UI" panose="020B0604030504040204" pitchFamily="50" charset="-128"/>
                          <a:ea typeface="Meiryo UI" panose="020B0604030504040204" pitchFamily="50" charset="-128"/>
                        </a:rPr>
                        <a:t>(20)</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172270">
                <a:tc>
                  <a:txBody>
                    <a:bodyPr/>
                    <a:lstStyle/>
                    <a:p>
                      <a:pPr algn="ctr" fontAlgn="t"/>
                      <a:r>
                        <a:rPr lang="ja-JP" altLang="en-US" sz="800" b="0" i="0" u="none" strike="noStrike">
                          <a:solidFill>
                            <a:srgbClr val="000000"/>
                          </a:solidFill>
                          <a:latin typeface="Meiryo UI" panose="020B0604030504040204" pitchFamily="50" charset="-128"/>
                          <a:ea typeface="Meiryo UI" panose="020B0604030504040204" pitchFamily="50" charset="-128"/>
                        </a:rPr>
                        <a:t>オプション</a:t>
                      </a:r>
                      <a:r>
                        <a:rPr lang="en-US" altLang="ja-JP" sz="800" b="0" i="0" u="none" strike="noStrike">
                          <a:solidFill>
                            <a:srgbClr val="000000"/>
                          </a:solidFill>
                          <a:latin typeface="Meiryo UI" panose="020B0604030504040204" pitchFamily="50" charset="-128"/>
                          <a:ea typeface="Meiryo UI" panose="020B0604030504040204" pitchFamily="50" charset="-128"/>
                        </a:rPr>
                        <a:t>9</a:t>
                      </a:r>
                    </a:p>
                  </a:txBody>
                  <a:tcPr marL="7830" marR="7830" marT="78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anose="020B0604030504040204" pitchFamily="50" charset="-128"/>
                      </a:endParaRP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精神科 </a:t>
                      </a:r>
                      <a:r>
                        <a:rPr lang="en-US" altLang="ko-KR" sz="800" b="0" i="0" u="none" strike="noStrike" dirty="0">
                          <a:solidFill>
                            <a:srgbClr val="000000"/>
                          </a:solidFill>
                          <a:latin typeface="Meiryo UI" panose="020B0604030504040204" pitchFamily="50" charset="-128"/>
                          <a:ea typeface="Meiryo UI" panose="020B0604030504040204" pitchFamily="50" charset="-128"/>
                        </a:rPr>
                        <a:t>(02)</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性病科 </a:t>
                      </a:r>
                      <a:r>
                        <a:rPr lang="en-US" altLang="ko-KR" sz="800" b="0" i="0" u="none" strike="noStrike">
                          <a:solidFill>
                            <a:srgbClr val="000000"/>
                          </a:solidFill>
                          <a:latin typeface="Meiryo UI" panose="020B0604030504040204" pitchFamily="50" charset="-128"/>
                          <a:ea typeface="Meiryo UI" panose="020B0604030504040204" pitchFamily="50" charset="-128"/>
                        </a:rPr>
                        <a:t>(21)</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anose="020B0604030504040204" pitchFamily="50" charset="-128"/>
                      </a:endParaRP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神経科 </a:t>
                      </a:r>
                      <a:r>
                        <a:rPr lang="en-US" altLang="ko-KR" sz="800" b="0" i="0" u="none" strike="noStrike" dirty="0">
                          <a:solidFill>
                            <a:srgbClr val="000000"/>
                          </a:solidFill>
                          <a:latin typeface="Meiryo UI" panose="020B0604030504040204" pitchFamily="50" charset="-128"/>
                          <a:ea typeface="Meiryo UI" panose="020B0604030504040204" pitchFamily="50" charset="-128"/>
                        </a:rPr>
                        <a:t>(03)</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こう</a:t>
                      </a:r>
                      <a:r>
                        <a:rPr lang="ko-KR" altLang="en-US" sz="800" b="0" i="0" u="none" strike="noStrike">
                          <a:solidFill>
                            <a:srgbClr val="000000"/>
                          </a:solidFill>
                          <a:latin typeface="Meiryo UI" panose="020B0604030504040204" pitchFamily="50" charset="-128"/>
                        </a:rPr>
                        <a:t>門科 </a:t>
                      </a:r>
                      <a:r>
                        <a:rPr lang="en-US" altLang="ko-KR" sz="800" b="0" i="0" u="none" strike="noStrike">
                          <a:solidFill>
                            <a:srgbClr val="000000"/>
                          </a:solidFill>
                          <a:latin typeface="Meiryo UI" panose="020B0604030504040204" pitchFamily="50" charset="-128"/>
                          <a:ea typeface="Meiryo UI" panose="020B0604030504040204" pitchFamily="50" charset="-128"/>
                        </a:rPr>
                        <a:t>(22)</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algn="l" fontAlgn="ctr"/>
                      <a:endParaRPr lang="ko-KR" altLang="en-US" sz="800" b="0" i="0" u="none" strike="noStrike" dirty="0">
                        <a:solidFill>
                          <a:srgbClr val="000000"/>
                        </a:solidFill>
                        <a:latin typeface="Meiryo UI" panose="020B0604030504040204" pitchFamily="50" charset="-128"/>
                      </a:endParaRP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dirty="0">
                          <a:solidFill>
                            <a:srgbClr val="000000"/>
                          </a:solidFill>
                          <a:latin typeface="Meiryo UI" panose="020B0604030504040204" pitchFamily="50" charset="-128"/>
                        </a:rPr>
                        <a:t>神経内科 </a:t>
                      </a:r>
                      <a:r>
                        <a:rPr lang="en-US" altLang="ko-KR" sz="800" b="0" i="0" u="none" strike="noStrike" dirty="0">
                          <a:solidFill>
                            <a:srgbClr val="000000"/>
                          </a:solidFill>
                          <a:latin typeface="Meiryo UI" panose="020B0604030504040204" pitchFamily="50" charset="-128"/>
                          <a:ea typeface="Meiryo UI" panose="020B0604030504040204" pitchFamily="50" charset="-128"/>
                        </a:rPr>
                        <a:t>(04)</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産婦人科 </a:t>
                      </a:r>
                      <a:r>
                        <a:rPr lang="en-US" altLang="ko-KR" sz="800" b="0" i="0" u="none" strike="noStrike" dirty="0">
                          <a:solidFill>
                            <a:srgbClr val="000000"/>
                          </a:solidFill>
                          <a:latin typeface="Meiryo UI" panose="020B0604030504040204" pitchFamily="50" charset="-128"/>
                          <a:ea typeface="Meiryo UI" panose="020B0604030504040204" pitchFamily="50" charset="-128"/>
                        </a:rPr>
                        <a:t>(23)</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呼吸器科 </a:t>
                      </a:r>
                      <a:r>
                        <a:rPr lang="en-US" altLang="ko-KR" sz="800" b="0" i="0" u="none" strike="noStrike">
                          <a:solidFill>
                            <a:srgbClr val="000000"/>
                          </a:solidFill>
                          <a:latin typeface="Meiryo UI" panose="020B0604030504040204" pitchFamily="50" charset="-128"/>
                          <a:ea typeface="Meiryo UI" panose="020B0604030504040204" pitchFamily="50" charset="-128"/>
                        </a:rPr>
                        <a:t>(05)</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産科 </a:t>
                      </a:r>
                      <a:r>
                        <a:rPr lang="en-US" altLang="ko-KR" sz="800" b="0" i="0" u="none" strike="noStrike" dirty="0">
                          <a:solidFill>
                            <a:srgbClr val="000000"/>
                          </a:solidFill>
                          <a:latin typeface="Meiryo UI" panose="020B0604030504040204" pitchFamily="50" charset="-128"/>
                          <a:ea typeface="Meiryo UI" panose="020B0604030504040204" pitchFamily="50" charset="-128"/>
                        </a:rPr>
                        <a:t>(24)</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消化器科 </a:t>
                      </a:r>
                      <a:r>
                        <a:rPr lang="en-US" altLang="ko-KR" sz="800" b="0" i="0" u="none" strike="noStrike">
                          <a:solidFill>
                            <a:srgbClr val="000000"/>
                          </a:solidFill>
                          <a:latin typeface="Meiryo UI" panose="020B0604030504040204" pitchFamily="50" charset="-128"/>
                          <a:ea typeface="Meiryo UI" panose="020B0604030504040204" pitchFamily="50" charset="-128"/>
                        </a:rPr>
                        <a:t>(06)</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婦人科 </a:t>
                      </a:r>
                      <a:r>
                        <a:rPr lang="en-US" altLang="ko-KR" sz="800" b="0" i="0" u="none" strike="noStrike" dirty="0">
                          <a:solidFill>
                            <a:srgbClr val="000000"/>
                          </a:solidFill>
                          <a:latin typeface="Meiryo UI" panose="020B0604030504040204" pitchFamily="50" charset="-128"/>
                          <a:ea typeface="Meiryo UI" panose="020B0604030504040204" pitchFamily="50" charset="-128"/>
                        </a:rPr>
                        <a:t>(25)</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胃腸科 </a:t>
                      </a:r>
                      <a:r>
                        <a:rPr lang="en-US" altLang="ko-KR" sz="800" b="0" i="0" u="none" strike="noStrike">
                          <a:solidFill>
                            <a:srgbClr val="000000"/>
                          </a:solidFill>
                          <a:latin typeface="Meiryo UI" panose="020B0604030504040204" pitchFamily="50" charset="-128"/>
                          <a:ea typeface="Meiryo UI" panose="020B0604030504040204" pitchFamily="50" charset="-128"/>
                        </a:rPr>
                        <a:t>(07)</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眼科 </a:t>
                      </a:r>
                      <a:r>
                        <a:rPr lang="en-US" altLang="ko-KR" sz="800" b="0" i="0" u="none" strike="noStrike" dirty="0">
                          <a:solidFill>
                            <a:srgbClr val="000000"/>
                          </a:solidFill>
                          <a:latin typeface="Meiryo UI" panose="020B0604030504040204" pitchFamily="50" charset="-128"/>
                          <a:ea typeface="Meiryo UI" panose="020B0604030504040204" pitchFamily="50" charset="-128"/>
                        </a:rPr>
                        <a:t>(26)</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循環器科 </a:t>
                      </a:r>
                      <a:r>
                        <a:rPr lang="en-US" altLang="ko-KR" sz="800" b="0" i="0" u="none" strike="noStrike">
                          <a:solidFill>
                            <a:srgbClr val="000000"/>
                          </a:solidFill>
                          <a:latin typeface="Meiryo UI" panose="020B0604030504040204" pitchFamily="50" charset="-128"/>
                          <a:ea typeface="Meiryo UI" panose="020B0604030504040204" pitchFamily="50" charset="-128"/>
                        </a:rPr>
                        <a:t>(08)</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耳鼻いんこう科 </a:t>
                      </a:r>
                      <a:r>
                        <a:rPr lang="en-US" altLang="ja-JP" sz="800" b="0" i="0" u="none" strike="noStrike" dirty="0">
                          <a:solidFill>
                            <a:srgbClr val="000000"/>
                          </a:solidFill>
                          <a:latin typeface="Meiryo UI" panose="020B0604030504040204" pitchFamily="50" charset="-128"/>
                          <a:ea typeface="Meiryo UI" panose="020B0604030504040204" pitchFamily="50" charset="-128"/>
                        </a:rPr>
                        <a:t>(27)</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小児科 </a:t>
                      </a:r>
                      <a:r>
                        <a:rPr lang="en-US" altLang="ko-KR" sz="800" b="0" i="0" u="none" strike="noStrike">
                          <a:solidFill>
                            <a:srgbClr val="000000"/>
                          </a:solidFill>
                          <a:latin typeface="Meiryo UI" panose="020B0604030504040204" pitchFamily="50" charset="-128"/>
                          <a:ea typeface="Meiryo UI" panose="020B0604030504040204" pitchFamily="50" charset="-128"/>
                        </a:rPr>
                        <a:t>(09)</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気管食道科 </a:t>
                      </a:r>
                      <a:r>
                        <a:rPr lang="en-US" altLang="ko-KR" sz="800" b="0" i="0" u="none" strike="noStrike" dirty="0">
                          <a:solidFill>
                            <a:srgbClr val="000000"/>
                          </a:solidFill>
                          <a:latin typeface="Meiryo UI" panose="020B0604030504040204" pitchFamily="50" charset="-128"/>
                          <a:ea typeface="Meiryo UI" panose="020B0604030504040204" pitchFamily="50" charset="-128"/>
                        </a:rPr>
                        <a:t>(28)</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外科 </a:t>
                      </a:r>
                      <a:r>
                        <a:rPr lang="en-US" altLang="ko-KR" sz="800" b="0" i="0" u="none" strike="noStrike">
                          <a:solidFill>
                            <a:srgbClr val="000000"/>
                          </a:solidFill>
                          <a:latin typeface="Meiryo UI" panose="020B0604030504040204" pitchFamily="50" charset="-128"/>
                          <a:ea typeface="Meiryo UI" panose="020B0604030504040204" pitchFamily="50" charset="-128"/>
                        </a:rPr>
                        <a:t>(10)</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a:solidFill>
                            <a:srgbClr val="000000"/>
                          </a:solidFill>
                          <a:latin typeface="Meiryo UI" panose="020B0604030504040204" pitchFamily="50" charset="-128"/>
                        </a:rPr>
                        <a:t>放射線科 </a:t>
                      </a:r>
                      <a:r>
                        <a:rPr lang="en-US" altLang="ko-KR" sz="800" b="0" i="0" u="none" strike="noStrike">
                          <a:solidFill>
                            <a:srgbClr val="000000"/>
                          </a:solidFill>
                          <a:latin typeface="Meiryo UI" panose="020B0604030504040204" pitchFamily="50" charset="-128"/>
                          <a:ea typeface="Meiryo UI" panose="020B0604030504040204" pitchFamily="50" charset="-128"/>
                        </a:rPr>
                        <a:t>(30)</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整形外科 </a:t>
                      </a:r>
                      <a:r>
                        <a:rPr lang="en-US" altLang="ko-KR" sz="800" b="0" i="0" u="none" strike="noStrike">
                          <a:solidFill>
                            <a:srgbClr val="000000"/>
                          </a:solidFill>
                          <a:latin typeface="Meiryo UI" panose="020B0604030504040204" pitchFamily="50" charset="-128"/>
                          <a:ea typeface="Meiryo UI" panose="020B0604030504040204" pitchFamily="50" charset="-128"/>
                        </a:rPr>
                        <a:t>(11)</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麻酔科 </a:t>
                      </a:r>
                      <a:r>
                        <a:rPr lang="en-US" altLang="ko-KR" sz="800" b="0" i="0" u="none" strike="noStrike" dirty="0">
                          <a:solidFill>
                            <a:srgbClr val="000000"/>
                          </a:solidFill>
                          <a:latin typeface="Meiryo UI" panose="020B0604030504040204" pitchFamily="50" charset="-128"/>
                          <a:ea typeface="Meiryo UI" panose="020B0604030504040204" pitchFamily="50" charset="-128"/>
                        </a:rPr>
                        <a:t>(31)</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形成外科 </a:t>
                      </a:r>
                      <a:r>
                        <a:rPr lang="en-US" altLang="ko-KR" sz="800" b="0" i="0" u="none" strike="noStrike">
                          <a:solidFill>
                            <a:srgbClr val="000000"/>
                          </a:solidFill>
                          <a:latin typeface="Meiryo UI" panose="020B0604030504040204" pitchFamily="50" charset="-128"/>
                          <a:ea typeface="Meiryo UI" panose="020B0604030504040204" pitchFamily="50" charset="-128"/>
                        </a:rPr>
                        <a:t>(12)</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心療内科 </a:t>
                      </a:r>
                      <a:r>
                        <a:rPr lang="en-US" altLang="ko-KR" sz="800" b="0" i="0" u="none" strike="noStrike" dirty="0">
                          <a:solidFill>
                            <a:srgbClr val="000000"/>
                          </a:solidFill>
                          <a:latin typeface="Meiryo UI" panose="020B0604030504040204" pitchFamily="50" charset="-128"/>
                          <a:ea typeface="Meiryo UI" panose="020B0604030504040204" pitchFamily="50" charset="-128"/>
                        </a:rPr>
                        <a:t>(33)</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美容外科 </a:t>
                      </a:r>
                      <a:r>
                        <a:rPr lang="en-US" altLang="ko-KR" sz="800" b="0" i="0" u="none" strike="noStrike">
                          <a:solidFill>
                            <a:srgbClr val="000000"/>
                          </a:solidFill>
                          <a:latin typeface="Meiryo UI" panose="020B0604030504040204" pitchFamily="50" charset="-128"/>
                          <a:ea typeface="Meiryo UI" panose="020B0604030504040204" pitchFamily="50" charset="-128"/>
                        </a:rPr>
                        <a:t>(13)</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アレルギー科 </a:t>
                      </a:r>
                      <a:r>
                        <a:rPr lang="en-US" altLang="ja-JP" sz="800" b="0" i="0" u="none" strike="noStrike" dirty="0">
                          <a:solidFill>
                            <a:srgbClr val="000000"/>
                          </a:solidFill>
                          <a:latin typeface="Meiryo UI" panose="020B0604030504040204" pitchFamily="50" charset="-128"/>
                          <a:ea typeface="Meiryo UI" panose="020B0604030504040204" pitchFamily="50" charset="-128"/>
                        </a:rPr>
                        <a:t>(34)</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脳神経外科 </a:t>
                      </a:r>
                      <a:r>
                        <a:rPr lang="en-US" altLang="ko-KR" sz="800" b="0" i="0" u="none" strike="noStrike">
                          <a:solidFill>
                            <a:srgbClr val="000000"/>
                          </a:solidFill>
                          <a:latin typeface="Meiryo UI" panose="020B0604030504040204" pitchFamily="50" charset="-128"/>
                          <a:ea typeface="Meiryo UI" panose="020B0604030504040204" pitchFamily="50" charset="-128"/>
                        </a:rPr>
                        <a:t>(14)</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リウマチ</a:t>
                      </a:r>
                      <a:r>
                        <a:rPr lang="ko-KR" altLang="en-US" sz="800" b="0" i="0" u="none" strike="noStrike" dirty="0">
                          <a:solidFill>
                            <a:srgbClr val="000000"/>
                          </a:solidFill>
                          <a:latin typeface="Meiryo UI" panose="020B0604030504040204" pitchFamily="50" charset="-128"/>
                        </a:rPr>
                        <a:t>科 </a:t>
                      </a:r>
                      <a:r>
                        <a:rPr lang="en-US" altLang="ko-KR" sz="800" b="0" i="0" u="none" strike="noStrike" dirty="0">
                          <a:solidFill>
                            <a:srgbClr val="000000"/>
                          </a:solidFill>
                          <a:latin typeface="Meiryo UI" panose="020B0604030504040204" pitchFamily="50" charset="-128"/>
                          <a:ea typeface="Meiryo UI" panose="020B0604030504040204" pitchFamily="50" charset="-128"/>
                        </a:rPr>
                        <a:t>(35)</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呼吸器外科 </a:t>
                      </a:r>
                      <a:r>
                        <a:rPr lang="en-US" altLang="ko-KR" sz="800" b="0" i="0" u="none" strike="noStrike">
                          <a:solidFill>
                            <a:srgbClr val="000000"/>
                          </a:solidFill>
                          <a:latin typeface="Meiryo UI" panose="020B0604030504040204" pitchFamily="50" charset="-128"/>
                          <a:ea typeface="Meiryo UI" panose="020B0604030504040204" pitchFamily="50" charset="-128"/>
                        </a:rPr>
                        <a:t>(15)</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リハビリテー </a:t>
                      </a:r>
                      <a:r>
                        <a:rPr lang="en-US" altLang="ja-JP" sz="800" b="0" i="0" u="none" strike="noStrike" dirty="0">
                          <a:solidFill>
                            <a:srgbClr val="000000"/>
                          </a:solidFill>
                          <a:latin typeface="Meiryo UI" panose="020B0604030504040204" pitchFamily="50" charset="-128"/>
                          <a:ea typeface="Meiryo UI" panose="020B0604030504040204" pitchFamily="50" charset="-128"/>
                        </a:rPr>
                        <a:t>(36)</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心臓血管外科 </a:t>
                      </a:r>
                      <a:r>
                        <a:rPr lang="en-US" altLang="ko-KR" sz="800" b="0" i="0" u="none" strike="noStrike">
                          <a:solidFill>
                            <a:srgbClr val="000000"/>
                          </a:solidFill>
                          <a:latin typeface="Meiryo UI" panose="020B0604030504040204" pitchFamily="50" charset="-128"/>
                          <a:ea typeface="Meiryo UI" panose="020B0604030504040204" pitchFamily="50" charset="-128"/>
                        </a:rPr>
                        <a:t>(16)</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病理診断科 </a:t>
                      </a:r>
                      <a:r>
                        <a:rPr lang="en-US" altLang="ko-KR" sz="800" b="0" i="0" u="none" strike="noStrike" dirty="0">
                          <a:solidFill>
                            <a:srgbClr val="000000"/>
                          </a:solidFill>
                          <a:latin typeface="Meiryo UI" panose="020B0604030504040204" pitchFamily="50" charset="-128"/>
                          <a:ea typeface="Meiryo UI" panose="020B0604030504040204" pitchFamily="50" charset="-128"/>
                        </a:rPr>
                        <a:t>(37)</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小児外科 </a:t>
                      </a:r>
                      <a:r>
                        <a:rPr lang="en-US" altLang="ko-KR" sz="800" b="0" i="0" u="none" strike="noStrike">
                          <a:solidFill>
                            <a:srgbClr val="000000"/>
                          </a:solidFill>
                          <a:latin typeface="Meiryo UI" panose="020B0604030504040204" pitchFamily="50" charset="-128"/>
                          <a:ea typeface="Meiryo UI" panose="020B0604030504040204" pitchFamily="50" charset="-128"/>
                        </a:rPr>
                        <a:t>(17)</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臨床検査科 </a:t>
                      </a:r>
                      <a:r>
                        <a:rPr lang="en-US" altLang="ko-KR" sz="800" b="0" i="0" u="none" strike="noStrike" dirty="0">
                          <a:solidFill>
                            <a:srgbClr val="000000"/>
                          </a:solidFill>
                          <a:latin typeface="Meiryo UI" panose="020B0604030504040204" pitchFamily="50" charset="-128"/>
                          <a:ea typeface="Meiryo UI" panose="020B0604030504040204" pitchFamily="50" charset="-128"/>
                        </a:rPr>
                        <a:t>(38)</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皮膚ひ尿器科 </a:t>
                      </a:r>
                      <a:r>
                        <a:rPr lang="en-US" altLang="ja-JP" sz="800" b="0" i="0" u="none" strike="noStrike">
                          <a:solidFill>
                            <a:srgbClr val="000000"/>
                          </a:solidFill>
                          <a:latin typeface="Meiryo UI" panose="020B0604030504040204" pitchFamily="50" charset="-128"/>
                          <a:ea typeface="Meiryo UI" panose="020B0604030504040204" pitchFamily="50" charset="-128"/>
                        </a:rPr>
                        <a:t>(18)</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救急科 </a:t>
                      </a:r>
                      <a:r>
                        <a:rPr lang="en-US" altLang="ko-KR" sz="800" b="0" i="0" u="none" strike="noStrike" dirty="0">
                          <a:solidFill>
                            <a:srgbClr val="000000"/>
                          </a:solidFill>
                          <a:latin typeface="Meiryo UI" panose="020B0604030504040204" pitchFamily="50" charset="-128"/>
                          <a:ea typeface="Meiryo UI" panose="020B0604030504040204" pitchFamily="50" charset="-128"/>
                        </a:rPr>
                        <a:t>(39)</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9"/>
                  </a:ext>
                </a:extLst>
              </a:tr>
              <a:tr h="172270">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皮膚科 </a:t>
                      </a:r>
                      <a:r>
                        <a:rPr lang="en-US" altLang="ko-KR" sz="800" b="0" i="0" u="none" strike="noStrike">
                          <a:solidFill>
                            <a:srgbClr val="000000"/>
                          </a:solidFill>
                          <a:latin typeface="Meiryo UI" panose="020B0604030504040204" pitchFamily="50" charset="-128"/>
                          <a:ea typeface="Meiryo UI" panose="020B0604030504040204" pitchFamily="50" charset="-128"/>
                        </a:rPr>
                        <a:t>(19)</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ko-KR" altLang="en-US" sz="800" b="0" i="0" u="none" strike="noStrike" dirty="0">
                          <a:solidFill>
                            <a:srgbClr val="000000"/>
                          </a:solidFill>
                          <a:latin typeface="Meiryo UI" panose="020B0604030504040204" pitchFamily="50" charset="-128"/>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graphicFrame>
        <p:nvGraphicFramePr>
          <p:cNvPr id="8" name="표 7"/>
          <p:cNvGraphicFramePr>
            <a:graphicFrameLocks noGrp="1"/>
          </p:cNvGraphicFramePr>
          <p:nvPr>
            <p:extLst>
              <p:ext uri="{D42A27DB-BD31-4B8C-83A1-F6EECF244321}">
                <p14:modId xmlns:p14="http://schemas.microsoft.com/office/powerpoint/2010/main" val="2858471106"/>
              </p:ext>
            </p:extLst>
          </p:nvPr>
        </p:nvGraphicFramePr>
        <p:xfrm>
          <a:off x="4533900" y="1455379"/>
          <a:ext cx="4396740" cy="3631023"/>
        </p:xfrm>
        <a:graphic>
          <a:graphicData uri="http://schemas.openxmlformats.org/drawingml/2006/table">
            <a:tbl>
              <a:tblPr/>
              <a:tblGrid>
                <a:gridCol w="1042002">
                  <a:extLst>
                    <a:ext uri="{9D8B030D-6E8A-4147-A177-3AD203B41FA5}">
                      <a16:colId xmlns:a16="http://schemas.microsoft.com/office/drawing/2014/main" val="20000"/>
                    </a:ext>
                  </a:extLst>
                </a:gridCol>
                <a:gridCol w="1567239">
                  <a:extLst>
                    <a:ext uri="{9D8B030D-6E8A-4147-A177-3AD203B41FA5}">
                      <a16:colId xmlns:a16="http://schemas.microsoft.com/office/drawing/2014/main" val="20001"/>
                    </a:ext>
                  </a:extLst>
                </a:gridCol>
                <a:gridCol w="1787499">
                  <a:extLst>
                    <a:ext uri="{9D8B030D-6E8A-4147-A177-3AD203B41FA5}">
                      <a16:colId xmlns:a16="http://schemas.microsoft.com/office/drawing/2014/main" val="20002"/>
                    </a:ext>
                  </a:extLst>
                </a:gridCol>
              </a:tblGrid>
              <a:tr h="308324">
                <a:tc>
                  <a:txBody>
                    <a:bodyPr/>
                    <a:lstStyle/>
                    <a:p>
                      <a:pPr algn="ctr" fontAlgn="ctr"/>
                      <a:r>
                        <a:rPr lang="ko-KR" altLang="en-US" sz="800" b="1" i="0" u="none" strike="noStrike" dirty="0">
                          <a:solidFill>
                            <a:srgbClr val="000000"/>
                          </a:solidFill>
                          <a:latin typeface="Meiryo UI"/>
                        </a:rPr>
                        <a:t>項目</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a:rPr>
                        <a:t>内容</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800" b="1" i="0" u="none" strike="noStrike">
                          <a:solidFill>
                            <a:srgbClr val="000000"/>
                          </a:solidFill>
                          <a:latin typeface="Meiryo UI"/>
                        </a:rPr>
                        <a:t>凡例</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21851">
                <a:tc>
                  <a:txBody>
                    <a:bodyPr/>
                    <a:lstStyle/>
                    <a:p>
                      <a:pPr algn="ctr" fontAlgn="ctr"/>
                      <a:r>
                        <a:rPr lang="ja-JP" altLang="en-US" sz="800" b="0" i="0" u="none" strike="noStrike" dirty="0">
                          <a:solidFill>
                            <a:srgbClr val="000000"/>
                          </a:solidFill>
                          <a:latin typeface="Meiryo UI" panose="020B0604030504040204" pitchFamily="50" charset="-128"/>
                        </a:rPr>
                        <a:t>ルールグループ</a:t>
                      </a:r>
                      <a:r>
                        <a:rPr lang="ko-KR" altLang="en-US" sz="800" b="0" i="0" u="none" strike="noStrike" dirty="0">
                          <a:solidFill>
                            <a:srgbClr val="000000"/>
                          </a:solidFill>
                          <a:latin typeface="Meiryo UI" panose="020B0604030504040204" pitchFamily="50" charset="-128"/>
                        </a:rPr>
                        <a:t> </a:t>
                      </a:r>
                      <a:r>
                        <a:rPr lang="en-US" sz="800" b="0" i="0" u="none" strike="noStrike" dirty="0">
                          <a:solidFill>
                            <a:srgbClr val="000000"/>
                          </a:solidFill>
                          <a:latin typeface="Meiryo UI" panose="020B0604030504040204" pitchFamily="50" charset="-128"/>
                          <a:ea typeface="Meiryo UI" panose="020B0604030504040204" pitchFamily="50" charset="-128"/>
                        </a:rPr>
                        <a:t>ID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ルール </a:t>
                      </a:r>
                      <a:r>
                        <a:rPr lang="ja-JP" altLang="en-US" sz="800" b="0" i="0" u="none" strike="noStrike" dirty="0">
                          <a:solidFill>
                            <a:srgbClr val="000000"/>
                          </a:solidFill>
                          <a:latin typeface="Meiryo UI" panose="020B0604030504040204" pitchFamily="50" charset="-128"/>
                        </a:rPr>
                        <a:t>グループ</a:t>
                      </a:r>
                      <a:r>
                        <a:rPr lang="ko-KR" altLang="en-US" sz="800" b="0" i="0" u="none" strike="noStrike" dirty="0">
                          <a:solidFill>
                            <a:srgbClr val="000000"/>
                          </a:solidFill>
                          <a:latin typeface="Meiryo UI" panose="020B0604030504040204" pitchFamily="50" charset="-128"/>
                        </a:rPr>
                        <a:t> </a:t>
                      </a:r>
                      <a:r>
                        <a:rPr lang="en-US" sz="800" b="0" i="0" u="none" strike="noStrike" dirty="0">
                          <a:solidFill>
                            <a:srgbClr val="000000"/>
                          </a:solidFill>
                          <a:latin typeface="Meiryo UI" panose="020B0604030504040204" pitchFamily="50" charset="-128"/>
                          <a:ea typeface="Meiryo UI" panose="020B0604030504040204" pitchFamily="50" charset="-128"/>
                        </a:rPr>
                        <a:t>ID</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800" b="0" i="0" u="none" strike="noStrike">
                          <a:solidFill>
                            <a:srgbClr val="000000"/>
                          </a:solidFill>
                          <a:latin typeface="Meiryo UI" panose="020B0604030504040204" pitchFamily="50" charset="-128"/>
                          <a:ea typeface="Meiryo UI" panose="020B0604030504040204" pitchFamily="50" charset="-128"/>
                        </a:rPr>
                        <a:t>001</a:t>
                      </a:r>
                      <a:r>
                        <a:rPr lang="ja-JP" altLang="en-US" sz="800" b="0" i="0" u="none" strike="noStrike">
                          <a:solidFill>
                            <a:srgbClr val="000000"/>
                          </a:solidFill>
                          <a:latin typeface="Meiryo UI" panose="020B0604030504040204" pitchFamily="50" charset="-128"/>
                          <a:ea typeface="Meiryo UI" panose="020B0604030504040204" pitchFamily="50" charset="-128"/>
                        </a:rPr>
                        <a:t>から始まる、順次付与。</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3803">
                <a:tc>
                  <a:txBody>
                    <a:bodyPr/>
                    <a:lstStyle/>
                    <a:p>
                      <a:pPr algn="ctr" fontAlgn="ctr"/>
                      <a:r>
                        <a:rPr lang="ja-JP" altLang="en-US" sz="800" b="0" i="0" u="none" strike="noStrike" dirty="0">
                          <a:solidFill>
                            <a:srgbClr val="000000"/>
                          </a:solidFill>
                          <a:latin typeface="Meiryo UI" panose="020B0604030504040204" pitchFamily="50" charset="-128"/>
                        </a:rPr>
                        <a:t>ルールグループ</a:t>
                      </a:r>
                      <a:r>
                        <a:rPr lang="ko-KR" altLang="en-US" sz="800" b="0" i="0" u="none" strike="noStrike" dirty="0">
                          <a:solidFill>
                            <a:srgbClr val="000000"/>
                          </a:solidFill>
                          <a:latin typeface="Meiryo UI" panose="020B0604030504040204" pitchFamily="50" charset="-128"/>
                        </a:rPr>
                        <a:t>名称</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ルール グループ名称</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3803">
                <a:tc>
                  <a:txBody>
                    <a:bodyPr/>
                    <a:lstStyle/>
                    <a:p>
                      <a:pPr algn="ctr" fontAlgn="ctr"/>
                      <a:r>
                        <a:rPr lang="ko-KR" altLang="en-US" sz="800" b="0" i="0" u="none" strike="noStrike">
                          <a:solidFill>
                            <a:srgbClr val="000000"/>
                          </a:solidFill>
                          <a:latin typeface="Meiryo UI" panose="020B0604030504040204" pitchFamily="50" charset="-128"/>
                        </a:rPr>
                        <a:t>摘要区分</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ルール摘要区分</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*以下の内容のうちの</a:t>
                      </a:r>
                      <a:r>
                        <a:rPr lang="en-US" altLang="ja-JP" sz="800" b="0" i="0" u="none" strike="noStrike">
                          <a:solidFill>
                            <a:srgbClr val="000000"/>
                          </a:solidFill>
                          <a:latin typeface="Meiryo UI" panose="020B0604030504040204" pitchFamily="50" charset="-128"/>
                          <a:ea typeface="Meiryo UI" panose="020B0604030504040204" pitchFamily="50" charset="-128"/>
                        </a:rPr>
                        <a:t>1</a:t>
                      </a:r>
                      <a:r>
                        <a:rPr lang="ja-JP" altLang="en-US" sz="800" b="0" i="0" u="none" strike="noStrike">
                          <a:solidFill>
                            <a:srgbClr val="000000"/>
                          </a:solidFill>
                          <a:latin typeface="Meiryo UI" panose="020B0604030504040204" pitchFamily="50" charset="-128"/>
                          <a:ea typeface="Meiryo UI" panose="020B0604030504040204" pitchFamily="50" charset="-128"/>
                        </a:rPr>
                        <a:t>つを選択。</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コード表用番号 </a:t>
                      </a:r>
                      <a:r>
                        <a:rPr lang="en-US" altLang="ja-JP" sz="800" b="0" i="0" u="none" strike="noStrike" dirty="0">
                          <a:solidFill>
                            <a:srgbClr val="000000"/>
                          </a:solidFill>
                          <a:latin typeface="Meiryo UI" panose="020B0604030504040204" pitchFamily="50" charset="-128"/>
                          <a:ea typeface="Meiryo UI" panose="020B0604030504040204" pitchFamily="50" charset="-128"/>
                        </a:rPr>
                        <a:t>(CN)</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rowSpan="8">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*摘要区分に応じたマスター情報に基づいて設定する必要があります。</a:t>
                      </a:r>
                      <a:br>
                        <a:rPr lang="ja-JP" altLang="en-US" sz="800" b="0" i="0" u="none" strike="noStrike">
                          <a:solidFill>
                            <a:srgbClr val="000000"/>
                          </a:solidFill>
                          <a:latin typeface="Meiryo UI" panose="020B0604030504040204" pitchFamily="50" charset="-128"/>
                          <a:ea typeface="Meiryo UI" panose="020B0604030504040204" pitchFamily="50" charset="-128"/>
                        </a:rPr>
                      </a:b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マスター情報に該当する摘要コード、名称、標準コードを記入します。</a:t>
                      </a:r>
                      <a:br>
                        <a:rPr lang="ja-JP" altLang="en-US" sz="800" b="0" i="0" u="none" strike="noStrike">
                          <a:solidFill>
                            <a:srgbClr val="000000"/>
                          </a:solidFill>
                          <a:latin typeface="Meiryo UI" panose="020B0604030504040204" pitchFamily="50" charset="-128"/>
                          <a:ea typeface="Meiryo UI" panose="020B0604030504040204" pitchFamily="50" charset="-128"/>
                        </a:rPr>
                      </a:br>
                      <a:r>
                        <a:rPr lang="en-US" altLang="ja-JP" sz="800" b="0" i="0" u="none" strike="noStrike">
                          <a:solidFill>
                            <a:srgbClr val="000000"/>
                          </a:solidFill>
                          <a:latin typeface="Meiryo UI" panose="020B0604030504040204" pitchFamily="50" charset="-128"/>
                          <a:ea typeface="Meiryo UI" panose="020B0604030504040204" pitchFamily="50" charset="-128"/>
                        </a:rPr>
                        <a:t>- </a:t>
                      </a:r>
                      <a:r>
                        <a:rPr lang="ja-JP" altLang="en-US" sz="800" b="0" i="0" u="none" strike="noStrike">
                          <a:solidFill>
                            <a:srgbClr val="000000"/>
                          </a:solidFill>
                          <a:latin typeface="Meiryo UI" panose="020B0604030504040204" pitchFamily="50" charset="-128"/>
                          <a:ea typeface="Meiryo UI" panose="020B0604030504040204" pitchFamily="50" charset="-128"/>
                        </a:rPr>
                        <a:t>容量は医薬品の場合、表示されます。</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コメント </a:t>
                      </a:r>
                      <a:r>
                        <a:rPr lang="en-US" altLang="ja-JP" sz="800" b="0" i="0" u="none" strike="noStrike" dirty="0">
                          <a:solidFill>
                            <a:srgbClr val="000000"/>
                          </a:solidFill>
                          <a:latin typeface="Meiryo UI" panose="020B0604030504040204" pitchFamily="50" charset="-128"/>
                          <a:ea typeface="Meiryo UI" panose="020B0604030504040204" pitchFamily="50" charset="-128"/>
                        </a:rPr>
                        <a:t>(</a:t>
                      </a:r>
                      <a:r>
                        <a:rPr lang="en-US" sz="800" b="0" i="0" u="none" strike="noStrike" dirty="0">
                          <a:solidFill>
                            <a:srgbClr val="000000"/>
                          </a:solidFill>
                          <a:latin typeface="Meiryo UI" panose="020B0604030504040204" pitchFamily="50" charset="-128"/>
                          <a:ea typeface="Meiryo UI" panose="020B0604030504040204" pitchFamily="50" charset="-128"/>
                        </a:rPr>
                        <a:t>CO)</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dirty="0">
                          <a:solidFill>
                            <a:srgbClr val="000000"/>
                          </a:solidFill>
                          <a:latin typeface="Meiryo UI" panose="020B0604030504040204" pitchFamily="50" charset="-128"/>
                        </a:rPr>
                        <a:t>調剤行為 </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en-US" sz="800" b="0" i="0" u="none" strike="noStrike" dirty="0">
                          <a:solidFill>
                            <a:srgbClr val="000000"/>
                          </a:solidFill>
                          <a:latin typeface="Meiryo UI" panose="020B0604030504040204" pitchFamily="50" charset="-128"/>
                          <a:ea typeface="Meiryo UI" panose="020B0604030504040204" pitchFamily="50" charset="-128"/>
                        </a:rPr>
                        <a:t>CZ)</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dirty="0">
                          <a:solidFill>
                            <a:srgbClr val="000000"/>
                          </a:solidFill>
                          <a:latin typeface="Meiryo UI" panose="020B0604030504040204" pitchFamily="50" charset="-128"/>
                        </a:rPr>
                        <a:t>医薬品 </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en-US" sz="800" b="0" i="0" u="none" strike="noStrike" dirty="0">
                          <a:solidFill>
                            <a:srgbClr val="000000"/>
                          </a:solidFill>
                          <a:latin typeface="Meiryo UI" panose="020B0604030504040204" pitchFamily="50" charset="-128"/>
                          <a:ea typeface="Meiryo UI" panose="020B0604030504040204" pitchFamily="50" charset="-128"/>
                        </a:rPr>
                        <a:t>IY)</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a:solidFill>
                            <a:srgbClr val="000000"/>
                          </a:solidFill>
                          <a:latin typeface="Meiryo UI" panose="020B0604030504040204" pitchFamily="50" charset="-128"/>
                        </a:rPr>
                        <a:t>調剤行為 </a:t>
                      </a:r>
                      <a:r>
                        <a:rPr lang="en-US" altLang="ko-KR" sz="800" b="0" i="0" u="none" strike="noStrike">
                          <a:solidFill>
                            <a:srgbClr val="000000"/>
                          </a:solidFill>
                          <a:latin typeface="Meiryo UI" panose="020B0604030504040204" pitchFamily="50" charset="-128"/>
                          <a:ea typeface="Meiryo UI" panose="020B0604030504040204" pitchFamily="50" charset="-128"/>
                        </a:rPr>
                        <a:t>(</a:t>
                      </a:r>
                      <a:r>
                        <a:rPr lang="en-US" sz="800" b="0" i="0" u="none" strike="noStrike">
                          <a:solidFill>
                            <a:srgbClr val="000000"/>
                          </a:solidFill>
                          <a:latin typeface="Meiryo UI" panose="020B0604030504040204" pitchFamily="50" charset="-128"/>
                          <a:ea typeface="Meiryo UI" panose="020B0604030504040204" pitchFamily="50" charset="-128"/>
                        </a:rPr>
                        <a:t>KI)</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dirty="0">
                          <a:solidFill>
                            <a:srgbClr val="000000"/>
                          </a:solidFill>
                          <a:latin typeface="Meiryo UI" panose="020B0604030504040204" pitchFamily="50" charset="-128"/>
                        </a:rPr>
                        <a:t>診療行為 </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en-US" sz="800" b="0" i="0" u="none" strike="noStrike" dirty="0">
                          <a:solidFill>
                            <a:srgbClr val="000000"/>
                          </a:solidFill>
                          <a:latin typeface="Meiryo UI" panose="020B0604030504040204" pitchFamily="50" charset="-128"/>
                          <a:ea typeface="Meiryo UI" panose="020B0604030504040204" pitchFamily="50" charset="-128"/>
                        </a:rPr>
                        <a:t>SI)</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zh-TW" altLang="en-US" sz="800" b="0" i="0" u="none" strike="noStrike" dirty="0">
                          <a:solidFill>
                            <a:srgbClr val="000000"/>
                          </a:solidFill>
                          <a:latin typeface="Meiryo UI" panose="020B0604030504040204" pitchFamily="50" charset="-128"/>
                          <a:ea typeface="Meiryo UI" panose="020B0604030504040204" pitchFamily="50" charset="-128"/>
                        </a:rPr>
                        <a:t>歯科診療行為 </a:t>
                      </a:r>
                      <a:r>
                        <a:rPr lang="en-US" altLang="zh-TW" sz="800" b="0" i="0" u="none" strike="noStrike" dirty="0">
                          <a:solidFill>
                            <a:srgbClr val="000000"/>
                          </a:solidFill>
                          <a:latin typeface="Meiryo UI" panose="020B0604030504040204" pitchFamily="50" charset="-128"/>
                          <a:ea typeface="Meiryo UI" panose="020B0604030504040204" pitchFamily="50" charset="-128"/>
                        </a:rPr>
                        <a:t>(SS)</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dirty="0">
                          <a:solidFill>
                            <a:srgbClr val="000000"/>
                          </a:solidFill>
                          <a:latin typeface="Meiryo UI" panose="020B0604030504040204" pitchFamily="50" charset="-128"/>
                        </a:rPr>
                        <a:t>傷病名 </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en-US" sz="800" b="0" i="0" u="none" strike="noStrike" dirty="0">
                          <a:solidFill>
                            <a:srgbClr val="000000"/>
                          </a:solidFill>
                          <a:latin typeface="Meiryo UI" panose="020B0604030504040204" pitchFamily="50" charset="-128"/>
                          <a:ea typeface="Meiryo UI" panose="020B0604030504040204" pitchFamily="50" charset="-128"/>
                        </a:rPr>
                        <a:t>SY)</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vMerge="1">
                  <a:txBody>
                    <a:bodyPr/>
                    <a:lstStyle/>
                    <a:p>
                      <a:pPr latinLnBrk="1"/>
                      <a:endParaRPr lang="ko-KR" altLang="en-US"/>
                    </a:p>
                  </a:txBody>
                  <a:tcPr/>
                </a:tc>
                <a:tc>
                  <a:txBody>
                    <a:bodyPr/>
                    <a:lstStyle/>
                    <a:p>
                      <a:pPr algn="l" fontAlgn="ctr"/>
                      <a:r>
                        <a:rPr lang="ko-KR" altLang="en-US" sz="800" b="0" i="0" u="none" strike="noStrike" dirty="0">
                          <a:solidFill>
                            <a:srgbClr val="000000"/>
                          </a:solidFill>
                          <a:latin typeface="Meiryo UI" panose="020B0604030504040204" pitchFamily="50" charset="-128"/>
                        </a:rPr>
                        <a:t>特定器材 </a:t>
                      </a:r>
                      <a:r>
                        <a:rPr lang="en-US" altLang="ko-KR" sz="800" b="0" i="0" u="none" strike="noStrike" dirty="0">
                          <a:solidFill>
                            <a:srgbClr val="000000"/>
                          </a:solidFill>
                          <a:latin typeface="Meiryo UI" panose="020B0604030504040204" pitchFamily="50" charset="-128"/>
                          <a:ea typeface="Meiryo UI" panose="020B0604030504040204" pitchFamily="50" charset="-128"/>
                        </a:rPr>
                        <a:t>(</a:t>
                      </a:r>
                      <a:r>
                        <a:rPr lang="en-US" sz="800" b="0" i="0" u="none" strike="noStrike" dirty="0">
                          <a:solidFill>
                            <a:srgbClr val="000000"/>
                          </a:solidFill>
                          <a:latin typeface="Meiryo UI" panose="020B0604030504040204" pitchFamily="50" charset="-128"/>
                          <a:ea typeface="Meiryo UI" panose="020B0604030504040204" pitchFamily="50" charset="-128"/>
                        </a:rPr>
                        <a:t>TO)</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93803">
                <a:tc>
                  <a:txBody>
                    <a:bodyPr/>
                    <a:lstStyle/>
                    <a:p>
                      <a:pPr algn="ctr"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　</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薬価基準コード </a:t>
                      </a:r>
                      <a:r>
                        <a:rPr lang="en-US" altLang="ja-JP" sz="800" b="0" i="0" u="none" strike="noStrike" dirty="0">
                          <a:solidFill>
                            <a:srgbClr val="000000"/>
                          </a:solidFill>
                          <a:latin typeface="Meiryo UI" panose="020B0604030504040204" pitchFamily="50" charset="-128"/>
                          <a:ea typeface="Meiryo UI" panose="020B0604030504040204" pitchFamily="50" charset="-128"/>
                        </a:rPr>
                        <a:t>(YS)</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93803">
                <a:tc>
                  <a:txBody>
                    <a:bodyPr/>
                    <a:lstStyle/>
                    <a:p>
                      <a:pPr algn="ctr" fontAlgn="ctr"/>
                      <a:r>
                        <a:rPr lang="ko-KR" altLang="en-US" sz="800" b="0" i="0" u="none" strike="noStrike">
                          <a:solidFill>
                            <a:srgbClr val="000000"/>
                          </a:solidFill>
                          <a:latin typeface="Meiryo UI" panose="020B0604030504040204" pitchFamily="50" charset="-128"/>
                        </a:rPr>
                        <a:t>摘要</a:t>
                      </a:r>
                      <a:r>
                        <a:rPr lang="ja-JP" altLang="en-US" sz="800" b="0" i="0" u="none" strike="noStrike">
                          <a:solidFill>
                            <a:srgbClr val="000000"/>
                          </a:solidFill>
                          <a:latin typeface="Meiryo UI" panose="020B0604030504040204" pitchFamily="50" charset="-128"/>
                          <a:ea typeface="Meiryo UI" panose="020B0604030504040204" pitchFamily="50" charset="-128"/>
                        </a:rPr>
                        <a:t>コード</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ルール摘要コード</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マスター情報に基づいて表示されます。</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3803">
                <a:tc>
                  <a:txBody>
                    <a:bodyPr/>
                    <a:lstStyle/>
                    <a:p>
                      <a:pPr algn="ctr" fontAlgn="ctr"/>
                      <a:r>
                        <a:rPr lang="ko-KR" altLang="en-US" sz="800" b="0" i="0" u="none" strike="noStrike">
                          <a:solidFill>
                            <a:srgbClr val="000000"/>
                          </a:solidFill>
                          <a:latin typeface="Meiryo UI" panose="020B0604030504040204" pitchFamily="50" charset="-128"/>
                        </a:rPr>
                        <a:t>名称</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ja-JP" altLang="en-US" sz="800" b="0" i="0" u="none" strike="noStrike">
                          <a:solidFill>
                            <a:srgbClr val="000000"/>
                          </a:solidFill>
                          <a:latin typeface="Meiryo UI" panose="020B0604030504040204" pitchFamily="50" charset="-128"/>
                          <a:ea typeface="Meiryo UI" panose="020B0604030504040204" pitchFamily="50" charset="-128"/>
                        </a:rPr>
                        <a:t>ルール摘要コード名称</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マスター情報に基づいて表示されます。</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93803">
                <a:tc>
                  <a:txBody>
                    <a:bodyPr/>
                    <a:lstStyle/>
                    <a:p>
                      <a:pPr algn="ctr" fontAlgn="ctr"/>
                      <a:r>
                        <a:rPr lang="ko-KR" altLang="en-US" sz="800" b="0" i="0" u="none" strike="noStrike">
                          <a:solidFill>
                            <a:srgbClr val="000000"/>
                          </a:solidFill>
                          <a:latin typeface="Meiryo UI" panose="020B0604030504040204" pitchFamily="50" charset="-128"/>
                        </a:rPr>
                        <a:t>標準</a:t>
                      </a:r>
                      <a:r>
                        <a:rPr lang="ja-JP" altLang="en-US" sz="800" b="0" i="0" u="none" strike="noStrike">
                          <a:solidFill>
                            <a:srgbClr val="000000"/>
                          </a:solidFill>
                          <a:latin typeface="Meiryo UI" panose="020B0604030504040204" pitchFamily="50" charset="-128"/>
                          <a:ea typeface="Meiryo UI" panose="020B0604030504040204" pitchFamily="50" charset="-128"/>
                        </a:rPr>
                        <a:t>コード</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標準</a:t>
                      </a:r>
                      <a:r>
                        <a:rPr lang="ja-JP" altLang="en-US" sz="800" b="0" i="0" u="none" strike="noStrike">
                          <a:solidFill>
                            <a:srgbClr val="000000"/>
                          </a:solidFill>
                          <a:latin typeface="Meiryo UI" panose="020B0604030504040204" pitchFamily="50" charset="-128"/>
                          <a:ea typeface="Meiryo UI" panose="020B0604030504040204" pitchFamily="50" charset="-128"/>
                        </a:rPr>
                        <a:t>コード</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マスター情報に基づいて表示されます。</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3803">
                <a:tc>
                  <a:txBody>
                    <a:bodyPr/>
                    <a:lstStyle/>
                    <a:p>
                      <a:pPr algn="ctr" fontAlgn="ctr"/>
                      <a:r>
                        <a:rPr lang="ko-KR" altLang="en-US" sz="800" b="0" i="0" u="none" strike="noStrike">
                          <a:solidFill>
                            <a:srgbClr val="000000"/>
                          </a:solidFill>
                          <a:latin typeface="Meiryo UI" panose="020B0604030504040204" pitchFamily="50" charset="-128"/>
                        </a:rPr>
                        <a:t>容量</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ko-KR" altLang="en-US" sz="800" b="0" i="0" u="none" strike="noStrike">
                          <a:solidFill>
                            <a:srgbClr val="000000"/>
                          </a:solidFill>
                          <a:latin typeface="Meiryo UI" panose="020B0604030504040204" pitchFamily="50" charset="-128"/>
                        </a:rPr>
                        <a:t>使用量</a:t>
                      </a:r>
                      <a:r>
                        <a:rPr lang="en-US" altLang="ko-KR" sz="800" b="0" i="0" u="none" strike="noStrike">
                          <a:solidFill>
                            <a:srgbClr val="000000"/>
                          </a:solidFill>
                          <a:latin typeface="Meiryo UI" panose="020B0604030504040204" pitchFamily="50" charset="-128"/>
                          <a:ea typeface="Meiryo UI" panose="020B0604030504040204" pitchFamily="50" charset="-128"/>
                        </a:rPr>
                        <a:t>×</a:t>
                      </a:r>
                      <a:r>
                        <a:rPr lang="ko-KR" altLang="en-US" sz="800" b="0" i="0" u="none" strike="noStrike">
                          <a:solidFill>
                            <a:srgbClr val="000000"/>
                          </a:solidFill>
                          <a:latin typeface="Meiryo UI" panose="020B0604030504040204" pitchFamily="50" charset="-128"/>
                        </a:rPr>
                        <a:t>単位</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latin typeface="Meiryo UI" panose="020B0604030504040204" pitchFamily="50" charset="-128"/>
                          <a:ea typeface="Meiryo UI" panose="020B0604030504040204" pitchFamily="50" charset="-128"/>
                        </a:rPr>
                        <a:t>マスター情報に基づいて表示されます。</a:t>
                      </a:r>
                    </a:p>
                  </a:txBody>
                  <a:tcPr marL="8809" marR="8809" marT="8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
        <p:nvSpPr>
          <p:cNvPr id="9"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設定方式で点検ルールのロジックを管理する部分です。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1"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3"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ルール段階詳細項目（４／４）</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7" name="Text Box 5"/>
          <p:cNvSpPr txBox="1">
            <a:spLocks noChangeArrowheads="1"/>
          </p:cNvSpPr>
          <p:nvPr/>
        </p:nvSpPr>
        <p:spPr bwMode="auto">
          <a:xfrm>
            <a:off x="298450" y="1966913"/>
            <a:ext cx="2779713" cy="1200329"/>
          </a:xfrm>
          <a:prstGeom prst="rect">
            <a:avLst/>
          </a:prstGeom>
          <a:solidFill>
            <a:schemeClr val="tx1"/>
          </a:solidFill>
          <a:ln w="9525">
            <a:noFill/>
            <a:miter lim="800000"/>
            <a:headEnd/>
            <a:tailEnd/>
          </a:ln>
        </p:spPr>
        <p:txBody>
          <a:bodyPr>
            <a:spAutoFit/>
          </a:bodyPr>
          <a:lstStyle/>
          <a:p>
            <a:pPr marL="182563" indent="-182563">
              <a:spcBef>
                <a:spcPct val="50000"/>
              </a:spcBef>
            </a:pPr>
            <a:r>
              <a:rPr lang="ja-JP" altLang="en-US" sz="900" b="0" dirty="0">
                <a:latin typeface="Meiryo UI" pitchFamily="34" charset="-128"/>
                <a:ea typeface="Meiryo UI" pitchFamily="34" charset="-128"/>
              </a:rPr>
              <a:t>１）ルールグループは診療行為、医薬品、特定の器材、傷病名のつづりで、それぞれのルールグループは、同じマスターの項目で構成できます。</a:t>
            </a:r>
            <a:endParaRPr lang="en-US" altLang="ko-KR" sz="900" b="0" dirty="0">
              <a:latin typeface="Meiryo UI" pitchFamily="34" charset="-128"/>
              <a:ea typeface="Meiryo UI" pitchFamily="34" charset="-128"/>
            </a:endParaRPr>
          </a:p>
          <a:p>
            <a:pPr marL="182563" indent="-182563">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２）それぞれのルール段階ごとに複数のルールグループを接続することができ、一つのルールグループは、多数のルール段階に接続することができます。</a:t>
            </a:r>
            <a:endParaRPr lang="en-US" altLang="ko-KR" sz="900" b="0" dirty="0">
              <a:latin typeface="Meiryo UI" pitchFamily="34" charset="-128"/>
              <a:ea typeface="Meiryo UI" pitchFamily="34" charset="-128"/>
            </a:endParaRPr>
          </a:p>
        </p:txBody>
      </p:sp>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174</a:t>
            </a:fld>
            <a:endParaRPr lang="en-US" altLang="ko-KR"/>
          </a:p>
        </p:txBody>
      </p:sp>
      <p:sp>
        <p:nvSpPr>
          <p:cNvPr id="12"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設定方式で点検ルールのデータを管理する部分です。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3"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8.5</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4"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ルールグループ</a:t>
            </a:r>
            <a:endParaRPr kumimoji="1" lang="ko-KR" altLang="en-US" dirty="0">
              <a:solidFill>
                <a:srgbClr val="003399"/>
              </a:solidFill>
              <a:latin typeface="Meiryo UI" pitchFamily="34" charset="-128"/>
              <a:ea typeface="ＭＳ ゴシック" pitchFamily="49" charset="-128"/>
            </a:endParaRPr>
          </a:p>
        </p:txBody>
      </p:sp>
      <p:pic>
        <p:nvPicPr>
          <p:cNvPr id="2" name="図 1"/>
          <p:cNvPicPr>
            <a:picLocks noChangeAspect="1"/>
          </p:cNvPicPr>
          <p:nvPr/>
        </p:nvPicPr>
        <p:blipFill>
          <a:blip r:embed="rId3"/>
          <a:stretch>
            <a:fillRect/>
          </a:stretch>
        </p:blipFill>
        <p:spPr>
          <a:xfrm>
            <a:off x="3851275" y="1759744"/>
            <a:ext cx="4933950" cy="44577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5"/>
          <p:cNvSpPr txBox="1">
            <a:spLocks noChangeArrowheads="1"/>
          </p:cNvSpPr>
          <p:nvPr/>
        </p:nvSpPr>
        <p:spPr bwMode="auto">
          <a:xfrm>
            <a:off x="298450" y="1966913"/>
            <a:ext cx="2728835" cy="2377574"/>
          </a:xfrm>
          <a:prstGeom prst="rect">
            <a:avLst/>
          </a:prstGeom>
          <a:solidFill>
            <a:schemeClr val="tx1"/>
          </a:solidFill>
          <a:ln w="9525">
            <a:noFill/>
            <a:miter lim="800000"/>
            <a:headEnd/>
            <a:tailEnd/>
          </a:ln>
        </p:spPr>
        <p:txBody>
          <a:bodyPr wrap="square">
            <a:spAutoFit/>
          </a:bodyPr>
          <a:lstStyle/>
          <a:p>
            <a:pPr marL="182563" indent="-182563">
              <a:spcBef>
                <a:spcPct val="50000"/>
              </a:spcBef>
            </a:pPr>
            <a:r>
              <a:rPr lang="ja-JP" altLang="en-US" sz="900" b="0" dirty="0">
                <a:latin typeface="Meiryo UI" pitchFamily="34" charset="-128"/>
                <a:ea typeface="Meiryo UI" pitchFamily="34" charset="-128"/>
              </a:rPr>
              <a:t>１）対象の項目は、設定方法のルール段階</a:t>
            </a:r>
            <a:r>
              <a:rPr lang="en-US" altLang="ja-JP" sz="900" b="0" dirty="0">
                <a:latin typeface="Meiryo UI" pitchFamily="34" charset="-128"/>
                <a:ea typeface="Meiryo UI" pitchFamily="34" charset="-128"/>
              </a:rPr>
              <a:t>0</a:t>
            </a:r>
            <a:r>
              <a:rPr lang="ja-JP" altLang="en-US" sz="900" b="0" dirty="0">
                <a:latin typeface="Meiryo UI" pitchFamily="34" charset="-128"/>
                <a:ea typeface="Meiryo UI" pitchFamily="34" charset="-128"/>
              </a:rPr>
              <a:t>のルールグループに当たります。</a:t>
            </a:r>
            <a:endParaRPr lang="en-US" altLang="ja-JP" sz="900" b="0" dirty="0">
              <a:latin typeface="Meiryo UI" pitchFamily="34" charset="-128"/>
              <a:ea typeface="Meiryo UI" pitchFamily="34" charset="-128"/>
            </a:endParaRPr>
          </a:p>
          <a:p>
            <a:pPr marL="182563" indent="-182563">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２）参照、傷病の項目は、設定方法のルール段階１以上のルールグループに当たります。 </a:t>
            </a:r>
            <a:endParaRPr lang="en-US" altLang="ja-JP" sz="900" b="0" dirty="0">
              <a:latin typeface="Meiryo UI" pitchFamily="34" charset="-128"/>
              <a:ea typeface="Meiryo UI" pitchFamily="34" charset="-128"/>
            </a:endParaRPr>
          </a:p>
          <a:p>
            <a:pPr marL="182563" indent="-182563">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３）項目ごとに加算コードを追加するか、または修飾語を追加して詳細に対象、参照、傷病を設定することができます。</a:t>
            </a:r>
          </a:p>
          <a:p>
            <a:pPr marL="182563" indent="-182563">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４）それぞれのコードごとにオプションを設定して、点検ルールで使用することができます。</a:t>
            </a:r>
            <a:endParaRPr lang="en-US" altLang="ja-JP" sz="900" b="0" dirty="0">
              <a:latin typeface="Meiryo UI" pitchFamily="34" charset="-128"/>
              <a:ea typeface="Meiryo UI" pitchFamily="34" charset="-128"/>
            </a:endParaRPr>
          </a:p>
          <a:p>
            <a:pPr marL="182563" indent="-182563">
              <a:spcBef>
                <a:spcPct val="50000"/>
              </a:spcBef>
            </a:pPr>
            <a:endParaRPr lang="en-US" altLang="ko-KR" sz="900" b="0" dirty="0">
              <a:latin typeface="Meiryo UI" pitchFamily="34" charset="-128"/>
              <a:ea typeface="Meiryo UI" pitchFamily="34" charset="-128"/>
            </a:endParaRPr>
          </a:p>
        </p:txBody>
      </p:sp>
      <p:pic>
        <p:nvPicPr>
          <p:cNvPr id="118792" name="Picture 2"/>
          <p:cNvPicPr>
            <a:picLocks noChangeAspect="1" noChangeArrowheads="1"/>
          </p:cNvPicPr>
          <p:nvPr/>
        </p:nvPicPr>
        <p:blipFill>
          <a:blip r:embed="rId3" cstate="print"/>
          <a:srcRect/>
          <a:stretch>
            <a:fillRect/>
          </a:stretch>
        </p:blipFill>
        <p:spPr bwMode="auto">
          <a:xfrm>
            <a:off x="3152775" y="1654175"/>
            <a:ext cx="5864225" cy="4337050"/>
          </a:xfrm>
          <a:prstGeom prst="rect">
            <a:avLst/>
          </a:prstGeom>
          <a:noFill/>
          <a:ln w="9525" algn="ctr">
            <a:noFill/>
            <a:miter lim="800000"/>
            <a:headEnd/>
            <a:tailEnd/>
          </a:ln>
        </p:spPr>
      </p:pic>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0" name="Text Box 271"/>
          <p:cNvSpPr txBox="1">
            <a:spLocks noChangeArrowheads="1"/>
          </p:cNvSpPr>
          <p:nvPr/>
        </p:nvSpPr>
        <p:spPr bwMode="auto">
          <a:xfrm>
            <a:off x="387350" y="1654175"/>
            <a:ext cx="864937"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175</a:t>
            </a:fld>
            <a:endParaRPr lang="en-US" altLang="ko-KR"/>
          </a:p>
        </p:txBody>
      </p:sp>
      <p:sp>
        <p:nvSpPr>
          <p:cNvPr id="12"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コーディング方式で点検ルールのデータを管理する部分です。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3"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8.6</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4"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対象、参照、傷病</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116D3B5F-FC98-41E7-9412-03166E023723}"/>
              </a:ext>
            </a:extLst>
          </p:cNvPr>
          <p:cNvPicPr>
            <a:picLocks noChangeAspect="1" noChangeArrowheads="1"/>
          </p:cNvPicPr>
          <p:nvPr/>
        </p:nvPicPr>
        <p:blipFill>
          <a:blip r:embed="rId3" cstate="print"/>
          <a:srcRect/>
          <a:stretch>
            <a:fillRect/>
          </a:stretch>
        </p:blipFill>
        <p:spPr bwMode="auto">
          <a:xfrm>
            <a:off x="6199137" y="1677543"/>
            <a:ext cx="2840355" cy="3989070"/>
          </a:xfrm>
          <a:prstGeom prst="rect">
            <a:avLst/>
          </a:prstGeom>
          <a:noFill/>
          <a:ln w="9525">
            <a:noFill/>
            <a:miter lim="800000"/>
            <a:headEnd/>
            <a:tailEnd/>
          </a:ln>
          <a:effectLst/>
        </p:spPr>
      </p:pic>
      <p:pic>
        <p:nvPicPr>
          <p:cNvPr id="4" name="図 3">
            <a:extLst>
              <a:ext uri="{FF2B5EF4-FFF2-40B4-BE49-F238E27FC236}">
                <a16:creationId xmlns:a16="http://schemas.microsoft.com/office/drawing/2014/main" id="{F7495E0B-1647-46C0-A7C2-19E3B73579F6}"/>
              </a:ext>
            </a:extLst>
          </p:cNvPr>
          <p:cNvPicPr>
            <a:picLocks noChangeAspect="1"/>
          </p:cNvPicPr>
          <p:nvPr/>
        </p:nvPicPr>
        <p:blipFill>
          <a:blip r:embed="rId4"/>
          <a:stretch>
            <a:fillRect/>
          </a:stretch>
        </p:blipFill>
        <p:spPr>
          <a:xfrm>
            <a:off x="3178202" y="1655749"/>
            <a:ext cx="2964482" cy="4642644"/>
          </a:xfrm>
          <a:prstGeom prst="rect">
            <a:avLst/>
          </a:prstGeom>
        </p:spPr>
      </p:pic>
      <p:sp>
        <p:nvSpPr>
          <p:cNvPr id="119812"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19817" name="Text Box 5"/>
          <p:cNvSpPr txBox="1">
            <a:spLocks noChangeArrowheads="1"/>
          </p:cNvSpPr>
          <p:nvPr/>
        </p:nvSpPr>
        <p:spPr bwMode="auto">
          <a:xfrm>
            <a:off x="298450" y="1966913"/>
            <a:ext cx="2863850" cy="4385816"/>
          </a:xfrm>
          <a:prstGeom prst="rect">
            <a:avLst/>
          </a:prstGeom>
          <a:noFill/>
          <a:ln w="9525">
            <a:noFill/>
            <a:miter lim="800000"/>
            <a:headEnd/>
            <a:tailEnd/>
          </a:ln>
        </p:spPr>
        <p:txBody>
          <a:bodyPr wrap="square">
            <a:spAutoFit/>
          </a:bodyPr>
          <a:lstStyle/>
          <a:p>
            <a:pPr marL="180975" indent="-180975">
              <a:spcBef>
                <a:spcPct val="50000"/>
              </a:spcBef>
            </a:pPr>
            <a:r>
              <a:rPr lang="ja-JP" altLang="en-US" sz="900" b="0" dirty="0">
                <a:latin typeface="Meiryo UI" panose="020B0604030504040204" pitchFamily="50" charset="-128"/>
                <a:ea typeface="Meiryo UI" panose="020B0604030504040204" pitchFamily="50" charset="-128"/>
              </a:rPr>
              <a:t>１）まず、ルール情報を入力するために、①の</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追加</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ボタンをクリックして、</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ルール</a:t>
            </a:r>
            <a:r>
              <a:rPr lang="en-US" altLang="ja-JP" sz="900" b="0" dirty="0">
                <a:latin typeface="Meiryo UI" panose="020B0604030504040204" pitchFamily="50" charset="-128"/>
                <a:ea typeface="Meiryo UI" panose="020B0604030504040204" pitchFamily="50" charset="-128"/>
              </a:rPr>
              <a:t>ID</a:t>
            </a:r>
            <a:r>
              <a:rPr lang="ja-JP" altLang="en-US" sz="900" b="0" dirty="0">
                <a:latin typeface="Meiryo UI" panose="020B0604030504040204" pitchFamily="50" charset="-128"/>
                <a:ea typeface="Meiryo UI" panose="020B0604030504040204" pitchFamily="50" charset="-128"/>
              </a:rPr>
              <a:t>採番</a:t>
            </a: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画面を表示します。</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規則にあたるルール</a:t>
            </a:r>
            <a:r>
              <a:rPr lang="en-US" altLang="ja-JP" sz="900" b="0" dirty="0">
                <a:latin typeface="Meiryo UI" panose="020B0604030504040204" pitchFamily="50" charset="-128"/>
                <a:ea typeface="Meiryo UI" panose="020B0604030504040204" pitchFamily="50" charset="-128"/>
              </a:rPr>
              <a:t>ID</a:t>
            </a:r>
            <a:r>
              <a:rPr lang="ja-JP" altLang="en-US" sz="900" b="0" dirty="0">
                <a:latin typeface="Meiryo UI" panose="020B0604030504040204" pitchFamily="50" charset="-128"/>
                <a:ea typeface="Meiryo UI" panose="020B0604030504040204" pitchFamily="50" charset="-128"/>
              </a:rPr>
              <a:t>の作成のためにこの画面を使用します。</a:t>
            </a:r>
            <a:endParaRPr lang="en-US" altLang="ko-KR" sz="900" b="0" dirty="0">
              <a:latin typeface="Meiryo UI" panose="020B0604030504040204" pitchFamily="50" charset="-128"/>
              <a:ea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２）ルール</a:t>
            </a:r>
            <a:r>
              <a:rPr lang="en-US" altLang="ja-JP" sz="900" b="0" dirty="0">
                <a:latin typeface="Meiryo UI" panose="020B0604030504040204" pitchFamily="50" charset="-128"/>
                <a:ea typeface="Meiryo UI" panose="020B0604030504040204" pitchFamily="50" charset="-128"/>
              </a:rPr>
              <a:t>ID</a:t>
            </a:r>
            <a:r>
              <a:rPr lang="ja-JP" altLang="en-US" sz="900" b="0" dirty="0">
                <a:latin typeface="Meiryo UI" panose="020B0604030504040204" pitchFamily="50" charset="-128"/>
                <a:ea typeface="Meiryo UI" panose="020B0604030504040204" pitchFamily="50" charset="-128"/>
              </a:rPr>
              <a:t>は、半角の英数字</a:t>
            </a:r>
            <a:r>
              <a:rPr lang="en-US" altLang="ja-JP" sz="900" b="0" dirty="0">
                <a:latin typeface="Meiryo UI" panose="020B0604030504040204" pitchFamily="50" charset="-128"/>
                <a:ea typeface="Meiryo UI" panose="020B0604030504040204" pitchFamily="50" charset="-128"/>
              </a:rPr>
              <a:t>10</a:t>
            </a:r>
            <a:r>
              <a:rPr lang="ja-JP" altLang="en-US" sz="900" b="0" dirty="0">
                <a:latin typeface="Meiryo UI" panose="020B0604030504040204" pitchFamily="50" charset="-128"/>
                <a:ea typeface="Meiryo UI" panose="020B0604030504040204" pitchFamily="50" charset="-128"/>
              </a:rPr>
              <a:t>桁で構成されます。</a:t>
            </a:r>
          </a:p>
          <a:p>
            <a:pPr marL="177800" indent="-177800">
              <a:spcBef>
                <a:spcPct val="50000"/>
              </a:spcBef>
            </a:pPr>
            <a:r>
              <a:rPr lang="ja-JP" altLang="en-US" sz="900" b="0" dirty="0">
                <a:latin typeface="Meiryo UI" panose="020B0604030504040204" pitchFamily="50" charset="-128"/>
                <a:ea typeface="Meiryo UI" panose="020B0604030504040204" pitchFamily="50" charset="-128"/>
              </a:rPr>
              <a:t>　　　最初の</a:t>
            </a:r>
            <a:r>
              <a:rPr lang="en-US" altLang="ja-JP" sz="900" b="0" dirty="0">
                <a:latin typeface="Meiryo UI" panose="020B0604030504040204" pitchFamily="50" charset="-128"/>
                <a:ea typeface="Meiryo UI" panose="020B0604030504040204" pitchFamily="50" charset="-128"/>
              </a:rPr>
              <a:t>2</a:t>
            </a:r>
            <a:r>
              <a:rPr lang="ja-JP" altLang="en-US" sz="900" b="0" dirty="0">
                <a:latin typeface="Meiryo UI" panose="020B0604030504040204" pitchFamily="50" charset="-128"/>
                <a:ea typeface="Meiryo UI" panose="020B0604030504040204" pitchFamily="50" charset="-128"/>
              </a:rPr>
              <a:t>桁は、会社コードで自動的に付与されます。</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　　　次の</a:t>
            </a:r>
            <a:r>
              <a:rPr lang="en-US" altLang="ja-JP" sz="900" b="0" dirty="0">
                <a:latin typeface="Meiryo UI" panose="020B0604030504040204" pitchFamily="50" charset="-128"/>
                <a:ea typeface="Meiryo UI" panose="020B0604030504040204" pitchFamily="50" charset="-128"/>
              </a:rPr>
              <a:t>4</a:t>
            </a:r>
            <a:r>
              <a:rPr lang="ja-JP" altLang="en-US" sz="900" b="0" dirty="0">
                <a:latin typeface="Meiryo UI" panose="020B0604030504040204" pitchFamily="50" charset="-128"/>
                <a:ea typeface="Meiryo UI" panose="020B0604030504040204" pitchFamily="50" charset="-128"/>
              </a:rPr>
              <a:t>桁は対象の分類で設定されます。</a:t>
            </a:r>
          </a:p>
          <a:p>
            <a:pPr marL="177800" indent="-177800">
              <a:spcBef>
                <a:spcPct val="50000"/>
              </a:spcBef>
            </a:pPr>
            <a:r>
              <a:rPr lang="ja-JP" altLang="en-US" sz="900" b="0" dirty="0">
                <a:latin typeface="Meiryo UI" panose="020B0604030504040204" pitchFamily="50" charset="-128"/>
                <a:ea typeface="Meiryo UI" panose="020B0604030504040204" pitchFamily="50" charset="-128"/>
              </a:rPr>
              <a:t>　　　次の</a:t>
            </a:r>
            <a:r>
              <a:rPr lang="en-US" altLang="ja-JP" sz="900" b="0" dirty="0">
                <a:latin typeface="Meiryo UI" panose="020B0604030504040204" pitchFamily="50" charset="-128"/>
                <a:ea typeface="Meiryo UI" panose="020B0604030504040204" pitchFamily="50" charset="-128"/>
              </a:rPr>
              <a:t>1</a:t>
            </a:r>
            <a:r>
              <a:rPr lang="ja-JP" altLang="en-US" sz="900" b="0" dirty="0">
                <a:latin typeface="Meiryo UI" panose="020B0604030504040204" pitchFamily="50" charset="-128"/>
                <a:ea typeface="Meiryo UI" panose="020B0604030504040204" pitchFamily="50" charset="-128"/>
              </a:rPr>
              <a:t>桁は④の種別の選択でシステムで自動付与されます。（</a:t>
            </a:r>
            <a:r>
              <a:rPr lang="en-US" altLang="ja-JP" sz="900" b="0" dirty="0">
                <a:latin typeface="Meiryo UI" panose="020B0604030504040204" pitchFamily="50" charset="-128"/>
                <a:ea typeface="Meiryo UI" panose="020B0604030504040204" pitchFamily="50" charset="-128"/>
              </a:rPr>
              <a:t>M</a:t>
            </a:r>
            <a:r>
              <a:rPr lang="ja-JP" altLang="en-US" sz="900" b="0" dirty="0">
                <a:latin typeface="Meiryo UI" panose="020B0604030504040204" pitchFamily="50" charset="-128"/>
                <a:ea typeface="Meiryo UI" panose="020B0604030504040204" pitchFamily="50" charset="-128"/>
              </a:rPr>
              <a:t>：医科、</a:t>
            </a:r>
            <a:r>
              <a:rPr lang="en-US" altLang="ja-JP" sz="900" b="0" dirty="0">
                <a:latin typeface="Meiryo UI" panose="020B0604030504040204" pitchFamily="50" charset="-128"/>
                <a:ea typeface="Meiryo UI" panose="020B0604030504040204" pitchFamily="50" charset="-128"/>
              </a:rPr>
              <a:t>D</a:t>
            </a:r>
            <a:r>
              <a:rPr lang="ja-JP" altLang="en-US" sz="900" b="0" dirty="0">
                <a:latin typeface="Meiryo UI" panose="020B0604030504040204" pitchFamily="50" charset="-128"/>
                <a:ea typeface="Meiryo UI" panose="020B0604030504040204" pitchFamily="50" charset="-128"/>
              </a:rPr>
              <a:t>：歯科、</a:t>
            </a:r>
            <a:r>
              <a:rPr lang="en-US" altLang="ja-JP" sz="900" b="0" dirty="0">
                <a:latin typeface="Meiryo UI" panose="020B0604030504040204" pitchFamily="50" charset="-128"/>
                <a:ea typeface="Meiryo UI" panose="020B0604030504040204" pitchFamily="50" charset="-128"/>
              </a:rPr>
              <a:t>DPC</a:t>
            </a:r>
            <a:r>
              <a:rPr lang="ja-JP" altLang="en-US" sz="900" b="0" dirty="0">
                <a:latin typeface="Meiryo UI" panose="020B0604030504040204" pitchFamily="50" charset="-128"/>
                <a:ea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rPr>
              <a:t>C</a:t>
            </a:r>
            <a:r>
              <a:rPr lang="ja-JP" altLang="en-US" sz="900" b="0" dirty="0">
                <a:latin typeface="Meiryo UI" panose="020B0604030504040204" pitchFamily="50" charset="-128"/>
                <a:ea typeface="Meiryo UI" panose="020B0604030504040204" pitchFamily="50" charset="-128"/>
              </a:rPr>
              <a:t>）</a:t>
            </a:r>
          </a:p>
          <a:p>
            <a:pPr marL="177800" indent="-177800">
              <a:spcBef>
                <a:spcPct val="50000"/>
              </a:spcBef>
            </a:pPr>
            <a:r>
              <a:rPr lang="ja-JP" altLang="en-US" sz="900" b="0" dirty="0">
                <a:latin typeface="Meiryo UI" panose="020B0604030504040204" pitchFamily="50" charset="-128"/>
                <a:ea typeface="Meiryo UI" panose="020B0604030504040204" pitchFamily="50" charset="-128"/>
              </a:rPr>
              <a:t>	最後の</a:t>
            </a:r>
            <a:r>
              <a:rPr lang="en-US" altLang="ja-JP" sz="900" b="0" dirty="0">
                <a:latin typeface="Meiryo UI" panose="020B0604030504040204" pitchFamily="50" charset="-128"/>
                <a:ea typeface="Meiryo UI" panose="020B0604030504040204" pitchFamily="50" charset="-128"/>
              </a:rPr>
              <a:t>3</a:t>
            </a:r>
            <a:r>
              <a:rPr lang="ja-JP" altLang="en-US" sz="900" b="0" dirty="0">
                <a:latin typeface="Meiryo UI" panose="020B0604030504040204" pitchFamily="50" charset="-128"/>
                <a:ea typeface="Meiryo UI" panose="020B0604030504040204" pitchFamily="50" charset="-128"/>
              </a:rPr>
              <a:t>桁は②の「採番」ボタンで一連番号を付与します。</a:t>
            </a:r>
            <a:endParaRPr lang="ko-KR" altLang="ko-KR" sz="900" b="0" dirty="0">
              <a:latin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３）ルールの名称を入力して、③の</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適用</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ボタンをクリックすると、基本的なルール情報の入力が完了します。</a:t>
            </a:r>
            <a:endParaRPr lang="en-US" altLang="ja-JP" sz="900" b="0" dirty="0">
              <a:latin typeface="Meiryo UI" panose="020B0604030504040204" pitchFamily="50" charset="-128"/>
              <a:ea typeface="Meiryo UI" panose="020B0604030504040204" pitchFamily="50" charset="-128"/>
            </a:endParaRPr>
          </a:p>
          <a:p>
            <a:pPr marL="180975" indent="-180975">
              <a:spcBef>
                <a:spcPct val="50000"/>
              </a:spcBef>
            </a:pPr>
            <a:r>
              <a:rPr lang="ja-JP" altLang="en-US" sz="900" b="0" dirty="0">
                <a:latin typeface="Meiryo UI" panose="020B0604030504040204" pitchFamily="50" charset="-128"/>
                <a:ea typeface="Meiryo UI" panose="020B0604030504040204" pitchFamily="50" charset="-128"/>
              </a:rPr>
              <a:t>４）または対象項目を選択してルール</a:t>
            </a:r>
            <a:r>
              <a:rPr lang="en-US" altLang="ja-JP" sz="900" b="0" dirty="0">
                <a:latin typeface="Meiryo UI" panose="020B0604030504040204" pitchFamily="50" charset="-128"/>
                <a:ea typeface="Meiryo UI" panose="020B0604030504040204" pitchFamily="50" charset="-128"/>
              </a:rPr>
              <a:t>ID</a:t>
            </a:r>
            <a:r>
              <a:rPr lang="ja-JP" altLang="en-US" sz="900" b="0" dirty="0">
                <a:latin typeface="Meiryo UI" panose="020B0604030504040204" pitchFamily="50" charset="-128"/>
                <a:ea typeface="Meiryo UI" panose="020B0604030504040204" pitchFamily="50" charset="-128"/>
              </a:rPr>
              <a:t>を入力することもできます。</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④で対象の種類を選択し、⑤の</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追加</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ボタンをクリックすると対象を検索する</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項目検索</a:t>
            </a: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ポップアップ画面が表示されます。</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　　　（次のページ）</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endParaRPr lang="en-US" altLang="ko-KR" sz="900" b="0" dirty="0">
              <a:latin typeface="Meiryo UI" panose="020B0604030504040204" pitchFamily="50" charset="-128"/>
              <a:ea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＊登録後の確認事項 </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 ルール最初登録時実行可否はチェック外されてます。</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pPr>
            <a:r>
              <a:rPr lang="ja-JP" altLang="en-US" sz="900" b="0" dirty="0">
                <a:latin typeface="Meiryo UI" panose="020B0604030504040204" pitchFamily="50" charset="-128"/>
                <a:ea typeface="Meiryo UI" panose="020B0604030504040204" pitchFamily="50" charset="-128"/>
              </a:rPr>
              <a:t>　（理由：自動点検時の不正確なルールチェックを防ぐため）</a:t>
            </a:r>
            <a:endParaRPr lang="en-US" altLang="ko-KR" sz="900" b="0" dirty="0">
              <a:latin typeface="Meiryo UI" panose="020B0604030504040204" pitchFamily="50" charset="-128"/>
              <a:ea typeface="Meiryo UI" panose="020B0604030504040204" pitchFamily="50" charset="-128"/>
            </a:endParaRPr>
          </a:p>
        </p:txBody>
      </p:sp>
      <p:sp>
        <p:nvSpPr>
          <p:cNvPr id="119818" name="직사각형 13"/>
          <p:cNvSpPr>
            <a:spLocks noChangeArrowheads="1"/>
          </p:cNvSpPr>
          <p:nvPr/>
        </p:nvSpPr>
        <p:spPr bwMode="auto">
          <a:xfrm>
            <a:off x="6900698" y="5468641"/>
            <a:ext cx="365125" cy="307975"/>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sp>
        <p:nvSpPr>
          <p:cNvPr id="119819" name="직사각형 14"/>
          <p:cNvSpPr>
            <a:spLocks noChangeArrowheads="1"/>
          </p:cNvSpPr>
          <p:nvPr/>
        </p:nvSpPr>
        <p:spPr bwMode="auto">
          <a:xfrm>
            <a:off x="4929564" y="4040679"/>
            <a:ext cx="363537"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19820" name="직사각형 15"/>
          <p:cNvSpPr>
            <a:spLocks noChangeArrowheads="1"/>
          </p:cNvSpPr>
          <p:nvPr/>
        </p:nvSpPr>
        <p:spPr bwMode="auto">
          <a:xfrm>
            <a:off x="8296194" y="1763686"/>
            <a:ext cx="363538" cy="307975"/>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19821" name="직사각형 16"/>
          <p:cNvSpPr>
            <a:spLocks noChangeArrowheads="1"/>
          </p:cNvSpPr>
          <p:nvPr/>
        </p:nvSpPr>
        <p:spPr bwMode="auto">
          <a:xfrm>
            <a:off x="6256007" y="2370178"/>
            <a:ext cx="363537" cy="307975"/>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④</a:t>
            </a:r>
            <a:endParaRPr lang="ko-KR" altLang="en-US" dirty="0">
              <a:solidFill>
                <a:srgbClr val="FF0000"/>
              </a:solidFill>
              <a:latin typeface="Meiryo UI" pitchFamily="34" charset="-128"/>
            </a:endParaRPr>
          </a:p>
        </p:txBody>
      </p:sp>
      <p:sp>
        <p:nvSpPr>
          <p:cNvPr id="119822" name="직사각형 17"/>
          <p:cNvSpPr>
            <a:spLocks noChangeArrowheads="1"/>
          </p:cNvSpPr>
          <p:nvPr/>
        </p:nvSpPr>
        <p:spPr bwMode="auto">
          <a:xfrm>
            <a:off x="8334362" y="2775797"/>
            <a:ext cx="365125"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⑤</a:t>
            </a:r>
            <a:endParaRPr lang="ko-KR" altLang="en-US" dirty="0">
              <a:solidFill>
                <a:srgbClr val="FF0000"/>
              </a:solidFill>
              <a:latin typeface="Meiryo UI" pitchFamily="34" charset="-128"/>
            </a:endParaRPr>
          </a:p>
        </p:txBody>
      </p:sp>
      <p:sp>
        <p:nvSpPr>
          <p:cNvPr id="15"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6" name="슬라이드 번호 개체 틀 15"/>
          <p:cNvSpPr>
            <a:spLocks noGrp="1"/>
          </p:cNvSpPr>
          <p:nvPr>
            <p:ph type="sldNum" sz="quarter" idx="10"/>
          </p:nvPr>
        </p:nvSpPr>
        <p:spPr/>
        <p:txBody>
          <a:bodyPr/>
          <a:lstStyle/>
          <a:p>
            <a:pPr>
              <a:defRPr/>
            </a:pPr>
            <a:fld id="{ADEE2CAF-93BC-4FC3-BC76-4ACC1FC48CE0}" type="slidenum">
              <a:rPr lang="ko-KR" altLang="en-US" smtClean="0"/>
              <a:pPr>
                <a:defRPr/>
              </a:pPr>
              <a:t>176</a:t>
            </a:fld>
            <a:endParaRPr lang="en-US" altLang="ko-KR"/>
          </a:p>
        </p:txBody>
      </p:sp>
      <p:sp>
        <p:nvSpPr>
          <p:cNvPr id="17"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点検ルールの基本的な情報を作成する方法です。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8"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8.7</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9"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ルールの基本情報の作成</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DBD0FBD-482A-488A-ADAF-8C1F397438B5}"/>
              </a:ext>
            </a:extLst>
          </p:cNvPr>
          <p:cNvPicPr>
            <a:picLocks noChangeAspect="1"/>
          </p:cNvPicPr>
          <p:nvPr/>
        </p:nvPicPr>
        <p:blipFill>
          <a:blip r:embed="rId3"/>
          <a:stretch>
            <a:fillRect/>
          </a:stretch>
        </p:blipFill>
        <p:spPr>
          <a:xfrm>
            <a:off x="4014631" y="1663700"/>
            <a:ext cx="4861081" cy="4828380"/>
          </a:xfrm>
          <a:prstGeom prst="rect">
            <a:avLst/>
          </a:prstGeom>
        </p:spPr>
      </p:pic>
      <p:sp>
        <p:nvSpPr>
          <p:cNvPr id="120835"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0840" name="Text Box 5"/>
          <p:cNvSpPr txBox="1">
            <a:spLocks noChangeArrowheads="1"/>
          </p:cNvSpPr>
          <p:nvPr/>
        </p:nvSpPr>
        <p:spPr bwMode="auto">
          <a:xfrm>
            <a:off x="298451" y="1966913"/>
            <a:ext cx="2711450" cy="1962076"/>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Lucida Sans" pitchFamily="34" charset="0"/>
              <a:buAutoNum type="arabicParenR" startAt="5"/>
            </a:pPr>
            <a:r>
              <a:rPr lang="ja-JP" altLang="en-US" sz="900" b="0" dirty="0">
                <a:latin typeface="Meiryo UI" pitchFamily="34" charset="-128"/>
                <a:ea typeface="Meiryo UI" pitchFamily="34" charset="-128"/>
              </a:rPr>
              <a:t>検索条件を設定した後、①の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検索</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ボタンをクリックすると、条件に合った項目が検索されます。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startAt="5"/>
            </a:pPr>
            <a:endParaRPr lang="en-US" altLang="ko-KR" sz="900" b="0" dirty="0">
              <a:latin typeface="Meiryo UI" pitchFamily="34" charset="-128"/>
              <a:ea typeface="Meiryo UI" pitchFamily="34" charset="-128"/>
            </a:endParaRPr>
          </a:p>
          <a:p>
            <a:pPr marL="177800" indent="-177800">
              <a:spcBef>
                <a:spcPct val="50000"/>
              </a:spcBef>
              <a:buFont typeface="Lucida Sans" pitchFamily="34" charset="0"/>
              <a:buAutoNum type="arabicParenR" startAt="5"/>
            </a:pPr>
            <a:r>
              <a:rPr lang="ja-JP" altLang="en-US" sz="900" b="0" dirty="0">
                <a:latin typeface="Meiryo UI" pitchFamily="34" charset="-128"/>
                <a:ea typeface="Meiryo UI" pitchFamily="34" charset="-128"/>
              </a:rPr>
              <a:t>検出された項目をダブルクリックするか、選択した後、②の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追加</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ボタンをクリックすると、下のリストに追加されます。 </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startAt="5"/>
            </a:pPr>
            <a:endParaRPr lang="en-US" altLang="ko-KR" sz="900" b="0" dirty="0">
              <a:latin typeface="Meiryo UI" pitchFamily="34" charset="-128"/>
              <a:ea typeface="Meiryo UI" pitchFamily="34" charset="-128"/>
            </a:endParaRPr>
          </a:p>
          <a:p>
            <a:pPr marL="177800" indent="-177800">
              <a:spcBef>
                <a:spcPct val="50000"/>
              </a:spcBef>
              <a:buFont typeface="Lucida Sans" pitchFamily="34" charset="0"/>
              <a:buAutoNum type="arabicParenR" startAt="5"/>
            </a:pPr>
            <a:r>
              <a:rPr lang="en-US" altLang="ja-JP" sz="900" b="0" dirty="0">
                <a:latin typeface="Meiryo UI" pitchFamily="34" charset="-128"/>
                <a:ea typeface="Meiryo UI" pitchFamily="34" charset="-128"/>
              </a:rPr>
              <a:t>5</a:t>
            </a:r>
            <a:r>
              <a:rPr lang="ja-JP" altLang="en-US" sz="900" b="0" dirty="0">
                <a:latin typeface="Meiryo UI" pitchFamily="34" charset="-128"/>
                <a:ea typeface="Meiryo UI" pitchFamily="34" charset="-128"/>
              </a:rPr>
              <a:t>）</a:t>
            </a:r>
            <a:r>
              <a:rPr lang="en-US" altLang="ja-JP" sz="900" b="0" dirty="0">
                <a:latin typeface="Meiryo UI" pitchFamily="34" charset="-128"/>
                <a:ea typeface="Meiryo UI" pitchFamily="34" charset="-128"/>
              </a:rPr>
              <a:t>〜6</a:t>
            </a:r>
            <a:r>
              <a:rPr lang="ja-JP" altLang="en-US" sz="900" b="0" dirty="0">
                <a:latin typeface="Meiryo UI" pitchFamily="34" charset="-128"/>
                <a:ea typeface="Meiryo UI" pitchFamily="34" charset="-128"/>
              </a:rPr>
              <a:t>）の手順を繰り返した後、③の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適用</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ボタンをクリックすると、</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項目検索</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ポップアップ画面は終了し、以前の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ルール</a:t>
            </a:r>
            <a:r>
              <a:rPr lang="en-US" altLang="ja-JP" sz="900" b="0" dirty="0">
                <a:latin typeface="Meiryo UI" pitchFamily="34" charset="-128"/>
                <a:ea typeface="Meiryo UI" pitchFamily="34" charset="-128"/>
              </a:rPr>
              <a:t>ID</a:t>
            </a:r>
            <a:r>
              <a:rPr lang="ja-JP" altLang="en-US" sz="900" b="0" dirty="0">
                <a:latin typeface="Meiryo UI" pitchFamily="34" charset="-128"/>
                <a:ea typeface="Meiryo UI" pitchFamily="34" charset="-128"/>
              </a:rPr>
              <a:t>採番</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画面に戻ります。</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（次のページ）</a:t>
            </a:r>
            <a:endParaRPr lang="en-US" altLang="ko-KR" sz="900" b="0" dirty="0">
              <a:latin typeface="Meiryo UI" pitchFamily="34" charset="-128"/>
              <a:ea typeface="Meiryo UI" pitchFamily="34" charset="-128"/>
            </a:endParaRPr>
          </a:p>
        </p:txBody>
      </p:sp>
      <p:sp>
        <p:nvSpPr>
          <p:cNvPr id="120841" name="직사각형 13"/>
          <p:cNvSpPr>
            <a:spLocks noChangeArrowheads="1"/>
          </p:cNvSpPr>
          <p:nvPr/>
        </p:nvSpPr>
        <p:spPr bwMode="auto">
          <a:xfrm>
            <a:off x="7226576" y="1756569"/>
            <a:ext cx="363538"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sp>
        <p:nvSpPr>
          <p:cNvPr id="120842" name="직사각형 14"/>
          <p:cNvSpPr>
            <a:spLocks noChangeArrowheads="1"/>
          </p:cNvSpPr>
          <p:nvPr/>
        </p:nvSpPr>
        <p:spPr bwMode="auto">
          <a:xfrm>
            <a:off x="7218625" y="1966913"/>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20843" name="직사각형 15"/>
          <p:cNvSpPr>
            <a:spLocks noChangeArrowheads="1"/>
          </p:cNvSpPr>
          <p:nvPr/>
        </p:nvSpPr>
        <p:spPr bwMode="auto">
          <a:xfrm>
            <a:off x="7343568" y="4324908"/>
            <a:ext cx="363537"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2"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3" name="슬라이드 번호 개체 틀 12"/>
          <p:cNvSpPr>
            <a:spLocks noGrp="1"/>
          </p:cNvSpPr>
          <p:nvPr>
            <p:ph type="sldNum" sz="quarter" idx="10"/>
          </p:nvPr>
        </p:nvSpPr>
        <p:spPr/>
        <p:txBody>
          <a:bodyPr/>
          <a:lstStyle/>
          <a:p>
            <a:pPr>
              <a:defRPr/>
            </a:pPr>
            <a:fld id="{ADEE2CAF-93BC-4FC3-BC76-4ACC1FC48CE0}" type="slidenum">
              <a:rPr lang="ko-KR" altLang="en-US" smtClean="0"/>
              <a:pPr>
                <a:defRPr/>
              </a:pPr>
              <a:t>177</a:t>
            </a:fld>
            <a:endParaRPr lang="en-US" altLang="ko-KR"/>
          </a:p>
        </p:txBody>
      </p:sp>
      <p:sp>
        <p:nvSpPr>
          <p:cNvPr id="14"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点検ルールの基本的な情報を作成する方法です。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5"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8.7</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6"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ルールの基本情報の作成</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5457101-5156-4702-BCC0-391753352B47}"/>
              </a:ext>
            </a:extLst>
          </p:cNvPr>
          <p:cNvPicPr>
            <a:picLocks noChangeAspect="1" noChangeArrowheads="1"/>
          </p:cNvPicPr>
          <p:nvPr/>
        </p:nvPicPr>
        <p:blipFill>
          <a:blip r:embed="rId3" cstate="print"/>
          <a:srcRect/>
          <a:stretch>
            <a:fillRect/>
          </a:stretch>
        </p:blipFill>
        <p:spPr bwMode="auto">
          <a:xfrm>
            <a:off x="2743999" y="1652400"/>
            <a:ext cx="3080261" cy="4308662"/>
          </a:xfrm>
          <a:prstGeom prst="rect">
            <a:avLst/>
          </a:prstGeom>
          <a:noFill/>
          <a:ln w="9525">
            <a:noFill/>
            <a:miter lim="800000"/>
            <a:headEnd/>
            <a:tailEnd/>
          </a:ln>
          <a:effectLst/>
        </p:spPr>
      </p:pic>
      <p:pic>
        <p:nvPicPr>
          <p:cNvPr id="18" name="Picture 3">
            <a:extLst>
              <a:ext uri="{FF2B5EF4-FFF2-40B4-BE49-F238E27FC236}">
                <a16:creationId xmlns:a16="http://schemas.microsoft.com/office/drawing/2014/main" id="{161D542A-E25F-40CC-8095-68109F5D36E8}"/>
              </a:ext>
            </a:extLst>
          </p:cNvPr>
          <p:cNvPicPr>
            <a:picLocks noChangeAspect="1" noChangeArrowheads="1"/>
          </p:cNvPicPr>
          <p:nvPr/>
        </p:nvPicPr>
        <p:blipFill>
          <a:blip r:embed="rId4" cstate="print"/>
          <a:srcRect/>
          <a:stretch>
            <a:fillRect/>
          </a:stretch>
        </p:blipFill>
        <p:spPr bwMode="auto">
          <a:xfrm>
            <a:off x="5846216" y="1652400"/>
            <a:ext cx="3086434" cy="4339526"/>
          </a:xfrm>
          <a:prstGeom prst="rect">
            <a:avLst/>
          </a:prstGeom>
          <a:noFill/>
          <a:ln w="9525">
            <a:noFill/>
            <a:miter lim="800000"/>
            <a:headEnd/>
            <a:tailEnd/>
          </a:ln>
          <a:effectLst/>
        </p:spPr>
      </p:pic>
      <p:sp>
        <p:nvSpPr>
          <p:cNvPr id="12186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1865" name="Text Box 5"/>
          <p:cNvSpPr txBox="1">
            <a:spLocks noChangeArrowheads="1"/>
          </p:cNvSpPr>
          <p:nvPr/>
        </p:nvSpPr>
        <p:spPr bwMode="auto">
          <a:xfrm>
            <a:off x="298451" y="1966913"/>
            <a:ext cx="2353309" cy="1546577"/>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Lucida Sans" pitchFamily="34" charset="0"/>
              <a:buAutoNum type="arabicParenR" startAt="8"/>
            </a:pPr>
            <a:r>
              <a:rPr lang="ja-JP" altLang="en-US" sz="900" b="0" dirty="0">
                <a:latin typeface="Meiryo UI" pitchFamily="34" charset="-128"/>
                <a:ea typeface="Meiryo UI" pitchFamily="34" charset="-128"/>
              </a:rPr>
              <a:t>以前の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項目検索</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画面は終了し、</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ルール</a:t>
            </a:r>
            <a:r>
              <a:rPr lang="en-US" altLang="ja-JP" sz="900" b="0" dirty="0">
                <a:latin typeface="Meiryo UI" pitchFamily="34" charset="-128"/>
                <a:ea typeface="Meiryo UI" pitchFamily="34" charset="-128"/>
              </a:rPr>
              <a:t>ID</a:t>
            </a:r>
            <a:r>
              <a:rPr lang="ja-JP" altLang="en-US" sz="900" b="0" dirty="0">
                <a:latin typeface="Meiryo UI" pitchFamily="34" charset="-128"/>
                <a:ea typeface="Meiryo UI" pitchFamily="34" charset="-128"/>
              </a:rPr>
              <a:t>採番</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画面に左側のように設定されます。ルールの名称、グループ名称を入力した後、①の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採番</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ボタンをクリックすると、右側の画面のようにルール</a:t>
            </a:r>
            <a:r>
              <a:rPr lang="en-US" altLang="ja-JP" sz="900" b="0" dirty="0">
                <a:latin typeface="Meiryo UI" pitchFamily="34" charset="-128"/>
                <a:ea typeface="Meiryo UI" pitchFamily="34" charset="-128"/>
              </a:rPr>
              <a:t>ID</a:t>
            </a:r>
            <a:r>
              <a:rPr lang="ja-JP" altLang="en-US" sz="900" b="0" dirty="0">
                <a:latin typeface="Meiryo UI" pitchFamily="34" charset="-128"/>
                <a:ea typeface="Meiryo UI" pitchFamily="34" charset="-128"/>
              </a:rPr>
              <a:t>が設定されます。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startAt="8"/>
            </a:pP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startAt="8"/>
            </a:pPr>
            <a:r>
              <a:rPr lang="ja-JP" altLang="en-US" sz="900" b="0" dirty="0">
                <a:latin typeface="Meiryo UI" pitchFamily="34" charset="-128"/>
                <a:ea typeface="Meiryo UI" pitchFamily="34" charset="-128"/>
              </a:rPr>
              <a:t>②の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適用</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ボタンをクリックすると、ルール情報の入力が完了します。</a:t>
            </a: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startAt="3"/>
            </a:pPr>
            <a:endParaRPr lang="en-US" altLang="ko-KR" sz="900" b="0" dirty="0">
              <a:latin typeface="Meiryo UI" pitchFamily="34" charset="-128"/>
              <a:ea typeface="Meiryo UI" pitchFamily="34" charset="-128"/>
            </a:endParaRPr>
          </a:p>
        </p:txBody>
      </p:sp>
      <p:sp>
        <p:nvSpPr>
          <p:cNvPr id="121866" name="직사각형 14"/>
          <p:cNvSpPr>
            <a:spLocks noChangeArrowheads="1"/>
          </p:cNvSpPr>
          <p:nvPr/>
        </p:nvSpPr>
        <p:spPr bwMode="auto">
          <a:xfrm>
            <a:off x="5075873" y="1812132"/>
            <a:ext cx="363537"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21867" name="직사각형 15"/>
          <p:cNvSpPr>
            <a:spLocks noChangeArrowheads="1"/>
          </p:cNvSpPr>
          <p:nvPr/>
        </p:nvSpPr>
        <p:spPr bwMode="auto">
          <a:xfrm>
            <a:off x="6587490" y="5649277"/>
            <a:ext cx="363538" cy="307975"/>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2"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3" name="슬라이드 번호 개체 틀 12"/>
          <p:cNvSpPr>
            <a:spLocks noGrp="1"/>
          </p:cNvSpPr>
          <p:nvPr>
            <p:ph type="sldNum" sz="quarter" idx="10"/>
          </p:nvPr>
        </p:nvSpPr>
        <p:spPr/>
        <p:txBody>
          <a:bodyPr/>
          <a:lstStyle/>
          <a:p>
            <a:pPr>
              <a:defRPr/>
            </a:pPr>
            <a:fld id="{ADEE2CAF-93BC-4FC3-BC76-4ACC1FC48CE0}" type="slidenum">
              <a:rPr lang="ko-KR" altLang="en-US" smtClean="0"/>
              <a:pPr>
                <a:defRPr/>
              </a:pPr>
              <a:t>178</a:t>
            </a:fld>
            <a:endParaRPr lang="en-US" altLang="ko-KR"/>
          </a:p>
        </p:txBody>
      </p:sp>
      <p:sp>
        <p:nvSpPr>
          <p:cNvPr id="14"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点検ルールの基本的な情報を作成する方法です。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5"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8.7</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6"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ルールの基本情報の作成</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自動検査のためのロジックとデータを管理するための画面です。 </a:t>
            </a:r>
            <a:r>
              <a:rPr kumimoji="1" lang="en-US" altLang="ja-JP" sz="1000" b="0" dirty="0">
                <a:solidFill>
                  <a:srgbClr val="003366"/>
                </a:solidFill>
                <a:latin typeface="Meiryo UI" pitchFamily="34" charset="-128"/>
                <a:ea typeface="Meiryo UI" pitchFamily="34" charset="-128"/>
              </a:rPr>
              <a:t>[</a:t>
            </a:r>
            <a:r>
              <a:rPr lang="ja-JP" altLang="en-US" sz="1000" b="0" dirty="0">
                <a:latin typeface="Meiryo UI" pitchFamily="34" charset="-128"/>
                <a:ea typeface="Meiryo UI" pitchFamily="34" charset="-128"/>
              </a:rPr>
              <a:t>コーディング方式 </a:t>
            </a:r>
            <a:r>
              <a:rPr lang="en-US" altLang="ja-JP" sz="1000" b="0" dirty="0">
                <a:latin typeface="Meiryo UI" pitchFamily="34" charset="-128"/>
                <a:ea typeface="Meiryo UI" pitchFamily="34" charset="-128"/>
              </a:rPr>
              <a:t>] </a:t>
            </a:r>
            <a:endParaRPr kumimoji="1" lang="en-US" altLang="ko-KR" sz="1000" b="0" dirty="0">
              <a:solidFill>
                <a:srgbClr val="003366"/>
              </a:solidFill>
              <a:latin typeface="Meiryo UI" pitchFamily="34" charset="-128"/>
              <a:ea typeface="Meiryo UI" pitchFamily="34" charset="-128"/>
            </a:endParaRPr>
          </a:p>
        </p:txBody>
      </p:sp>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CE921E10-1F1D-4C13-A475-F87C62D2F7B8}" type="slidenum">
              <a:rPr lang="ko-KR" altLang="en-US" smtClean="0"/>
              <a:pPr>
                <a:defRPr/>
              </a:pPr>
              <a:t>152</a:t>
            </a:fld>
            <a:endParaRPr lang="en-US" altLang="ko-KR" dirty="0"/>
          </a:p>
        </p:txBody>
      </p:sp>
      <p:sp>
        <p:nvSpPr>
          <p:cNvPr id="12"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3"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UI" pitchFamily="34" charset="-128"/>
                <a:ea typeface="Meiryo UI" pitchFamily="34" charset="-128"/>
                <a:cs typeface="Meiryo" pitchFamily="34" charset="-128"/>
              </a:rPr>
              <a:t>点検ルール管理</a:t>
            </a:r>
          </a:p>
        </p:txBody>
      </p:sp>
      <p:sp>
        <p:nvSpPr>
          <p:cNvPr id="14" name="Text Box 5"/>
          <p:cNvSpPr txBox="1">
            <a:spLocks noChangeArrowheads="1"/>
          </p:cNvSpPr>
          <p:nvPr/>
        </p:nvSpPr>
        <p:spPr bwMode="auto">
          <a:xfrm>
            <a:off x="298450" y="1966913"/>
            <a:ext cx="2055813" cy="3970318"/>
          </a:xfrm>
          <a:prstGeom prst="rect">
            <a:avLst/>
          </a:prstGeom>
          <a:solidFill>
            <a:schemeClr val="tx1"/>
          </a:solidFill>
          <a:ln w="9525">
            <a:noFill/>
            <a:miter lim="800000"/>
            <a:headEnd/>
            <a:tailEnd/>
          </a:ln>
        </p:spPr>
        <p:txBody>
          <a:bodyPr>
            <a:spAutoFit/>
          </a:bodyPr>
          <a:lstStyle/>
          <a:p>
            <a:pPr marL="182563" indent="-182563">
              <a:spcBef>
                <a:spcPct val="50000"/>
              </a:spcBef>
            </a:pPr>
            <a:r>
              <a:rPr lang="ja-JP" altLang="en-US" sz="900" b="0" dirty="0">
                <a:latin typeface="Meiryo UI" pitchFamily="34" charset="-128"/>
                <a:ea typeface="Meiryo UI" pitchFamily="34" charset="-128"/>
              </a:rPr>
              <a:t>１）設定方式、コーディング方式の２つのルール処理方式があります。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右側の画面は、ルールの名称を「ジスロマック」で検索したルールの中でコーディング方式の例を示します。</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２）設定方式</a:t>
            </a:r>
            <a:endParaRPr lang="en-US" altLang="ja-JP" sz="900" b="0" dirty="0">
              <a:latin typeface="Meiryo UI" pitchFamily="34" charset="-128"/>
              <a:ea typeface="Meiryo UI" pitchFamily="34" charset="-128"/>
            </a:endParaRPr>
          </a:p>
          <a:p>
            <a:pPr marL="182563">
              <a:spcBef>
                <a:spcPct val="50000"/>
              </a:spcBef>
            </a:pPr>
            <a:r>
              <a:rPr lang="ja-JP" altLang="en-US" sz="900" b="0" dirty="0">
                <a:latin typeface="Meiryo UI" pitchFamily="34" charset="-128"/>
                <a:ea typeface="Meiryo UI" pitchFamily="34" charset="-128"/>
              </a:rPr>
              <a:t>別の開発が必要とせず、ルール管理画面でのデータ登録だけでルールの開発が完了し、自動点検にすぐに適用されます。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しかし、すでに決定された項目のみのチェックが可能なので、チェックには制限がある場合があります。 </a:t>
            </a:r>
            <a:endParaRPr lang="en-US" altLang="ja-JP"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３）コーディング方式</a:t>
            </a:r>
            <a:endParaRPr lang="en-US" altLang="ja-JP" sz="900" b="0" dirty="0">
              <a:latin typeface="Meiryo UI" pitchFamily="34" charset="-128"/>
              <a:ea typeface="Meiryo UI" pitchFamily="34" charset="-128"/>
            </a:endParaRPr>
          </a:p>
          <a:p>
            <a:pPr marL="182563">
              <a:spcBef>
                <a:spcPct val="50000"/>
              </a:spcBef>
            </a:pPr>
            <a:r>
              <a:rPr lang="ja-JP" altLang="en-US" sz="900" b="0" dirty="0">
                <a:latin typeface="Meiryo UI" pitchFamily="34" charset="-128"/>
                <a:ea typeface="Meiryo UI" pitchFamily="34" charset="-128"/>
              </a:rPr>
              <a:t>ロジックに対応する別のモジュールの開発が必要になります。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設定方式で適用が不可能な部分も詳細点検が可能で、</a:t>
            </a:r>
            <a:r>
              <a:rPr lang="en-US" altLang="ja-JP" sz="900" b="0" dirty="0">
                <a:latin typeface="Meiryo UI" pitchFamily="34" charset="-128"/>
                <a:ea typeface="Meiryo UI" pitchFamily="34" charset="-128"/>
              </a:rPr>
              <a:t>DB</a:t>
            </a:r>
            <a:r>
              <a:rPr lang="ja-JP" altLang="en-US" sz="900" b="0" dirty="0">
                <a:latin typeface="Meiryo UI" pitchFamily="34" charset="-128"/>
                <a:ea typeface="Meiryo UI" pitchFamily="34" charset="-128"/>
              </a:rPr>
              <a:t>を活用した一括点検が可能です。</a:t>
            </a:r>
            <a:endParaRPr lang="en-US" altLang="ja-JP" sz="900" b="0" dirty="0">
              <a:latin typeface="Meiryo UI" pitchFamily="34" charset="-128"/>
              <a:ea typeface="Meiryo UI" pitchFamily="34" charset="-128"/>
            </a:endParaRPr>
          </a:p>
          <a:p>
            <a:pPr marL="177800" indent="-177800">
              <a:spcBef>
                <a:spcPct val="50000"/>
              </a:spcBef>
            </a:pP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（例えば、市販の医薬品</a:t>
            </a:r>
            <a:r>
              <a:rPr lang="en-US" altLang="ja-JP" sz="900" b="0" dirty="0">
                <a:latin typeface="Meiryo UI" pitchFamily="34" charset="-128"/>
                <a:ea typeface="Meiryo UI" pitchFamily="34" charset="-128"/>
              </a:rPr>
              <a:t>DB</a:t>
            </a:r>
            <a:r>
              <a:rPr lang="ja-JP" altLang="en-US" sz="900" b="0" dirty="0" err="1">
                <a:latin typeface="Meiryo UI" pitchFamily="34" charset="-128"/>
                <a:ea typeface="Meiryo UI" pitchFamily="34" charset="-128"/>
              </a:rPr>
              <a:t>、</a:t>
            </a:r>
            <a:r>
              <a:rPr lang="ja-JP" altLang="en-US" sz="900" b="0" dirty="0">
                <a:latin typeface="Meiryo UI" pitchFamily="34" charset="-128"/>
                <a:ea typeface="Meiryo UI" pitchFamily="34" charset="-128"/>
              </a:rPr>
              <a:t>支払基金の電子点数表） </a:t>
            </a:r>
            <a:endParaRPr lang="en-US" altLang="ja-JP" sz="900" b="0" dirty="0">
              <a:latin typeface="Meiryo UI" pitchFamily="34" charset="-128"/>
              <a:ea typeface="Meiryo UI" pitchFamily="34" charset="-128"/>
            </a:endParaRPr>
          </a:p>
        </p:txBody>
      </p:sp>
      <p:pic>
        <p:nvPicPr>
          <p:cNvPr id="3" name="図 2">
            <a:extLst>
              <a:ext uri="{FF2B5EF4-FFF2-40B4-BE49-F238E27FC236}">
                <a16:creationId xmlns:a16="http://schemas.microsoft.com/office/drawing/2014/main" id="{0CA57B79-764C-41F8-B36D-65752364C9EB}"/>
              </a:ext>
            </a:extLst>
          </p:cNvPr>
          <p:cNvPicPr>
            <a:picLocks noChangeAspect="1"/>
          </p:cNvPicPr>
          <p:nvPr/>
        </p:nvPicPr>
        <p:blipFill>
          <a:blip r:embed="rId3"/>
          <a:stretch>
            <a:fillRect/>
          </a:stretch>
        </p:blipFill>
        <p:spPr>
          <a:xfrm>
            <a:off x="2426676" y="1759743"/>
            <a:ext cx="6539523" cy="42854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0ED0644-7AB1-4517-9C0D-D62ACD6553CD}"/>
              </a:ext>
            </a:extLst>
          </p:cNvPr>
          <p:cNvPicPr>
            <a:picLocks noChangeAspect="1"/>
          </p:cNvPicPr>
          <p:nvPr/>
        </p:nvPicPr>
        <p:blipFill>
          <a:blip r:embed="rId3"/>
          <a:stretch>
            <a:fillRect/>
          </a:stretch>
        </p:blipFill>
        <p:spPr>
          <a:xfrm>
            <a:off x="5405491" y="1654175"/>
            <a:ext cx="3560709" cy="4415790"/>
          </a:xfrm>
          <a:prstGeom prst="rect">
            <a:avLst/>
          </a:prstGeom>
        </p:spPr>
      </p:pic>
      <p:pic>
        <p:nvPicPr>
          <p:cNvPr id="2" name="図 1">
            <a:extLst>
              <a:ext uri="{FF2B5EF4-FFF2-40B4-BE49-F238E27FC236}">
                <a16:creationId xmlns:a16="http://schemas.microsoft.com/office/drawing/2014/main" id="{2FE5D347-EBE7-4789-97CE-57975257B45D}"/>
              </a:ext>
            </a:extLst>
          </p:cNvPr>
          <p:cNvPicPr>
            <a:picLocks noChangeAspect="1"/>
          </p:cNvPicPr>
          <p:nvPr/>
        </p:nvPicPr>
        <p:blipFill>
          <a:blip r:embed="rId4"/>
          <a:stretch>
            <a:fillRect/>
          </a:stretch>
        </p:blipFill>
        <p:spPr>
          <a:xfrm>
            <a:off x="2362313" y="1661715"/>
            <a:ext cx="2974484" cy="1543844"/>
          </a:xfrm>
          <a:prstGeom prst="rect">
            <a:avLst/>
          </a:prstGeom>
        </p:spPr>
      </p:pic>
      <p:sp>
        <p:nvSpPr>
          <p:cNvPr id="122883"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2888" name="Text Box 5"/>
          <p:cNvSpPr txBox="1">
            <a:spLocks noChangeArrowheads="1"/>
          </p:cNvSpPr>
          <p:nvPr/>
        </p:nvSpPr>
        <p:spPr bwMode="auto">
          <a:xfrm>
            <a:off x="298451" y="1966913"/>
            <a:ext cx="1995169" cy="1962076"/>
          </a:xfrm>
          <a:prstGeom prst="rect">
            <a:avLst/>
          </a:prstGeom>
          <a:solidFill>
            <a:schemeClr val="tx1"/>
          </a:solidFill>
          <a:ln w="9525">
            <a:noFill/>
            <a:miter lim="800000"/>
            <a:headEnd/>
            <a:tailEnd/>
          </a:ln>
        </p:spPr>
        <p:txBody>
          <a:bodyPr wrap="square">
            <a:spAutoFit/>
          </a:bodyPr>
          <a:lstStyle/>
          <a:p>
            <a:pPr marL="182563" indent="-182563">
              <a:spcBef>
                <a:spcPct val="50000"/>
              </a:spcBef>
            </a:pPr>
            <a:r>
              <a:rPr lang="ja-JP" altLang="en-US" sz="900" b="0" dirty="0">
                <a:latin typeface="Meiryo UI" panose="020B0604030504040204" pitchFamily="50" charset="-128"/>
                <a:ea typeface="Meiryo UI" panose="020B0604030504040204" pitchFamily="50" charset="-128"/>
              </a:rPr>
              <a:t>１）ルール段階を追加するためには、①の</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追加</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ボタンを、ルール段階を修正するためには、②の</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変更</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ボタンをクリックして、</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ルール段階</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段階追加</a:t>
            </a:r>
            <a:r>
              <a:rPr lang="en-US" altLang="ja-JP" sz="900" b="0" dirty="0">
                <a:latin typeface="Meiryo UI" panose="020B0604030504040204" pitchFamily="50" charset="-128"/>
                <a:ea typeface="Meiryo UI" panose="020B0604030504040204" pitchFamily="50" charset="-128"/>
              </a:rPr>
              <a:t>】</a:t>
            </a:r>
            <a:r>
              <a:rPr lang="ja-JP" altLang="en-US" sz="900" b="0" dirty="0" err="1">
                <a:latin typeface="Meiryo UI" panose="020B0604030504040204" pitchFamily="50" charset="-128"/>
                <a:ea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ルール段階</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段階変更</a:t>
            </a:r>
            <a:r>
              <a:rPr lang="en-US" altLang="ja-JP" sz="900" b="0" dirty="0">
                <a:latin typeface="Meiryo UI" panose="020B0604030504040204" pitchFamily="50" charset="-128"/>
                <a:ea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rPr>
              <a:t>ポップアップ画面を表示します。</a:t>
            </a:r>
            <a:endParaRPr lang="en-US" altLang="ja-JP" sz="900" b="0" dirty="0">
              <a:latin typeface="Meiryo UI" panose="020B0604030504040204" pitchFamily="50" charset="-128"/>
              <a:ea typeface="Meiryo UI" panose="020B0604030504040204" pitchFamily="50" charset="-128"/>
            </a:endParaRPr>
          </a:p>
          <a:p>
            <a:pPr marL="177800" indent="-177800">
              <a:spcBef>
                <a:spcPct val="50000"/>
              </a:spcBef>
              <a:buFont typeface="Lucida Sans" pitchFamily="34" charset="0"/>
              <a:buAutoNum type="arabicParenR"/>
            </a:pPr>
            <a:endParaRPr lang="en-US" altLang="ko-KR" sz="900" b="0" dirty="0">
              <a:latin typeface="Meiryo UI" panose="020B0604030504040204" pitchFamily="50" charset="-128"/>
              <a:ea typeface="Meiryo UI" panose="020B0604030504040204" pitchFamily="50" charset="-128"/>
            </a:endParaRPr>
          </a:p>
          <a:p>
            <a:pPr marL="182563" indent="-182563">
              <a:spcBef>
                <a:spcPct val="50000"/>
              </a:spcBef>
            </a:pPr>
            <a:r>
              <a:rPr lang="ja-JP" altLang="en-US" sz="900" b="0" dirty="0">
                <a:latin typeface="Meiryo UI" panose="020B0604030504040204" pitchFamily="50" charset="-128"/>
                <a:ea typeface="Meiryo UI" panose="020B0604030504040204" pitchFamily="50" charset="-128"/>
              </a:rPr>
              <a:t>２）点検のためのロジックに該当する情報を設定した後、③の</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適用</a:t>
            </a:r>
            <a:r>
              <a:rPr lang="en-US" altLang="ja-JP" sz="900" b="0" dirty="0">
                <a:latin typeface="Meiryo UI" panose="020B0604030504040204" pitchFamily="50" charset="-128"/>
                <a:ea typeface="Meiryo UI" panose="020B0604030504040204" pitchFamily="50" charset="-128"/>
              </a:rPr>
              <a:t>]</a:t>
            </a:r>
            <a:r>
              <a:rPr lang="ja-JP" altLang="en-US" sz="900" b="0" dirty="0">
                <a:latin typeface="Meiryo UI" panose="020B0604030504040204" pitchFamily="50" charset="-128"/>
                <a:ea typeface="Meiryo UI" panose="020B0604030504040204" pitchFamily="50" charset="-128"/>
              </a:rPr>
              <a:t>ボタンをクリックして、設定内容を反映します。</a:t>
            </a:r>
            <a:endParaRPr lang="en-US" altLang="ko-KR" sz="900" b="0" dirty="0">
              <a:latin typeface="Meiryo UI" panose="020B0604030504040204" pitchFamily="50" charset="-128"/>
              <a:ea typeface="Meiryo UI" panose="020B0604030504040204" pitchFamily="50" charset="-128"/>
            </a:endParaRPr>
          </a:p>
          <a:p>
            <a:pPr marL="177800" indent="-177800">
              <a:spcBef>
                <a:spcPct val="50000"/>
              </a:spcBef>
              <a:buFont typeface="Wingdings" pitchFamily="2" charset="2"/>
              <a:buAutoNum type="arabicParenR" startAt="3"/>
            </a:pPr>
            <a:endParaRPr lang="en-US" altLang="ko-KR" sz="900" b="0" dirty="0">
              <a:latin typeface="Meiryo UI" panose="020B0604030504040204" pitchFamily="50" charset="-128"/>
              <a:ea typeface="Meiryo UI" panose="020B0604030504040204" pitchFamily="50" charset="-128"/>
            </a:endParaRPr>
          </a:p>
        </p:txBody>
      </p:sp>
      <p:sp>
        <p:nvSpPr>
          <p:cNvPr id="122889" name="직사각형 13"/>
          <p:cNvSpPr>
            <a:spLocks noChangeArrowheads="1"/>
          </p:cNvSpPr>
          <p:nvPr/>
        </p:nvSpPr>
        <p:spPr bwMode="auto">
          <a:xfrm>
            <a:off x="6460173" y="5641023"/>
            <a:ext cx="363537"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sp>
        <p:nvSpPr>
          <p:cNvPr id="122891" name="직사각형 14"/>
          <p:cNvSpPr>
            <a:spLocks noChangeArrowheads="1"/>
          </p:cNvSpPr>
          <p:nvPr/>
        </p:nvSpPr>
        <p:spPr bwMode="auto">
          <a:xfrm>
            <a:off x="3082019" y="1570039"/>
            <a:ext cx="363538"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22892" name="직사각형 15"/>
          <p:cNvSpPr>
            <a:spLocks noChangeArrowheads="1"/>
          </p:cNvSpPr>
          <p:nvPr/>
        </p:nvSpPr>
        <p:spPr bwMode="auto">
          <a:xfrm>
            <a:off x="3651752" y="1577817"/>
            <a:ext cx="365125"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3"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4" name="슬라이드 번호 개체 틀 13"/>
          <p:cNvSpPr>
            <a:spLocks noGrp="1"/>
          </p:cNvSpPr>
          <p:nvPr>
            <p:ph type="sldNum" sz="quarter" idx="10"/>
          </p:nvPr>
        </p:nvSpPr>
        <p:spPr/>
        <p:txBody>
          <a:bodyPr/>
          <a:lstStyle/>
          <a:p>
            <a:pPr>
              <a:defRPr/>
            </a:pPr>
            <a:fld id="{ADEE2CAF-93BC-4FC3-BC76-4ACC1FC48CE0}" type="slidenum">
              <a:rPr lang="ko-KR" altLang="en-US" smtClean="0"/>
              <a:pPr>
                <a:defRPr/>
              </a:pPr>
              <a:t>179</a:t>
            </a:fld>
            <a:endParaRPr lang="en-US" altLang="ko-KR"/>
          </a:p>
        </p:txBody>
      </p:sp>
      <p:sp>
        <p:nvSpPr>
          <p:cNvPr id="15"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設定方式で点検ルールのルール段階を作成する方法です。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6"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8.8</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7"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設定方式 ルールのルール段階の作成</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808CC7-EB09-4F63-A958-F924C67E2B84}"/>
              </a:ext>
            </a:extLst>
          </p:cNvPr>
          <p:cNvPicPr>
            <a:picLocks noChangeAspect="1"/>
          </p:cNvPicPr>
          <p:nvPr/>
        </p:nvPicPr>
        <p:blipFill>
          <a:blip r:embed="rId3"/>
          <a:stretch>
            <a:fillRect/>
          </a:stretch>
        </p:blipFill>
        <p:spPr>
          <a:xfrm>
            <a:off x="2728596" y="1627287"/>
            <a:ext cx="2737167" cy="2647950"/>
          </a:xfrm>
          <a:prstGeom prst="rect">
            <a:avLst/>
          </a:prstGeom>
        </p:spPr>
      </p:pic>
      <p:sp>
        <p:nvSpPr>
          <p:cNvPr id="123907"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3912" name="Text Box 5"/>
          <p:cNvSpPr txBox="1">
            <a:spLocks noChangeArrowheads="1"/>
          </p:cNvSpPr>
          <p:nvPr/>
        </p:nvSpPr>
        <p:spPr bwMode="auto">
          <a:xfrm>
            <a:off x="298451" y="1966913"/>
            <a:ext cx="2338070" cy="3070071"/>
          </a:xfrm>
          <a:prstGeom prst="rect">
            <a:avLst/>
          </a:prstGeom>
          <a:solidFill>
            <a:schemeClr val="tx1"/>
          </a:solidFill>
          <a:ln w="9525">
            <a:noFill/>
            <a:miter lim="800000"/>
            <a:headEnd/>
            <a:tailEnd/>
          </a:ln>
        </p:spPr>
        <p:txBody>
          <a:bodyPr wrap="square">
            <a:spAutoFit/>
          </a:bodyPr>
          <a:lstStyle/>
          <a:p>
            <a:pPr marL="182563" indent="-182563">
              <a:spcBef>
                <a:spcPct val="50000"/>
              </a:spcBef>
            </a:pPr>
            <a:r>
              <a:rPr lang="ja-JP" altLang="en-US" sz="900" b="0" dirty="0">
                <a:latin typeface="Meiryo UI" pitchFamily="34" charset="-128"/>
                <a:ea typeface="Meiryo UI" pitchFamily="34" charset="-128"/>
              </a:rPr>
              <a:t>１）ルールグループは、ルールグループの情報と診療行為、医薬品、特定器材、傷病名の項目で構成されています。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82563" indent="-182563">
              <a:spcBef>
                <a:spcPct val="50000"/>
              </a:spcBef>
              <a:tabLst>
                <a:tab pos="182563" algn="l"/>
              </a:tabLst>
            </a:pPr>
            <a:r>
              <a:rPr lang="ja-JP" altLang="en-US" sz="900" b="0" dirty="0">
                <a:latin typeface="Meiryo UI" pitchFamily="34" charset="-128"/>
                <a:ea typeface="Meiryo UI" pitchFamily="34" charset="-128"/>
              </a:rPr>
              <a:t>２）ルールグループの情報を追加するためには、①の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追加</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ボタンを、ルールグループの情報を修正するためには、②の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変更</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ボタンをクリックして、</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ルールグループ</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グループ追加</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画面を表示します。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３）項目を設定した後、③の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適用</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ボタンをクリックして、設定内容を反映します。 </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４）ルールグループの項目を追加するためには、④の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コード追加</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ボタンをクリックして、</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項目の検索</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画面を呼び出します。ルール</a:t>
            </a:r>
            <a:r>
              <a:rPr lang="en-US" altLang="ja-JP" sz="900" b="0" dirty="0">
                <a:latin typeface="Meiryo UI" pitchFamily="34" charset="-128"/>
                <a:ea typeface="Meiryo UI" pitchFamily="34" charset="-128"/>
              </a:rPr>
              <a:t>ID</a:t>
            </a:r>
            <a:r>
              <a:rPr lang="ja-JP" altLang="en-US" sz="900" b="0" dirty="0">
                <a:latin typeface="Meiryo UI" pitchFamily="34" charset="-128"/>
                <a:ea typeface="Meiryo UI" pitchFamily="34" charset="-128"/>
              </a:rPr>
              <a:t>採番処理と同じように処理します。</a:t>
            </a:r>
            <a:endParaRPr lang="en-US" altLang="ja-JP" sz="900" b="0" dirty="0">
              <a:latin typeface="Meiryo UI" pitchFamily="34" charset="-128"/>
              <a:ea typeface="Meiryo UI" pitchFamily="34" charset="-128"/>
            </a:endParaRPr>
          </a:p>
          <a:p>
            <a:pPr marL="182563" indent="-182563">
              <a:spcBef>
                <a:spcPct val="50000"/>
              </a:spcBef>
            </a:pPr>
            <a:endParaRPr lang="en-US" altLang="ko-KR" sz="900" b="0" dirty="0">
              <a:latin typeface="Meiryo UI" pitchFamily="34" charset="-128"/>
              <a:ea typeface="Meiryo UI" pitchFamily="34" charset="-128"/>
            </a:endParaRPr>
          </a:p>
        </p:txBody>
      </p:sp>
      <p:sp>
        <p:nvSpPr>
          <p:cNvPr id="123913" name="직사각형 14"/>
          <p:cNvSpPr>
            <a:spLocks noChangeArrowheads="1"/>
          </p:cNvSpPr>
          <p:nvPr/>
        </p:nvSpPr>
        <p:spPr bwMode="auto">
          <a:xfrm>
            <a:off x="3503295" y="1495574"/>
            <a:ext cx="365125" cy="307975"/>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23914" name="직사각형 15"/>
          <p:cNvSpPr>
            <a:spLocks noChangeArrowheads="1"/>
          </p:cNvSpPr>
          <p:nvPr/>
        </p:nvSpPr>
        <p:spPr bwMode="auto">
          <a:xfrm>
            <a:off x="3958273" y="1495574"/>
            <a:ext cx="363537"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4"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5" name="슬라이드 번호 개체 틀 14"/>
          <p:cNvSpPr>
            <a:spLocks noGrp="1"/>
          </p:cNvSpPr>
          <p:nvPr>
            <p:ph type="sldNum" sz="quarter" idx="10"/>
          </p:nvPr>
        </p:nvSpPr>
        <p:spPr/>
        <p:txBody>
          <a:bodyPr/>
          <a:lstStyle/>
          <a:p>
            <a:pPr>
              <a:defRPr/>
            </a:pPr>
            <a:fld id="{ADEE2CAF-93BC-4FC3-BC76-4ACC1FC48CE0}" type="slidenum">
              <a:rPr lang="ko-KR" altLang="en-US" smtClean="0"/>
              <a:pPr>
                <a:defRPr/>
              </a:pPr>
              <a:t>180</a:t>
            </a:fld>
            <a:endParaRPr lang="en-US" altLang="ko-KR"/>
          </a:p>
        </p:txBody>
      </p:sp>
      <p:sp>
        <p:nvSpPr>
          <p:cNvPr id="16"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設定方式で点検ルールのルールグループを作成する方法です。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7"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8.9</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8"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設定方式 ルールのルールグループの作成</a:t>
            </a:r>
            <a:endParaRPr kumimoji="1" lang="ko-KR" altLang="en-US" dirty="0">
              <a:solidFill>
                <a:srgbClr val="003399"/>
              </a:solidFill>
              <a:latin typeface="Meiryo UI" pitchFamily="34" charset="-128"/>
              <a:ea typeface="ＭＳ ゴシック" pitchFamily="49" charset="-128"/>
            </a:endParaRPr>
          </a:p>
        </p:txBody>
      </p:sp>
      <p:pic>
        <p:nvPicPr>
          <p:cNvPr id="3" name="図 2">
            <a:extLst>
              <a:ext uri="{FF2B5EF4-FFF2-40B4-BE49-F238E27FC236}">
                <a16:creationId xmlns:a16="http://schemas.microsoft.com/office/drawing/2014/main" id="{D0501088-787A-45E2-9007-387F6C65AD99}"/>
              </a:ext>
            </a:extLst>
          </p:cNvPr>
          <p:cNvPicPr>
            <a:picLocks noChangeAspect="1"/>
          </p:cNvPicPr>
          <p:nvPr/>
        </p:nvPicPr>
        <p:blipFill>
          <a:blip r:embed="rId4"/>
          <a:stretch>
            <a:fillRect/>
          </a:stretch>
        </p:blipFill>
        <p:spPr>
          <a:xfrm>
            <a:off x="2712244" y="4353698"/>
            <a:ext cx="2769869" cy="1713092"/>
          </a:xfrm>
          <a:prstGeom prst="rect">
            <a:avLst/>
          </a:prstGeom>
        </p:spPr>
      </p:pic>
      <p:sp>
        <p:nvSpPr>
          <p:cNvPr id="123916" name="직사각형 13"/>
          <p:cNvSpPr>
            <a:spLocks noChangeArrowheads="1"/>
          </p:cNvSpPr>
          <p:nvPr/>
        </p:nvSpPr>
        <p:spPr bwMode="auto">
          <a:xfrm>
            <a:off x="3415348" y="5728018"/>
            <a:ext cx="363538" cy="309563"/>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③</a:t>
            </a:r>
            <a:endParaRPr lang="ko-KR" altLang="en-US">
              <a:solidFill>
                <a:srgbClr val="FF0000"/>
              </a:solidFill>
              <a:latin typeface="Meiryo UI" pitchFamily="34" charset="-128"/>
            </a:endParaRPr>
          </a:p>
        </p:txBody>
      </p:sp>
      <p:pic>
        <p:nvPicPr>
          <p:cNvPr id="19" name="図 18">
            <a:extLst>
              <a:ext uri="{FF2B5EF4-FFF2-40B4-BE49-F238E27FC236}">
                <a16:creationId xmlns:a16="http://schemas.microsoft.com/office/drawing/2014/main" id="{3D220346-E075-470D-BFB7-99B4DB91321B}"/>
              </a:ext>
            </a:extLst>
          </p:cNvPr>
          <p:cNvPicPr>
            <a:picLocks noChangeAspect="1"/>
          </p:cNvPicPr>
          <p:nvPr/>
        </p:nvPicPr>
        <p:blipFill>
          <a:blip r:embed="rId5"/>
          <a:stretch>
            <a:fillRect/>
          </a:stretch>
        </p:blipFill>
        <p:spPr>
          <a:xfrm>
            <a:off x="5557838" y="1656080"/>
            <a:ext cx="3408362" cy="4699000"/>
          </a:xfrm>
          <a:prstGeom prst="rect">
            <a:avLst/>
          </a:prstGeom>
        </p:spPr>
      </p:pic>
      <p:sp>
        <p:nvSpPr>
          <p:cNvPr id="20" name="직사각형 15">
            <a:extLst>
              <a:ext uri="{FF2B5EF4-FFF2-40B4-BE49-F238E27FC236}">
                <a16:creationId xmlns:a16="http://schemas.microsoft.com/office/drawing/2014/main" id="{B4C5F5C7-DE70-4F50-81A7-924EE7776497}"/>
              </a:ext>
            </a:extLst>
          </p:cNvPr>
          <p:cNvSpPr>
            <a:spLocks noChangeArrowheads="1"/>
          </p:cNvSpPr>
          <p:nvPr/>
        </p:nvSpPr>
        <p:spPr bwMode="auto">
          <a:xfrm>
            <a:off x="4397535" y="1495574"/>
            <a:ext cx="364202" cy="307777"/>
          </a:xfrm>
          <a:prstGeom prst="rect">
            <a:avLst/>
          </a:prstGeom>
          <a:noFill/>
          <a:ln w="9525">
            <a:noFill/>
            <a:miter lim="800000"/>
            <a:headEnd/>
            <a:tailEnd/>
          </a:ln>
        </p:spPr>
        <p:txBody>
          <a:bodyPr wrap="none">
            <a:spAutoFit/>
          </a:bodyPr>
          <a:lstStyle/>
          <a:p>
            <a:r>
              <a:rPr lang="ja-JP" altLang="en-US" dirty="0">
                <a:solidFill>
                  <a:srgbClr val="FF0000"/>
                </a:solidFill>
                <a:latin typeface="Meiryo UI" pitchFamily="34" charset="-128"/>
                <a:ea typeface="Meiryo UI" pitchFamily="34" charset="-128"/>
              </a:rPr>
              <a:t>④</a:t>
            </a:r>
            <a:endParaRPr lang="ko-KR" altLang="en-US" dirty="0">
              <a:solidFill>
                <a:srgbClr val="FF0000"/>
              </a:solidFill>
              <a:latin typeface="Meiryo UI" pitchFamily="34" charset="-128"/>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530136" y="4061240"/>
            <a:ext cx="6436064" cy="2427260"/>
          </a:xfrm>
          <a:prstGeom prst="rect">
            <a:avLst/>
          </a:prstGeom>
        </p:spPr>
      </p:pic>
      <p:pic>
        <p:nvPicPr>
          <p:cNvPr id="4" name="図 3"/>
          <p:cNvPicPr>
            <a:picLocks noChangeAspect="1"/>
          </p:cNvPicPr>
          <p:nvPr/>
        </p:nvPicPr>
        <p:blipFill>
          <a:blip r:embed="rId4"/>
          <a:stretch>
            <a:fillRect/>
          </a:stretch>
        </p:blipFill>
        <p:spPr>
          <a:xfrm>
            <a:off x="2526285" y="1549780"/>
            <a:ext cx="6439916" cy="2528688"/>
          </a:xfrm>
          <a:prstGeom prst="rect">
            <a:avLst/>
          </a:prstGeom>
        </p:spPr>
      </p:pic>
      <p:sp>
        <p:nvSpPr>
          <p:cNvPr id="124932"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4936" name="Text Box 5"/>
          <p:cNvSpPr txBox="1">
            <a:spLocks noChangeArrowheads="1"/>
          </p:cNvSpPr>
          <p:nvPr/>
        </p:nvSpPr>
        <p:spPr bwMode="auto">
          <a:xfrm>
            <a:off x="298451" y="1966913"/>
            <a:ext cx="2222808" cy="4285789"/>
          </a:xfrm>
          <a:prstGeom prst="rect">
            <a:avLst/>
          </a:prstGeom>
          <a:solidFill>
            <a:schemeClr val="tx1"/>
          </a:solidFill>
          <a:ln w="9525">
            <a:noFill/>
            <a:miter lim="800000"/>
            <a:headEnd/>
            <a:tailEnd/>
          </a:ln>
        </p:spPr>
        <p:txBody>
          <a:bodyPr wrap="square">
            <a:spAutoFit/>
          </a:bodyPr>
          <a:lstStyle/>
          <a:p>
            <a:pPr marL="182563" indent="-182563">
              <a:spcBef>
                <a:spcPct val="50000"/>
              </a:spcBef>
            </a:pPr>
            <a:r>
              <a:rPr lang="ja-JP" altLang="en-US" sz="900" b="0" dirty="0">
                <a:latin typeface="Meiryo UI" pitchFamily="34" charset="-128"/>
                <a:ea typeface="Meiryo UI" pitchFamily="34" charset="-128"/>
              </a:rPr>
              <a:t>１）①のようにルール段階を選択します。</a:t>
            </a:r>
            <a:endParaRPr lang="en-US" altLang="ja-JP" sz="900" b="0" dirty="0">
              <a:latin typeface="Meiryo UI" pitchFamily="34" charset="-128"/>
              <a:ea typeface="Meiryo UI" pitchFamily="34" charset="-128"/>
            </a:endParaRPr>
          </a:p>
          <a:p>
            <a:pPr marL="182563" indent="-182563">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２）②のようにルールグループを選択します。</a:t>
            </a:r>
            <a:endParaRPr lang="en-US" altLang="ja-JP" sz="900" b="0" dirty="0">
              <a:latin typeface="Meiryo UI" pitchFamily="34" charset="-128"/>
              <a:ea typeface="Meiryo UI" pitchFamily="34" charset="-128"/>
            </a:endParaRPr>
          </a:p>
          <a:p>
            <a:pPr marL="182563" indent="-182563">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３）③の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グループ追加</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ボタンをクリックすると④のようにルール段階にルールグループが追加されます。 </a:t>
            </a:r>
            <a:endParaRPr lang="en-US" altLang="ja-JP" sz="900" b="0" dirty="0">
              <a:latin typeface="Meiryo UI" pitchFamily="34" charset="-128"/>
              <a:ea typeface="Meiryo UI" pitchFamily="34" charset="-128"/>
            </a:endParaRPr>
          </a:p>
          <a:p>
            <a:pPr marL="182563" indent="-182563">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４）一つのルール段階にマスターの種類が同じ複数のルールグループを接続することができます。</a:t>
            </a:r>
            <a:endParaRPr lang="en-US" altLang="ja-JP" sz="900" b="0" dirty="0">
              <a:latin typeface="Meiryo UI" pitchFamily="34" charset="-128"/>
              <a:ea typeface="Meiryo UI" pitchFamily="34" charset="-128"/>
            </a:endParaRPr>
          </a:p>
          <a:p>
            <a:pPr>
              <a:spcBef>
                <a:spcPct val="50000"/>
              </a:spcBef>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５）また、複数のルールの段階に同じルールグループをつながるのもできます。</a:t>
            </a:r>
            <a:endParaRPr lang="en-US" altLang="ja-JP" sz="900" b="0" dirty="0">
              <a:latin typeface="Meiryo UI" pitchFamily="34" charset="-128"/>
              <a:ea typeface="Meiryo UI" pitchFamily="34" charset="-128"/>
            </a:endParaRPr>
          </a:p>
          <a:p>
            <a:pPr marL="182563" indent="-182563">
              <a:spcBef>
                <a:spcPct val="50000"/>
              </a:spcBef>
            </a:pPr>
            <a:endParaRPr lang="en-US" altLang="ja-JP"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６）ルールグループはルール段階に連結されると、自動点検でルール段階のロジックを検査する際に、ルールグループのコードにロジックを検査します。</a:t>
            </a:r>
            <a:endParaRPr lang="en-US" altLang="ja-JP" sz="900" b="0" dirty="0">
              <a:latin typeface="Meiryo UI" pitchFamily="34" charset="-128"/>
              <a:ea typeface="Meiryo UI" pitchFamily="34" charset="-128"/>
            </a:endParaRPr>
          </a:p>
          <a:p>
            <a:pPr marL="182563" indent="-182563">
              <a:spcBef>
                <a:spcPct val="50000"/>
              </a:spcBef>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７）ルールグループの項目の削除は</a:t>
            </a:r>
            <a:r>
              <a:rPr lang="en-US" altLang="ja-JP" sz="900" b="0" dirty="0">
                <a:latin typeface="Meiryo UI" pitchFamily="34" charset="-128"/>
                <a:ea typeface="Meiryo UI" pitchFamily="34" charset="-128"/>
              </a:rPr>
              <a:t>Ctrl</a:t>
            </a:r>
            <a:r>
              <a:rPr lang="ja-JP" altLang="en-US" sz="900" b="0" dirty="0">
                <a:latin typeface="Meiryo UI" pitchFamily="34" charset="-128"/>
                <a:ea typeface="Meiryo UI" pitchFamily="34" charset="-128"/>
              </a:rPr>
              <a:t>キーまたは</a:t>
            </a:r>
            <a:r>
              <a:rPr lang="en-US" altLang="ja-JP" sz="900" b="0" dirty="0">
                <a:latin typeface="Meiryo UI" pitchFamily="34" charset="-128"/>
                <a:ea typeface="Meiryo UI" pitchFamily="34" charset="-128"/>
              </a:rPr>
              <a:t>Shift</a:t>
            </a:r>
            <a:r>
              <a:rPr lang="ja-JP" altLang="en-US" sz="900" b="0" dirty="0">
                <a:latin typeface="Meiryo UI" pitchFamily="34" charset="-128"/>
                <a:ea typeface="Meiryo UI" pitchFamily="34" charset="-128"/>
              </a:rPr>
              <a:t>キーを使用してマルチラインを選択して削除できます。</a:t>
            </a:r>
            <a:endParaRPr lang="en-US" altLang="ko-KR" sz="900" b="0" dirty="0">
              <a:latin typeface="Meiryo UI" pitchFamily="34" charset="-128"/>
              <a:ea typeface="Meiryo UI" pitchFamily="34" charset="-128"/>
            </a:endParaRPr>
          </a:p>
          <a:p>
            <a:pPr marL="182563" indent="-182563">
              <a:spcBef>
                <a:spcPct val="50000"/>
              </a:spcBef>
            </a:pPr>
            <a:endParaRPr lang="en-US" altLang="ko-KR" sz="900" b="0" dirty="0">
              <a:latin typeface="Meiryo UI" pitchFamily="34" charset="-128"/>
              <a:ea typeface="Meiryo UI" pitchFamily="34" charset="-128"/>
            </a:endParaRPr>
          </a:p>
        </p:txBody>
      </p:sp>
      <p:sp>
        <p:nvSpPr>
          <p:cNvPr id="124937" name="직사각형 14"/>
          <p:cNvSpPr>
            <a:spLocks noChangeArrowheads="1"/>
          </p:cNvSpPr>
          <p:nvPr/>
        </p:nvSpPr>
        <p:spPr bwMode="auto">
          <a:xfrm>
            <a:off x="2997994" y="2389368"/>
            <a:ext cx="363537"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24938" name="직사각형 15"/>
          <p:cNvSpPr>
            <a:spLocks noChangeArrowheads="1"/>
          </p:cNvSpPr>
          <p:nvPr/>
        </p:nvSpPr>
        <p:spPr bwMode="auto">
          <a:xfrm>
            <a:off x="5874938" y="2495808"/>
            <a:ext cx="363537" cy="309562"/>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24939" name="직사각형 13"/>
          <p:cNvSpPr>
            <a:spLocks noChangeArrowheads="1"/>
          </p:cNvSpPr>
          <p:nvPr/>
        </p:nvSpPr>
        <p:spPr bwMode="auto">
          <a:xfrm>
            <a:off x="4192110" y="1436868"/>
            <a:ext cx="363538" cy="309562"/>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③</a:t>
            </a:r>
            <a:endParaRPr lang="ko-KR" altLang="en-US">
              <a:solidFill>
                <a:srgbClr val="FF0000"/>
              </a:solidFill>
              <a:latin typeface="Meiryo UI" pitchFamily="34" charset="-128"/>
            </a:endParaRPr>
          </a:p>
        </p:txBody>
      </p:sp>
      <p:sp>
        <p:nvSpPr>
          <p:cNvPr id="124941" name="직사각형 16"/>
          <p:cNvSpPr>
            <a:spLocks noChangeArrowheads="1"/>
          </p:cNvSpPr>
          <p:nvPr/>
        </p:nvSpPr>
        <p:spPr bwMode="auto">
          <a:xfrm>
            <a:off x="3060760" y="5024775"/>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④</a:t>
            </a:r>
            <a:endParaRPr lang="ko-KR" altLang="en-US" dirty="0">
              <a:solidFill>
                <a:srgbClr val="FF0000"/>
              </a:solidFill>
              <a:latin typeface="Meiryo UI" pitchFamily="34" charset="-128"/>
            </a:endParaRPr>
          </a:p>
        </p:txBody>
      </p:sp>
      <p:sp>
        <p:nvSpPr>
          <p:cNvPr id="14"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5" name="슬라이드 번호 개체 틀 14"/>
          <p:cNvSpPr>
            <a:spLocks noGrp="1"/>
          </p:cNvSpPr>
          <p:nvPr>
            <p:ph type="sldNum" sz="quarter" idx="10"/>
          </p:nvPr>
        </p:nvSpPr>
        <p:spPr/>
        <p:txBody>
          <a:bodyPr/>
          <a:lstStyle/>
          <a:p>
            <a:pPr>
              <a:defRPr/>
            </a:pPr>
            <a:fld id="{ADEE2CAF-93BC-4FC3-BC76-4ACC1FC48CE0}" type="slidenum">
              <a:rPr lang="ko-KR" altLang="en-US" smtClean="0"/>
              <a:pPr>
                <a:defRPr/>
              </a:pPr>
              <a:t>181</a:t>
            </a:fld>
            <a:endParaRPr lang="en-US" altLang="ko-KR"/>
          </a:p>
        </p:txBody>
      </p:sp>
      <p:sp>
        <p:nvSpPr>
          <p:cNvPr id="16"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設定方式で点検ルールのルール段階とルールグループをつながる方法です。</a:t>
            </a:r>
            <a:endParaRPr kumimoji="1" lang="en-US" altLang="ko-KR" sz="1000" b="0" dirty="0">
              <a:solidFill>
                <a:srgbClr val="003366"/>
              </a:solidFill>
              <a:latin typeface="Meiryo UI" pitchFamily="34" charset="-128"/>
              <a:ea typeface="Meiryo UI" pitchFamily="34" charset="-128"/>
            </a:endParaRPr>
          </a:p>
        </p:txBody>
      </p:sp>
      <p:sp>
        <p:nvSpPr>
          <p:cNvPr id="17"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8.10</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8"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設定方式 ルールのルール段階とルールグループの連結</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cstate="print"/>
          <a:srcRect/>
          <a:stretch>
            <a:fillRect/>
          </a:stretch>
        </p:blipFill>
        <p:spPr bwMode="auto">
          <a:xfrm>
            <a:off x="3152775" y="1654175"/>
            <a:ext cx="5864225" cy="4337050"/>
          </a:xfrm>
          <a:prstGeom prst="rect">
            <a:avLst/>
          </a:prstGeom>
          <a:noFill/>
          <a:ln w="9525" algn="ctr">
            <a:noFill/>
            <a:miter lim="800000"/>
            <a:headEnd/>
            <a:tailEnd/>
          </a:ln>
        </p:spPr>
      </p:pic>
      <p:sp>
        <p:nvSpPr>
          <p:cNvPr id="125955"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5960" name="Text Box 5"/>
          <p:cNvSpPr txBox="1">
            <a:spLocks noChangeArrowheads="1"/>
          </p:cNvSpPr>
          <p:nvPr/>
        </p:nvSpPr>
        <p:spPr bwMode="auto">
          <a:xfrm>
            <a:off x="298450" y="1966913"/>
            <a:ext cx="2779713" cy="923330"/>
          </a:xfrm>
          <a:prstGeom prst="rect">
            <a:avLst/>
          </a:prstGeom>
          <a:solidFill>
            <a:schemeClr val="tx1"/>
          </a:solidFill>
          <a:ln w="9525">
            <a:noFill/>
            <a:miter lim="800000"/>
            <a:headEnd/>
            <a:tailEnd/>
          </a:ln>
        </p:spPr>
        <p:txBody>
          <a:bodyPr>
            <a:spAutoFit/>
          </a:bodyPr>
          <a:lstStyle/>
          <a:p>
            <a:pPr marL="182563" indent="-182563">
              <a:spcBef>
                <a:spcPct val="50000"/>
              </a:spcBef>
            </a:pPr>
            <a:r>
              <a:rPr lang="ja-JP" altLang="en-US" sz="900" b="0" dirty="0">
                <a:latin typeface="Meiryo UI" pitchFamily="34" charset="-128"/>
                <a:ea typeface="Meiryo UI" pitchFamily="34" charset="-128"/>
              </a:rPr>
              <a:t>１）①の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追加</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ボタンをクリックして、各種マスタのコードを登録することができます。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82563" indent="-182563">
              <a:spcBef>
                <a:spcPct val="50000"/>
              </a:spcBef>
            </a:pPr>
            <a:r>
              <a:rPr lang="ja-JP" altLang="en-US" sz="900" b="0" dirty="0">
                <a:latin typeface="Meiryo UI" pitchFamily="34" charset="-128"/>
                <a:ea typeface="Meiryo UI" pitchFamily="34" charset="-128"/>
              </a:rPr>
              <a:t>２）加算コード、修飾語、その他のオプションなどは、リストの項目をクリックして登録することができます。</a:t>
            </a:r>
            <a:endParaRPr lang="en-US" altLang="ko-KR" sz="900" b="0" dirty="0">
              <a:latin typeface="Meiryo UI" pitchFamily="34" charset="-128"/>
              <a:ea typeface="Meiryo UI" pitchFamily="34" charset="-128"/>
            </a:endParaRPr>
          </a:p>
        </p:txBody>
      </p:sp>
      <p:sp>
        <p:nvSpPr>
          <p:cNvPr id="125961" name="직사각형 14"/>
          <p:cNvSpPr>
            <a:spLocks noChangeArrowheads="1"/>
          </p:cNvSpPr>
          <p:nvPr/>
        </p:nvSpPr>
        <p:spPr bwMode="auto">
          <a:xfrm>
            <a:off x="7845425" y="1587500"/>
            <a:ext cx="363538" cy="309563"/>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①</a:t>
            </a:r>
            <a:endParaRPr lang="ko-KR" altLang="en-US">
              <a:solidFill>
                <a:srgbClr val="FF0000"/>
              </a:solidFill>
              <a:latin typeface="Meiryo UI" pitchFamily="34" charset="-128"/>
            </a:endParaRPr>
          </a:p>
        </p:txBody>
      </p:sp>
      <p:sp>
        <p:nvSpPr>
          <p:cNvPr id="125962" name="직사각형 16"/>
          <p:cNvSpPr>
            <a:spLocks noChangeArrowheads="1"/>
          </p:cNvSpPr>
          <p:nvPr/>
        </p:nvSpPr>
        <p:spPr bwMode="auto">
          <a:xfrm>
            <a:off x="7834313" y="3105150"/>
            <a:ext cx="363537" cy="309563"/>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①</a:t>
            </a:r>
            <a:endParaRPr lang="ko-KR" altLang="en-US">
              <a:solidFill>
                <a:srgbClr val="FF0000"/>
              </a:solidFill>
              <a:latin typeface="Meiryo UI" pitchFamily="34" charset="-128"/>
            </a:endParaRPr>
          </a:p>
        </p:txBody>
      </p:sp>
      <p:sp>
        <p:nvSpPr>
          <p:cNvPr id="125963" name="직사각형 17"/>
          <p:cNvSpPr>
            <a:spLocks noChangeArrowheads="1"/>
          </p:cNvSpPr>
          <p:nvPr/>
        </p:nvSpPr>
        <p:spPr bwMode="auto">
          <a:xfrm>
            <a:off x="7840663" y="4619625"/>
            <a:ext cx="363537" cy="309563"/>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①</a:t>
            </a:r>
            <a:endParaRPr lang="ko-KR" altLang="en-US">
              <a:solidFill>
                <a:srgbClr val="FF0000"/>
              </a:solidFill>
              <a:latin typeface="Meiryo UI" pitchFamily="34" charset="-128"/>
            </a:endParaRPr>
          </a:p>
        </p:txBody>
      </p:sp>
      <p:sp>
        <p:nvSpPr>
          <p:cNvPr id="12"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3" name="슬라이드 번호 개체 틀 12"/>
          <p:cNvSpPr>
            <a:spLocks noGrp="1"/>
          </p:cNvSpPr>
          <p:nvPr>
            <p:ph type="sldNum" sz="quarter" idx="10"/>
          </p:nvPr>
        </p:nvSpPr>
        <p:spPr/>
        <p:txBody>
          <a:bodyPr/>
          <a:lstStyle/>
          <a:p>
            <a:pPr>
              <a:defRPr/>
            </a:pPr>
            <a:fld id="{ADEE2CAF-93BC-4FC3-BC76-4ACC1FC48CE0}" type="slidenum">
              <a:rPr lang="ko-KR" altLang="en-US" smtClean="0"/>
              <a:pPr>
                <a:defRPr/>
              </a:pPr>
              <a:t>182</a:t>
            </a:fld>
            <a:endParaRPr lang="en-US" altLang="ko-KR"/>
          </a:p>
        </p:txBody>
      </p:sp>
      <p:sp>
        <p:nvSpPr>
          <p:cNvPr id="14"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コーディング方式で対象、参照、傷病を作成する方法です。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5"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8.11</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6"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lang="ja-JP" altLang="en-US" b="0" dirty="0">
                <a:latin typeface="Meiryo UI" pitchFamily="34" charset="-128"/>
                <a:ea typeface="Meiryo UI" pitchFamily="34" charset="-128"/>
              </a:rPr>
              <a:t>コーディング方式 ルールの対象、参照、傷病の作成</a:t>
            </a:r>
            <a:endParaRPr kumimoji="1" lang="ko-KR" altLang="en-US" dirty="0">
              <a:solidFill>
                <a:srgbClr val="003399"/>
              </a:solidFill>
              <a:latin typeface="Meiryo UI" pitchFamily="34" charset="-128"/>
              <a:ea typeface="ＭＳ ゴシック" pitchFamily="49" charset="-128"/>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p:cNvPicPr>
            <a:picLocks noChangeAspect="1" noChangeArrowheads="1"/>
          </p:cNvPicPr>
          <p:nvPr/>
        </p:nvPicPr>
        <p:blipFill>
          <a:blip r:embed="rId3" cstate="print"/>
          <a:srcRect/>
          <a:stretch>
            <a:fillRect/>
          </a:stretch>
        </p:blipFill>
        <p:spPr bwMode="auto">
          <a:xfrm>
            <a:off x="3162300" y="2978150"/>
            <a:ext cx="5784850" cy="1576388"/>
          </a:xfrm>
          <a:prstGeom prst="rect">
            <a:avLst/>
          </a:prstGeom>
          <a:noFill/>
          <a:ln w="9525" algn="ctr">
            <a:noFill/>
            <a:miter lim="800000"/>
            <a:headEnd/>
            <a:tailEnd/>
          </a:ln>
        </p:spPr>
      </p:pic>
      <p:pic>
        <p:nvPicPr>
          <p:cNvPr id="126979" name="Picture 2"/>
          <p:cNvPicPr>
            <a:picLocks noChangeAspect="1" noChangeArrowheads="1"/>
          </p:cNvPicPr>
          <p:nvPr/>
        </p:nvPicPr>
        <p:blipFill>
          <a:blip r:embed="rId4" cstate="print"/>
          <a:srcRect/>
          <a:stretch>
            <a:fillRect/>
          </a:stretch>
        </p:blipFill>
        <p:spPr bwMode="auto">
          <a:xfrm>
            <a:off x="3159125" y="1654175"/>
            <a:ext cx="5903913" cy="914400"/>
          </a:xfrm>
          <a:prstGeom prst="rect">
            <a:avLst/>
          </a:prstGeom>
          <a:noFill/>
          <a:ln w="9525" algn="ctr">
            <a:noFill/>
            <a:miter lim="800000"/>
            <a:headEnd/>
            <a:tailEnd/>
          </a:ln>
        </p:spPr>
      </p:pic>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5" name="Text Box 5"/>
          <p:cNvSpPr txBox="1">
            <a:spLocks noChangeArrowheads="1"/>
          </p:cNvSpPr>
          <p:nvPr/>
        </p:nvSpPr>
        <p:spPr bwMode="auto">
          <a:xfrm>
            <a:off x="298450" y="1966913"/>
            <a:ext cx="2666692" cy="168507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900" b="0" dirty="0">
                <a:latin typeface="Meiryo UI" pitchFamily="34" charset="-128"/>
                <a:ea typeface="Meiryo UI" pitchFamily="34" charset="-128"/>
              </a:rPr>
              <a:t>１）①の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追加</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ボタンをクリックして、メッセージを登録することができます。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a:pPr>
            <a:endParaRPr lang="en-US" altLang="ja-JP" sz="900" b="0" dirty="0">
              <a:latin typeface="Meiryo UI" pitchFamily="34" charset="-128"/>
              <a:ea typeface="Meiryo UI" pitchFamily="34" charset="-128"/>
            </a:endParaRPr>
          </a:p>
          <a:p>
            <a:pPr marL="177800" indent="-177800">
              <a:spcBef>
                <a:spcPct val="50000"/>
              </a:spcBef>
            </a:pPr>
            <a:r>
              <a:rPr lang="ja-JP" altLang="en-US" sz="900" b="0" dirty="0">
                <a:latin typeface="Meiryo UI" pitchFamily="34" charset="-128"/>
                <a:ea typeface="Meiryo UI" pitchFamily="34" charset="-128"/>
              </a:rPr>
              <a:t>２）②のようにリストの項目をクリックして入力することができます。</a:t>
            </a:r>
            <a:endParaRPr lang="en-US" altLang="ja-JP" sz="900" b="0" dirty="0">
              <a:latin typeface="Meiryo UI" pitchFamily="34" charset="-128"/>
              <a:ea typeface="Meiryo UI" pitchFamily="34" charset="-128"/>
            </a:endParaRPr>
          </a:p>
          <a:p>
            <a:pPr marL="177800" indent="-177800">
              <a:spcBef>
                <a:spcPct val="50000"/>
              </a:spcBef>
              <a:buFont typeface="Lucida Sans" pitchFamily="34" charset="0"/>
              <a:buAutoNum type="arabicParenR"/>
            </a:pPr>
            <a:endParaRPr lang="en-US" altLang="ko-KR" sz="900" b="0" dirty="0">
              <a:latin typeface="Meiryo UI" pitchFamily="34" charset="-128"/>
              <a:ea typeface="Meiryo UI" pitchFamily="34" charset="-128"/>
            </a:endParaRPr>
          </a:p>
          <a:p>
            <a:pPr marL="177800" indent="-177800">
              <a:spcBef>
                <a:spcPct val="50000"/>
              </a:spcBef>
            </a:pPr>
            <a:r>
              <a:rPr lang="ja-JP" altLang="en-US" sz="900" b="0" dirty="0">
                <a:latin typeface="Meiryo UI" pitchFamily="34" charset="-128"/>
                <a:ea typeface="Meiryo UI" pitchFamily="34" charset="-128"/>
              </a:rPr>
              <a:t>３）③の</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適用</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ボタンをクリックしてメッセージの登録を完了します。</a:t>
            </a: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startAt="3"/>
            </a:pPr>
            <a:endParaRPr lang="en-US" altLang="ko-KR" sz="900" b="0" dirty="0">
              <a:latin typeface="Meiryo UI" pitchFamily="34" charset="-128"/>
              <a:ea typeface="Meiryo UI" pitchFamily="34" charset="-128"/>
            </a:endParaRPr>
          </a:p>
        </p:txBody>
      </p:sp>
      <p:sp>
        <p:nvSpPr>
          <p:cNvPr id="126986" name="직사각형 14"/>
          <p:cNvSpPr>
            <a:spLocks noChangeArrowheads="1"/>
          </p:cNvSpPr>
          <p:nvPr/>
        </p:nvSpPr>
        <p:spPr bwMode="auto">
          <a:xfrm>
            <a:off x="7920038" y="1601788"/>
            <a:ext cx="363537" cy="309562"/>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①</a:t>
            </a:r>
            <a:endParaRPr lang="ko-KR" altLang="en-US">
              <a:solidFill>
                <a:srgbClr val="FF0000"/>
              </a:solidFill>
              <a:latin typeface="Meiryo UI" pitchFamily="34" charset="-128"/>
            </a:endParaRPr>
          </a:p>
        </p:txBody>
      </p:sp>
      <p:sp>
        <p:nvSpPr>
          <p:cNvPr id="126987" name="직사각형 16"/>
          <p:cNvSpPr>
            <a:spLocks noChangeArrowheads="1"/>
          </p:cNvSpPr>
          <p:nvPr/>
        </p:nvSpPr>
        <p:spPr bwMode="auto">
          <a:xfrm>
            <a:off x="7766050" y="3090863"/>
            <a:ext cx="363538" cy="309562"/>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③</a:t>
            </a:r>
            <a:endParaRPr lang="ko-KR" altLang="en-US">
              <a:solidFill>
                <a:srgbClr val="FF0000"/>
              </a:solidFill>
              <a:latin typeface="Meiryo UI" pitchFamily="34" charset="-128"/>
            </a:endParaRPr>
          </a:p>
        </p:txBody>
      </p:sp>
      <p:sp>
        <p:nvSpPr>
          <p:cNvPr id="126988" name="직사각형 17"/>
          <p:cNvSpPr>
            <a:spLocks noChangeArrowheads="1"/>
          </p:cNvSpPr>
          <p:nvPr/>
        </p:nvSpPr>
        <p:spPr bwMode="auto">
          <a:xfrm>
            <a:off x="3446463" y="3609975"/>
            <a:ext cx="363537" cy="309563"/>
          </a:xfrm>
          <a:prstGeom prst="rect">
            <a:avLst/>
          </a:prstGeom>
          <a:noFill/>
          <a:ln w="9525">
            <a:noFill/>
            <a:miter lim="800000"/>
            <a:headEnd/>
            <a:tailEnd/>
          </a:ln>
        </p:spPr>
        <p:txBody>
          <a:bodyPr wrap="none">
            <a:spAutoFit/>
          </a:bodyPr>
          <a:lstStyle/>
          <a:p>
            <a:r>
              <a:rPr lang="en-US" altLang="ko-KR">
                <a:solidFill>
                  <a:srgbClr val="FF0000"/>
                </a:solidFill>
                <a:latin typeface="Meiryo UI" pitchFamily="34" charset="-128"/>
                <a:ea typeface="Meiryo UI" pitchFamily="34" charset="-128"/>
              </a:rPr>
              <a:t>②</a:t>
            </a:r>
            <a:endParaRPr lang="ko-KR" altLang="en-US">
              <a:solidFill>
                <a:srgbClr val="FF0000"/>
              </a:solidFill>
              <a:latin typeface="Meiryo UI" pitchFamily="34" charset="-128"/>
            </a:endParaRPr>
          </a:p>
        </p:txBody>
      </p:sp>
      <p:sp>
        <p:nvSpPr>
          <p:cNvPr id="13"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4" name="슬라이드 번호 개체 틀 13"/>
          <p:cNvSpPr>
            <a:spLocks noGrp="1"/>
          </p:cNvSpPr>
          <p:nvPr>
            <p:ph type="sldNum" sz="quarter" idx="10"/>
          </p:nvPr>
        </p:nvSpPr>
        <p:spPr/>
        <p:txBody>
          <a:bodyPr/>
          <a:lstStyle/>
          <a:p>
            <a:pPr>
              <a:defRPr/>
            </a:pPr>
            <a:fld id="{ADEE2CAF-93BC-4FC3-BC76-4ACC1FC48CE0}" type="slidenum">
              <a:rPr lang="ko-KR" altLang="en-US" smtClean="0"/>
              <a:pPr>
                <a:defRPr/>
              </a:pPr>
              <a:t>183</a:t>
            </a:fld>
            <a:endParaRPr lang="en-US" altLang="ko-KR"/>
          </a:p>
        </p:txBody>
      </p:sp>
      <p:sp>
        <p:nvSpPr>
          <p:cNvPr id="15" name="Text Box 5"/>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メッセージを作成する方法です。</a:t>
            </a:r>
            <a:endParaRPr kumimoji="1" lang="en-US" altLang="ko-KR" sz="1000" b="0" dirty="0">
              <a:solidFill>
                <a:srgbClr val="003366"/>
              </a:solidFill>
              <a:latin typeface="Meiryo UI" pitchFamily="34" charset="-128"/>
              <a:ea typeface="Meiryo UI" pitchFamily="34" charset="-128"/>
            </a:endParaRPr>
          </a:p>
        </p:txBody>
      </p:sp>
      <p:sp>
        <p:nvSpPr>
          <p:cNvPr id="16"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7"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UI" pitchFamily="34" charset="-128"/>
                <a:ea typeface="Meiryo UI" pitchFamily="34" charset="-128"/>
                <a:cs typeface="Meiryo" pitchFamily="34" charset="-128"/>
              </a:rPr>
              <a:t>メッセージの作成</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Text Box 5"/>
          <p:cNvSpPr txBox="1">
            <a:spLocks noChangeArrowheads="1"/>
          </p:cNvSpPr>
          <p:nvPr/>
        </p:nvSpPr>
        <p:spPr bwMode="auto">
          <a:xfrm>
            <a:off x="298450" y="1966913"/>
            <a:ext cx="2194993" cy="3208571"/>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Wingdings" pitchFamily="2" charset="2"/>
              <a:buAutoNum type="arabicParenR"/>
            </a:pPr>
            <a:r>
              <a:rPr lang="ja-JP" altLang="en-US" sz="900" b="0" dirty="0">
                <a:latin typeface="Meiryo UI" panose="020B0604030504040204" pitchFamily="34" charset="-128"/>
                <a:ea typeface="Meiryo UI" panose="020B0604030504040204" pitchFamily="34" charset="-128"/>
              </a:rPr>
              <a:t>投与日数制限区分を選択し照会した後、作業します。（区分は内服</a:t>
            </a:r>
            <a:r>
              <a:rPr lang="en-US" altLang="ja-JP" sz="900" b="0" dirty="0">
                <a:latin typeface="Meiryo UI" panose="020B0604030504040204" pitchFamily="34" charset="-128"/>
                <a:ea typeface="Meiryo UI" panose="020B0604030504040204" pitchFamily="34" charset="-128"/>
              </a:rPr>
              <a:t>14</a:t>
            </a:r>
            <a:r>
              <a:rPr lang="ja-JP" altLang="en-US" sz="900" b="0" dirty="0">
                <a:latin typeface="Meiryo UI" panose="020B0604030504040204" pitchFamily="34" charset="-128"/>
                <a:ea typeface="Meiryo UI" panose="020B0604030504040204" pitchFamily="34" charset="-128"/>
              </a:rPr>
              <a:t>日、内服</a:t>
            </a:r>
            <a:r>
              <a:rPr lang="en-US" altLang="ja-JP" sz="900" b="0" dirty="0">
                <a:latin typeface="Meiryo UI" panose="020B0604030504040204" pitchFamily="34" charset="-128"/>
                <a:ea typeface="Meiryo UI" panose="020B0604030504040204" pitchFamily="34" charset="-128"/>
              </a:rPr>
              <a:t>30</a:t>
            </a:r>
            <a:r>
              <a:rPr lang="ja-JP" altLang="en-US" sz="900" b="0" dirty="0">
                <a:latin typeface="Meiryo UI" panose="020B0604030504040204" pitchFamily="34" charset="-128"/>
                <a:ea typeface="Meiryo UI" panose="020B0604030504040204" pitchFamily="34" charset="-128"/>
              </a:rPr>
              <a:t>日、内服</a:t>
            </a:r>
            <a:r>
              <a:rPr lang="en-US" altLang="ja-JP" sz="900" b="0" dirty="0">
                <a:latin typeface="Meiryo UI" panose="020B0604030504040204" pitchFamily="34" charset="-128"/>
                <a:ea typeface="Meiryo UI" panose="020B0604030504040204" pitchFamily="34" charset="-128"/>
              </a:rPr>
              <a:t>90</a:t>
            </a:r>
            <a:r>
              <a:rPr lang="ja-JP" altLang="en-US" sz="900" b="0" dirty="0">
                <a:latin typeface="Meiryo UI" panose="020B0604030504040204" pitchFamily="34" charset="-128"/>
                <a:ea typeface="Meiryo UI" panose="020B0604030504040204" pitchFamily="34" charset="-128"/>
              </a:rPr>
              <a:t>日、薬価収載</a:t>
            </a:r>
            <a:r>
              <a:rPr lang="en-US" altLang="ja-JP" sz="900" b="0" dirty="0">
                <a:latin typeface="Meiryo UI" panose="020B0604030504040204" pitchFamily="34" charset="-128"/>
                <a:ea typeface="Meiryo UI" panose="020B0604030504040204" pitchFamily="34" charset="-128"/>
              </a:rPr>
              <a:t>1</a:t>
            </a:r>
            <a:r>
              <a:rPr lang="ja-JP" altLang="en-US" sz="900" b="0" dirty="0">
                <a:latin typeface="Meiryo UI" panose="020B0604030504040204" pitchFamily="34" charset="-128"/>
                <a:ea typeface="Meiryo UI" panose="020B0604030504040204" pitchFamily="34" charset="-128"/>
              </a:rPr>
              <a:t>年未満点検除外です。）</a:t>
            </a:r>
            <a:endParaRPr lang="en-US" altLang="ja-JP" sz="900" b="0" dirty="0">
              <a:latin typeface="Meiryo UI" panose="020B0604030504040204" pitchFamily="34" charset="-128"/>
              <a:ea typeface="Meiryo UI" panose="020B0604030504040204" pitchFamily="34" charset="-128"/>
            </a:endParaRPr>
          </a:p>
          <a:p>
            <a:pPr marL="177800" indent="-177800">
              <a:spcBef>
                <a:spcPct val="50000"/>
              </a:spcBef>
              <a:buFont typeface="Wingdings" pitchFamily="2" charset="2"/>
              <a:buAutoNum type="arabicParenR"/>
            </a:pPr>
            <a:endParaRPr lang="en-US" altLang="ja-JP" sz="900" b="0" dirty="0">
              <a:latin typeface="Meiryo UI" pitchFamily="34" charset="-128"/>
              <a:ea typeface="Meiryo UI" pitchFamily="34" charset="-128"/>
            </a:endParaRPr>
          </a:p>
          <a:p>
            <a:pPr marL="182563" indent="-182563">
              <a:spcBef>
                <a:spcPct val="50000"/>
              </a:spcBef>
              <a:buFont typeface="+mj-lt"/>
              <a:buAutoNum type="arabicParenR" startAt="2"/>
            </a:pPr>
            <a:r>
              <a:rPr lang="ja-JP" altLang="en-US" sz="900" b="0" dirty="0">
                <a:latin typeface="Meiryo UI" pitchFamily="34" charset="-128"/>
                <a:ea typeface="Meiryo UI" pitchFamily="34" charset="-128"/>
              </a:rPr>
              <a:t>④の検索条件に医薬品コード、医薬品名称、薬価基準コードを入力して照会するとその条件の情報が照会されます。</a:t>
            </a:r>
            <a:endParaRPr lang="en-US" altLang="ja-JP" sz="900" b="0" dirty="0">
              <a:latin typeface="Meiryo UI" pitchFamily="34" charset="-128"/>
              <a:ea typeface="Meiryo UI" pitchFamily="34" charset="-128"/>
            </a:endParaRPr>
          </a:p>
          <a:p>
            <a:pPr marL="182563" indent="-182563">
              <a:spcBef>
                <a:spcPct val="50000"/>
              </a:spcBef>
              <a:buFont typeface="+mj-lt"/>
              <a:buAutoNum type="arabicParenR" startAt="2"/>
            </a:pP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3"/>
            </a:pPr>
            <a:r>
              <a:rPr lang="ja-JP" altLang="en-US" sz="900" b="0" dirty="0">
                <a:latin typeface="Meiryo UI" pitchFamily="34" charset="-128"/>
                <a:ea typeface="Meiryo UI" pitchFamily="34" charset="-128"/>
              </a:rPr>
              <a:t>②の行追加：投与日数制限区分に該当する医薬品情報を新規登録します。</a:t>
            </a:r>
            <a:endParaRPr lang="en-US" altLang="ja-JP" sz="900" b="0" dirty="0">
              <a:latin typeface="Meiryo UI" pitchFamily="34" charset="-128"/>
              <a:ea typeface="Meiryo UI" pitchFamily="34" charset="-128"/>
            </a:endParaRPr>
          </a:p>
          <a:p>
            <a:pPr marL="180975" indent="-180975">
              <a:spcBef>
                <a:spcPct val="50000"/>
              </a:spcBef>
            </a:pPr>
            <a:r>
              <a:rPr lang="ja-JP" altLang="en-US" sz="900" b="0" dirty="0">
                <a:latin typeface="Meiryo UI" pitchFamily="34" charset="-128"/>
                <a:ea typeface="Meiryo UI" pitchFamily="34" charset="-128"/>
              </a:rPr>
              <a:t>    *行追加時に</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項目検索</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ポップアップ画面利用（次のページ参照）</a:t>
            </a:r>
            <a:endParaRPr lang="en-US" altLang="ja-JP" sz="900" b="0" dirty="0">
              <a:latin typeface="Meiryo UI" pitchFamily="34" charset="-128"/>
              <a:ea typeface="Meiryo UI" pitchFamily="34" charset="-128"/>
            </a:endParaRPr>
          </a:p>
          <a:p>
            <a:pPr>
              <a:spcBef>
                <a:spcPct val="50000"/>
              </a:spcBef>
            </a:pPr>
            <a:endParaRPr lang="en-US" altLang="ko-KR" sz="900" b="0" dirty="0">
              <a:latin typeface="Meiryo UI" panose="020B0604030504040204" pitchFamily="34" charset="-128"/>
              <a:ea typeface="Meiryo UI" panose="020B0604030504040204" pitchFamily="34" charset="-128"/>
            </a:endParaRPr>
          </a:p>
          <a:p>
            <a:pPr marL="182563" indent="-182563">
              <a:spcBef>
                <a:spcPct val="50000"/>
              </a:spcBef>
            </a:pPr>
            <a:r>
              <a:rPr lang="en-US" altLang="ja-JP" sz="900" b="0" dirty="0">
                <a:latin typeface="Meiryo UI" panose="020B0604030504040204" pitchFamily="34" charset="-128"/>
                <a:ea typeface="Meiryo UI" panose="020B0604030504040204" pitchFamily="34" charset="-128"/>
              </a:rPr>
              <a:t>4</a:t>
            </a:r>
            <a:r>
              <a:rPr lang="ja-JP" altLang="en-US" sz="900" b="0" dirty="0">
                <a:latin typeface="Meiryo UI" panose="020B0604030504040204" pitchFamily="34" charset="-128"/>
                <a:ea typeface="Meiryo UI" panose="020B0604030504040204" pitchFamily="34" charset="-128"/>
              </a:rPr>
              <a:t>）行追加された情報や削除チェックされた情報がある場合③の「変更」ボタンをクリックすると追加された医薬品は新規に登録し、削除選択された医薬品は削除処理されます。</a:t>
            </a:r>
            <a:r>
              <a:rPr lang="en-US" altLang="ko-KR" sz="900" b="0" dirty="0">
                <a:latin typeface="Meiryo UI" panose="020B0604030504040204" pitchFamily="34" charset="-128"/>
                <a:ea typeface="Meiryo UI" panose="020B0604030504040204" pitchFamily="34" charset="-128"/>
              </a:rPr>
              <a:t> </a:t>
            </a:r>
            <a:endParaRPr lang="en-US" altLang="ja-JP" sz="900" b="0" dirty="0">
              <a:latin typeface="Meiryo UI" pitchFamily="34" charset="-128"/>
              <a:ea typeface="Meiryo UI" pitchFamily="34" charset="-128"/>
            </a:endParaRP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2" name="슬라이드 번호 개체 틀 11"/>
          <p:cNvSpPr>
            <a:spLocks noGrp="1"/>
          </p:cNvSpPr>
          <p:nvPr>
            <p:ph type="sldNum" sz="quarter" idx="10"/>
          </p:nvPr>
        </p:nvSpPr>
        <p:spPr/>
        <p:txBody>
          <a:bodyPr/>
          <a:lstStyle/>
          <a:p>
            <a:pPr>
              <a:defRPr/>
            </a:pPr>
            <a:fld id="{ADEE2CAF-93BC-4FC3-BC76-4ACC1FC48CE0}" type="slidenum">
              <a:rPr lang="ko-KR" altLang="en-US" smtClean="0"/>
              <a:pPr>
                <a:defRPr/>
              </a:pPr>
              <a:t>184</a:t>
            </a:fld>
            <a:endParaRPr lang="en-US" altLang="ko-K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0659" y="1666059"/>
            <a:ext cx="6345541" cy="446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직사각형 14"/>
          <p:cNvSpPr>
            <a:spLocks noChangeArrowheads="1"/>
          </p:cNvSpPr>
          <p:nvPr/>
        </p:nvSpPr>
        <p:spPr bwMode="auto">
          <a:xfrm>
            <a:off x="4701381" y="1638922"/>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6" name="직사각형 15"/>
          <p:cNvSpPr>
            <a:spLocks noChangeArrowheads="1"/>
          </p:cNvSpPr>
          <p:nvPr/>
        </p:nvSpPr>
        <p:spPr bwMode="auto">
          <a:xfrm>
            <a:off x="2493443" y="1922006"/>
            <a:ext cx="363537"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7" name="직사각형 13"/>
          <p:cNvSpPr>
            <a:spLocks noChangeArrowheads="1"/>
          </p:cNvSpPr>
          <p:nvPr/>
        </p:nvSpPr>
        <p:spPr bwMode="auto">
          <a:xfrm>
            <a:off x="2921707" y="1915916"/>
            <a:ext cx="363538" cy="307777"/>
          </a:xfrm>
          <a:prstGeom prst="rect">
            <a:avLst/>
          </a:prstGeom>
          <a:noFill/>
          <a:ln w="9525">
            <a:noFill/>
            <a:miter lim="800000"/>
            <a:headEnd/>
            <a:tailEnd/>
          </a:ln>
        </p:spPr>
        <p:txBody>
          <a:bodyPr wrap="squar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sp>
        <p:nvSpPr>
          <p:cNvPr id="18" name="Rectangle 2">
            <a:extLst>
              <a:ext uri="{FF2B5EF4-FFF2-40B4-BE49-F238E27FC236}">
                <a16:creationId xmlns:a16="http://schemas.microsoft.com/office/drawing/2014/main" id="{3078E439-ED03-4567-B19E-1E94C399B365}"/>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9" name="Text Box 5">
            <a:extLst>
              <a:ext uri="{FF2B5EF4-FFF2-40B4-BE49-F238E27FC236}">
                <a16:creationId xmlns:a16="http://schemas.microsoft.com/office/drawing/2014/main" id="{2B4960CB-3AAD-41BE-8178-F04D731D433B}"/>
              </a:ext>
            </a:extLst>
          </p:cNvPr>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自動点検時に適用される</a:t>
            </a:r>
            <a:r>
              <a:rPr kumimoji="1" lang="en-US" altLang="ja-JP" sz="1000" b="0" dirty="0">
                <a:solidFill>
                  <a:srgbClr val="003366"/>
                </a:solidFill>
                <a:latin typeface="Meiryo UI" pitchFamily="34" charset="-128"/>
                <a:ea typeface="Meiryo UI" pitchFamily="34" charset="-128"/>
              </a:rPr>
              <a:t>[</a:t>
            </a:r>
            <a:r>
              <a:rPr kumimoji="1" lang="ja-JP" altLang="en-US" sz="1000" b="0" dirty="0">
                <a:solidFill>
                  <a:srgbClr val="003366"/>
                </a:solidFill>
                <a:latin typeface="Meiryo UI" pitchFamily="34" charset="-128"/>
                <a:ea typeface="Meiryo UI" pitchFamily="34" charset="-128"/>
              </a:rPr>
              <a:t>投与期間制限の区分による医薬品情報</a:t>
            </a:r>
            <a:r>
              <a:rPr kumimoji="1" lang="en-US" altLang="ja-JP" sz="1000" b="0" dirty="0">
                <a:solidFill>
                  <a:srgbClr val="003366"/>
                </a:solidFill>
                <a:latin typeface="Meiryo UI" pitchFamily="34" charset="-128"/>
                <a:ea typeface="Meiryo UI" pitchFamily="34" charset="-128"/>
              </a:rPr>
              <a:t>]</a:t>
            </a:r>
            <a:r>
              <a:rPr kumimoji="1" lang="ja-JP" altLang="en-US" sz="1000" b="0" dirty="0">
                <a:solidFill>
                  <a:srgbClr val="003366"/>
                </a:solidFill>
                <a:latin typeface="Meiryo UI" pitchFamily="34" charset="-128"/>
                <a:ea typeface="Meiryo UI" pitchFamily="34" charset="-128"/>
              </a:rPr>
              <a:t>を管理するための画面です。</a:t>
            </a:r>
            <a:endParaRPr kumimoji="1" lang="en-US" altLang="ko-KR" sz="1000" b="0" dirty="0">
              <a:solidFill>
                <a:srgbClr val="003366"/>
              </a:solidFill>
              <a:latin typeface="Meiryo UI" pitchFamily="34" charset="-128"/>
              <a:ea typeface="Meiryo UI" pitchFamily="34" charset="-128"/>
            </a:endParaRPr>
          </a:p>
        </p:txBody>
      </p:sp>
      <p:sp>
        <p:nvSpPr>
          <p:cNvPr id="20" name="Rectangle 3">
            <a:extLst>
              <a:ext uri="{FF2B5EF4-FFF2-40B4-BE49-F238E27FC236}">
                <a16:creationId xmlns:a16="http://schemas.microsoft.com/office/drawing/2014/main" id="{761CDB8E-576C-4328-9A69-FFEFF5288863}"/>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8.13</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21" name="Rectangle 4">
            <a:extLst>
              <a:ext uri="{FF2B5EF4-FFF2-40B4-BE49-F238E27FC236}">
                <a16:creationId xmlns:a16="http://schemas.microsoft.com/office/drawing/2014/main" id="{5181F1A8-5220-4B45-AAC8-0CA78F619B55}"/>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latinLnBrk="0"/>
            <a:r>
              <a:rPr kumimoji="1" lang="zh-CN" altLang="en-US" b="0" dirty="0">
                <a:solidFill>
                  <a:srgbClr val="003366"/>
                </a:solidFill>
                <a:latin typeface="Meiryo UI" pitchFamily="34" charset="-128"/>
                <a:ea typeface="Meiryo UI" pitchFamily="34" charset="-128"/>
                <a:cs typeface="Meiryo" pitchFamily="34" charset="-128"/>
              </a:rPr>
              <a:t>投与日数制限医薬品管理</a:t>
            </a:r>
            <a:endParaRPr kumimoji="1" lang="ja-JP" altLang="en-US" b="0" dirty="0">
              <a:solidFill>
                <a:srgbClr val="003366"/>
              </a:solidFill>
              <a:latin typeface="Meiryo UI" pitchFamily="34" charset="-128"/>
              <a:ea typeface="Meiryo UI" pitchFamily="34" charset="-128"/>
              <a:cs typeface="Meiryo" pitchFamily="34" charset="-128"/>
            </a:endParaRPr>
          </a:p>
        </p:txBody>
      </p:sp>
      <p:sp>
        <p:nvSpPr>
          <p:cNvPr id="13" name="직사각형 13">
            <a:extLst>
              <a:ext uri="{FF2B5EF4-FFF2-40B4-BE49-F238E27FC236}">
                <a16:creationId xmlns:a16="http://schemas.microsoft.com/office/drawing/2014/main" id="{98FF078E-FC34-4154-AE29-4561077CED19}"/>
              </a:ext>
            </a:extLst>
          </p:cNvPr>
          <p:cNvSpPr>
            <a:spLocks noChangeArrowheads="1"/>
          </p:cNvSpPr>
          <p:nvPr/>
        </p:nvSpPr>
        <p:spPr bwMode="auto">
          <a:xfrm>
            <a:off x="3201510" y="1748459"/>
            <a:ext cx="363538" cy="307777"/>
          </a:xfrm>
          <a:prstGeom prst="rect">
            <a:avLst/>
          </a:prstGeom>
          <a:noFill/>
          <a:ln w="9525">
            <a:noFill/>
            <a:miter lim="800000"/>
            <a:headEnd/>
            <a:tailEnd/>
          </a:ln>
        </p:spPr>
        <p:txBody>
          <a:bodyPr wrap="square">
            <a:spAutoFit/>
          </a:bodyPr>
          <a:lstStyle/>
          <a:p>
            <a:r>
              <a:rPr lang="ja-JP" altLang="en-US" dirty="0">
                <a:solidFill>
                  <a:srgbClr val="FF0000"/>
                </a:solidFill>
                <a:latin typeface="Meiryo UI" pitchFamily="34" charset="-128"/>
                <a:ea typeface="Meiryo UI" pitchFamily="34" charset="-128"/>
              </a:rPr>
              <a:t>④</a:t>
            </a:r>
            <a:endParaRPr lang="ko-KR" altLang="en-US" dirty="0">
              <a:solidFill>
                <a:srgbClr val="FF0000"/>
              </a:solidFill>
              <a:latin typeface="Meiryo UI" pitchFamily="34" charset="-128"/>
            </a:endParaRPr>
          </a:p>
        </p:txBody>
      </p:sp>
    </p:spTree>
    <p:extLst>
      <p:ext uri="{BB962C8B-B14F-4D97-AF65-F5344CB8AC3E}">
        <p14:creationId xmlns:p14="http://schemas.microsoft.com/office/powerpoint/2010/main" val="15221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3922433" y="1638833"/>
            <a:ext cx="4269105" cy="4560570"/>
          </a:xfrm>
          <a:prstGeom prst="rect">
            <a:avLst/>
          </a:prstGeom>
          <a:noFill/>
          <a:ln w="9525">
            <a:noFill/>
            <a:miter lim="800000"/>
            <a:headEnd/>
            <a:tailEnd/>
          </a:ln>
          <a:effectLst/>
        </p:spPr>
      </p:pic>
      <p:sp>
        <p:nvSpPr>
          <p:cNvPr id="120840" name="Text Box 5"/>
          <p:cNvSpPr txBox="1">
            <a:spLocks noChangeArrowheads="1"/>
          </p:cNvSpPr>
          <p:nvPr/>
        </p:nvSpPr>
        <p:spPr bwMode="auto">
          <a:xfrm>
            <a:off x="298450" y="1966913"/>
            <a:ext cx="2779713" cy="2239074"/>
          </a:xfrm>
          <a:prstGeom prst="rect">
            <a:avLst/>
          </a:prstGeom>
          <a:solidFill>
            <a:schemeClr val="tx1"/>
          </a:solidFill>
          <a:ln w="9525">
            <a:noFill/>
            <a:miter lim="800000"/>
            <a:headEnd/>
            <a:tailEnd/>
          </a:ln>
        </p:spPr>
        <p:txBody>
          <a:bodyPr>
            <a:spAutoFit/>
          </a:bodyPr>
          <a:lstStyle/>
          <a:p>
            <a:pPr marL="228600" indent="-228600">
              <a:spcBef>
                <a:spcPct val="50000"/>
              </a:spcBef>
              <a:buFont typeface="+mj-lt"/>
              <a:buAutoNum type="arabicParenR"/>
            </a:pPr>
            <a:r>
              <a:rPr lang="ja-JP" altLang="en-US" sz="900" b="0" dirty="0">
                <a:latin typeface="Meiryo UI" panose="020B0604030504040204" pitchFamily="34" charset="-128"/>
                <a:ea typeface="Meiryo UI" panose="020B0604030504040204" pitchFamily="34" charset="-128"/>
              </a:rPr>
              <a:t>検索条件を設定した後、①の</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検索</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ボタンをクリックすると、条件に合ったアイテムが検索されます。</a:t>
            </a:r>
            <a:endParaRPr lang="en-US" altLang="ja-JP" sz="900" b="0" dirty="0">
              <a:latin typeface="Meiryo UI" panose="020B0604030504040204" pitchFamily="34" charset="-128"/>
              <a:ea typeface="Meiryo UI" panose="020B0604030504040204" pitchFamily="34" charset="-128"/>
            </a:endParaRPr>
          </a:p>
          <a:p>
            <a:pPr marL="228600" indent="-228600">
              <a:spcBef>
                <a:spcPct val="50000"/>
              </a:spcBef>
              <a:buFont typeface="+mj-lt"/>
              <a:buAutoNum type="arabicParenR"/>
            </a:pPr>
            <a:endParaRPr lang="ja-JP" altLang="en-US" sz="900" b="0" dirty="0">
              <a:latin typeface="Meiryo UI" panose="020B0604030504040204" pitchFamily="34" charset="-128"/>
              <a:ea typeface="Meiryo UI" panose="020B0604030504040204" pitchFamily="34" charset="-128"/>
            </a:endParaRPr>
          </a:p>
          <a:p>
            <a:pPr marL="228600" indent="-228600">
              <a:spcBef>
                <a:spcPct val="50000"/>
              </a:spcBef>
              <a:buFont typeface="+mj-lt"/>
              <a:buAutoNum type="arabicParenR"/>
            </a:pPr>
            <a:r>
              <a:rPr lang="ja-JP" altLang="en-US" sz="900" b="0" dirty="0">
                <a:latin typeface="Meiryo UI" panose="020B0604030504040204" pitchFamily="34" charset="-128"/>
                <a:ea typeface="Meiryo UI" panose="020B0604030504040204" pitchFamily="34" charset="-128"/>
              </a:rPr>
              <a:t>検出された項目をダブルクリックするか、選択した後、②の「追加」ボタンをクリックすると、選択した項目が以下にリストアップされます。</a:t>
            </a:r>
            <a:endParaRPr lang="en-US" altLang="ja-JP" sz="900" b="0" dirty="0">
              <a:latin typeface="Meiryo UI" panose="020B0604030504040204" pitchFamily="34" charset="-128"/>
              <a:ea typeface="Meiryo UI" panose="020B0604030504040204" pitchFamily="34" charset="-128"/>
            </a:endParaRPr>
          </a:p>
          <a:p>
            <a:pPr marL="228600" indent="-228600">
              <a:spcBef>
                <a:spcPct val="50000"/>
              </a:spcBef>
              <a:buFont typeface="+mj-lt"/>
              <a:buAutoNum type="arabicParenR"/>
            </a:pPr>
            <a:endParaRPr lang="ja-JP" altLang="en-US" sz="900" b="0" dirty="0">
              <a:latin typeface="Meiryo UI" panose="020B0604030504040204" pitchFamily="34" charset="-128"/>
              <a:ea typeface="Meiryo UI" panose="020B0604030504040204" pitchFamily="34" charset="-128"/>
            </a:endParaRPr>
          </a:p>
          <a:p>
            <a:pPr marL="228600" indent="-228600">
              <a:spcBef>
                <a:spcPct val="50000"/>
              </a:spcBef>
              <a:buFont typeface="+mj-lt"/>
              <a:buAutoNum type="arabicParenR"/>
            </a:pPr>
            <a:r>
              <a:rPr lang="en-US" altLang="ja-JP" sz="900" b="0" dirty="0">
                <a:latin typeface="Meiryo UI" panose="020B0604030504040204" pitchFamily="34" charset="-128"/>
                <a:ea typeface="Meiryo UI" panose="020B0604030504040204" pitchFamily="34" charset="-128"/>
              </a:rPr>
              <a:t>1</a:t>
            </a:r>
            <a:r>
              <a:rPr lang="ja-JP" altLang="en-US" sz="900" b="0" dirty="0">
                <a:latin typeface="Meiryo UI" panose="020B0604030504040204" pitchFamily="34" charset="-128"/>
                <a:ea typeface="Meiryo UI" panose="020B0604030504040204" pitchFamily="34" charset="-128"/>
              </a:rPr>
              <a:t>）</a:t>
            </a:r>
            <a:r>
              <a:rPr lang="en-US" altLang="ja-JP" sz="900" b="0" dirty="0">
                <a:latin typeface="Meiryo UI" panose="020B0604030504040204" pitchFamily="34" charset="-128"/>
                <a:ea typeface="Meiryo UI" panose="020B0604030504040204" pitchFamily="34" charset="-128"/>
              </a:rPr>
              <a:t>〜2</a:t>
            </a:r>
            <a:r>
              <a:rPr lang="ja-JP" altLang="en-US" sz="900" b="0" dirty="0">
                <a:latin typeface="Meiryo UI" panose="020B0604030504040204" pitchFamily="34" charset="-128"/>
                <a:ea typeface="Meiryo UI" panose="020B0604030504040204" pitchFamily="34" charset="-128"/>
              </a:rPr>
              <a:t>）の手続き繰り返した後、③の「適用」ボタンをクリックすると、</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項目検索</a:t>
            </a:r>
            <a:r>
              <a:rPr lang="en-US" altLang="ja-JP" sz="900" b="0" dirty="0">
                <a:latin typeface="Meiryo UI" panose="020B0604030504040204" pitchFamily="34" charset="-128"/>
                <a:ea typeface="Meiryo UI" panose="020B0604030504040204" pitchFamily="34" charset="-128"/>
              </a:rPr>
              <a:t>] </a:t>
            </a:r>
            <a:r>
              <a:rPr lang="ja-JP" altLang="en-US" sz="900" b="0" dirty="0">
                <a:latin typeface="Meiryo UI" panose="020B0604030504040204" pitchFamily="34" charset="-128"/>
                <a:ea typeface="Meiryo UI" panose="020B0604030504040204" pitchFamily="34" charset="-128"/>
              </a:rPr>
              <a:t>画面は終了し、以前の</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投与日数制限医薬品管理</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画面に移動します。選択された医薬品の情報が</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投与日数制限医薬品管理</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画面のリストに追加されます。</a:t>
            </a:r>
            <a:endParaRPr lang="en-US" altLang="ja-JP" sz="900" b="0" dirty="0">
              <a:latin typeface="Meiryo UI" panose="020B0604030504040204" pitchFamily="34" charset="-128"/>
              <a:ea typeface="Meiryo UI" panose="020B0604030504040204" pitchFamily="34" charset="-128"/>
            </a:endParaRPr>
          </a:p>
          <a:p>
            <a:pPr marL="228600" indent="-228600">
              <a:spcBef>
                <a:spcPct val="50000"/>
              </a:spcBef>
              <a:buFont typeface="+mj-lt"/>
              <a:buAutoNum type="arabicParenR"/>
            </a:pPr>
            <a:endParaRPr lang="en-US" altLang="ko-KR" sz="900" b="0" dirty="0">
              <a:latin typeface="Meiryo UI" panose="020B0604030504040204" pitchFamily="34" charset="-128"/>
              <a:ea typeface="Meiryo UI" panose="020B0604030504040204" pitchFamily="34" charset="-128"/>
            </a:endParaRPr>
          </a:p>
        </p:txBody>
      </p:sp>
      <p:sp>
        <p:nvSpPr>
          <p:cNvPr id="120841" name="직사각형 13"/>
          <p:cNvSpPr>
            <a:spLocks noChangeArrowheads="1"/>
          </p:cNvSpPr>
          <p:nvPr/>
        </p:nvSpPr>
        <p:spPr bwMode="auto">
          <a:xfrm>
            <a:off x="6722415" y="1776412"/>
            <a:ext cx="363538" cy="307777"/>
          </a:xfrm>
          <a:prstGeom prst="rect">
            <a:avLst/>
          </a:prstGeom>
          <a:noFill/>
          <a:ln w="9525">
            <a:noFill/>
            <a:miter lim="800000"/>
            <a:headEnd/>
            <a:tailEnd/>
          </a:ln>
        </p:spPr>
        <p:txBody>
          <a:bodyPr wrap="squar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sp>
        <p:nvSpPr>
          <p:cNvPr id="120842" name="직사각형 14"/>
          <p:cNvSpPr>
            <a:spLocks noChangeArrowheads="1"/>
          </p:cNvSpPr>
          <p:nvPr/>
        </p:nvSpPr>
        <p:spPr bwMode="auto">
          <a:xfrm>
            <a:off x="6826148" y="1948485"/>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20843" name="직사각형 15"/>
          <p:cNvSpPr>
            <a:spLocks noChangeArrowheads="1"/>
          </p:cNvSpPr>
          <p:nvPr/>
        </p:nvSpPr>
        <p:spPr bwMode="auto">
          <a:xfrm>
            <a:off x="6819101" y="4177234"/>
            <a:ext cx="363537"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2"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3" name="슬라이드 번호 개체 틀 12"/>
          <p:cNvSpPr>
            <a:spLocks noGrp="1"/>
          </p:cNvSpPr>
          <p:nvPr>
            <p:ph type="sldNum" sz="quarter" idx="10"/>
          </p:nvPr>
        </p:nvSpPr>
        <p:spPr/>
        <p:txBody>
          <a:bodyPr/>
          <a:lstStyle/>
          <a:p>
            <a:pPr>
              <a:defRPr/>
            </a:pPr>
            <a:fld id="{ADEE2CAF-93BC-4FC3-BC76-4ACC1FC48CE0}" type="slidenum">
              <a:rPr lang="ko-KR" altLang="en-US" smtClean="0"/>
              <a:pPr>
                <a:defRPr/>
              </a:pPr>
              <a:t>185</a:t>
            </a:fld>
            <a:endParaRPr lang="en-US" altLang="ko-KR"/>
          </a:p>
        </p:txBody>
      </p:sp>
      <p:sp>
        <p:nvSpPr>
          <p:cNvPr id="18" name="Rectangle 2">
            <a:extLst>
              <a:ext uri="{FF2B5EF4-FFF2-40B4-BE49-F238E27FC236}">
                <a16:creationId xmlns:a16="http://schemas.microsoft.com/office/drawing/2014/main" id="{D75B793D-9BD3-432D-B034-2997CAE70F62}"/>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22" name="Text Box 5">
            <a:extLst>
              <a:ext uri="{FF2B5EF4-FFF2-40B4-BE49-F238E27FC236}">
                <a16:creationId xmlns:a16="http://schemas.microsoft.com/office/drawing/2014/main" id="{71432E8F-D929-4D7B-94F7-057BA9F940D3}"/>
              </a:ext>
            </a:extLst>
          </p:cNvPr>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医薬品情報の行を追加する時に使用されている</a:t>
            </a:r>
            <a:r>
              <a:rPr kumimoji="1" lang="en-US" altLang="ja-JP" sz="1000" b="0" dirty="0">
                <a:solidFill>
                  <a:srgbClr val="003366"/>
                </a:solidFill>
                <a:latin typeface="Meiryo UI" pitchFamily="34" charset="-128"/>
                <a:ea typeface="Meiryo UI" pitchFamily="34" charset="-128"/>
              </a:rPr>
              <a:t>[</a:t>
            </a:r>
            <a:r>
              <a:rPr kumimoji="1" lang="ja-JP" altLang="en-US" sz="1000" b="0" dirty="0">
                <a:solidFill>
                  <a:srgbClr val="003366"/>
                </a:solidFill>
                <a:latin typeface="Meiryo UI" pitchFamily="34" charset="-128"/>
                <a:ea typeface="Meiryo UI" pitchFamily="34" charset="-128"/>
              </a:rPr>
              <a:t>項目検索</a:t>
            </a:r>
            <a:r>
              <a:rPr kumimoji="1" lang="en-US" altLang="ja-JP" sz="1000" b="0" dirty="0">
                <a:solidFill>
                  <a:srgbClr val="003366"/>
                </a:solidFill>
                <a:latin typeface="Meiryo UI" pitchFamily="34" charset="-128"/>
                <a:ea typeface="Meiryo UI" pitchFamily="34" charset="-128"/>
              </a:rPr>
              <a:t>] </a:t>
            </a:r>
            <a:r>
              <a:rPr kumimoji="1" lang="ja-JP" altLang="en-US" sz="1000" b="0" dirty="0">
                <a:solidFill>
                  <a:srgbClr val="003366"/>
                </a:solidFill>
                <a:latin typeface="Meiryo UI" pitchFamily="34" charset="-128"/>
                <a:ea typeface="Meiryo UI" pitchFamily="34" charset="-128"/>
              </a:rPr>
              <a:t>ポップアップ画面です。</a:t>
            </a:r>
            <a:endParaRPr kumimoji="1" lang="en-US" altLang="ko-KR" sz="1000" b="0" dirty="0">
              <a:solidFill>
                <a:srgbClr val="003366"/>
              </a:solidFill>
              <a:latin typeface="Meiryo UI" pitchFamily="34" charset="-128"/>
              <a:ea typeface="Meiryo UI" pitchFamily="34" charset="-128"/>
            </a:endParaRPr>
          </a:p>
        </p:txBody>
      </p:sp>
      <p:sp>
        <p:nvSpPr>
          <p:cNvPr id="23" name="Rectangle 3">
            <a:extLst>
              <a:ext uri="{FF2B5EF4-FFF2-40B4-BE49-F238E27FC236}">
                <a16:creationId xmlns:a16="http://schemas.microsoft.com/office/drawing/2014/main" id="{F94E7E4C-993B-498C-9BF9-2EED8D76DFA4}"/>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8.13</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24" name="Rectangle 4">
            <a:extLst>
              <a:ext uri="{FF2B5EF4-FFF2-40B4-BE49-F238E27FC236}">
                <a16:creationId xmlns:a16="http://schemas.microsoft.com/office/drawing/2014/main" id="{E093F9E5-CE56-4019-80AE-A27BAB232829}"/>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latinLnBrk="0"/>
            <a:r>
              <a:rPr kumimoji="1" lang="zh-CN" altLang="en-US" b="0" dirty="0">
                <a:solidFill>
                  <a:srgbClr val="003366"/>
                </a:solidFill>
                <a:latin typeface="Meiryo UI" pitchFamily="34" charset="-128"/>
                <a:ea typeface="Meiryo UI" pitchFamily="34" charset="-128"/>
                <a:cs typeface="Meiryo" pitchFamily="34" charset="-128"/>
              </a:rPr>
              <a:t>投与日数制限医薬品管理</a:t>
            </a:r>
            <a:endParaRPr kumimoji="1" lang="ja-JP" altLang="en-US" b="0" dirty="0">
              <a:solidFill>
                <a:srgbClr val="003366"/>
              </a:solidFill>
              <a:latin typeface="Meiryo UI" pitchFamily="34" charset="-128"/>
              <a:ea typeface="Meiryo UI" pitchFamily="34" charset="-128"/>
              <a:cs typeface="Meiryo" pitchFamily="34" charset="-128"/>
            </a:endParaRPr>
          </a:p>
        </p:txBody>
      </p:sp>
    </p:spTree>
    <p:extLst>
      <p:ext uri="{BB962C8B-B14F-4D97-AF65-F5344CB8AC3E}">
        <p14:creationId xmlns:p14="http://schemas.microsoft.com/office/powerpoint/2010/main" val="4286190809"/>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26" y="1633517"/>
            <a:ext cx="6150964" cy="245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623" name="Text Box 5"/>
          <p:cNvSpPr txBox="1">
            <a:spLocks noChangeArrowheads="1"/>
          </p:cNvSpPr>
          <p:nvPr/>
        </p:nvSpPr>
        <p:spPr bwMode="auto">
          <a:xfrm>
            <a:off x="298450" y="1966913"/>
            <a:ext cx="2101850" cy="4247317"/>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ルール管理画面で①の「検索」ボタンを使用して点検ルールを照会します。　（照会条件は「点検ルール管理」と同じ）</a:t>
            </a:r>
            <a:endParaRPr lang="en-US" altLang="ko-KR" sz="900" b="0" dirty="0">
              <a:latin typeface="Meiryo UI" pitchFamily="34" charset="-128"/>
              <a:ea typeface="Meiryo UI" pitchFamily="34" charset="-128"/>
            </a:endParaRPr>
          </a:p>
          <a:p>
            <a:pPr marL="177800" indent="-177800">
              <a:spcBef>
                <a:spcPct val="50000"/>
              </a:spcBef>
              <a:buFont typeface="Wingdings" pitchFamily="2" charset="2"/>
              <a:buAutoNum type="arabicParenR"/>
            </a:pP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2"/>
            </a:pPr>
            <a:r>
              <a:rPr lang="ja-JP" altLang="en-US" sz="900" b="0" dirty="0">
                <a:latin typeface="Meiryo UI" pitchFamily="34" charset="-128"/>
                <a:ea typeface="Meiryo UI" pitchFamily="34" charset="-128"/>
              </a:rPr>
              <a:t>作業対象の選択：左のリストから複数選択して、右のリストには、マウス「</a:t>
            </a:r>
            <a:r>
              <a:rPr lang="en-US" altLang="ja-JP" sz="900" b="0" dirty="0">
                <a:latin typeface="Meiryo UI" pitchFamily="34" charset="-128"/>
                <a:ea typeface="Meiryo UI" pitchFamily="34" charset="-128"/>
              </a:rPr>
              <a:t>Drag-and-drop</a:t>
            </a:r>
            <a:r>
              <a:rPr lang="ja-JP" altLang="en-US" sz="900" b="0" dirty="0">
                <a:latin typeface="Meiryo UI" pitchFamily="34" charset="-128"/>
                <a:ea typeface="Meiryo UI" pitchFamily="34" charset="-128"/>
              </a:rPr>
              <a:t>」で移動します。（右のリストに移動された点検ルールがエクスポートの対象となります。</a:t>
            </a: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2"/>
            </a:pP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2"/>
            </a:pPr>
            <a:r>
              <a:rPr lang="ko-KR" altLang="en-US" sz="900" b="0" dirty="0">
                <a:latin typeface="Meiryo UI" pitchFamily="34" charset="-128"/>
                <a:ea typeface="Meiryo UI" pitchFamily="34" charset="-128"/>
              </a:rPr>
              <a:t> </a:t>
            </a:r>
            <a:r>
              <a:rPr lang="ja-JP" altLang="en-US" sz="900" b="0" dirty="0">
                <a:latin typeface="Meiryo UI" pitchFamily="34" charset="-128"/>
                <a:ea typeface="Meiryo UI" pitchFamily="34" charset="-128"/>
              </a:rPr>
              <a:t>②の「初期化」ボタンまたは「削除」ボタンで右のリストの対象点検ルールを削除することができます。「初期化」ボタンはリスト全体の削除、「削除」ボタンは選択された点検ルールをリストから削除します。</a:t>
            </a: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2"/>
            </a:pP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2"/>
            </a:pPr>
            <a:r>
              <a:rPr lang="ja-JP" altLang="en-US" sz="900" b="0" dirty="0">
                <a:latin typeface="Meiryo UI" pitchFamily="34" charset="-128"/>
                <a:ea typeface="Meiryo UI" pitchFamily="34" charset="-128"/>
              </a:rPr>
              <a:t>③の「</a:t>
            </a:r>
            <a:r>
              <a:rPr lang="en-US" altLang="ja-JP" sz="900" b="0" dirty="0">
                <a:latin typeface="Meiryo UI" pitchFamily="34" charset="-128"/>
                <a:ea typeface="Meiryo UI" pitchFamily="34" charset="-128"/>
              </a:rPr>
              <a:t>EXPORT</a:t>
            </a:r>
            <a:r>
              <a:rPr lang="ja-JP" altLang="en-US" sz="900" b="0" dirty="0">
                <a:latin typeface="Meiryo UI" pitchFamily="34" charset="-128"/>
                <a:ea typeface="Meiryo UI" pitchFamily="34" charset="-128"/>
              </a:rPr>
              <a:t>」ボタンをクリックすると、点検ルールをファイルに変換して</a:t>
            </a:r>
            <a:r>
              <a:rPr lang="en-US" altLang="ja-JP" sz="900" b="0" dirty="0">
                <a:latin typeface="Meiryo UI" pitchFamily="34" charset="-128"/>
                <a:ea typeface="Meiryo UI" pitchFamily="34" charset="-128"/>
              </a:rPr>
              <a:t>local PC</a:t>
            </a:r>
            <a:r>
              <a:rPr lang="ja-JP" altLang="en-US" sz="900" b="0" dirty="0">
                <a:latin typeface="Meiryo UI" pitchFamily="34" charset="-128"/>
                <a:ea typeface="Meiryo UI" pitchFamily="34" charset="-128"/>
              </a:rPr>
              <a:t>にダウンロードします。（ダウンロードしたファイルは、</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点検ルール</a:t>
            </a:r>
            <a:r>
              <a:rPr lang="en-US" altLang="ja-JP" sz="900" b="0" dirty="0" err="1">
                <a:latin typeface="Meiryo UI" pitchFamily="34" charset="-128"/>
                <a:ea typeface="Meiryo UI" pitchFamily="34" charset="-128"/>
              </a:rPr>
              <a:t>ID.rule</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形式です。）実際のダウンロードされたファイルは暗号化されます。</a:t>
            </a:r>
            <a:endParaRPr lang="en-US" altLang="ja-JP" sz="900" b="0" dirty="0">
              <a:latin typeface="Meiryo UI" pitchFamily="34" charset="-128"/>
              <a:ea typeface="Meiryo UI" pitchFamily="34" charset="-128"/>
            </a:endParaRPr>
          </a:p>
          <a:p>
            <a:pPr marL="180975" indent="-180975">
              <a:spcBef>
                <a:spcPct val="50000"/>
              </a:spcBef>
            </a:pPr>
            <a:r>
              <a:rPr lang="ja-JP" altLang="en-US" sz="900" b="0" dirty="0">
                <a:latin typeface="Meiryo UI" pitchFamily="34" charset="-128"/>
                <a:ea typeface="Meiryo UI" pitchFamily="34" charset="-128"/>
              </a:rPr>
              <a:t>　　必ず</a:t>
            </a:r>
            <a:r>
              <a:rPr lang="en-US" altLang="ja-JP" sz="900" b="0" dirty="0">
                <a:latin typeface="Meiryo UI" pitchFamily="34" charset="-128"/>
                <a:ea typeface="Meiryo UI" pitchFamily="34" charset="-128"/>
              </a:rPr>
              <a:t>HICS</a:t>
            </a:r>
            <a:r>
              <a:rPr lang="ja-JP" altLang="en-US" sz="900" b="0" dirty="0">
                <a:latin typeface="Meiryo UI" pitchFamily="34" charset="-128"/>
                <a:ea typeface="Meiryo UI" pitchFamily="34" charset="-128"/>
              </a:rPr>
              <a:t>システムでのみ復号化可能なので、</a:t>
            </a:r>
            <a:r>
              <a:rPr lang="en-US" altLang="ja-JP" sz="900" b="0" dirty="0">
                <a:latin typeface="Meiryo UI" pitchFamily="34" charset="-128"/>
                <a:ea typeface="Meiryo UI" pitchFamily="34" charset="-128"/>
              </a:rPr>
              <a:t>Security</a:t>
            </a:r>
            <a:r>
              <a:rPr lang="ja-JP" altLang="en-US" sz="900" b="0" dirty="0">
                <a:latin typeface="Meiryo UI" pitchFamily="34" charset="-128"/>
                <a:ea typeface="Meiryo UI" pitchFamily="34" charset="-128"/>
              </a:rPr>
              <a:t>問題はありません。</a:t>
            </a:r>
            <a:endParaRPr lang="en-US" altLang="ko-KR" sz="900" b="0" dirty="0">
              <a:latin typeface="Meiryo UI" pitchFamily="34" charset="-128"/>
              <a:ea typeface="Meiryo UI" pitchFamily="34" charset="-128"/>
            </a:endParaRP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186</a:t>
            </a:fld>
            <a:endParaRPr lang="en-US" altLang="ko-KR"/>
          </a:p>
        </p:txBody>
      </p:sp>
      <p:sp>
        <p:nvSpPr>
          <p:cNvPr id="12" name="직사각형 14"/>
          <p:cNvSpPr>
            <a:spLocks noChangeArrowheads="1"/>
          </p:cNvSpPr>
          <p:nvPr/>
        </p:nvSpPr>
        <p:spPr bwMode="auto">
          <a:xfrm>
            <a:off x="4813065" y="1466015"/>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4" name="직사각형 13"/>
          <p:cNvSpPr>
            <a:spLocks noChangeArrowheads="1"/>
          </p:cNvSpPr>
          <p:nvPr/>
        </p:nvSpPr>
        <p:spPr bwMode="auto">
          <a:xfrm>
            <a:off x="5458302" y="1489868"/>
            <a:ext cx="363537"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6" name="직사각형 13"/>
          <p:cNvSpPr>
            <a:spLocks noChangeArrowheads="1"/>
          </p:cNvSpPr>
          <p:nvPr/>
        </p:nvSpPr>
        <p:spPr bwMode="auto">
          <a:xfrm>
            <a:off x="6269217" y="1470976"/>
            <a:ext cx="363538" cy="307777"/>
          </a:xfrm>
          <a:prstGeom prst="rect">
            <a:avLst/>
          </a:prstGeom>
          <a:noFill/>
          <a:ln w="9525">
            <a:noFill/>
            <a:miter lim="800000"/>
            <a:headEnd/>
            <a:tailEnd/>
          </a:ln>
        </p:spPr>
        <p:txBody>
          <a:bodyPr wrap="squar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141" y="4214189"/>
            <a:ext cx="3899398" cy="225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직선 화살표 연결선 5"/>
          <p:cNvCxnSpPr/>
          <p:nvPr/>
        </p:nvCxnSpPr>
        <p:spPr bwMode="auto">
          <a:xfrm flipH="1">
            <a:off x="6241774" y="1785103"/>
            <a:ext cx="360281" cy="242908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0986" y="4882725"/>
            <a:ext cx="2615104" cy="159138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 Box 5"/>
          <p:cNvSpPr txBox="1">
            <a:spLocks noChangeArrowheads="1"/>
          </p:cNvSpPr>
          <p:nvPr/>
        </p:nvSpPr>
        <p:spPr bwMode="auto">
          <a:xfrm>
            <a:off x="7065562" y="4650980"/>
            <a:ext cx="1581344" cy="215444"/>
          </a:xfrm>
          <a:prstGeom prst="rect">
            <a:avLst/>
          </a:prstGeom>
          <a:solidFill>
            <a:schemeClr val="tx1"/>
          </a:solidFill>
          <a:ln w="9525">
            <a:noFill/>
            <a:miter lim="800000"/>
            <a:headEnd/>
            <a:tailEnd/>
          </a:ln>
        </p:spPr>
        <p:txBody>
          <a:bodyPr wrap="square">
            <a:spAutoFit/>
          </a:bodyPr>
          <a:lstStyle/>
          <a:p>
            <a:pPr>
              <a:spcBef>
                <a:spcPct val="50000"/>
              </a:spcBef>
            </a:pPr>
            <a:r>
              <a:rPr lang="ja-JP" altLang="en-US" sz="800" b="0" dirty="0">
                <a:latin typeface="Meiryo UI" pitchFamily="34" charset="-128"/>
                <a:ea typeface="Meiryo UI" pitchFamily="34" charset="-128"/>
              </a:rPr>
              <a:t>実際のダウンロードファイルの内容</a:t>
            </a:r>
            <a:endParaRPr lang="en-US" altLang="ko-KR" sz="800" b="0" dirty="0">
              <a:latin typeface="Meiryo UI" pitchFamily="34" charset="-128"/>
              <a:ea typeface="Meiryo UI" pitchFamily="34" charset="-128"/>
            </a:endParaRPr>
          </a:p>
        </p:txBody>
      </p:sp>
      <p:sp>
        <p:nvSpPr>
          <p:cNvPr id="17" name="Rectangle 2">
            <a:extLst>
              <a:ext uri="{FF2B5EF4-FFF2-40B4-BE49-F238E27FC236}">
                <a16:creationId xmlns:a16="http://schemas.microsoft.com/office/drawing/2014/main" id="{0BEFB93E-037F-4DBD-AD30-B2D5DFDFEFC3}"/>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8" name="Text Box 5">
            <a:extLst>
              <a:ext uri="{FF2B5EF4-FFF2-40B4-BE49-F238E27FC236}">
                <a16:creationId xmlns:a16="http://schemas.microsoft.com/office/drawing/2014/main" id="{D35D64D0-3F66-4D8A-AA4D-42D8A22771BB}"/>
              </a:ext>
            </a:extLst>
          </p:cNvPr>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登録されている点検ルール情報をファイルで</a:t>
            </a:r>
            <a:r>
              <a:rPr kumimoji="1" lang="en-US" altLang="ja-JP" sz="1000" b="0" dirty="0">
                <a:solidFill>
                  <a:srgbClr val="003366"/>
                </a:solidFill>
                <a:latin typeface="Meiryo UI" pitchFamily="34" charset="-128"/>
                <a:ea typeface="Meiryo UI" pitchFamily="34" charset="-128"/>
              </a:rPr>
              <a:t>Local PC</a:t>
            </a:r>
            <a:r>
              <a:rPr kumimoji="1" lang="ja-JP" altLang="en-US" sz="1000" b="0" dirty="0">
                <a:solidFill>
                  <a:srgbClr val="003366"/>
                </a:solidFill>
                <a:latin typeface="Meiryo UI" pitchFamily="34" charset="-128"/>
                <a:ea typeface="Meiryo UI" pitchFamily="34" charset="-128"/>
              </a:rPr>
              <a:t>にダウンロードします。（エクスポート）</a:t>
            </a:r>
            <a:endParaRPr kumimoji="1" lang="en-US" altLang="ko-KR" sz="1000" b="0" dirty="0">
              <a:solidFill>
                <a:srgbClr val="003366"/>
              </a:solidFill>
              <a:latin typeface="Meiryo UI" pitchFamily="34" charset="-128"/>
              <a:ea typeface="Meiryo UI" pitchFamily="34" charset="-128"/>
            </a:endParaRPr>
          </a:p>
        </p:txBody>
      </p:sp>
      <p:sp>
        <p:nvSpPr>
          <p:cNvPr id="19" name="Rectangle 3">
            <a:extLst>
              <a:ext uri="{FF2B5EF4-FFF2-40B4-BE49-F238E27FC236}">
                <a16:creationId xmlns:a16="http://schemas.microsoft.com/office/drawing/2014/main" id="{4AAC3B39-0098-4423-95CB-349FD0BA4262}"/>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20" name="Rectangle 4">
            <a:extLst>
              <a:ext uri="{FF2B5EF4-FFF2-40B4-BE49-F238E27FC236}">
                <a16:creationId xmlns:a16="http://schemas.microsoft.com/office/drawing/2014/main" id="{36AE720B-E17E-4809-B5AC-5B3B857044E1}"/>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rPr>
              <a:t>エクスポート・インポート</a:t>
            </a:r>
            <a:endParaRPr kumimoji="1" lang="ko-KR" altLang="en-US" dirty="0">
              <a:solidFill>
                <a:srgbClr val="003399"/>
              </a:solidFill>
              <a:latin typeface="Meiryo UI" pitchFamily="34" charset="-128"/>
              <a:ea typeface="ＭＳ ゴシック" pitchFamily="49" charset="-128"/>
            </a:endParaRPr>
          </a:p>
        </p:txBody>
      </p:sp>
    </p:spTree>
    <p:extLst>
      <p:ext uri="{BB962C8B-B14F-4D97-AF65-F5344CB8AC3E}">
        <p14:creationId xmlns:p14="http://schemas.microsoft.com/office/powerpoint/2010/main" val="264063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772" y="1460017"/>
            <a:ext cx="5281779" cy="278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108" y="3432075"/>
            <a:ext cx="2688179" cy="202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623" name="Text Box 5"/>
          <p:cNvSpPr txBox="1">
            <a:spLocks noChangeArrowheads="1"/>
          </p:cNvSpPr>
          <p:nvPr/>
        </p:nvSpPr>
        <p:spPr bwMode="auto">
          <a:xfrm>
            <a:off x="298449" y="1966913"/>
            <a:ext cx="2289032" cy="4385816"/>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Wingdings" pitchFamily="2" charset="2"/>
              <a:buAutoNum type="arabicParenR"/>
            </a:pPr>
            <a:r>
              <a:rPr kumimoji="1" lang="ja-JP" altLang="en-US" sz="900" b="0" dirty="0">
                <a:solidFill>
                  <a:srgbClr val="003366"/>
                </a:solidFill>
                <a:latin typeface="Meiryo UI" pitchFamily="34" charset="-128"/>
                <a:ea typeface="Meiryo UI" pitchFamily="34" charset="-128"/>
              </a:rPr>
              <a:t>エクスポートした</a:t>
            </a:r>
            <a:r>
              <a:rPr lang="ja-JP" altLang="en-US" sz="900" b="0" dirty="0">
                <a:latin typeface="Meiryo UI" pitchFamily="34" charset="-128"/>
                <a:ea typeface="Meiryo UI" pitchFamily="34" charset="-128"/>
              </a:rPr>
              <a:t>点検ルールファイルを登録する場合には、①の「</a:t>
            </a:r>
            <a:r>
              <a:rPr lang="en-US" altLang="ja-JP" sz="900" b="0" dirty="0">
                <a:latin typeface="Meiryo UI" pitchFamily="34" charset="-128"/>
                <a:ea typeface="Meiryo UI" pitchFamily="34" charset="-128"/>
              </a:rPr>
              <a:t>IMPORT</a:t>
            </a:r>
            <a:r>
              <a:rPr lang="ja-JP" altLang="en-US" sz="900" b="0" dirty="0">
                <a:latin typeface="Meiryo UI" pitchFamily="34" charset="-128"/>
                <a:ea typeface="Meiryo UI" pitchFamily="34" charset="-128"/>
              </a:rPr>
              <a:t>」ボタンをクリックします。</a:t>
            </a:r>
          </a:p>
          <a:p>
            <a:pPr>
              <a:spcBef>
                <a:spcPct val="50000"/>
              </a:spcBef>
            </a:pPr>
            <a:r>
              <a:rPr lang="ja-JP" altLang="en-US" sz="900" b="0" dirty="0">
                <a:latin typeface="Meiryo UI" pitchFamily="34" charset="-128"/>
                <a:ea typeface="Meiryo UI" pitchFamily="34" charset="-128"/>
              </a:rPr>
              <a:t>     アップロードポップアップ画面が表示されます。</a:t>
            </a:r>
            <a:endParaRPr lang="en-US" altLang="ko-KR" sz="900" b="0" dirty="0">
              <a:latin typeface="Meiryo UI" pitchFamily="34" charset="-128"/>
              <a:ea typeface="Meiryo UI" pitchFamily="34" charset="-128"/>
            </a:endParaRPr>
          </a:p>
          <a:p>
            <a:pPr>
              <a:spcBef>
                <a:spcPct val="50000"/>
              </a:spcBef>
            </a:pPr>
            <a:endParaRPr lang="en-US" altLang="ko-KR" sz="900" b="0" dirty="0">
              <a:latin typeface="Meiryo UI" pitchFamily="34" charset="-128"/>
              <a:ea typeface="Meiryo UI" pitchFamily="34" charset="-128"/>
            </a:endParaRPr>
          </a:p>
          <a:p>
            <a:pPr marL="182563" indent="-182563">
              <a:spcBef>
                <a:spcPct val="50000"/>
              </a:spcBef>
              <a:buFont typeface="+mj-lt"/>
              <a:buAutoNum type="arabicParenR" startAt="2"/>
            </a:pPr>
            <a:r>
              <a:rPr lang="ja-JP" altLang="en-US" sz="900" b="0" dirty="0">
                <a:latin typeface="Meiryo UI" pitchFamily="34" charset="-128"/>
                <a:ea typeface="Meiryo UI" pitchFamily="34" charset="-128"/>
              </a:rPr>
              <a:t>アップロードする点検ルールファイルを</a:t>
            </a:r>
            <a:r>
              <a:rPr lang="en-US" altLang="ja-JP" sz="900" b="0" dirty="0">
                <a:latin typeface="Meiryo UI" pitchFamily="34" charset="-128"/>
                <a:ea typeface="Meiryo UI" pitchFamily="34" charset="-128"/>
              </a:rPr>
              <a:t>Local PC</a:t>
            </a:r>
            <a:r>
              <a:rPr lang="ja-JP" altLang="en-US" sz="900" b="0" dirty="0">
                <a:latin typeface="Meiryo UI" pitchFamily="34" charset="-128"/>
                <a:ea typeface="Meiryo UI" pitchFamily="34" charset="-128"/>
              </a:rPr>
              <a:t>や共有の場所から選択します。</a:t>
            </a:r>
            <a:endParaRPr lang="en-US" altLang="ja-JP" sz="900" b="0" dirty="0">
              <a:latin typeface="Meiryo UI" pitchFamily="34" charset="-128"/>
              <a:ea typeface="Meiryo UI" pitchFamily="34" charset="-128"/>
            </a:endParaRPr>
          </a:p>
          <a:p>
            <a:pPr marL="180975">
              <a:spcBef>
                <a:spcPct val="50000"/>
              </a:spcBef>
            </a:pPr>
            <a:r>
              <a:rPr lang="ja-JP" altLang="en-US" sz="900" b="0" dirty="0">
                <a:latin typeface="Meiryo UI" pitchFamily="34" charset="-128"/>
                <a:ea typeface="Meiryo UI" pitchFamily="34" charset="-128"/>
              </a:rPr>
              <a:t>②の「</a:t>
            </a:r>
            <a:r>
              <a:rPr lang="en-US" altLang="ja-JP" sz="900" b="0" dirty="0">
                <a:latin typeface="Meiryo UI" pitchFamily="34" charset="-128"/>
                <a:ea typeface="Meiryo UI" pitchFamily="34" charset="-128"/>
              </a:rPr>
              <a:t>File</a:t>
            </a:r>
            <a:r>
              <a:rPr lang="ja-JP" altLang="en-US" sz="900" b="0" dirty="0">
                <a:latin typeface="Meiryo UI" pitchFamily="34" charset="-128"/>
                <a:ea typeface="Meiryo UI" pitchFamily="34" charset="-128"/>
              </a:rPr>
              <a:t>追加」や「</a:t>
            </a:r>
            <a:r>
              <a:rPr lang="en-US" altLang="ja-JP" sz="900" b="0" dirty="0">
                <a:latin typeface="Meiryo UI" pitchFamily="34" charset="-128"/>
                <a:ea typeface="Meiryo UI" pitchFamily="34" charset="-128"/>
              </a:rPr>
              <a:t>File</a:t>
            </a:r>
            <a:r>
              <a:rPr lang="ja-JP" altLang="en-US" sz="900" b="0" dirty="0">
                <a:latin typeface="Meiryo UI" pitchFamily="34" charset="-128"/>
                <a:ea typeface="Meiryo UI" pitchFamily="34" charset="-128"/>
              </a:rPr>
              <a:t>削除」ボタンでアップロードするファイルを選択します。</a:t>
            </a:r>
            <a:endParaRPr lang="en-US" altLang="ja-JP" sz="900" b="0" dirty="0">
              <a:latin typeface="Meiryo UI" pitchFamily="34" charset="-128"/>
              <a:ea typeface="Meiryo UI" pitchFamily="34" charset="-128"/>
            </a:endParaRPr>
          </a:p>
          <a:p>
            <a:pPr>
              <a:spcBef>
                <a:spcPct val="50000"/>
              </a:spcBef>
            </a:pPr>
            <a:endParaRPr lang="en-US" altLang="ko-KR" sz="900" b="0" dirty="0">
              <a:latin typeface="Meiryo UI" pitchFamily="34" charset="-128"/>
              <a:ea typeface="Meiryo UI" pitchFamily="34" charset="-128"/>
            </a:endParaRPr>
          </a:p>
          <a:p>
            <a:pPr marL="180975" indent="-180975">
              <a:spcBef>
                <a:spcPct val="50000"/>
              </a:spcBef>
            </a:pPr>
            <a:r>
              <a:rPr lang="ja-JP" altLang="en-US" sz="900" b="0" dirty="0">
                <a:latin typeface="Meiryo UI" pitchFamily="34" charset="-128"/>
                <a:ea typeface="Meiryo UI" pitchFamily="34" charset="-128"/>
              </a:rPr>
              <a:t>３）③の「アップロード」ボタンをクリックすると選択されたファイルがサーバーにアップロードされ、システムの点検ルール情報に登録されます。</a:t>
            </a:r>
          </a:p>
          <a:p>
            <a:pPr>
              <a:spcBef>
                <a:spcPct val="50000"/>
              </a:spcBef>
            </a:pPr>
            <a:endParaRPr lang="en-US" altLang="ko-KR" sz="900" b="0" dirty="0">
              <a:latin typeface="Meiryo UI" pitchFamily="34" charset="-128"/>
              <a:ea typeface="Meiryo UI" pitchFamily="34" charset="-128"/>
            </a:endParaRPr>
          </a:p>
          <a:p>
            <a:pPr marL="180975" indent="-180975">
              <a:spcBef>
                <a:spcPct val="50000"/>
              </a:spcBef>
            </a:pPr>
            <a:r>
              <a:rPr lang="ja-JP" altLang="en-US" sz="900" b="0" dirty="0">
                <a:latin typeface="Meiryo UI" panose="020B0604030504040204" pitchFamily="34" charset="-128"/>
                <a:ea typeface="Meiryo UI" panose="020B0604030504040204" pitchFamily="34" charset="-128"/>
              </a:rPr>
              <a:t>４）</a:t>
            </a:r>
            <a:r>
              <a:rPr lang="en-US" altLang="ja-JP" sz="900" b="0" dirty="0" err="1">
                <a:latin typeface="Meiryo UI" panose="020B0604030504040204" pitchFamily="34" charset="-128"/>
                <a:ea typeface="Meiryo UI" panose="020B0604030504040204" pitchFamily="34" charset="-128"/>
              </a:rPr>
              <a:t>OverWrite</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上書きする</a:t>
            </a:r>
            <a:r>
              <a:rPr lang="en-US" altLang="ja-JP" sz="900" b="0" dirty="0">
                <a:latin typeface="Meiryo UI" panose="020B0604030504040204" pitchFamily="34" charset="-128"/>
                <a:ea typeface="Meiryo UI" panose="020B0604030504040204" pitchFamily="34" charset="-128"/>
              </a:rPr>
              <a:t>]</a:t>
            </a:r>
            <a:r>
              <a:rPr lang="ja-JP" altLang="en-US" sz="900" b="0" dirty="0">
                <a:latin typeface="Meiryo UI" panose="020B0604030504040204" pitchFamily="34" charset="-128"/>
                <a:ea typeface="Meiryo UI" panose="020B0604030504040204" pitchFamily="34" charset="-128"/>
              </a:rPr>
              <a:t>が選択された場合には、既存の情報が存在する場合、選択されたファイルのアップロード情報に点検ルールが更されます。</a:t>
            </a:r>
            <a:endParaRPr lang="en-US" altLang="ja-JP" sz="900" b="0" dirty="0">
              <a:latin typeface="Meiryo UI" panose="020B0604030504040204" pitchFamily="34" charset="-128"/>
              <a:ea typeface="Meiryo UI" panose="020B0604030504040204" pitchFamily="34" charset="-128"/>
            </a:endParaRPr>
          </a:p>
          <a:p>
            <a:pPr marL="182563" indent="-182563">
              <a:spcBef>
                <a:spcPct val="50000"/>
              </a:spcBef>
              <a:buFont typeface="+mj-lt"/>
              <a:buAutoNum type="arabicParenR" startAt="2"/>
            </a:pPr>
            <a:endParaRPr lang="en-US" altLang="ko-KR" sz="900" b="0" dirty="0">
              <a:latin typeface="Meiryo UI" pitchFamily="34" charset="-128"/>
              <a:ea typeface="Meiryo UI" pitchFamily="34" charset="-128"/>
            </a:endParaRPr>
          </a:p>
          <a:p>
            <a:pPr marL="180975" indent="-180975">
              <a:spcBef>
                <a:spcPct val="50000"/>
              </a:spcBef>
            </a:pPr>
            <a:r>
              <a:rPr lang="ja-JP" altLang="en-US" sz="900" b="0" dirty="0">
                <a:latin typeface="Meiryo UI" pitchFamily="34" charset="-128"/>
                <a:ea typeface="Meiryo UI" pitchFamily="34" charset="-128"/>
              </a:rPr>
              <a:t>５）アップロードは暗号化されたファイルのみ使用可能です。</a:t>
            </a:r>
            <a:endParaRPr lang="en-US" altLang="ja-JP" sz="900" b="0" dirty="0">
              <a:latin typeface="Meiryo UI" pitchFamily="34" charset="-128"/>
              <a:ea typeface="Meiryo UI" pitchFamily="34" charset="-128"/>
            </a:endParaRPr>
          </a:p>
          <a:p>
            <a:pPr marL="182563" indent="-182563">
              <a:spcBef>
                <a:spcPct val="50000"/>
              </a:spcBef>
              <a:buFont typeface="+mj-lt"/>
              <a:buAutoNum type="arabicParenR" startAt="2"/>
            </a:pPr>
            <a:endParaRPr lang="ja-JP" altLang="en-US"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*運用と管理の権限者だけが使用します。</a:t>
            </a: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187</a:t>
            </a:fld>
            <a:endParaRPr lang="en-US" altLang="ko-KR"/>
          </a:p>
        </p:txBody>
      </p:sp>
      <p:sp>
        <p:nvSpPr>
          <p:cNvPr id="12" name="직사각형 14"/>
          <p:cNvSpPr>
            <a:spLocks noChangeArrowheads="1"/>
          </p:cNvSpPr>
          <p:nvPr/>
        </p:nvSpPr>
        <p:spPr bwMode="auto">
          <a:xfrm>
            <a:off x="8166810" y="1132141"/>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
        <p:nvSpPr>
          <p:cNvPr id="14" name="직사각형 13"/>
          <p:cNvSpPr>
            <a:spLocks noChangeArrowheads="1"/>
          </p:cNvSpPr>
          <p:nvPr/>
        </p:nvSpPr>
        <p:spPr bwMode="auto">
          <a:xfrm>
            <a:off x="5920875" y="3671703"/>
            <a:ext cx="363537"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②</a:t>
            </a:r>
            <a:endParaRPr lang="ko-KR" altLang="en-US" dirty="0">
              <a:solidFill>
                <a:srgbClr val="FF0000"/>
              </a:solidFill>
              <a:latin typeface="Meiryo UI" pitchFamily="34" charset="-128"/>
            </a:endParaRPr>
          </a:p>
        </p:txBody>
      </p:sp>
      <p:sp>
        <p:nvSpPr>
          <p:cNvPr id="16" name="직사각형 13"/>
          <p:cNvSpPr>
            <a:spLocks noChangeArrowheads="1"/>
          </p:cNvSpPr>
          <p:nvPr/>
        </p:nvSpPr>
        <p:spPr bwMode="auto">
          <a:xfrm>
            <a:off x="5051514" y="5149066"/>
            <a:ext cx="363538" cy="307777"/>
          </a:xfrm>
          <a:prstGeom prst="rect">
            <a:avLst/>
          </a:prstGeom>
          <a:noFill/>
          <a:ln w="9525">
            <a:noFill/>
            <a:miter lim="800000"/>
            <a:headEnd/>
            <a:tailEnd/>
          </a:ln>
        </p:spPr>
        <p:txBody>
          <a:bodyPr wrap="square">
            <a:spAutoFit/>
          </a:bodyPr>
          <a:lstStyle/>
          <a:p>
            <a:r>
              <a:rPr lang="en-US" altLang="ko-KR" dirty="0">
                <a:solidFill>
                  <a:srgbClr val="FF0000"/>
                </a:solidFill>
                <a:latin typeface="Meiryo UI" pitchFamily="34" charset="-128"/>
                <a:ea typeface="Meiryo UI" pitchFamily="34" charset="-128"/>
              </a:rPr>
              <a:t>③</a:t>
            </a:r>
            <a:endParaRPr lang="ko-KR" altLang="en-US" dirty="0">
              <a:solidFill>
                <a:srgbClr val="FF0000"/>
              </a:solidFill>
              <a:latin typeface="Meiryo UI" pitchFamily="34" charset="-128"/>
            </a:endParaRPr>
          </a:p>
        </p:txBody>
      </p:sp>
      <p:cxnSp>
        <p:nvCxnSpPr>
          <p:cNvPr id="6" name="직선 화살표 연결선 5"/>
          <p:cNvCxnSpPr/>
          <p:nvPr/>
        </p:nvCxnSpPr>
        <p:spPr bwMode="auto">
          <a:xfrm flipH="1">
            <a:off x="7849048" y="1698633"/>
            <a:ext cx="317762" cy="39285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1" name="직선 화살표 연결선 20"/>
          <p:cNvCxnSpPr/>
          <p:nvPr/>
        </p:nvCxnSpPr>
        <p:spPr bwMode="auto">
          <a:xfrm flipH="1">
            <a:off x="5233283" y="3637583"/>
            <a:ext cx="618878" cy="9821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직사각형 7"/>
          <p:cNvSpPr/>
          <p:nvPr/>
        </p:nvSpPr>
        <p:spPr bwMode="auto">
          <a:xfrm>
            <a:off x="4214191" y="5037001"/>
            <a:ext cx="898497" cy="211649"/>
          </a:xfrm>
          <a:prstGeom prst="rect">
            <a:avLst/>
          </a:prstGeom>
          <a:noFill/>
          <a:ln w="9525">
            <a:solidFill>
              <a:srgbClr val="FF0000"/>
            </a:solidFill>
            <a:miter lim="800000"/>
            <a:headEnd/>
            <a:tailEnd/>
          </a:ln>
          <a:effectLst/>
        </p:spPr>
        <p:txBody>
          <a:bodyPr wrap="square" rtlCol="0" anchor="ctr">
            <a:noAutofit/>
          </a:bodyPr>
          <a:lstStyle/>
          <a:p>
            <a:pPr algn="ctr"/>
            <a:endParaRPr lang="ko-KR" altLang="en-US">
              <a:solidFill>
                <a:srgbClr val="FF0000"/>
              </a:solidFill>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5039" y="4033138"/>
            <a:ext cx="2645802" cy="245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직선 화살표 연결선 25"/>
          <p:cNvCxnSpPr>
            <a:endCxn id="3076" idx="1"/>
          </p:cNvCxnSpPr>
          <p:nvPr/>
        </p:nvCxnSpPr>
        <p:spPr bwMode="auto">
          <a:xfrm>
            <a:off x="5371661" y="4956036"/>
            <a:ext cx="983378" cy="30698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8" name="Rectangle 2">
            <a:extLst>
              <a:ext uri="{FF2B5EF4-FFF2-40B4-BE49-F238E27FC236}">
                <a16:creationId xmlns:a16="http://schemas.microsoft.com/office/drawing/2014/main" id="{BBAD5A3E-D07A-4BE6-ADC4-9A5E96DDDBCF}"/>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9" name="Text Box 5">
            <a:extLst>
              <a:ext uri="{FF2B5EF4-FFF2-40B4-BE49-F238E27FC236}">
                <a16:creationId xmlns:a16="http://schemas.microsoft.com/office/drawing/2014/main" id="{D4B31469-E88A-4FA5-80DA-A829A986B9A0}"/>
              </a:ext>
            </a:extLst>
          </p:cNvPr>
          <p:cNvSpPr txBox="1">
            <a:spLocks noChangeArrowheads="1"/>
          </p:cNvSpPr>
          <p:nvPr/>
        </p:nvSpPr>
        <p:spPr bwMode="auto">
          <a:xfrm>
            <a:off x="898525" y="1174750"/>
            <a:ext cx="788670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エクスポートした点検ルールファイルを</a:t>
            </a:r>
            <a:r>
              <a:rPr kumimoji="1" lang="en-US" altLang="ja-JP" sz="1000" b="0" dirty="0">
                <a:solidFill>
                  <a:srgbClr val="003366"/>
                </a:solidFill>
                <a:latin typeface="Meiryo UI" pitchFamily="34" charset="-128"/>
                <a:ea typeface="Meiryo UI" pitchFamily="34" charset="-128"/>
              </a:rPr>
              <a:t>HICS</a:t>
            </a:r>
            <a:r>
              <a:rPr kumimoji="1" lang="ja-JP" altLang="en-US" sz="1000" b="0" dirty="0">
                <a:solidFill>
                  <a:srgbClr val="003366"/>
                </a:solidFill>
                <a:latin typeface="Meiryo UI" pitchFamily="34" charset="-128"/>
                <a:ea typeface="Meiryo UI" pitchFamily="34" charset="-128"/>
              </a:rPr>
              <a:t>システムにアップロードします。（インポート）</a:t>
            </a:r>
            <a:endParaRPr kumimoji="1" lang="en-US" altLang="ko-KR" sz="1000" b="0" dirty="0">
              <a:solidFill>
                <a:srgbClr val="003366"/>
              </a:solidFill>
              <a:latin typeface="Meiryo UI" pitchFamily="34" charset="-128"/>
              <a:ea typeface="Meiryo UI" pitchFamily="34" charset="-128"/>
            </a:endParaRPr>
          </a:p>
        </p:txBody>
      </p:sp>
      <p:sp>
        <p:nvSpPr>
          <p:cNvPr id="20" name="Rectangle 3">
            <a:extLst>
              <a:ext uri="{FF2B5EF4-FFF2-40B4-BE49-F238E27FC236}">
                <a16:creationId xmlns:a16="http://schemas.microsoft.com/office/drawing/2014/main" id="{D55B3D0A-B78A-412C-83EC-5A449B5ABCD7}"/>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8.14</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22" name="Rectangle 4">
            <a:extLst>
              <a:ext uri="{FF2B5EF4-FFF2-40B4-BE49-F238E27FC236}">
                <a16:creationId xmlns:a16="http://schemas.microsoft.com/office/drawing/2014/main" id="{ECC6B671-AF64-4B3A-A0B5-CC67B2D5DCA5}"/>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rPr>
              <a:t>エクスポート・インポート</a:t>
            </a:r>
            <a:endParaRPr kumimoji="1" lang="ko-KR" altLang="en-US" dirty="0">
              <a:solidFill>
                <a:srgbClr val="003399"/>
              </a:solidFill>
              <a:latin typeface="Meiryo UI" pitchFamily="34" charset="-128"/>
              <a:ea typeface="ＭＳ ゴシック" pitchFamily="49" charset="-128"/>
            </a:endParaRPr>
          </a:p>
        </p:txBody>
      </p:sp>
      <p:sp>
        <p:nvSpPr>
          <p:cNvPr id="23" name="직사각형 14">
            <a:extLst>
              <a:ext uri="{FF2B5EF4-FFF2-40B4-BE49-F238E27FC236}">
                <a16:creationId xmlns:a16="http://schemas.microsoft.com/office/drawing/2014/main" id="{15D132AE-4B2E-4862-9280-1F5D8D8AE02C}"/>
              </a:ext>
            </a:extLst>
          </p:cNvPr>
          <p:cNvSpPr>
            <a:spLocks noChangeArrowheads="1"/>
          </p:cNvSpPr>
          <p:nvPr/>
        </p:nvSpPr>
        <p:spPr bwMode="auto">
          <a:xfrm>
            <a:off x="7849048" y="1348640"/>
            <a:ext cx="363538" cy="309563"/>
          </a:xfrm>
          <a:prstGeom prst="rect">
            <a:avLst/>
          </a:prstGeom>
          <a:noFill/>
          <a:ln w="9525">
            <a:noFill/>
            <a:miter lim="800000"/>
            <a:headEnd/>
            <a:tailEnd/>
          </a:ln>
        </p:spPr>
        <p:txBody>
          <a:bodyPr wrap="none">
            <a:spAutoFit/>
          </a:bodyPr>
          <a:lstStyle/>
          <a:p>
            <a:r>
              <a:rPr lang="en-US" altLang="ko-KR" dirty="0">
                <a:solidFill>
                  <a:srgbClr val="FF0000"/>
                </a:solidFill>
                <a:latin typeface="Meiryo UI" pitchFamily="34" charset="-128"/>
                <a:ea typeface="Meiryo UI" pitchFamily="34" charset="-128"/>
              </a:rPr>
              <a:t>①</a:t>
            </a:r>
            <a:endParaRPr lang="ko-KR" altLang="en-US" dirty="0">
              <a:solidFill>
                <a:srgbClr val="FF0000"/>
              </a:solidFill>
              <a:latin typeface="Meiryo UI" pitchFamily="34" charset="-128"/>
            </a:endParaRPr>
          </a:p>
        </p:txBody>
      </p:sp>
    </p:spTree>
    <p:extLst>
      <p:ext uri="{BB962C8B-B14F-4D97-AF65-F5344CB8AC3E}">
        <p14:creationId xmlns:p14="http://schemas.microsoft.com/office/powerpoint/2010/main" val="3697753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 </a:t>
            </a:r>
            <a:r>
              <a:rPr kumimoji="1" lang="en-US" altLang="ja-JP" b="0" dirty="0">
                <a:solidFill>
                  <a:srgbClr val="003366"/>
                </a:solidFill>
                <a:latin typeface="Meiryo UI" pitchFamily="34" charset="-128"/>
                <a:ea typeface="Meiryo UI" pitchFamily="34" charset="-128"/>
                <a:cs typeface="Meiryo" pitchFamily="34" charset="-128"/>
              </a:rPr>
              <a:t>(1/44)</a:t>
            </a:r>
            <a:endParaRPr kumimoji="1" lang="ko-KR" altLang="en-US" dirty="0">
              <a:solidFill>
                <a:srgbClr val="003399"/>
              </a:solidFill>
              <a:latin typeface="Meiryo UI" pitchFamily="34" charset="-128"/>
              <a:ea typeface="ＭＳ ゴシック" pitchFamily="49" charset="-128"/>
            </a:endParaRPr>
          </a:p>
        </p:txBody>
      </p:sp>
      <p:sp>
        <p:nvSpPr>
          <p:cNvPr id="8" name="직사각형 7"/>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10" name="그림 9" descr="mtr1001m_01.JPG"/>
          <p:cNvPicPr>
            <a:picLocks noChangeAspect="1"/>
          </p:cNvPicPr>
          <p:nvPr/>
        </p:nvPicPr>
        <p:blipFill>
          <a:blip r:embed="rId3" cstate="print"/>
          <a:stretch>
            <a:fillRect/>
          </a:stretch>
        </p:blipFill>
        <p:spPr>
          <a:xfrm>
            <a:off x="0" y="1522035"/>
            <a:ext cx="9144000" cy="4596825"/>
          </a:xfrm>
          <a:prstGeom prst="rect">
            <a:avLst/>
          </a:prstGeom>
        </p:spPr>
      </p:pic>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188</a:t>
            </a:fld>
            <a:endParaRPr lang="en-US" altLang="ko-K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設定方式、コーディング方式の共用であり、ルールの説明と地域別、顧客別にルールを適用するかしないかなどを管理する部分です。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12647" name="Text Box 5"/>
          <p:cNvSpPr txBox="1">
            <a:spLocks noChangeArrowheads="1"/>
          </p:cNvSpPr>
          <p:nvPr/>
        </p:nvSpPr>
        <p:spPr bwMode="auto">
          <a:xfrm>
            <a:off x="298449" y="1966913"/>
            <a:ext cx="3311525" cy="4316566"/>
          </a:xfrm>
          <a:prstGeom prst="rect">
            <a:avLst/>
          </a:prstGeom>
          <a:solidFill>
            <a:schemeClr val="tx1"/>
          </a:solidFill>
          <a:ln w="9525">
            <a:noFill/>
            <a:miter lim="800000"/>
            <a:headEnd/>
            <a:tailEnd/>
          </a:ln>
        </p:spPr>
        <p:txBody>
          <a:bodyPr wrap="square">
            <a:spAutoFit/>
          </a:bodyPr>
          <a:lstStyle/>
          <a:p>
            <a:pPr>
              <a:spcBef>
                <a:spcPct val="50000"/>
              </a:spcBef>
            </a:pPr>
            <a:r>
              <a:rPr lang="ja-JP" altLang="en-US" sz="900" b="0" dirty="0">
                <a:latin typeface="Meiryo UI" pitchFamily="34" charset="-128"/>
                <a:ea typeface="Meiryo UI" pitchFamily="34" charset="-128"/>
              </a:rPr>
              <a:t>１）適用開始年月</a:t>
            </a:r>
            <a:r>
              <a:rPr lang="en-US" altLang="ja-JP" sz="900" b="0" dirty="0">
                <a:latin typeface="Meiryo UI" pitchFamily="34" charset="-128"/>
                <a:ea typeface="Meiryo UI" pitchFamily="34" charset="-128"/>
              </a:rPr>
              <a:t>〜</a:t>
            </a:r>
            <a:r>
              <a:rPr lang="ja-JP" altLang="en-US" sz="900" b="0" dirty="0">
                <a:latin typeface="Meiryo UI" pitchFamily="34" charset="-128"/>
                <a:ea typeface="Meiryo UI" pitchFamily="34" charset="-128"/>
              </a:rPr>
              <a:t>適用終了年月</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：指定期間の間のみチェックルールが適用されます。</a:t>
            </a:r>
            <a:endParaRPr lang="en-US" altLang="ja-JP" sz="900" b="0" dirty="0">
              <a:latin typeface="Meiryo UI" pitchFamily="34" charset="-128"/>
              <a:ea typeface="Meiryo UI" pitchFamily="34" charset="-128"/>
            </a:endParaRPr>
          </a:p>
          <a:p>
            <a:pPr>
              <a:spcBef>
                <a:spcPct val="50000"/>
              </a:spcBef>
            </a:pPr>
            <a:endParaRPr lang="ja-JP" altLang="en-US"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２）適用種別</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：ルールを適用する分野を指定します。（複数選択可能）</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医科、</a:t>
            </a:r>
            <a:r>
              <a:rPr lang="en-US" altLang="ja-JP" sz="900" b="0" dirty="0">
                <a:latin typeface="Meiryo UI" pitchFamily="34" charset="-128"/>
                <a:ea typeface="Meiryo UI" pitchFamily="34" charset="-128"/>
              </a:rPr>
              <a:t>DPC</a:t>
            </a:r>
            <a:r>
              <a:rPr lang="ja-JP" altLang="en-US" sz="900" b="0" dirty="0" err="1">
                <a:latin typeface="Meiryo UI" pitchFamily="34" charset="-128"/>
                <a:ea typeface="Meiryo UI" pitchFamily="34" charset="-128"/>
              </a:rPr>
              <a:t>、</a:t>
            </a:r>
            <a:r>
              <a:rPr lang="ja-JP" altLang="en-US" sz="900" b="0" dirty="0">
                <a:latin typeface="Meiryo UI" pitchFamily="34" charset="-128"/>
                <a:ea typeface="Meiryo UI" pitchFamily="34" charset="-128"/>
              </a:rPr>
              <a:t>歯科分野</a:t>
            </a:r>
            <a:endParaRPr lang="en-US" altLang="ja-JP" sz="900" b="0" dirty="0">
              <a:latin typeface="Meiryo UI" pitchFamily="34" charset="-128"/>
              <a:ea typeface="Meiryo UI" pitchFamily="34" charset="-128"/>
            </a:endParaRPr>
          </a:p>
          <a:p>
            <a:pPr>
              <a:spcBef>
                <a:spcPct val="50000"/>
              </a:spcBef>
            </a:pPr>
            <a:endParaRPr lang="ja-JP" altLang="en-US"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３）適用性別</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：ルールを適用する性別を指定します。（複数選択可能）</a:t>
            </a:r>
            <a:endParaRPr lang="en-US" altLang="ja-JP" sz="900" b="0" dirty="0">
              <a:latin typeface="Meiryo UI" pitchFamily="34" charset="-128"/>
              <a:ea typeface="Meiryo UI" pitchFamily="34" charset="-128"/>
            </a:endParaRPr>
          </a:p>
          <a:p>
            <a:pPr>
              <a:spcBef>
                <a:spcPct val="50000"/>
              </a:spcBef>
            </a:pPr>
            <a:endParaRPr lang="ja-JP" altLang="en-US"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４）処理方法</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：ルール処理方式を指定します。</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（設定、コーディング中に選択）</a:t>
            </a:r>
            <a:endParaRPr lang="en-US" altLang="ja-JP" sz="900" b="0" dirty="0">
              <a:latin typeface="Meiryo UI" pitchFamily="34" charset="-128"/>
              <a:ea typeface="Meiryo UI" pitchFamily="34" charset="-128"/>
            </a:endParaRPr>
          </a:p>
          <a:p>
            <a:pPr>
              <a:spcBef>
                <a:spcPct val="50000"/>
              </a:spcBef>
            </a:pP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５）登録後の確認事項</a:t>
            </a:r>
            <a:endParaRPr lang="en-US" altLang="ja-JP" sz="900" b="0" dirty="0">
              <a:latin typeface="Meiryo UI" pitchFamily="34" charset="-128"/>
              <a:ea typeface="Meiryo UI" pitchFamily="34" charset="-128"/>
            </a:endParaRPr>
          </a:p>
          <a:p>
            <a:pPr marL="266700" indent="-266700">
              <a:spcBef>
                <a:spcPct val="50000"/>
              </a:spcBef>
            </a:pPr>
            <a:r>
              <a:rPr lang="ja-JP" altLang="en-US" sz="900" b="0" dirty="0">
                <a:latin typeface="Meiryo UI" pitchFamily="34" charset="-128"/>
                <a:ea typeface="Meiryo UI" pitchFamily="34" charset="-128"/>
              </a:rPr>
              <a:t>　　 </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 ルールの最初登録時、実行可否はチェックが外されて登録されます。（使用しない状態）</a:t>
            </a:r>
            <a:endParaRPr lang="en-US" altLang="ja-JP" sz="900" b="0" dirty="0">
              <a:latin typeface="Meiryo UI" pitchFamily="34" charset="-128"/>
              <a:ea typeface="Meiryo UI" pitchFamily="34" charset="-128"/>
            </a:endParaRPr>
          </a:p>
          <a:p>
            <a:pPr marL="266700" indent="-266700">
              <a:spcBef>
                <a:spcPct val="50000"/>
              </a:spcBef>
            </a:pPr>
            <a:r>
              <a:rPr lang="ja-JP" altLang="en-US" sz="900" b="0" dirty="0">
                <a:latin typeface="Meiryo UI" pitchFamily="34" charset="-128"/>
                <a:ea typeface="Meiryo UI" pitchFamily="34" charset="-128"/>
              </a:rPr>
              <a:t>　　　　ルールの登録が完全に完了した後、実行可否をチェックします。</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：理由 </a:t>
            </a:r>
            <a:r>
              <a:rPr lang="en-US" altLang="ja-JP" sz="900" b="0" dirty="0">
                <a:latin typeface="Meiryo UI" pitchFamily="34" charset="-128"/>
                <a:ea typeface="Meiryo UI" pitchFamily="34" charset="-128"/>
              </a:rPr>
              <a:t>- </a:t>
            </a:r>
            <a:r>
              <a:rPr lang="ja-JP" altLang="en-US" sz="900" b="0" dirty="0">
                <a:latin typeface="Meiryo UI" pitchFamily="34" charset="-128"/>
                <a:ea typeface="Meiryo UI" pitchFamily="34" charset="-128"/>
              </a:rPr>
              <a:t>自動点検時の不正確なルールチェックを防ぐためです。</a:t>
            </a:r>
            <a:endParaRPr lang="en-US" altLang="ko-KR" sz="900" b="0" dirty="0">
              <a:latin typeface="Meiryo UI" pitchFamily="34" charset="-128"/>
              <a:ea typeface="Meiryo UI" pitchFamily="34" charset="-128"/>
            </a:endParaRPr>
          </a:p>
          <a:p>
            <a:pPr>
              <a:spcBef>
                <a:spcPct val="50000"/>
              </a:spcBef>
            </a:pPr>
            <a:endParaRPr lang="en-US" altLang="ja-JP" sz="900" b="0" dirty="0">
              <a:latin typeface="Meiryo UI" pitchFamily="34" charset="-128"/>
              <a:ea typeface="Meiryo UI" pitchFamily="34" charset="-128"/>
            </a:endParaRPr>
          </a:p>
          <a:p>
            <a:pPr>
              <a:spcBef>
                <a:spcPct val="50000"/>
              </a:spcBef>
            </a:pPr>
            <a:endParaRPr lang="en-US" altLang="ko-KR" sz="900" b="0" dirty="0">
              <a:latin typeface="Meiryo UI" pitchFamily="34" charset="-128"/>
              <a:ea typeface="Meiryo UI" pitchFamily="34" charset="-128"/>
            </a:endParaRPr>
          </a:p>
        </p:txBody>
      </p:sp>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153</a:t>
            </a:fld>
            <a:endParaRPr lang="en-US" altLang="ko-KR"/>
          </a:p>
        </p:txBody>
      </p:sp>
      <p:sp>
        <p:nvSpPr>
          <p:cNvPr id="12"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3"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a:t>
            </a:r>
            <a:r>
              <a:rPr kumimoji="1" lang="en-US" altLang="ja-JP" b="0" dirty="0">
                <a:solidFill>
                  <a:srgbClr val="003366"/>
                </a:solidFill>
                <a:latin typeface="Meiryo UI" panose="020B0604030504040204" pitchFamily="50" charset="-128"/>
                <a:ea typeface="Meiryo UI" panose="020B0604030504040204" pitchFamily="50" charset="-128"/>
              </a:rPr>
              <a:t>‐</a:t>
            </a:r>
            <a:r>
              <a:rPr kumimoji="1" lang="ja-JP" altLang="en-US" b="0" dirty="0">
                <a:solidFill>
                  <a:srgbClr val="003366"/>
                </a:solidFill>
                <a:latin typeface="Meiryo UI" panose="020B0604030504040204" pitchFamily="50" charset="-128"/>
                <a:ea typeface="Meiryo UI" panose="020B0604030504040204" pitchFamily="50" charset="-128"/>
              </a:rPr>
              <a:t> 基本情報</a:t>
            </a:r>
            <a:endParaRPr kumimoji="1" lang="ko-KR" altLang="en-US" b="0" dirty="0">
              <a:solidFill>
                <a:srgbClr val="003399"/>
              </a:solidFill>
              <a:latin typeface="Meiryo UI" panose="020B0604030504040204" pitchFamily="50" charset="-128"/>
              <a:ea typeface="ＭＳ ゴシック" pitchFamily="49" charset="-128"/>
            </a:endParaRPr>
          </a:p>
        </p:txBody>
      </p:sp>
      <p:pic>
        <p:nvPicPr>
          <p:cNvPr id="2" name="図 1"/>
          <p:cNvPicPr>
            <a:picLocks noChangeAspect="1"/>
          </p:cNvPicPr>
          <p:nvPr/>
        </p:nvPicPr>
        <p:blipFill>
          <a:blip r:embed="rId3"/>
          <a:stretch>
            <a:fillRect/>
          </a:stretch>
        </p:blipFill>
        <p:spPr>
          <a:xfrm>
            <a:off x="3980226" y="1663700"/>
            <a:ext cx="4848225" cy="44005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7" name="그림 6" descr="mtr1001m_02.JPG"/>
          <p:cNvPicPr>
            <a:picLocks noChangeAspect="1"/>
          </p:cNvPicPr>
          <p:nvPr/>
        </p:nvPicPr>
        <p:blipFill>
          <a:blip r:embed="rId3" cstate="print"/>
          <a:stretch>
            <a:fillRect/>
          </a:stretch>
        </p:blipFill>
        <p:spPr>
          <a:xfrm>
            <a:off x="0" y="1523021"/>
            <a:ext cx="9144000" cy="4595839"/>
          </a:xfrm>
          <a:prstGeom prst="rect">
            <a:avLst/>
          </a:prstGeom>
        </p:spPr>
      </p:pic>
      <p:sp>
        <p:nvSpPr>
          <p:cNvPr id="8" name="슬라이드 번호 개체 틀 7"/>
          <p:cNvSpPr>
            <a:spLocks noGrp="1"/>
          </p:cNvSpPr>
          <p:nvPr>
            <p:ph type="sldNum" sz="quarter" idx="10"/>
          </p:nvPr>
        </p:nvSpPr>
        <p:spPr/>
        <p:txBody>
          <a:bodyPr/>
          <a:lstStyle/>
          <a:p>
            <a:pPr>
              <a:defRPr/>
            </a:pPr>
            <a:fld id="{ADEE2CAF-93BC-4FC3-BC76-4ACC1FC48CE0}" type="slidenum">
              <a:rPr lang="ko-KR" altLang="en-US" smtClean="0"/>
              <a:pPr>
                <a:defRPr/>
              </a:pPr>
              <a:t>189</a:t>
            </a:fld>
            <a:endParaRPr lang="en-US" altLang="ko-K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03.JPG"/>
          <p:cNvPicPr>
            <a:picLocks noChangeAspect="1"/>
          </p:cNvPicPr>
          <p:nvPr/>
        </p:nvPicPr>
        <p:blipFill>
          <a:blip r:embed="rId3" cstate="print"/>
          <a:stretch>
            <a:fillRect/>
          </a:stretch>
        </p:blipFill>
        <p:spPr>
          <a:xfrm>
            <a:off x="0" y="1520006"/>
            <a:ext cx="9144000" cy="4579988"/>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190</a:t>
            </a:fld>
            <a:endParaRPr lang="en-US" altLang="ko-K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(4/44)</a:t>
            </a:r>
            <a:endParaRPr kumimoji="1" lang="ko-KR" altLang="en-US" dirty="0">
              <a:solidFill>
                <a:srgbClr val="003399"/>
              </a:solidFill>
              <a:latin typeface="Meiryo UI" pitchFamily="34" charset="-128"/>
              <a:ea typeface="ＭＳ ゴシック" pitchFamily="49" charset="-128"/>
            </a:endParaRPr>
          </a:p>
        </p:txBody>
      </p:sp>
      <p:sp>
        <p:nvSpPr>
          <p:cNvPr id="7" name="직사각형 6"/>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04.JPG"/>
          <p:cNvPicPr>
            <a:picLocks noChangeAspect="1"/>
          </p:cNvPicPr>
          <p:nvPr/>
        </p:nvPicPr>
        <p:blipFill>
          <a:blip r:embed="rId3" cstate="print"/>
          <a:stretch>
            <a:fillRect/>
          </a:stretch>
        </p:blipFill>
        <p:spPr>
          <a:xfrm>
            <a:off x="0" y="1522256"/>
            <a:ext cx="9144000" cy="4590727"/>
          </a:xfrm>
          <a:prstGeom prst="rect">
            <a:avLst/>
          </a:prstGeom>
        </p:spPr>
      </p:pic>
      <p:sp>
        <p:nvSpPr>
          <p:cNvPr id="8" name="슬라이드 번호 개체 틀 7"/>
          <p:cNvSpPr>
            <a:spLocks noGrp="1"/>
          </p:cNvSpPr>
          <p:nvPr>
            <p:ph type="sldNum" sz="quarter" idx="10"/>
          </p:nvPr>
        </p:nvSpPr>
        <p:spPr/>
        <p:txBody>
          <a:bodyPr/>
          <a:lstStyle/>
          <a:p>
            <a:pPr>
              <a:defRPr/>
            </a:pPr>
            <a:fld id="{ADEE2CAF-93BC-4FC3-BC76-4ACC1FC48CE0}" type="slidenum">
              <a:rPr lang="ko-KR" altLang="en-US" smtClean="0"/>
              <a:pPr>
                <a:defRPr/>
              </a:pPr>
              <a:t>191</a:t>
            </a:fld>
            <a:endParaRPr lang="en-US" altLang="ko-K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(5/44)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05.JPG"/>
          <p:cNvPicPr>
            <a:picLocks noChangeAspect="1"/>
          </p:cNvPicPr>
          <p:nvPr/>
        </p:nvPicPr>
        <p:blipFill>
          <a:blip r:embed="rId3" cstate="print"/>
          <a:stretch>
            <a:fillRect/>
          </a:stretch>
        </p:blipFill>
        <p:spPr>
          <a:xfrm>
            <a:off x="0" y="1519595"/>
            <a:ext cx="9144000" cy="459604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192</a:t>
            </a:fld>
            <a:endParaRPr lang="en-US" altLang="ko-K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(6/44)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06.JPG"/>
          <p:cNvPicPr>
            <a:picLocks noChangeAspect="1"/>
          </p:cNvPicPr>
          <p:nvPr/>
        </p:nvPicPr>
        <p:blipFill>
          <a:blip r:embed="rId3" cstate="print"/>
          <a:stretch>
            <a:fillRect/>
          </a:stretch>
        </p:blipFill>
        <p:spPr>
          <a:xfrm>
            <a:off x="0" y="1527710"/>
            <a:ext cx="9144000" cy="4591150"/>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193</a:t>
            </a:fld>
            <a:endParaRPr lang="en-US" altLang="ko-K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(7/44)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07.JPG"/>
          <p:cNvPicPr>
            <a:picLocks noChangeAspect="1"/>
          </p:cNvPicPr>
          <p:nvPr/>
        </p:nvPicPr>
        <p:blipFill>
          <a:blip r:embed="rId3" cstate="print"/>
          <a:stretch>
            <a:fillRect/>
          </a:stretch>
        </p:blipFill>
        <p:spPr>
          <a:xfrm>
            <a:off x="0" y="1502710"/>
            <a:ext cx="9144000" cy="4614580"/>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194</a:t>
            </a:fld>
            <a:endParaRPr lang="en-US" altLang="ko-K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(8/44)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08.JPG"/>
          <p:cNvPicPr>
            <a:picLocks noChangeAspect="1"/>
          </p:cNvPicPr>
          <p:nvPr/>
        </p:nvPicPr>
        <p:blipFill>
          <a:blip r:embed="rId3" cstate="print"/>
          <a:stretch>
            <a:fillRect/>
          </a:stretch>
        </p:blipFill>
        <p:spPr>
          <a:xfrm>
            <a:off x="0" y="1522289"/>
            <a:ext cx="9144000" cy="4590661"/>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195</a:t>
            </a:fld>
            <a:endParaRPr lang="en-US" altLang="ko-K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(9/44)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09.JPG"/>
          <p:cNvPicPr>
            <a:picLocks noChangeAspect="1"/>
          </p:cNvPicPr>
          <p:nvPr/>
        </p:nvPicPr>
        <p:blipFill>
          <a:blip r:embed="rId3" cstate="print"/>
          <a:stretch>
            <a:fillRect/>
          </a:stretch>
        </p:blipFill>
        <p:spPr>
          <a:xfrm>
            <a:off x="0" y="1525333"/>
            <a:ext cx="9144000" cy="4569334"/>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196</a:t>
            </a:fld>
            <a:endParaRPr lang="en-US" altLang="ko-K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(10/44)</a:t>
            </a:r>
            <a:endParaRPr kumimoji="1" lang="ko-KR" altLang="en-US" dirty="0">
              <a:solidFill>
                <a:srgbClr val="003399"/>
              </a:solidFill>
              <a:latin typeface="Meiryo UI" pitchFamily="34" charset="-128"/>
              <a:ea typeface="ＭＳ ゴシック" pitchFamily="49" charset="-128"/>
            </a:endParaRPr>
          </a:p>
        </p:txBody>
      </p:sp>
      <p:sp>
        <p:nvSpPr>
          <p:cNvPr id="6" name="직사각형 5"/>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5" name="그림 4" descr="mtr1001m_10.JPG"/>
          <p:cNvPicPr>
            <a:picLocks noChangeAspect="1"/>
          </p:cNvPicPr>
          <p:nvPr/>
        </p:nvPicPr>
        <p:blipFill>
          <a:blip r:embed="rId3" cstate="print"/>
          <a:stretch>
            <a:fillRect/>
          </a:stretch>
        </p:blipFill>
        <p:spPr>
          <a:xfrm>
            <a:off x="0" y="1521339"/>
            <a:ext cx="9144000" cy="4577322"/>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197</a:t>
            </a:fld>
            <a:endParaRPr lang="en-US" altLang="ko-K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(11/44)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1.JPG"/>
          <p:cNvPicPr>
            <a:picLocks noChangeAspect="1"/>
          </p:cNvPicPr>
          <p:nvPr/>
        </p:nvPicPr>
        <p:blipFill>
          <a:blip r:embed="rId3" cstate="print"/>
          <a:stretch>
            <a:fillRect/>
          </a:stretch>
        </p:blipFill>
        <p:spPr>
          <a:xfrm>
            <a:off x="0" y="1503027"/>
            <a:ext cx="9144000" cy="4598706"/>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198</a:t>
            </a:fld>
            <a:endParaRPr lang="en-US" altLang="ko-K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ext Box 5"/>
          <p:cNvSpPr txBox="1">
            <a:spLocks noChangeArrowheads="1"/>
          </p:cNvSpPr>
          <p:nvPr/>
        </p:nvSpPr>
        <p:spPr bwMode="auto">
          <a:xfrm>
            <a:off x="298449" y="1966913"/>
            <a:ext cx="3771899" cy="1546577"/>
          </a:xfrm>
          <a:prstGeom prst="rect">
            <a:avLst/>
          </a:prstGeom>
          <a:solidFill>
            <a:schemeClr val="tx1"/>
          </a:solidFill>
          <a:ln w="9525">
            <a:noFill/>
            <a:miter lim="800000"/>
            <a:headEnd/>
            <a:tailEnd/>
          </a:ln>
        </p:spPr>
        <p:txBody>
          <a:bodyPr wrap="square">
            <a:spAutoFit/>
          </a:bodyPr>
          <a:lstStyle/>
          <a:p>
            <a:pPr>
              <a:spcBef>
                <a:spcPct val="50000"/>
              </a:spcBef>
            </a:pPr>
            <a:r>
              <a:rPr lang="ja-JP" altLang="en-US" sz="900" b="0" dirty="0">
                <a:latin typeface="Meiryo UI" panose="020B0604030504040204" pitchFamily="50" charset="-128"/>
                <a:ea typeface="Meiryo UI" pitchFamily="34" charset="-128"/>
                <a:cs typeface="Meiryo UI" pitchFamily="34" charset="-128"/>
              </a:rPr>
              <a:t>１）</a:t>
            </a:r>
            <a:r>
              <a:rPr lang="ko-KR" altLang="en-US" sz="900" b="0" dirty="0">
                <a:latin typeface="Meiryo UI" panose="020B0604030504040204" pitchFamily="50" charset="-128"/>
                <a:ea typeface="Meiryo UI" pitchFamily="34" charset="-128"/>
                <a:cs typeface="Meiryo UI" pitchFamily="34" charset="-128"/>
              </a:rPr>
              <a:t>点検者</a:t>
            </a:r>
            <a:r>
              <a:rPr lang="ja-JP" altLang="en-US" sz="900" b="0" dirty="0">
                <a:latin typeface="Meiryo UI" panose="020B0604030504040204" pitchFamily="50" charset="-128"/>
                <a:ea typeface="Meiryo UI" panose="020B0604030504040204" pitchFamily="50" charset="-128"/>
                <a:cs typeface="Meiryo UI" pitchFamily="34" charset="-128"/>
              </a:rPr>
              <a:t>注意</a:t>
            </a:r>
            <a:r>
              <a:rPr lang="ko-KR" altLang="en-US" sz="900" b="0" dirty="0">
                <a:latin typeface="Meiryo UI" panose="020B0604030504040204" pitchFamily="50" charset="-128"/>
                <a:ea typeface="Meiryo UI" pitchFamily="34" charset="-128"/>
                <a:cs typeface="Meiryo UI" pitchFamily="34" charset="-128"/>
              </a:rPr>
              <a:t>事項</a:t>
            </a:r>
            <a:endParaRPr lang="en-US" altLang="ko-KR" sz="900" b="0" dirty="0">
              <a:latin typeface="Meiryo UI" panose="020B0604030504040204" pitchFamily="50" charset="-128"/>
              <a:ea typeface="Meiryo UI" panose="020B0604030504040204" pitchFamily="50" charset="-128"/>
              <a:cs typeface="Meiryo UI" pitchFamily="34" charset="-128"/>
            </a:endParaRPr>
          </a:p>
          <a:p>
            <a:pPr marL="180975" indent="-180975">
              <a:spcBef>
                <a:spcPct val="50000"/>
              </a:spcBef>
            </a:pPr>
            <a:r>
              <a:rPr lang="ja-JP" altLang="en-US" sz="900" b="0" dirty="0">
                <a:latin typeface="Meiryo UI" panose="020B0604030504040204" pitchFamily="50" charset="-128"/>
                <a:ea typeface="Meiryo UI" panose="020B0604030504040204" pitchFamily="50" charset="-128"/>
                <a:cs typeface="Meiryo UI" pitchFamily="34" charset="-128"/>
              </a:rPr>
              <a:t>　　</a:t>
            </a:r>
            <a:r>
              <a:rPr lang="en-US" altLang="ko-KR" sz="900" b="0" dirty="0">
                <a:latin typeface="Meiryo UI" panose="020B0604030504040204" pitchFamily="50" charset="-128"/>
                <a:ea typeface="Meiryo UI" panose="020B0604030504040204" pitchFamily="50" charset="-128"/>
                <a:cs typeface="Meiryo UI" pitchFamily="34" charset="-128"/>
              </a:rPr>
              <a:t>: </a:t>
            </a:r>
            <a:r>
              <a:rPr lang="ja-JP" altLang="en-US" sz="900" b="0" dirty="0">
                <a:latin typeface="Meiryo UI" panose="020B0604030504040204" pitchFamily="50" charset="-128"/>
                <a:ea typeface="Meiryo UI" panose="020B0604030504040204" pitchFamily="50" charset="-128"/>
                <a:cs typeface="Meiryo UI" pitchFamily="34" charset="-128"/>
              </a:rPr>
              <a:t>ルール単位で点検者に処理方法などを知らせる注意事項を入力できます。</a:t>
            </a:r>
            <a:r>
              <a:rPr lang="en-US" altLang="ja-JP" sz="900" b="0" dirty="0">
                <a:latin typeface="Meiryo UI" panose="020B0604030504040204" pitchFamily="50" charset="-128"/>
                <a:ea typeface="Meiryo UI" panose="020B0604030504040204" pitchFamily="50" charset="-128"/>
                <a:cs typeface="Meiryo UI" pitchFamily="34" charset="-128"/>
              </a:rPr>
              <a:t> </a:t>
            </a:r>
            <a:r>
              <a:rPr lang="ja-JP" altLang="en-US" sz="900" b="0" dirty="0">
                <a:latin typeface="Meiryo UI" panose="020B0604030504040204" pitchFamily="50" charset="-128"/>
                <a:ea typeface="Meiryo UI" panose="020B0604030504040204" pitchFamily="50" charset="-128"/>
                <a:cs typeface="Meiryo UI" pitchFamily="34" charset="-128"/>
              </a:rPr>
              <a:t>　内容は点検画面に表示されます</a:t>
            </a:r>
            <a:r>
              <a:rPr lang="ja-JP" altLang="en-US" sz="900" b="0" dirty="0">
                <a:latin typeface="Meiryo UI" panose="020B0604030504040204" pitchFamily="50" charset="-128"/>
                <a:ea typeface="Meiryo UI" panose="020B0604030504040204" pitchFamily="50" charset="-128"/>
              </a:rPr>
              <a:t>。</a:t>
            </a:r>
            <a:endParaRPr lang="en-US" altLang="ja-JP" sz="900" b="0" dirty="0">
              <a:latin typeface="Meiryo UI" panose="020B0604030504040204" pitchFamily="50" charset="-128"/>
              <a:ea typeface="Meiryo UI" panose="020B0604030504040204" pitchFamily="50" charset="-128"/>
            </a:endParaRPr>
          </a:p>
          <a:p>
            <a:pPr>
              <a:spcBef>
                <a:spcPct val="50000"/>
              </a:spcBef>
            </a:pPr>
            <a:endParaRPr lang="en-US" altLang="ko-KR" sz="900" b="0" dirty="0">
              <a:latin typeface="Meiryo UI" panose="020B0604030504040204" pitchFamily="50" charset="-128"/>
              <a:ea typeface="Meiryo UI" panose="020B0604030504040204" pitchFamily="50" charset="-128"/>
              <a:cs typeface="Meiryo UI" pitchFamily="34" charset="-128"/>
            </a:endParaRPr>
          </a:p>
          <a:p>
            <a:pPr>
              <a:spcBef>
                <a:spcPct val="50000"/>
              </a:spcBef>
            </a:pPr>
            <a:r>
              <a:rPr lang="ja-JP" altLang="en-US" sz="900" b="0" dirty="0">
                <a:latin typeface="Meiryo UI" panose="020B0604030504040204" pitchFamily="50" charset="-128"/>
                <a:ea typeface="Meiryo UI" panose="020B0604030504040204" pitchFamily="50" charset="-128"/>
                <a:cs typeface="Meiryo UI" pitchFamily="34" charset="-128"/>
              </a:rPr>
              <a:t>２）ルール説明</a:t>
            </a:r>
            <a:endParaRPr lang="en-US" altLang="ko-KR" sz="900" b="0" dirty="0">
              <a:latin typeface="Meiryo UI" panose="020B0604030504040204" pitchFamily="50" charset="-128"/>
              <a:ea typeface="Meiryo UI" panose="020B0604030504040204" pitchFamily="50" charset="-128"/>
              <a:cs typeface="Meiryo UI" pitchFamily="34" charset="-128"/>
            </a:endParaRPr>
          </a:p>
          <a:p>
            <a:pPr marL="180975" indent="-180975">
              <a:spcBef>
                <a:spcPct val="50000"/>
              </a:spcBef>
            </a:pPr>
            <a:r>
              <a:rPr lang="ja-JP" altLang="en-US" sz="900" b="0" dirty="0">
                <a:latin typeface="Meiryo UI" panose="020B0604030504040204" pitchFamily="50" charset="-128"/>
                <a:ea typeface="Meiryo UI" panose="020B0604030504040204" pitchFamily="50" charset="-128"/>
                <a:cs typeface="Meiryo UI" pitchFamily="34" charset="-128"/>
              </a:rPr>
              <a:t>　　</a:t>
            </a:r>
            <a:r>
              <a:rPr lang="en-US" altLang="ko-KR" sz="900" b="0" dirty="0">
                <a:latin typeface="Meiryo UI" panose="020B0604030504040204" pitchFamily="50" charset="-128"/>
                <a:ea typeface="Meiryo UI" panose="020B0604030504040204" pitchFamily="50" charset="-128"/>
                <a:cs typeface="Meiryo UI" pitchFamily="34" charset="-128"/>
              </a:rPr>
              <a:t>: </a:t>
            </a:r>
            <a:r>
              <a:rPr lang="ja-JP" altLang="en-US" sz="900" b="0" dirty="0">
                <a:latin typeface="Meiryo UI" panose="020B0604030504040204" pitchFamily="50" charset="-128"/>
                <a:ea typeface="Meiryo UI" panose="020B0604030504040204" pitchFamily="50" charset="-128"/>
                <a:cs typeface="Meiryo UI" pitchFamily="34" charset="-128"/>
              </a:rPr>
              <a:t>ルールに対する説明、処理方法、開発思想などを入力することができます。　 点検ルール管理以外の画面では照会することはできません</a:t>
            </a:r>
            <a:r>
              <a:rPr lang="ja-JP" altLang="en-US" sz="900" b="0" dirty="0">
                <a:latin typeface="Meiryo UI" panose="020B0604030504040204" pitchFamily="50" charset="-128"/>
                <a:ea typeface="Meiryo UI" panose="020B0604030504040204" pitchFamily="50" charset="-128"/>
              </a:rPr>
              <a:t>。</a:t>
            </a:r>
            <a:endParaRPr lang="en-US" altLang="ja-JP" sz="900" b="0" dirty="0">
              <a:latin typeface="Meiryo UI" panose="020B0604030504040204" pitchFamily="50" charset="-128"/>
              <a:ea typeface="Meiryo UI" panose="020B0604030504040204" pitchFamily="50" charset="-128"/>
            </a:endParaRPr>
          </a:p>
          <a:p>
            <a:pPr>
              <a:spcBef>
                <a:spcPct val="50000"/>
              </a:spcBef>
            </a:pPr>
            <a:endParaRPr lang="en-US" altLang="ja-JP" sz="900" b="0" dirty="0">
              <a:latin typeface="Meiryo UI" panose="020B0604030504040204" pitchFamily="50" charset="-128"/>
              <a:ea typeface="Meiryo UI" panose="020B0604030504040204" pitchFamily="50" charset="-128"/>
              <a:cs typeface="Meiryo UI" pitchFamily="34" charset="-128"/>
            </a:endParaRP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pic>
        <p:nvPicPr>
          <p:cNvPr id="1026" name="Picture 2"/>
          <p:cNvPicPr>
            <a:picLocks noChangeAspect="1" noChangeArrowheads="1"/>
          </p:cNvPicPr>
          <p:nvPr/>
        </p:nvPicPr>
        <p:blipFill>
          <a:blip r:embed="rId3" cstate="print"/>
          <a:srcRect/>
          <a:stretch>
            <a:fillRect/>
          </a:stretch>
        </p:blipFill>
        <p:spPr bwMode="auto">
          <a:xfrm>
            <a:off x="4616192" y="1711325"/>
            <a:ext cx="3771900" cy="33756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600200" y="5295900"/>
            <a:ext cx="7231380" cy="868680"/>
          </a:xfrm>
          <a:prstGeom prst="rect">
            <a:avLst/>
          </a:prstGeom>
          <a:noFill/>
          <a:ln w="9525">
            <a:noFill/>
            <a:miter lim="800000"/>
            <a:headEnd/>
            <a:tailEnd/>
          </a:ln>
          <a:effectLst/>
        </p:spPr>
      </p:pic>
      <p:sp>
        <p:nvSpPr>
          <p:cNvPr id="11" name="슬라이드 번호 개체 틀 10">
            <a:extLst>
              <a:ext uri="{FF2B5EF4-FFF2-40B4-BE49-F238E27FC236}">
                <a16:creationId xmlns:a16="http://schemas.microsoft.com/office/drawing/2014/main" id="{DAB0B21C-F538-4A5E-BAF7-83E887FB3B6C}"/>
              </a:ext>
            </a:extLst>
          </p:cNvPr>
          <p:cNvSpPr>
            <a:spLocks noGrp="1"/>
          </p:cNvSpPr>
          <p:nvPr>
            <p:ph type="sldNum" sz="quarter" idx="10"/>
          </p:nvPr>
        </p:nvSpPr>
        <p:spPr>
          <a:xfrm>
            <a:off x="4449763" y="6534150"/>
            <a:ext cx="485775" cy="260350"/>
          </a:xfrm>
        </p:spPr>
        <p:txBody>
          <a:bodyPr/>
          <a:lstStyle/>
          <a:p>
            <a:pPr>
              <a:defRPr/>
            </a:pPr>
            <a:fld id="{ADEE2CAF-93BC-4FC3-BC76-4ACC1FC48CE0}" type="slidenum">
              <a:rPr lang="ko-KR" altLang="en-US" smtClean="0"/>
              <a:pPr>
                <a:defRPr/>
              </a:pPr>
              <a:t>154</a:t>
            </a:fld>
            <a:endParaRPr lang="en-US" altLang="ko-KR"/>
          </a:p>
        </p:txBody>
      </p:sp>
      <p:sp>
        <p:nvSpPr>
          <p:cNvPr id="12" name="Rectangle 3">
            <a:extLst>
              <a:ext uri="{FF2B5EF4-FFF2-40B4-BE49-F238E27FC236}">
                <a16:creationId xmlns:a16="http://schemas.microsoft.com/office/drawing/2014/main" id="{2D6521A3-5AAC-47F3-A8D2-40A0BF8FC29E}"/>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3" name="Rectangle 2">
            <a:extLst>
              <a:ext uri="{FF2B5EF4-FFF2-40B4-BE49-F238E27FC236}">
                <a16:creationId xmlns:a16="http://schemas.microsoft.com/office/drawing/2014/main" id="{73FC7D58-B92D-48EF-8401-1990821A7814}"/>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4" name="Text Box 5">
            <a:extLst>
              <a:ext uri="{FF2B5EF4-FFF2-40B4-BE49-F238E27FC236}">
                <a16:creationId xmlns:a16="http://schemas.microsoft.com/office/drawing/2014/main" id="{C042DF9B-BC2F-43FC-B1C1-F7A942063180}"/>
              </a:ext>
            </a:extLst>
          </p:cNvPr>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設定方式、コーディング方式の共用であり、ルールの説明と地域別、顧客別にルールを適用するかしないかなどを管理する部分です。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5" name="Rectangle 4">
            <a:extLst>
              <a:ext uri="{FF2B5EF4-FFF2-40B4-BE49-F238E27FC236}">
                <a16:creationId xmlns:a16="http://schemas.microsoft.com/office/drawing/2014/main" id="{F6C3F734-C472-4759-A639-793567AD4509}"/>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a:t>
            </a:r>
            <a:r>
              <a:rPr kumimoji="1" lang="en-US" altLang="ja-JP" b="0" dirty="0">
                <a:solidFill>
                  <a:srgbClr val="003366"/>
                </a:solidFill>
                <a:latin typeface="Meiryo UI" panose="020B0604030504040204" pitchFamily="50" charset="-128"/>
                <a:ea typeface="Meiryo UI" panose="020B0604030504040204" pitchFamily="50" charset="-128"/>
              </a:rPr>
              <a:t>‐</a:t>
            </a:r>
            <a:r>
              <a:rPr kumimoji="1" lang="ja-JP" altLang="en-US" b="0" dirty="0">
                <a:solidFill>
                  <a:srgbClr val="003366"/>
                </a:solidFill>
                <a:latin typeface="Meiryo UI" panose="020B0604030504040204" pitchFamily="50" charset="-128"/>
                <a:ea typeface="Meiryo UI" panose="020B0604030504040204" pitchFamily="50" charset="-128"/>
              </a:rPr>
              <a:t> 説明</a:t>
            </a:r>
            <a:endParaRPr kumimoji="1" lang="ko-KR" altLang="en-US" b="0" dirty="0">
              <a:solidFill>
                <a:srgbClr val="003399"/>
              </a:solidFill>
              <a:latin typeface="Meiryo UI" panose="020B0604030504040204" pitchFamily="50" charset="-128"/>
              <a:ea typeface="ＭＳ ゴシック" pitchFamily="49" charset="-128"/>
            </a:endParaRPr>
          </a:p>
        </p:txBody>
      </p:sp>
      <p:sp>
        <p:nvSpPr>
          <p:cNvPr id="16" name="Text Box 5">
            <a:extLst>
              <a:ext uri="{FF2B5EF4-FFF2-40B4-BE49-F238E27FC236}">
                <a16:creationId xmlns:a16="http://schemas.microsoft.com/office/drawing/2014/main" id="{273CD7D9-83B3-4E6D-AFBE-373AC20AE2FE}"/>
              </a:ext>
            </a:extLst>
          </p:cNvPr>
          <p:cNvSpPr txBox="1">
            <a:spLocks noChangeArrowheads="1"/>
          </p:cNvSpPr>
          <p:nvPr/>
        </p:nvSpPr>
        <p:spPr bwMode="auto">
          <a:xfrm>
            <a:off x="1524000" y="5054600"/>
            <a:ext cx="3771899" cy="230832"/>
          </a:xfrm>
          <a:prstGeom prst="rect">
            <a:avLst/>
          </a:prstGeom>
          <a:solidFill>
            <a:schemeClr val="tx1"/>
          </a:solidFill>
          <a:ln w="9525">
            <a:noFill/>
            <a:miter lim="800000"/>
            <a:headEnd/>
            <a:tailEnd/>
          </a:ln>
        </p:spPr>
        <p:txBody>
          <a:bodyPr wrap="square">
            <a:spAutoFit/>
          </a:bodyPr>
          <a:lstStyle/>
          <a:p>
            <a:pPr>
              <a:spcBef>
                <a:spcPct val="50000"/>
              </a:spcBef>
            </a:pPr>
            <a:r>
              <a:rPr lang="ja-JP" altLang="en-US" sz="900" b="0" dirty="0">
                <a:latin typeface="Meiryo UI" panose="020B0604030504040204" pitchFamily="50" charset="-128"/>
                <a:ea typeface="Meiryo UI" panose="020B0604030504040204" pitchFamily="50" charset="-128"/>
                <a:cs typeface="Meiryo UI" pitchFamily="34" charset="-128"/>
              </a:rPr>
              <a:t>＜点検画面＞</a:t>
            </a:r>
            <a:endParaRPr lang="en-US" altLang="ja-JP" sz="900" b="0" dirty="0">
              <a:latin typeface="Meiryo UI" panose="020B0604030504040204" pitchFamily="50" charset="-128"/>
              <a:ea typeface="Meiryo UI" panose="020B0604030504040204" pitchFamily="50" charset="-128"/>
              <a:cs typeface="Meiryo UI" pitchFamily="34" charset="-128"/>
            </a:endParaRPr>
          </a:p>
        </p:txBody>
      </p:sp>
      <p:sp>
        <p:nvSpPr>
          <p:cNvPr id="2" name="楕円 1">
            <a:extLst>
              <a:ext uri="{FF2B5EF4-FFF2-40B4-BE49-F238E27FC236}">
                <a16:creationId xmlns:a16="http://schemas.microsoft.com/office/drawing/2014/main" id="{98475B14-8CCF-4F2D-859A-B68A16E4C107}"/>
              </a:ext>
            </a:extLst>
          </p:cNvPr>
          <p:cNvSpPr/>
          <p:nvPr/>
        </p:nvSpPr>
        <p:spPr bwMode="auto">
          <a:xfrm>
            <a:off x="4533900" y="2133600"/>
            <a:ext cx="4000500" cy="329848"/>
          </a:xfrm>
          <a:prstGeom prst="ellipse">
            <a:avLst/>
          </a:prstGeom>
          <a:noFill/>
          <a:ln w="19050">
            <a:solidFill>
              <a:srgbClr val="0000FF"/>
            </a:solidFill>
            <a:miter lim="800000"/>
            <a:headEnd/>
            <a:tailEnd/>
          </a:ln>
          <a:effectLst/>
        </p:spPr>
        <p:txBody>
          <a:bodyPr wrap="square" rtlCol="0" anchor="ctr">
            <a:noAutofit/>
          </a:bodyPr>
          <a:lstStyle/>
          <a:p>
            <a:pPr algn="ctr"/>
            <a:endParaRPr kumimoji="1" lang="ja-JP" altLang="en-US"/>
          </a:p>
        </p:txBody>
      </p:sp>
      <p:sp>
        <p:nvSpPr>
          <p:cNvPr id="18" name="楕円 17">
            <a:extLst>
              <a:ext uri="{FF2B5EF4-FFF2-40B4-BE49-F238E27FC236}">
                <a16:creationId xmlns:a16="http://schemas.microsoft.com/office/drawing/2014/main" id="{56A5204F-F32B-4D40-8FC8-9FB1FCB63E40}"/>
              </a:ext>
            </a:extLst>
          </p:cNvPr>
          <p:cNvSpPr/>
          <p:nvPr/>
        </p:nvSpPr>
        <p:spPr bwMode="auto">
          <a:xfrm>
            <a:off x="5772150" y="5595671"/>
            <a:ext cx="2615942" cy="329848"/>
          </a:xfrm>
          <a:prstGeom prst="ellipse">
            <a:avLst/>
          </a:prstGeom>
          <a:noFill/>
          <a:ln w="19050">
            <a:solidFill>
              <a:srgbClr val="0000FF"/>
            </a:solidFill>
            <a:miter lim="800000"/>
            <a:headEnd/>
            <a:tailEnd/>
          </a:ln>
          <a:effectLst/>
        </p:spPr>
        <p:txBody>
          <a:bodyPr wrap="square" rtlCol="0" anchor="ctr">
            <a:noAutofit/>
          </a:bodyPr>
          <a:lstStyle/>
          <a:p>
            <a:pPr algn="ctr"/>
            <a:endParaRPr kumimoji="1" lang="ja-JP" altLang="en-US"/>
          </a:p>
        </p:txBody>
      </p:sp>
      <p:cxnSp>
        <p:nvCxnSpPr>
          <p:cNvPr id="19" name="직선 화살표 연결선 5">
            <a:extLst>
              <a:ext uri="{FF2B5EF4-FFF2-40B4-BE49-F238E27FC236}">
                <a16:creationId xmlns:a16="http://schemas.microsoft.com/office/drawing/2014/main" id="{00B8D190-10D6-4EEA-8354-857EC0BD2A3A}"/>
              </a:ext>
            </a:extLst>
          </p:cNvPr>
          <p:cNvCxnSpPr>
            <a:cxnSpLocks/>
          </p:cNvCxnSpPr>
          <p:nvPr/>
        </p:nvCxnSpPr>
        <p:spPr bwMode="auto">
          <a:xfrm>
            <a:off x="6534150" y="2473916"/>
            <a:ext cx="457200" cy="312175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86600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(12/44)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2.JPG"/>
          <p:cNvPicPr>
            <a:picLocks noChangeAspect="1"/>
          </p:cNvPicPr>
          <p:nvPr/>
        </p:nvPicPr>
        <p:blipFill>
          <a:blip r:embed="rId3" cstate="print"/>
          <a:stretch>
            <a:fillRect/>
          </a:stretch>
        </p:blipFill>
        <p:spPr>
          <a:xfrm>
            <a:off x="0" y="1479280"/>
            <a:ext cx="9144000" cy="463095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199</a:t>
            </a:fld>
            <a:endParaRPr lang="en-US" altLang="ko-K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(13/44)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3.JPG"/>
          <p:cNvPicPr>
            <a:picLocks noChangeAspect="1"/>
          </p:cNvPicPr>
          <p:nvPr/>
        </p:nvPicPr>
        <p:blipFill>
          <a:blip r:embed="rId3" cstate="print"/>
          <a:stretch>
            <a:fillRect/>
          </a:stretch>
        </p:blipFill>
        <p:spPr>
          <a:xfrm>
            <a:off x="0" y="1518683"/>
            <a:ext cx="9144000" cy="4582633"/>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200</a:t>
            </a:fld>
            <a:endParaRPr lang="en-US" altLang="ko-KR"/>
          </a:p>
        </p:txBody>
      </p:sp>
    </p:spTree>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(14/44)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4.JPG"/>
          <p:cNvPicPr>
            <a:picLocks noChangeAspect="1"/>
          </p:cNvPicPr>
          <p:nvPr/>
        </p:nvPicPr>
        <p:blipFill>
          <a:blip r:embed="rId3" cstate="print"/>
          <a:stretch>
            <a:fillRect/>
          </a:stretch>
        </p:blipFill>
        <p:spPr>
          <a:xfrm>
            <a:off x="0" y="1507049"/>
            <a:ext cx="9144000" cy="4590661"/>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201</a:t>
            </a:fld>
            <a:endParaRPr lang="en-US" altLang="ko-K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(15/44)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5.JPG"/>
          <p:cNvPicPr>
            <a:picLocks noChangeAspect="1"/>
          </p:cNvPicPr>
          <p:nvPr/>
        </p:nvPicPr>
        <p:blipFill>
          <a:blip r:embed="rId3" cstate="print"/>
          <a:stretch>
            <a:fillRect/>
          </a:stretch>
        </p:blipFill>
        <p:spPr>
          <a:xfrm>
            <a:off x="0" y="1519044"/>
            <a:ext cx="9144000" cy="4566671"/>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202</a:t>
            </a:fld>
            <a:endParaRPr lang="en-US" altLang="ko-KR"/>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(16/44)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6.JPG"/>
          <p:cNvPicPr>
            <a:picLocks noChangeAspect="1"/>
          </p:cNvPicPr>
          <p:nvPr/>
        </p:nvPicPr>
        <p:blipFill>
          <a:blip r:embed="rId3" cstate="print"/>
          <a:stretch>
            <a:fillRect/>
          </a:stretch>
        </p:blipFill>
        <p:spPr>
          <a:xfrm>
            <a:off x="0" y="1516380"/>
            <a:ext cx="9144000" cy="4572000"/>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203</a:t>
            </a:fld>
            <a:endParaRPr lang="en-US" altLang="ko-KR"/>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(17/44)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7.JPG"/>
          <p:cNvPicPr>
            <a:picLocks noChangeAspect="1"/>
          </p:cNvPicPr>
          <p:nvPr/>
        </p:nvPicPr>
        <p:blipFill>
          <a:blip r:embed="rId3" cstate="print"/>
          <a:stretch>
            <a:fillRect/>
          </a:stretch>
        </p:blipFill>
        <p:spPr>
          <a:xfrm>
            <a:off x="0" y="1512020"/>
            <a:ext cx="9144000" cy="464167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204</a:t>
            </a:fld>
            <a:endParaRPr lang="en-US" altLang="ko-KR"/>
          </a:p>
        </p:txBody>
      </p:sp>
    </p:spTree>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(18/44)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8.JPG"/>
          <p:cNvPicPr>
            <a:picLocks noChangeAspect="1"/>
          </p:cNvPicPr>
          <p:nvPr/>
        </p:nvPicPr>
        <p:blipFill>
          <a:blip r:embed="rId3" cstate="print"/>
          <a:stretch>
            <a:fillRect/>
          </a:stretch>
        </p:blipFill>
        <p:spPr>
          <a:xfrm>
            <a:off x="0" y="1516553"/>
            <a:ext cx="9144000" cy="4617373"/>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205</a:t>
            </a:fld>
            <a:endParaRPr lang="en-US" altLang="ko-KR"/>
          </a:p>
        </p:txBody>
      </p:sp>
    </p:spTree>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(19/44)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19.JPG"/>
          <p:cNvPicPr>
            <a:picLocks noChangeAspect="1"/>
          </p:cNvPicPr>
          <p:nvPr/>
        </p:nvPicPr>
        <p:blipFill>
          <a:blip r:embed="rId3" cstate="print"/>
          <a:stretch>
            <a:fillRect/>
          </a:stretch>
        </p:blipFill>
        <p:spPr>
          <a:xfrm>
            <a:off x="0" y="1512003"/>
            <a:ext cx="9144000" cy="4595993"/>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206</a:t>
            </a:fld>
            <a:endParaRPr lang="en-US" altLang="ko-KR"/>
          </a:p>
        </p:txBody>
      </p:sp>
    </p:spTree>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(20/44)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0.JPG"/>
          <p:cNvPicPr>
            <a:picLocks noChangeAspect="1"/>
          </p:cNvPicPr>
          <p:nvPr/>
        </p:nvPicPr>
        <p:blipFill>
          <a:blip r:embed="rId3" cstate="print"/>
          <a:stretch>
            <a:fillRect/>
          </a:stretch>
        </p:blipFill>
        <p:spPr>
          <a:xfrm>
            <a:off x="0" y="1514658"/>
            <a:ext cx="9144000" cy="4590683"/>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207</a:t>
            </a:fld>
            <a:endParaRPr lang="en-US" altLang="ko-KR"/>
          </a:p>
        </p:txBody>
      </p:sp>
    </p:spTree>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(21/44)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1.JPG"/>
          <p:cNvPicPr>
            <a:picLocks noChangeAspect="1"/>
          </p:cNvPicPr>
          <p:nvPr/>
        </p:nvPicPr>
        <p:blipFill>
          <a:blip r:embed="rId3" cstate="print"/>
          <a:stretch>
            <a:fillRect/>
          </a:stretch>
        </p:blipFill>
        <p:spPr>
          <a:xfrm>
            <a:off x="0" y="1510631"/>
            <a:ext cx="9144000" cy="4598737"/>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208</a:t>
            </a:fld>
            <a:endParaRPr lang="en-US" altLang="ko-K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ext Box 5"/>
          <p:cNvSpPr txBox="1">
            <a:spLocks noChangeArrowheads="1"/>
          </p:cNvSpPr>
          <p:nvPr/>
        </p:nvSpPr>
        <p:spPr bwMode="auto">
          <a:xfrm>
            <a:off x="298451" y="1966913"/>
            <a:ext cx="2536190" cy="507831"/>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Wingdings" pitchFamily="2" charset="2"/>
              <a:buAutoNum type="arabicParenR"/>
            </a:pPr>
            <a:r>
              <a:rPr lang="ja-JP" altLang="en-US" sz="900" b="0" dirty="0">
                <a:latin typeface="Meiryo UI" pitchFamily="34" charset="-128"/>
                <a:ea typeface="Meiryo UI" pitchFamily="34" charset="-128"/>
              </a:rPr>
              <a:t>支払基金、国保連、後期高齢者の保険ごとに地域別にルールを適用するかしないかを設定します。</a:t>
            </a:r>
            <a:endParaRPr lang="en-US" altLang="ko-KR" sz="900" b="0" dirty="0">
              <a:latin typeface="Meiryo UI" pitchFamily="34" charset="-128"/>
              <a:ea typeface="Meiryo UI" pitchFamily="34" charset="-128"/>
            </a:endParaRPr>
          </a:p>
        </p:txBody>
      </p:sp>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155</a:t>
            </a:fld>
            <a:endParaRPr lang="en-US" altLang="ko-KR"/>
          </a:p>
        </p:txBody>
      </p:sp>
      <p:sp>
        <p:nvSpPr>
          <p:cNvPr id="12"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設定方式、コーディング方式の共用であり、ルールの説明と地域別、顧客別にルールを適用するかしないかなどを管理する部分です。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3"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4"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a:t>
            </a:r>
            <a:r>
              <a:rPr kumimoji="1" lang="en-US" altLang="ja-JP" b="0" dirty="0">
                <a:solidFill>
                  <a:srgbClr val="003366"/>
                </a:solidFill>
                <a:latin typeface="Meiryo UI" panose="020B0604030504040204" pitchFamily="50" charset="-128"/>
                <a:ea typeface="Meiryo UI" panose="020B0604030504040204" pitchFamily="50" charset="-128"/>
              </a:rPr>
              <a:t>– </a:t>
            </a:r>
            <a:r>
              <a:rPr kumimoji="1" lang="ja-JP" altLang="en-US" b="0" dirty="0">
                <a:solidFill>
                  <a:srgbClr val="003366"/>
                </a:solidFill>
                <a:latin typeface="Meiryo UI" panose="020B0604030504040204" pitchFamily="50" charset="-128"/>
                <a:ea typeface="Meiryo UI" panose="020B0604030504040204" pitchFamily="50" charset="-128"/>
              </a:rPr>
              <a:t>地域別</a:t>
            </a:r>
            <a:endParaRPr kumimoji="1" lang="ko-KR" altLang="en-US" b="0" dirty="0">
              <a:solidFill>
                <a:srgbClr val="003399"/>
              </a:solidFill>
              <a:latin typeface="Meiryo UI" panose="020B0604030504040204" pitchFamily="50" charset="-128"/>
              <a:ea typeface="ＭＳ ゴシック" pitchFamily="49" charset="-128"/>
            </a:endParaRPr>
          </a:p>
        </p:txBody>
      </p:sp>
      <p:pic>
        <p:nvPicPr>
          <p:cNvPr id="2" name="図 1"/>
          <p:cNvPicPr>
            <a:picLocks noChangeAspect="1"/>
          </p:cNvPicPr>
          <p:nvPr/>
        </p:nvPicPr>
        <p:blipFill>
          <a:blip r:embed="rId3"/>
          <a:stretch>
            <a:fillRect/>
          </a:stretch>
        </p:blipFill>
        <p:spPr>
          <a:xfrm>
            <a:off x="3992964" y="1663700"/>
            <a:ext cx="4838700" cy="44862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(22/44)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2.JPG"/>
          <p:cNvPicPr>
            <a:picLocks noChangeAspect="1"/>
          </p:cNvPicPr>
          <p:nvPr/>
        </p:nvPicPr>
        <p:blipFill>
          <a:blip r:embed="rId3" cstate="print"/>
          <a:stretch>
            <a:fillRect/>
          </a:stretch>
        </p:blipFill>
        <p:spPr>
          <a:xfrm>
            <a:off x="0" y="1517707"/>
            <a:ext cx="9144000" cy="4569346"/>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209</a:t>
            </a:fld>
            <a:endParaRPr lang="en-US" altLang="ko-KR"/>
          </a:p>
        </p:txBody>
      </p:sp>
    </p:spTree>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(23/44)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3.JPG"/>
          <p:cNvPicPr>
            <a:picLocks noChangeAspect="1"/>
          </p:cNvPicPr>
          <p:nvPr/>
        </p:nvPicPr>
        <p:blipFill>
          <a:blip r:embed="rId3" cstate="print"/>
          <a:stretch>
            <a:fillRect/>
          </a:stretch>
        </p:blipFill>
        <p:spPr>
          <a:xfrm>
            <a:off x="0" y="1523388"/>
            <a:ext cx="9144000" cy="4564992"/>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210</a:t>
            </a:fld>
            <a:endParaRPr lang="en-US" altLang="ko-KR"/>
          </a:p>
        </p:txBody>
      </p:sp>
    </p:spTree>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(24/44)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4.JPG"/>
          <p:cNvPicPr>
            <a:picLocks noChangeAspect="1"/>
          </p:cNvPicPr>
          <p:nvPr/>
        </p:nvPicPr>
        <p:blipFill>
          <a:blip r:embed="rId3" cstate="print"/>
          <a:stretch>
            <a:fillRect/>
          </a:stretch>
        </p:blipFill>
        <p:spPr>
          <a:xfrm>
            <a:off x="0" y="1523645"/>
            <a:ext cx="9144000" cy="458794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211</a:t>
            </a:fld>
            <a:endParaRPr lang="en-US" altLang="ko-KR"/>
          </a:p>
        </p:txBody>
      </p:sp>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(25/44)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5.JPG"/>
          <p:cNvPicPr>
            <a:picLocks noChangeAspect="1"/>
          </p:cNvPicPr>
          <p:nvPr/>
        </p:nvPicPr>
        <p:blipFill>
          <a:blip r:embed="rId3" cstate="print"/>
          <a:stretch>
            <a:fillRect/>
          </a:stretch>
        </p:blipFill>
        <p:spPr>
          <a:xfrm>
            <a:off x="0" y="1516940"/>
            <a:ext cx="9144000" cy="460135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212</a:t>
            </a:fld>
            <a:endParaRPr lang="en-US" altLang="ko-KR"/>
          </a:p>
        </p:txBody>
      </p:sp>
    </p:spTree>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(26/44)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6.JPG"/>
          <p:cNvPicPr>
            <a:picLocks noChangeAspect="1"/>
          </p:cNvPicPr>
          <p:nvPr/>
        </p:nvPicPr>
        <p:blipFill>
          <a:blip r:embed="rId3" cstate="print"/>
          <a:stretch>
            <a:fillRect/>
          </a:stretch>
        </p:blipFill>
        <p:spPr>
          <a:xfrm>
            <a:off x="0" y="1522289"/>
            <a:ext cx="9144000" cy="4590661"/>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213</a:t>
            </a:fld>
            <a:endParaRPr lang="en-US" altLang="ko-KR"/>
          </a:p>
        </p:txBody>
      </p:sp>
    </p:spTree>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(27/44)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7.JPG"/>
          <p:cNvPicPr>
            <a:picLocks noChangeAspect="1"/>
          </p:cNvPicPr>
          <p:nvPr/>
        </p:nvPicPr>
        <p:blipFill>
          <a:blip r:embed="rId3" cstate="print"/>
          <a:stretch>
            <a:fillRect/>
          </a:stretch>
        </p:blipFill>
        <p:spPr>
          <a:xfrm>
            <a:off x="0" y="1520568"/>
            <a:ext cx="9144000" cy="4609344"/>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214</a:t>
            </a:fld>
            <a:endParaRPr lang="en-US" altLang="ko-KR"/>
          </a:p>
        </p:txBody>
      </p:sp>
    </p:spTree>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(28/44)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8.JPG"/>
          <p:cNvPicPr>
            <a:picLocks noChangeAspect="1"/>
          </p:cNvPicPr>
          <p:nvPr/>
        </p:nvPicPr>
        <p:blipFill>
          <a:blip r:embed="rId3" cstate="print"/>
          <a:stretch>
            <a:fillRect/>
          </a:stretch>
        </p:blipFill>
        <p:spPr>
          <a:xfrm>
            <a:off x="0" y="1520925"/>
            <a:ext cx="9144000" cy="459338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215</a:t>
            </a:fld>
            <a:endParaRPr lang="en-US" altLang="ko-KR"/>
          </a:p>
        </p:txBody>
      </p:sp>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(29/44)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29.JPG"/>
          <p:cNvPicPr>
            <a:picLocks noChangeAspect="1"/>
          </p:cNvPicPr>
          <p:nvPr/>
        </p:nvPicPr>
        <p:blipFill>
          <a:blip r:embed="rId3" cstate="print"/>
          <a:stretch>
            <a:fillRect/>
          </a:stretch>
        </p:blipFill>
        <p:spPr>
          <a:xfrm>
            <a:off x="0" y="1499418"/>
            <a:ext cx="9144000" cy="4590683"/>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216</a:t>
            </a:fld>
            <a:endParaRPr lang="en-US" altLang="ko-KR"/>
          </a:p>
        </p:txBody>
      </p:sp>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(30/44)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0.JPG"/>
          <p:cNvPicPr>
            <a:picLocks noChangeAspect="1"/>
          </p:cNvPicPr>
          <p:nvPr/>
        </p:nvPicPr>
        <p:blipFill>
          <a:blip r:embed="rId3" cstate="print"/>
          <a:stretch>
            <a:fillRect/>
          </a:stretch>
        </p:blipFill>
        <p:spPr>
          <a:xfrm>
            <a:off x="0" y="1526772"/>
            <a:ext cx="9144000" cy="4612176"/>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217</a:t>
            </a:fld>
            <a:endParaRPr lang="en-US" altLang="ko-KR"/>
          </a:p>
        </p:txBody>
      </p:sp>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(31/44)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1.JPG"/>
          <p:cNvPicPr>
            <a:picLocks noChangeAspect="1"/>
          </p:cNvPicPr>
          <p:nvPr/>
        </p:nvPicPr>
        <p:blipFill>
          <a:blip r:embed="rId3" cstate="print"/>
          <a:stretch>
            <a:fillRect/>
          </a:stretch>
        </p:blipFill>
        <p:spPr>
          <a:xfrm>
            <a:off x="0" y="1519581"/>
            <a:ext cx="9144000" cy="4596077"/>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218</a:t>
            </a:fld>
            <a:endParaRPr lang="en-US" altLang="ko-K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Text Box 5"/>
          <p:cNvSpPr txBox="1">
            <a:spLocks noChangeArrowheads="1"/>
          </p:cNvSpPr>
          <p:nvPr/>
        </p:nvSpPr>
        <p:spPr bwMode="auto">
          <a:xfrm>
            <a:off x="298450" y="1966913"/>
            <a:ext cx="3641090" cy="1061829"/>
          </a:xfrm>
          <a:prstGeom prst="rect">
            <a:avLst/>
          </a:prstGeom>
          <a:solidFill>
            <a:schemeClr val="tx1"/>
          </a:solidFill>
          <a:ln w="9525">
            <a:noFill/>
            <a:miter lim="800000"/>
            <a:headEnd/>
            <a:tailEnd/>
          </a:ln>
        </p:spPr>
        <p:txBody>
          <a:bodyPr wrap="square">
            <a:spAutoFit/>
          </a:bodyPr>
          <a:lstStyle/>
          <a:p>
            <a:pPr>
              <a:spcBef>
                <a:spcPct val="50000"/>
              </a:spcBef>
            </a:pPr>
            <a:r>
              <a:rPr lang="ja-JP" altLang="en-US" sz="900" b="0" dirty="0">
                <a:latin typeface="Meiryo UI" pitchFamily="34" charset="-128"/>
                <a:ea typeface="Meiryo UI" pitchFamily="34" charset="-128"/>
              </a:rPr>
              <a:t>１）該当顧客だけ</a:t>
            </a:r>
            <a:endParaRPr lang="en-US" altLang="ja-JP"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：登録された顧客のみ、該当ルールを適用します。</a:t>
            </a:r>
            <a:endParaRPr lang="en-US" altLang="ko-KR" sz="900" b="0" dirty="0">
              <a:latin typeface="Meiryo UI" pitchFamily="34" charset="-128"/>
              <a:ea typeface="Meiryo UI" pitchFamily="34" charset="-128"/>
            </a:endParaRPr>
          </a:p>
          <a:p>
            <a:pPr>
              <a:spcBef>
                <a:spcPct val="50000"/>
              </a:spcBef>
            </a:pPr>
            <a:endParaRPr lang="en-US" altLang="ko-KR"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２）</a:t>
            </a:r>
            <a:r>
              <a:rPr lang="zh-TW" altLang="en-US" sz="900" b="0" dirty="0">
                <a:latin typeface="Meiryo UI" pitchFamily="34" charset="-128"/>
                <a:ea typeface="Meiryo UI" pitchFamily="34" charset="-128"/>
              </a:rPr>
              <a:t>該当顧客除外</a:t>
            </a:r>
            <a:endParaRPr lang="en-US" altLang="zh-TW" sz="900" b="0" dirty="0">
              <a:latin typeface="Meiryo UI" pitchFamily="34" charset="-128"/>
              <a:ea typeface="Meiryo UI" pitchFamily="34" charset="-128"/>
            </a:endParaRPr>
          </a:p>
          <a:p>
            <a:pPr>
              <a:spcBef>
                <a:spcPct val="50000"/>
              </a:spcBef>
            </a:pPr>
            <a:r>
              <a:rPr lang="ja-JP" altLang="en-US" sz="900" b="0" dirty="0">
                <a:latin typeface="Meiryo UI" pitchFamily="34" charset="-128"/>
                <a:ea typeface="Meiryo UI" pitchFamily="34" charset="-128"/>
              </a:rPr>
              <a:t>　　　：登録された顧客は、該当ルールを適用しません。</a:t>
            </a:r>
            <a:endParaRPr lang="en-US" altLang="ko-KR" sz="900" b="0" dirty="0">
              <a:latin typeface="Meiryo UI" pitchFamily="34" charset="-128"/>
              <a:ea typeface="Meiryo UI" pitchFamily="34" charset="-128"/>
            </a:endParaRPr>
          </a:p>
        </p:txBody>
      </p:sp>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900" b="0" dirty="0">
                <a:latin typeface="Meiryo UI" pitchFamily="34" charset="-128"/>
                <a:ea typeface="Meiryo" pitchFamily="34" charset="-128"/>
                <a:cs typeface="Meiryo" pitchFamily="34" charset="-128"/>
              </a:rPr>
              <a:t>動作説明</a:t>
            </a:r>
          </a:p>
        </p:txBody>
      </p:sp>
      <p:sp>
        <p:nvSpPr>
          <p:cNvPr id="11" name="슬라이드 번호 개체 틀 10"/>
          <p:cNvSpPr>
            <a:spLocks noGrp="1"/>
          </p:cNvSpPr>
          <p:nvPr>
            <p:ph type="sldNum" sz="quarter" idx="10"/>
          </p:nvPr>
        </p:nvSpPr>
        <p:spPr/>
        <p:txBody>
          <a:bodyPr/>
          <a:lstStyle/>
          <a:p>
            <a:pPr>
              <a:defRPr/>
            </a:pPr>
            <a:fld id="{ADEE2CAF-93BC-4FC3-BC76-4ACC1FC48CE0}" type="slidenum">
              <a:rPr lang="ko-KR" altLang="en-US" smtClean="0"/>
              <a:pPr>
                <a:defRPr/>
              </a:pPr>
              <a:t>156</a:t>
            </a:fld>
            <a:endParaRPr lang="en-US" altLang="ko-KR"/>
          </a:p>
        </p:txBody>
      </p:sp>
      <p:pic>
        <p:nvPicPr>
          <p:cNvPr id="2" name="図 1"/>
          <p:cNvPicPr>
            <a:picLocks noChangeAspect="1"/>
          </p:cNvPicPr>
          <p:nvPr/>
        </p:nvPicPr>
        <p:blipFill>
          <a:blip r:embed="rId3"/>
          <a:stretch>
            <a:fillRect/>
          </a:stretch>
        </p:blipFill>
        <p:spPr>
          <a:xfrm>
            <a:off x="4028317" y="1710531"/>
            <a:ext cx="4819650" cy="4533900"/>
          </a:xfrm>
          <a:prstGeom prst="rect">
            <a:avLst/>
          </a:prstGeom>
        </p:spPr>
      </p:pic>
      <p:sp>
        <p:nvSpPr>
          <p:cNvPr id="12"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設定方式、コーディング方式の共用であり、ルールの説明と地域別、顧客別にルールを適用するかしないかなどを管理する部分です。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3"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4"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a:t>
            </a:r>
            <a:r>
              <a:rPr kumimoji="1" lang="en-US" altLang="ja-JP" b="0" dirty="0">
                <a:solidFill>
                  <a:srgbClr val="003366"/>
                </a:solidFill>
                <a:latin typeface="Meiryo UI" panose="020B0604030504040204" pitchFamily="50" charset="-128"/>
                <a:ea typeface="Meiryo UI" panose="020B0604030504040204" pitchFamily="50" charset="-128"/>
              </a:rPr>
              <a:t>– </a:t>
            </a:r>
            <a:r>
              <a:rPr kumimoji="1" lang="ja-JP" altLang="en-US" b="0" dirty="0">
                <a:solidFill>
                  <a:srgbClr val="003366"/>
                </a:solidFill>
                <a:latin typeface="Meiryo UI" panose="020B0604030504040204" pitchFamily="50" charset="-128"/>
                <a:ea typeface="Meiryo UI" panose="020B0604030504040204" pitchFamily="50" charset="-128"/>
              </a:rPr>
              <a:t>顧客別</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(32/44)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2.JPG"/>
          <p:cNvPicPr>
            <a:picLocks noChangeAspect="1"/>
          </p:cNvPicPr>
          <p:nvPr/>
        </p:nvPicPr>
        <p:blipFill>
          <a:blip r:embed="rId3" cstate="print"/>
          <a:stretch>
            <a:fillRect/>
          </a:stretch>
        </p:blipFill>
        <p:spPr>
          <a:xfrm>
            <a:off x="0" y="1498052"/>
            <a:ext cx="9144000" cy="4593415"/>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219</a:t>
            </a:fld>
            <a:endParaRPr lang="en-US" altLang="ko-KR"/>
          </a:p>
        </p:txBody>
      </p:sp>
    </p:spTree>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(33/44)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3.JPG"/>
          <p:cNvPicPr>
            <a:picLocks noChangeAspect="1"/>
          </p:cNvPicPr>
          <p:nvPr/>
        </p:nvPicPr>
        <p:blipFill>
          <a:blip r:embed="rId3" cstate="print"/>
          <a:stretch>
            <a:fillRect/>
          </a:stretch>
        </p:blipFill>
        <p:spPr>
          <a:xfrm>
            <a:off x="0" y="1530083"/>
            <a:ext cx="9144000" cy="4573537"/>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220</a:t>
            </a:fld>
            <a:endParaRPr lang="en-US" altLang="ko-KR"/>
          </a:p>
        </p:txBody>
      </p:sp>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(34/44)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4.JPG"/>
          <p:cNvPicPr>
            <a:picLocks noChangeAspect="1"/>
          </p:cNvPicPr>
          <p:nvPr/>
        </p:nvPicPr>
        <p:blipFill>
          <a:blip r:embed="rId3" cstate="print"/>
          <a:stretch>
            <a:fillRect/>
          </a:stretch>
        </p:blipFill>
        <p:spPr>
          <a:xfrm>
            <a:off x="0" y="1517343"/>
            <a:ext cx="9144000" cy="4585314"/>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221</a:t>
            </a:fld>
            <a:endParaRPr lang="en-US" altLang="ko-KR"/>
          </a:p>
        </p:txBody>
      </p:sp>
    </p:spTree>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(35/44)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5.JPG"/>
          <p:cNvPicPr>
            <a:picLocks noChangeAspect="1"/>
          </p:cNvPicPr>
          <p:nvPr/>
        </p:nvPicPr>
        <p:blipFill>
          <a:blip r:embed="rId3" cstate="print"/>
          <a:stretch>
            <a:fillRect/>
          </a:stretch>
        </p:blipFill>
        <p:spPr>
          <a:xfrm>
            <a:off x="0" y="1524931"/>
            <a:ext cx="9144000" cy="4631098"/>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222</a:t>
            </a:fld>
            <a:endParaRPr lang="en-US" altLang="ko-KR"/>
          </a:p>
        </p:txBody>
      </p:sp>
    </p:spTree>
  </p:cSld>
  <p:clrMapOvr>
    <a:masterClrMapping/>
  </p:clrMapOvr>
  <p:transition>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(36/44)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6.JPG"/>
          <p:cNvPicPr>
            <a:picLocks noChangeAspect="1"/>
          </p:cNvPicPr>
          <p:nvPr/>
        </p:nvPicPr>
        <p:blipFill>
          <a:blip r:embed="rId3" cstate="print"/>
          <a:stretch>
            <a:fillRect/>
          </a:stretch>
        </p:blipFill>
        <p:spPr>
          <a:xfrm>
            <a:off x="0" y="1475755"/>
            <a:ext cx="9144000" cy="4622770"/>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223</a:t>
            </a:fld>
            <a:endParaRPr lang="en-US" altLang="ko-KR"/>
          </a:p>
        </p:txBody>
      </p:sp>
    </p:spTree>
  </p:cSld>
  <p:clrMapOvr>
    <a:masterClrMapping/>
  </p:clrMapOvr>
  <p:transition>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(37/44)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7.JPG"/>
          <p:cNvPicPr>
            <a:picLocks noChangeAspect="1"/>
          </p:cNvPicPr>
          <p:nvPr/>
        </p:nvPicPr>
        <p:blipFill>
          <a:blip r:embed="rId3" cstate="print"/>
          <a:stretch>
            <a:fillRect/>
          </a:stretch>
        </p:blipFill>
        <p:spPr>
          <a:xfrm>
            <a:off x="0" y="1521339"/>
            <a:ext cx="9144000" cy="4577322"/>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224</a:t>
            </a:fld>
            <a:endParaRPr lang="en-US" altLang="ko-KR"/>
          </a:p>
        </p:txBody>
      </p:sp>
    </p:spTree>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(38/44)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8.JPG"/>
          <p:cNvPicPr>
            <a:picLocks noChangeAspect="1"/>
          </p:cNvPicPr>
          <p:nvPr/>
        </p:nvPicPr>
        <p:blipFill>
          <a:blip r:embed="rId3" cstate="print"/>
          <a:stretch>
            <a:fillRect/>
          </a:stretch>
        </p:blipFill>
        <p:spPr>
          <a:xfrm>
            <a:off x="0" y="1521325"/>
            <a:ext cx="9144000" cy="4623069"/>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225</a:t>
            </a:fld>
            <a:endParaRPr lang="en-US" altLang="ko-KR"/>
          </a:p>
        </p:txBody>
      </p:sp>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(39/44)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39.JPG"/>
          <p:cNvPicPr>
            <a:picLocks noChangeAspect="1"/>
          </p:cNvPicPr>
          <p:nvPr/>
        </p:nvPicPr>
        <p:blipFill>
          <a:blip r:embed="rId3" cstate="print"/>
          <a:stretch>
            <a:fillRect/>
          </a:stretch>
        </p:blipFill>
        <p:spPr>
          <a:xfrm>
            <a:off x="0" y="1521345"/>
            <a:ext cx="9144000" cy="4577310"/>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226</a:t>
            </a:fld>
            <a:endParaRPr lang="en-US" altLang="ko-KR"/>
          </a:p>
        </p:txBody>
      </p:sp>
    </p:spTree>
  </p:cSld>
  <p:clrMapOvr>
    <a:masterClrMapping/>
  </p:clrMapOvr>
  <p:transition>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(40/44)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40.JPG"/>
          <p:cNvPicPr>
            <a:picLocks noChangeAspect="1"/>
          </p:cNvPicPr>
          <p:nvPr/>
        </p:nvPicPr>
        <p:blipFill>
          <a:blip r:embed="rId3" cstate="print"/>
          <a:stretch>
            <a:fillRect/>
          </a:stretch>
        </p:blipFill>
        <p:spPr>
          <a:xfrm>
            <a:off x="0" y="1487756"/>
            <a:ext cx="9144000" cy="4598768"/>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227</a:t>
            </a:fld>
            <a:endParaRPr lang="en-US" altLang="ko-KR"/>
          </a:p>
        </p:txBody>
      </p:sp>
    </p:spTree>
  </p:cSld>
  <p:clrMapOvr>
    <a:masterClrMapping/>
  </p:clrMapOvr>
  <p:transition>
    <p:dissolv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(41/44)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41.JPG"/>
          <p:cNvPicPr>
            <a:picLocks noChangeAspect="1"/>
          </p:cNvPicPr>
          <p:nvPr/>
        </p:nvPicPr>
        <p:blipFill>
          <a:blip r:embed="rId3" cstate="print"/>
          <a:stretch>
            <a:fillRect/>
          </a:stretch>
        </p:blipFill>
        <p:spPr>
          <a:xfrm>
            <a:off x="0" y="1523006"/>
            <a:ext cx="9144000" cy="4626334"/>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228</a:t>
            </a:fld>
            <a:endParaRPr lang="en-US" altLang="ko-K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Text Box 5"/>
          <p:cNvSpPr txBox="1">
            <a:spLocks noChangeArrowheads="1"/>
          </p:cNvSpPr>
          <p:nvPr/>
        </p:nvSpPr>
        <p:spPr bwMode="auto">
          <a:xfrm>
            <a:off x="298450" y="1966913"/>
            <a:ext cx="3641090" cy="1061829"/>
          </a:xfrm>
          <a:prstGeom prst="rect">
            <a:avLst/>
          </a:prstGeom>
          <a:solidFill>
            <a:schemeClr val="tx1"/>
          </a:solidFill>
          <a:ln w="9525">
            <a:noFill/>
            <a:miter lim="800000"/>
            <a:headEnd/>
            <a:tailEnd/>
          </a:ln>
        </p:spPr>
        <p:txBody>
          <a:bodyPr wrap="square">
            <a:spAutoFit/>
          </a:bodyPr>
          <a:lstStyle/>
          <a:p>
            <a:pPr>
              <a:spcBef>
                <a:spcPct val="50000"/>
              </a:spcBef>
            </a:pPr>
            <a:r>
              <a:rPr lang="ja-JP" altLang="en-US" sz="900" b="0" dirty="0">
                <a:latin typeface="Meiryo UI" pitchFamily="34" charset="-128"/>
                <a:ea typeface="Meiryo UI" pitchFamily="34" charset="-128"/>
                <a:cs typeface="Meiryo UI" pitchFamily="34" charset="-128"/>
              </a:rPr>
              <a:t>１）</a:t>
            </a:r>
            <a:r>
              <a:rPr lang="zh-TW" altLang="en-US" sz="900" b="0" dirty="0">
                <a:latin typeface="Meiryo UI" pitchFamily="34" charset="-128"/>
                <a:ea typeface="Meiryo UI" pitchFamily="34" charset="-128"/>
                <a:cs typeface="Meiryo UI" pitchFamily="34" charset="-128"/>
              </a:rPr>
              <a:t>減点予測計算区分</a:t>
            </a:r>
            <a:endParaRPr lang="en-US" altLang="zh-TW" sz="900" b="0" dirty="0">
              <a:latin typeface="Meiryo UI" pitchFamily="34" charset="-128"/>
              <a:ea typeface="Meiryo UI" pitchFamily="34" charset="-128"/>
              <a:cs typeface="Meiryo UI" pitchFamily="34" charset="-128"/>
            </a:endParaRPr>
          </a:p>
          <a:p>
            <a:pPr>
              <a:spcBef>
                <a:spcPct val="50000"/>
              </a:spcBef>
            </a:pPr>
            <a:r>
              <a:rPr lang="ja-JP" altLang="en-US" sz="900" b="0" dirty="0">
                <a:latin typeface="Meiryo UI" pitchFamily="34" charset="-128"/>
                <a:ea typeface="Meiryo UI" pitchFamily="34" charset="-128"/>
                <a:cs typeface="Meiryo UI" pitchFamily="34" charset="-128"/>
              </a:rPr>
              <a:t>　　　：どんな方法で減点点数を予測するかを設定します。</a:t>
            </a:r>
            <a:endParaRPr lang="en-US" altLang="ko-KR" sz="900" b="0" dirty="0">
              <a:latin typeface="Meiryo UI" pitchFamily="34" charset="-128"/>
              <a:ea typeface="Meiryo UI" pitchFamily="34" charset="-128"/>
              <a:cs typeface="Meiryo UI" pitchFamily="34" charset="-128"/>
            </a:endParaRPr>
          </a:p>
          <a:p>
            <a:pPr>
              <a:spcBef>
                <a:spcPct val="50000"/>
              </a:spcBef>
            </a:pPr>
            <a:endParaRPr lang="en-US" altLang="zh-TW" sz="900" b="0" dirty="0">
              <a:latin typeface="Meiryo UI" pitchFamily="34" charset="-128"/>
              <a:ea typeface="Meiryo UI" pitchFamily="34" charset="-128"/>
              <a:cs typeface="Meiryo UI" pitchFamily="34" charset="-128"/>
            </a:endParaRPr>
          </a:p>
          <a:p>
            <a:pPr>
              <a:spcBef>
                <a:spcPct val="50000"/>
              </a:spcBef>
            </a:pPr>
            <a:r>
              <a:rPr lang="ja-JP" altLang="en-US" sz="900" b="0" dirty="0">
                <a:latin typeface="Meiryo UI" pitchFamily="34" charset="-128"/>
                <a:ea typeface="Meiryo UI" pitchFamily="34" charset="-128"/>
                <a:cs typeface="Meiryo UI" pitchFamily="34" charset="-128"/>
              </a:rPr>
              <a:t>２）</a:t>
            </a:r>
            <a:r>
              <a:rPr lang="zh-TW" altLang="en-US" sz="900" b="0" dirty="0">
                <a:latin typeface="Meiryo UI" pitchFamily="34" charset="-128"/>
                <a:ea typeface="Meiryo UI" pitchFamily="34" charset="-128"/>
                <a:cs typeface="Meiryo UI" pitchFamily="34" charset="-128"/>
              </a:rPr>
              <a:t>変更履歴</a:t>
            </a:r>
            <a:endParaRPr lang="en-US" altLang="zh-TW" sz="900" b="0" dirty="0">
              <a:latin typeface="Meiryo UI" pitchFamily="34" charset="-128"/>
              <a:ea typeface="Meiryo UI" pitchFamily="34" charset="-128"/>
              <a:cs typeface="Meiryo UI" pitchFamily="34" charset="-128"/>
            </a:endParaRPr>
          </a:p>
          <a:p>
            <a:pPr>
              <a:spcBef>
                <a:spcPct val="50000"/>
              </a:spcBef>
            </a:pPr>
            <a:r>
              <a:rPr lang="ja-JP" altLang="en-US" sz="900" b="0" dirty="0">
                <a:latin typeface="Meiryo UI" pitchFamily="34" charset="-128"/>
                <a:ea typeface="Meiryo UI" pitchFamily="34" charset="-128"/>
                <a:cs typeface="Meiryo UI" pitchFamily="34" charset="-128"/>
              </a:rPr>
              <a:t>　　　：ルールを修正した履歴を照会します。</a:t>
            </a:r>
            <a:endParaRPr lang="en-US" altLang="ko-KR" sz="900" b="0" dirty="0">
              <a:latin typeface="Meiryo UI" pitchFamily="34" charset="-128"/>
              <a:ea typeface="Meiryo UI" pitchFamily="34" charset="-128"/>
              <a:cs typeface="Meiryo UI" pitchFamily="34" charset="-128"/>
            </a:endParaRPr>
          </a:p>
        </p:txBody>
      </p:sp>
      <p:sp>
        <p:nvSpPr>
          <p:cNvPr id="10"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UI" pitchFamily="34" charset="-128"/>
                <a:ea typeface="Meiryo" pitchFamily="34" charset="-128"/>
                <a:cs typeface="Meiryo" pitchFamily="34" charset="-128"/>
              </a:rPr>
              <a:t>動作説明</a:t>
            </a:r>
          </a:p>
        </p:txBody>
      </p:sp>
      <p:pic>
        <p:nvPicPr>
          <p:cNvPr id="2050" name="Picture 2"/>
          <p:cNvPicPr>
            <a:picLocks noChangeAspect="1" noChangeArrowheads="1"/>
          </p:cNvPicPr>
          <p:nvPr/>
        </p:nvPicPr>
        <p:blipFill>
          <a:blip r:embed="rId3" cstate="print"/>
          <a:srcRect/>
          <a:stretch>
            <a:fillRect/>
          </a:stretch>
        </p:blipFill>
        <p:spPr bwMode="auto">
          <a:xfrm>
            <a:off x="4052888" y="1666875"/>
            <a:ext cx="4791075" cy="4191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062413" y="3462338"/>
            <a:ext cx="4772025" cy="2371725"/>
          </a:xfrm>
          <a:prstGeom prst="rect">
            <a:avLst/>
          </a:prstGeom>
          <a:noFill/>
          <a:ln w="9525">
            <a:noFill/>
            <a:miter lim="800000"/>
            <a:headEnd/>
            <a:tailEnd/>
          </a:ln>
          <a:effectLst/>
        </p:spPr>
      </p:pic>
      <p:sp>
        <p:nvSpPr>
          <p:cNvPr id="12" name="Text Box 5">
            <a:extLst>
              <a:ext uri="{FF2B5EF4-FFF2-40B4-BE49-F238E27FC236}">
                <a16:creationId xmlns:a16="http://schemas.microsoft.com/office/drawing/2014/main" id="{2D2A8552-B00D-407E-A0C7-75F4CA9BE5CC}"/>
              </a:ext>
            </a:extLst>
          </p:cNvPr>
          <p:cNvSpPr txBox="1">
            <a:spLocks noChangeArrowheads="1"/>
          </p:cNvSpPr>
          <p:nvPr/>
        </p:nvSpPr>
        <p:spPr bwMode="auto">
          <a:xfrm>
            <a:off x="815975" y="1174750"/>
            <a:ext cx="796925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設定方式、コーディング方式の共用でルールの説明、実行種別、地域別、顧客別の実行するかしないかなどを管理する部分です。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3" name="슬라이드 번호 개체 틀 10">
            <a:extLst>
              <a:ext uri="{FF2B5EF4-FFF2-40B4-BE49-F238E27FC236}">
                <a16:creationId xmlns:a16="http://schemas.microsoft.com/office/drawing/2014/main" id="{DE3790FB-A44B-4A47-9809-34B393F60B36}"/>
              </a:ext>
            </a:extLst>
          </p:cNvPr>
          <p:cNvSpPr>
            <a:spLocks noGrp="1"/>
          </p:cNvSpPr>
          <p:nvPr>
            <p:ph type="sldNum" sz="quarter" idx="10"/>
          </p:nvPr>
        </p:nvSpPr>
        <p:spPr>
          <a:xfrm>
            <a:off x="4449763" y="6534150"/>
            <a:ext cx="485775" cy="260350"/>
          </a:xfrm>
        </p:spPr>
        <p:txBody>
          <a:bodyPr/>
          <a:lstStyle/>
          <a:p>
            <a:pPr>
              <a:defRPr/>
            </a:pPr>
            <a:fld id="{ADEE2CAF-93BC-4FC3-BC76-4ACC1FC48CE0}" type="slidenum">
              <a:rPr lang="ko-KR" altLang="en-US" smtClean="0"/>
              <a:pPr>
                <a:defRPr/>
              </a:pPr>
              <a:t>157</a:t>
            </a:fld>
            <a:endParaRPr lang="en-US" altLang="ko-KR"/>
          </a:p>
        </p:txBody>
      </p:sp>
      <p:sp>
        <p:nvSpPr>
          <p:cNvPr id="14" name="Rectangle 2">
            <a:extLst>
              <a:ext uri="{FF2B5EF4-FFF2-40B4-BE49-F238E27FC236}">
                <a16:creationId xmlns:a16="http://schemas.microsoft.com/office/drawing/2014/main" id="{501DEA89-2FEF-4BCD-8974-BA549F98E4A6}"/>
              </a:ext>
            </a:extLst>
          </p:cNvPr>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5" name="Rectangle 3">
            <a:extLst>
              <a:ext uri="{FF2B5EF4-FFF2-40B4-BE49-F238E27FC236}">
                <a16:creationId xmlns:a16="http://schemas.microsoft.com/office/drawing/2014/main" id="{58228B5A-6861-4E84-98C8-482F06135E7F}"/>
              </a:ext>
            </a:extLst>
          </p:cNvPr>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6" name="Rectangle 4">
            <a:extLst>
              <a:ext uri="{FF2B5EF4-FFF2-40B4-BE49-F238E27FC236}">
                <a16:creationId xmlns:a16="http://schemas.microsoft.com/office/drawing/2014/main" id="{441DBE0D-05DF-4056-A45C-9F9C9B80A318}"/>
              </a:ext>
            </a:extLst>
          </p:cNvPr>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a:t>
            </a:r>
            <a:r>
              <a:rPr kumimoji="1" lang="en-US" altLang="ja-JP" b="0" dirty="0">
                <a:solidFill>
                  <a:srgbClr val="003366"/>
                </a:solidFill>
                <a:latin typeface="Meiryo UI" panose="020B0604030504040204" pitchFamily="50" charset="-128"/>
                <a:ea typeface="Meiryo UI" panose="020B0604030504040204" pitchFamily="50" charset="-128"/>
              </a:rPr>
              <a:t>– </a:t>
            </a:r>
            <a:r>
              <a:rPr kumimoji="1" lang="ja-JP" altLang="en-US" b="0" dirty="0">
                <a:solidFill>
                  <a:srgbClr val="003366"/>
                </a:solidFill>
                <a:latin typeface="Meiryo UI" panose="020B0604030504040204" pitchFamily="50" charset="-128"/>
                <a:ea typeface="Meiryo UI" panose="020B0604030504040204" pitchFamily="50" charset="-128"/>
              </a:rPr>
              <a:t>その他</a:t>
            </a:r>
            <a:endParaRPr kumimoji="1" lang="ko-KR" altLang="en-US" b="0" dirty="0">
              <a:solidFill>
                <a:srgbClr val="003399"/>
              </a:solidFill>
              <a:latin typeface="Meiryo UI" panose="020B0604030504040204" pitchFamily="50" charset="-128"/>
              <a:ea typeface="ＭＳ ゴシック" pitchFamily="49" charset="-128"/>
            </a:endParaRPr>
          </a:p>
        </p:txBody>
      </p:sp>
    </p:spTree>
    <p:extLst>
      <p:ext uri="{BB962C8B-B14F-4D97-AF65-F5344CB8AC3E}">
        <p14:creationId xmlns:p14="http://schemas.microsoft.com/office/powerpoint/2010/main" val="1086838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(42/44)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42.JPG"/>
          <p:cNvPicPr>
            <a:picLocks noChangeAspect="1"/>
          </p:cNvPicPr>
          <p:nvPr/>
        </p:nvPicPr>
        <p:blipFill>
          <a:blip r:embed="rId3" cstate="print"/>
          <a:stretch>
            <a:fillRect/>
          </a:stretch>
        </p:blipFill>
        <p:spPr>
          <a:xfrm>
            <a:off x="0" y="1500748"/>
            <a:ext cx="9144000" cy="4588023"/>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229</a:t>
            </a:fld>
            <a:endParaRPr lang="en-US" altLang="ko-KR"/>
          </a:p>
        </p:txBody>
      </p:sp>
    </p:spTree>
  </p:cSld>
  <p:clrMapOvr>
    <a:masterClrMapping/>
  </p:clrMapOvr>
  <p:transition>
    <p:dissolv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(43/44)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43.JPG"/>
          <p:cNvPicPr>
            <a:picLocks noChangeAspect="1"/>
          </p:cNvPicPr>
          <p:nvPr/>
        </p:nvPicPr>
        <p:blipFill>
          <a:blip r:embed="rId3" cstate="print"/>
          <a:stretch>
            <a:fillRect/>
          </a:stretch>
        </p:blipFill>
        <p:spPr>
          <a:xfrm>
            <a:off x="0" y="1523320"/>
            <a:ext cx="9144000" cy="4587920"/>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230</a:t>
            </a:fld>
            <a:endParaRPr lang="en-US" altLang="ko-KR"/>
          </a:p>
        </p:txBody>
      </p:sp>
    </p:spTree>
  </p:cSld>
  <p:clrMapOvr>
    <a:masterClrMapping/>
  </p:clrMapOvr>
  <p:transition>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sp>
        <p:nvSpPr>
          <p:cNvPr id="126981" name="Rectangle 3"/>
          <p:cNvSpPr>
            <a:spLocks noChangeArrowheads="1"/>
          </p:cNvSpPr>
          <p:nvPr/>
        </p:nvSpPr>
        <p:spPr bwMode="auto">
          <a:xfrm>
            <a:off x="369888" y="877888"/>
            <a:ext cx="387350" cy="285750"/>
          </a:xfrm>
          <a:prstGeom prst="rect">
            <a:avLst/>
          </a:prstGeom>
          <a:solidFill>
            <a:srgbClr val="FF6600"/>
          </a:solidFill>
          <a:ln w="12700">
            <a:solidFill>
              <a:schemeClr val="tx1"/>
            </a:solidFill>
            <a:miter lim="800000"/>
            <a:headEnd/>
            <a:tailEnd/>
          </a:ln>
        </p:spPr>
        <p:txBody>
          <a:bodyPr wrap="none" anchor="ctr"/>
          <a:lstStyle/>
          <a:p>
            <a:pPr fontAlgn="t">
              <a:lnSpc>
                <a:spcPct val="95000"/>
              </a:lnSpc>
            </a:pPr>
            <a:r>
              <a:rPr kumimoji="1" lang="en-US" altLang="ja-JP" sz="1200" b="0">
                <a:solidFill>
                  <a:srgbClr val="003366"/>
                </a:solidFill>
                <a:latin typeface="Meiryo UI" pitchFamily="34" charset="-128"/>
                <a:ea typeface="Meiryo UI" pitchFamily="34" charset="-128"/>
                <a:cs typeface="Meiryo" pitchFamily="34" charset="-128"/>
              </a:rPr>
              <a:t> </a:t>
            </a:r>
            <a:r>
              <a:rPr kumimoji="1" lang="en-US" altLang="ja-JP" sz="1200">
                <a:solidFill>
                  <a:schemeClr val="tx1"/>
                </a:solidFill>
                <a:latin typeface="Meiryo UI" pitchFamily="34" charset="-128"/>
                <a:ea typeface="Meiryo UI" pitchFamily="34" charset="-128"/>
                <a:cs typeface="Meiryo" pitchFamily="34" charset="-128"/>
              </a:rPr>
              <a:t>*</a:t>
            </a:r>
            <a:endParaRPr kumimoji="1" lang="en-US" altLang="ko-KR" sz="1200">
              <a:solidFill>
                <a:schemeClr val="tx1"/>
              </a:solidFill>
              <a:latin typeface="Meiryo UI" pitchFamily="34" charset="-128"/>
              <a:ea typeface="Meiryo UI" pitchFamily="34" charset="-128"/>
            </a:endParaRPr>
          </a:p>
        </p:txBody>
      </p:sp>
      <p:sp>
        <p:nvSpPr>
          <p:cNvPr id="126982" name="Rectangle 4"/>
          <p:cNvSpPr>
            <a:spLocks noChangeArrowheads="1"/>
          </p:cNvSpPr>
          <p:nvPr/>
        </p:nvSpPr>
        <p:spPr bwMode="auto">
          <a:xfrm>
            <a:off x="800100" y="896938"/>
            <a:ext cx="8166100"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itchFamily="34" charset="-128"/>
                <a:ea typeface="Meiryo UI" pitchFamily="34" charset="-128"/>
                <a:cs typeface="Meiryo" pitchFamily="34" charset="-128"/>
              </a:rPr>
              <a:t>ルール作成例示</a:t>
            </a:r>
            <a:r>
              <a:rPr kumimoji="1" lang="en-US" altLang="ja-JP" b="0" dirty="0">
                <a:solidFill>
                  <a:srgbClr val="003366"/>
                </a:solidFill>
                <a:latin typeface="Meiryo UI" pitchFamily="34" charset="-128"/>
                <a:ea typeface="Meiryo UI" pitchFamily="34" charset="-128"/>
                <a:cs typeface="Meiryo" pitchFamily="34" charset="-128"/>
              </a:rPr>
              <a:t>(44/44)</a:t>
            </a:r>
            <a:endParaRPr kumimoji="1" lang="ko-KR" altLang="en-US" dirty="0">
              <a:solidFill>
                <a:srgbClr val="003399"/>
              </a:solidFill>
              <a:latin typeface="Meiryo UI" pitchFamily="34" charset="-128"/>
              <a:ea typeface="ＭＳ ゴシック" pitchFamily="49" charset="-128"/>
            </a:endParaRPr>
          </a:p>
        </p:txBody>
      </p:sp>
      <p:sp>
        <p:nvSpPr>
          <p:cNvPr id="5" name="직사각형 4"/>
          <p:cNvSpPr/>
          <p:nvPr/>
        </p:nvSpPr>
        <p:spPr bwMode="auto">
          <a:xfrm>
            <a:off x="335280" y="1524000"/>
            <a:ext cx="8633460" cy="4556760"/>
          </a:xfrm>
          <a:prstGeom prst="rect">
            <a:avLst/>
          </a:prstGeom>
          <a:noFill/>
          <a:ln w="9525">
            <a:solidFill>
              <a:schemeClr val="bg1"/>
            </a:solidFill>
            <a:miter lim="800000"/>
            <a:headEnd/>
            <a:tailEnd/>
          </a:ln>
          <a:effectLst/>
        </p:spPr>
        <p:txBody>
          <a:bodyPr wrap="square" rtlCol="0" anchor="ctr">
            <a:noAutofit/>
          </a:bodyPr>
          <a:lstStyle/>
          <a:p>
            <a:pPr algn="ctr"/>
            <a:endParaRPr lang="ko-KR" altLang="en-US"/>
          </a:p>
        </p:txBody>
      </p:sp>
      <p:pic>
        <p:nvPicPr>
          <p:cNvPr id="6" name="그림 5" descr="mtr1001m_44.JPG"/>
          <p:cNvPicPr>
            <a:picLocks noChangeAspect="1"/>
          </p:cNvPicPr>
          <p:nvPr/>
        </p:nvPicPr>
        <p:blipFill>
          <a:blip r:embed="rId3" cstate="print"/>
          <a:stretch>
            <a:fillRect/>
          </a:stretch>
        </p:blipFill>
        <p:spPr>
          <a:xfrm>
            <a:off x="0" y="1517922"/>
            <a:ext cx="9144000" cy="4600938"/>
          </a:xfrm>
          <a:prstGeom prst="rect">
            <a:avLst/>
          </a:prstGeom>
        </p:spPr>
      </p:pic>
      <p:sp>
        <p:nvSpPr>
          <p:cNvPr id="7" name="슬라이드 번호 개체 틀 6"/>
          <p:cNvSpPr>
            <a:spLocks noGrp="1"/>
          </p:cNvSpPr>
          <p:nvPr>
            <p:ph type="sldNum" sz="quarter" idx="10"/>
          </p:nvPr>
        </p:nvSpPr>
        <p:spPr/>
        <p:txBody>
          <a:bodyPr/>
          <a:lstStyle/>
          <a:p>
            <a:pPr>
              <a:defRPr/>
            </a:pPr>
            <a:fld id="{ADEE2CAF-93BC-4FC3-BC76-4ACC1FC48CE0}" type="slidenum">
              <a:rPr lang="ko-KR" altLang="en-US" smtClean="0"/>
              <a:pPr>
                <a:defRPr/>
              </a:pPr>
              <a:t>231</a:t>
            </a:fld>
            <a:endParaRPr lang="en-US" altLang="ko-KR"/>
          </a:p>
        </p:txBody>
      </p:sp>
    </p:spTree>
  </p:cSld>
  <p:clrMapOvr>
    <a:masterClrMapping/>
  </p:clrMapOvr>
  <p:transition>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rot="21078535">
            <a:off x="239712" y="2514600"/>
            <a:ext cx="8904288" cy="1684019"/>
          </a:xfrm>
          <a:prstGeom prst="rect">
            <a:avLst/>
          </a:prstGeom>
          <a:noFill/>
          <a:ln w="12700">
            <a:noFill/>
            <a:miter lim="800000"/>
            <a:headEnd/>
            <a:tailEnd/>
          </a:ln>
        </p:spPr>
        <p:txBody>
          <a:bodyPr lIns="90488" tIns="0" rIns="90488" bIns="0"/>
          <a:lstStyle/>
          <a:p>
            <a:pPr marL="571500" indent="-571500" algn="ctr"/>
            <a:r>
              <a:rPr kumimoji="1" lang="ja-JP" altLang="en-US" sz="4400">
                <a:solidFill>
                  <a:schemeClr val="bg1">
                    <a:lumMod val="65000"/>
                    <a:lumOff val="35000"/>
                  </a:schemeClr>
                </a:solidFill>
                <a:latin typeface="Meiryo UI" pitchFamily="34" charset="-128"/>
                <a:ea typeface="Meiryo UI" pitchFamily="34" charset="-128"/>
              </a:rPr>
              <a:t>ＴＨＡＮＫ　ＹＯＵ！</a:t>
            </a:r>
            <a:endParaRPr kumimoji="1" lang="en-US" altLang="ja-JP" sz="4400">
              <a:solidFill>
                <a:schemeClr val="bg1">
                  <a:lumMod val="65000"/>
                  <a:lumOff val="35000"/>
                </a:schemeClr>
              </a:solidFill>
              <a:latin typeface="Meiryo UI" pitchFamily="34" charset="-128"/>
              <a:ea typeface="Meiryo UI" pitchFamily="34" charset="-128"/>
            </a:endParaRPr>
          </a:p>
          <a:p>
            <a:pPr marL="571500" indent="-571500" algn="ctr"/>
            <a:endParaRPr kumimoji="1" lang="en-US" altLang="ja-JP" sz="4400">
              <a:solidFill>
                <a:schemeClr val="bg1">
                  <a:lumMod val="65000"/>
                  <a:lumOff val="35000"/>
                </a:schemeClr>
              </a:solidFill>
              <a:latin typeface="Meiryo UI" pitchFamily="34" charset="-128"/>
              <a:ea typeface="Meiryo UI" pitchFamily="34" charset="-128"/>
            </a:endParaRPr>
          </a:p>
          <a:p>
            <a:pPr marL="571500" indent="-571500" algn="ctr"/>
            <a:r>
              <a:rPr kumimoji="1" lang="ja-JP" altLang="en-US" sz="4400">
                <a:solidFill>
                  <a:schemeClr val="bg1">
                    <a:lumMod val="65000"/>
                    <a:lumOff val="35000"/>
                  </a:schemeClr>
                </a:solidFill>
                <a:latin typeface="Meiryo UI" pitchFamily="34" charset="-128"/>
                <a:ea typeface="Meiryo UI" pitchFamily="34" charset="-128"/>
              </a:rPr>
              <a:t>ありがとうございます。</a:t>
            </a:r>
            <a:endParaRPr kumimoji="1" lang="ja-JP" altLang="en-US" sz="4400" dirty="0">
              <a:solidFill>
                <a:schemeClr val="bg1">
                  <a:lumMod val="65000"/>
                  <a:lumOff val="35000"/>
                </a:schemeClr>
              </a:solidFill>
              <a:latin typeface="Meiryo UI" pitchFamily="34" charset="-128"/>
              <a:ea typeface="Meiryo UI" pitchFamily="34" charset="-128"/>
            </a:endParaRPr>
          </a:p>
        </p:txBody>
      </p:sp>
      <p:sp>
        <p:nvSpPr>
          <p:cNvPr id="9" name="슬라이드 번호 개체 틀 8"/>
          <p:cNvSpPr>
            <a:spLocks noGrp="1"/>
          </p:cNvSpPr>
          <p:nvPr>
            <p:ph type="sldNum" sz="quarter" idx="10"/>
          </p:nvPr>
        </p:nvSpPr>
        <p:spPr/>
        <p:txBody>
          <a:bodyPr/>
          <a:lstStyle/>
          <a:p>
            <a:pPr>
              <a:defRPr/>
            </a:pPr>
            <a:fld id="{ADEE2CAF-93BC-4FC3-BC76-4ACC1FC48CE0}" type="slidenum">
              <a:rPr lang="ko-KR" altLang="en-US" smtClean="0"/>
              <a:pPr>
                <a:defRPr/>
              </a:pPr>
              <a:t>232</a:t>
            </a:fld>
            <a:endParaRPr lang="en-US" altLang="ko-K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en-US" altLang="ja-JP" sz="1800" dirty="0">
                <a:solidFill>
                  <a:srgbClr val="003399"/>
                </a:solidFill>
                <a:latin typeface="Meiryo UI" pitchFamily="34" charset="-128"/>
                <a:ea typeface="Meiryo UI" pitchFamily="34" charset="-128"/>
              </a:rPr>
              <a:t>8. </a:t>
            </a:r>
            <a:r>
              <a:rPr kumimoji="1" lang="ja-JP" altLang="en-US" sz="1800" dirty="0">
                <a:solidFill>
                  <a:srgbClr val="003399"/>
                </a:solidFill>
                <a:latin typeface="Meiryo UI" pitchFamily="34" charset="-128"/>
                <a:ea typeface="Meiryo UI" pitchFamily="34" charset="-128"/>
              </a:rPr>
              <a:t>点検ルール管理</a:t>
            </a:r>
          </a:p>
        </p:txBody>
      </p:sp>
      <p:graphicFrame>
        <p:nvGraphicFramePr>
          <p:cNvPr id="12" name="표 11"/>
          <p:cNvGraphicFramePr>
            <a:graphicFrameLocks noGrp="1"/>
          </p:cNvGraphicFramePr>
          <p:nvPr>
            <p:extLst>
              <p:ext uri="{D42A27DB-BD31-4B8C-83A1-F6EECF244321}">
                <p14:modId xmlns:p14="http://schemas.microsoft.com/office/powerpoint/2010/main" val="2269935556"/>
              </p:ext>
            </p:extLst>
          </p:nvPr>
        </p:nvGraphicFramePr>
        <p:xfrm>
          <a:off x="390563" y="1435100"/>
          <a:ext cx="8575637" cy="5034281"/>
        </p:xfrm>
        <a:graphic>
          <a:graphicData uri="http://schemas.openxmlformats.org/drawingml/2006/table">
            <a:tbl>
              <a:tblPr/>
              <a:tblGrid>
                <a:gridCol w="1277010">
                  <a:extLst>
                    <a:ext uri="{9D8B030D-6E8A-4147-A177-3AD203B41FA5}">
                      <a16:colId xmlns:a16="http://schemas.microsoft.com/office/drawing/2014/main" val="20000"/>
                    </a:ext>
                  </a:extLst>
                </a:gridCol>
                <a:gridCol w="3246047">
                  <a:extLst>
                    <a:ext uri="{9D8B030D-6E8A-4147-A177-3AD203B41FA5}">
                      <a16:colId xmlns:a16="http://schemas.microsoft.com/office/drawing/2014/main" val="20001"/>
                    </a:ext>
                  </a:extLst>
                </a:gridCol>
                <a:gridCol w="4052580">
                  <a:extLst>
                    <a:ext uri="{9D8B030D-6E8A-4147-A177-3AD203B41FA5}">
                      <a16:colId xmlns:a16="http://schemas.microsoft.com/office/drawing/2014/main" val="20002"/>
                    </a:ext>
                  </a:extLst>
                </a:gridCol>
              </a:tblGrid>
              <a:tr h="176274">
                <a:tc>
                  <a:txBody>
                    <a:bodyPr/>
                    <a:lstStyle/>
                    <a:p>
                      <a:pPr algn="ctr" fontAlgn="ctr"/>
                      <a:r>
                        <a:rPr lang="ko-KR" altLang="en-US" sz="900" b="1" i="0" u="none" strike="noStrike" dirty="0">
                          <a:solidFill>
                            <a:srgbClr val="000000"/>
                          </a:solidFill>
                          <a:latin typeface="Meiryo UI" pitchFamily="34"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ko-KR" altLang="en-US" sz="900" b="1" i="0" u="none" strike="noStrike" dirty="0">
                          <a:solidFill>
                            <a:srgbClr val="000000"/>
                          </a:solidFill>
                          <a:latin typeface="Meiryo UI" pitchFamily="34" charset="-128"/>
                        </a:rPr>
                        <a:t>凡例</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6274">
                <a:tc>
                  <a:txBody>
                    <a:bodyPr/>
                    <a:lstStyle/>
                    <a:p>
                      <a:pPr algn="ctr" fontAlgn="ctr"/>
                      <a:r>
                        <a:rPr lang="ja-JP" altLang="en-US" sz="900" b="0" i="0" u="none" strike="noStrike" dirty="0">
                          <a:solidFill>
                            <a:srgbClr val="000000"/>
                          </a:solidFill>
                          <a:latin typeface="Meiryo UI" pitchFamily="34" charset="-128"/>
                          <a:ea typeface="Meiryo UI" pitchFamily="34" charset="-128"/>
                        </a:rPr>
                        <a:t>ルール</a:t>
                      </a:r>
                      <a:r>
                        <a:rPr lang="ko-KR" altLang="en-US" sz="900" b="0" i="0" u="none" strike="noStrike" dirty="0">
                          <a:solidFill>
                            <a:srgbClr val="000000"/>
                          </a:solidFill>
                          <a:latin typeface="Meiryo UI" pitchFamily="34" charset="-128"/>
                        </a:rPr>
                        <a:t>名称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ルールの概略的な名称を表示。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6274">
                <a:tc>
                  <a:txBody>
                    <a:bodyPr/>
                    <a:lstStyle/>
                    <a:p>
                      <a:pPr algn="ctr" fontAlgn="ctr"/>
                      <a:r>
                        <a:rPr lang="ko-KR" altLang="en-US" sz="900" b="0" i="0" u="none" strike="noStrike" dirty="0">
                          <a:solidFill>
                            <a:srgbClr val="000000"/>
                          </a:solidFill>
                          <a:latin typeface="Meiryo UI" pitchFamily="34" charset="-128"/>
                        </a:rPr>
                        <a:t>適用種別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適用種別を表示。医科、歯科、</a:t>
                      </a:r>
                      <a:r>
                        <a:rPr lang="en-US" altLang="ja-JP" sz="900" b="0" i="0" u="none" strike="noStrike" dirty="0">
                          <a:solidFill>
                            <a:srgbClr val="000000"/>
                          </a:solidFill>
                          <a:latin typeface="Meiryo UI" pitchFamily="34" charset="-128"/>
                          <a:ea typeface="Meiryo UI" pitchFamily="34" charset="-128"/>
                        </a:rPr>
                        <a:t>DPC</a:t>
                      </a:r>
                      <a:r>
                        <a:rPr lang="ja-JP" altLang="en-US" sz="900" b="0" i="0" u="none" strike="noStrike" dirty="0" err="1">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複数選択可能。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274">
                <a:tc>
                  <a:txBody>
                    <a:bodyPr/>
                    <a:lstStyle/>
                    <a:p>
                      <a:pPr algn="ctr" fontAlgn="ctr"/>
                      <a:r>
                        <a:rPr lang="ko-KR" altLang="en-US" sz="900" b="0" i="0" u="none" strike="noStrike">
                          <a:solidFill>
                            <a:srgbClr val="000000"/>
                          </a:solidFill>
                          <a:latin typeface="Meiryo UI" pitchFamily="34" charset="-128"/>
                        </a:rPr>
                        <a:t>適用性別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適用性別を表示。男性、女性、複数の選択可能。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1882">
                <a:tc>
                  <a:txBody>
                    <a:bodyPr/>
                    <a:lstStyle/>
                    <a:p>
                      <a:pPr algn="ctr" fontAlgn="ctr"/>
                      <a:r>
                        <a:rPr lang="zh-TW" altLang="en-US" sz="900" b="0" i="0" u="none" strike="noStrike">
                          <a:solidFill>
                            <a:srgbClr val="000000"/>
                          </a:solidFill>
                          <a:latin typeface="Meiryo UI" pitchFamily="34" charset="-128"/>
                          <a:ea typeface="Meiryo UI" pitchFamily="34" charset="-128"/>
                        </a:rPr>
                        <a:t>適用開始年月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ルールの適用開始年月を表示。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*年度（</a:t>
                      </a:r>
                      <a:r>
                        <a:rPr lang="en-US" altLang="ja-JP" sz="900" b="0" i="0" u="none" strike="noStrike" dirty="0">
                          <a:solidFill>
                            <a:srgbClr val="000000"/>
                          </a:solidFill>
                          <a:latin typeface="Meiryo UI" pitchFamily="34" charset="-128"/>
                          <a:ea typeface="Meiryo UI" pitchFamily="34" charset="-128"/>
                        </a:rPr>
                        <a:t>2</a:t>
                      </a:r>
                      <a:r>
                        <a:rPr lang="ja-JP" altLang="en-US" sz="900" b="0" i="0" u="none" strike="noStrike" dirty="0">
                          <a:solidFill>
                            <a:srgbClr val="000000"/>
                          </a:solidFill>
                          <a:latin typeface="Meiryo UI" pitchFamily="34" charset="-128"/>
                          <a:ea typeface="Meiryo UI" pitchFamily="34" charset="-128"/>
                        </a:rPr>
                        <a:t>桁）と月（</a:t>
                      </a:r>
                      <a:r>
                        <a:rPr lang="en-US" altLang="ja-JP" sz="900" b="0" i="0" u="none" strike="noStrike" dirty="0">
                          <a:solidFill>
                            <a:srgbClr val="000000"/>
                          </a:solidFill>
                          <a:latin typeface="Meiryo UI" pitchFamily="34" charset="-128"/>
                          <a:ea typeface="Meiryo UI" pitchFamily="34" charset="-128"/>
                        </a:rPr>
                        <a:t>2</a:t>
                      </a:r>
                      <a:r>
                        <a:rPr lang="ja-JP" altLang="en-US" sz="900" b="0" i="0" u="none" strike="noStrike" dirty="0">
                          <a:solidFill>
                            <a:srgbClr val="000000"/>
                          </a:solidFill>
                          <a:latin typeface="Meiryo UI" pitchFamily="34" charset="-128"/>
                          <a:ea typeface="Meiryo UI" pitchFamily="34" charset="-128"/>
                        </a:rPr>
                        <a:t>桁）を記載</a:t>
                      </a:r>
                      <a:br>
                        <a:rPr lang="ja-JP" altLang="en-US" sz="900" b="0" i="0" u="none" strike="noStrike" dirty="0">
                          <a:solidFill>
                            <a:srgbClr val="000000"/>
                          </a:solidFill>
                          <a:latin typeface="Meiryo UI" pitchFamily="34" charset="-128"/>
                          <a:ea typeface="Meiryo UI" pitchFamily="34" charset="-128"/>
                        </a:rPr>
                      </a:br>
                      <a:r>
                        <a:rPr lang="ja-JP" altLang="en-US" sz="900" b="0" i="0" u="none" strike="noStrike" dirty="0">
                          <a:solidFill>
                            <a:srgbClr val="000000"/>
                          </a:solidFill>
                          <a:latin typeface="Meiryo UI" pitchFamily="34" charset="-128"/>
                          <a:ea typeface="Meiryo UI" pitchFamily="34" charset="-128"/>
                        </a:rPr>
                        <a:t>平成、昭和、大正、明治、未定の中で選択</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1674">
                <a:tc>
                  <a:txBody>
                    <a:bodyPr/>
                    <a:lstStyle/>
                    <a:p>
                      <a:pPr algn="ctr" fontAlgn="ctr"/>
                      <a:r>
                        <a:rPr lang="zh-TW" altLang="en-US" sz="900" b="0" i="0" u="none" strike="noStrike">
                          <a:solidFill>
                            <a:srgbClr val="000000"/>
                          </a:solidFill>
                          <a:latin typeface="Meiryo UI" pitchFamily="34" charset="-128"/>
                          <a:ea typeface="Meiryo UI" pitchFamily="34" charset="-128"/>
                        </a:rPr>
                        <a:t>適用終了年月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ルールの適用終了年月を表示。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終了年月がない場合は、未定で設定。</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829">
                <a:tc>
                  <a:txBody>
                    <a:bodyPr/>
                    <a:lstStyle/>
                    <a:p>
                      <a:pPr algn="ctr" fontAlgn="ctr"/>
                      <a:r>
                        <a:rPr lang="zh-TW" altLang="en-US" sz="900" b="0" i="0" u="none" strike="noStrike">
                          <a:solidFill>
                            <a:srgbClr val="000000"/>
                          </a:solidFill>
                          <a:latin typeface="Meiryo UI" pitchFamily="34" charset="-128"/>
                          <a:ea typeface="Meiryo UI" pitchFamily="34" charset="-128"/>
                        </a:rPr>
                        <a:t>減点予測計算区分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減点予測計算するための計算基準を定義する。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*以下の内容のうちの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対象全部</a:t>
                      </a:r>
                      <a:r>
                        <a:rPr lang="ja-JP" altLang="en-US" sz="900" b="0" i="0" u="none" strike="noStrike" dirty="0">
                          <a:solidFill>
                            <a:srgbClr val="000000"/>
                          </a:solidFill>
                          <a:latin typeface="Meiryo UI" pitchFamily="34" charset="-128"/>
                          <a:ea typeface="Meiryo UI" pitchFamily="34" charset="-128"/>
                        </a:rPr>
                        <a:t>の</a:t>
                      </a:r>
                      <a:r>
                        <a:rPr lang="ko-KR" altLang="en-US" sz="900" b="0" i="0" u="none" strike="noStrike" dirty="0">
                          <a:solidFill>
                            <a:srgbClr val="000000"/>
                          </a:solidFill>
                          <a:latin typeface="Meiryo UI" pitchFamily="34" charset="-128"/>
                        </a:rPr>
                        <a:t>点数</a:t>
                      </a:r>
                      <a:r>
                        <a:rPr lang="ja-JP" altLang="en-US" sz="900" b="0" i="0" u="none" strike="noStrike" dirty="0">
                          <a:solidFill>
                            <a:srgbClr val="000000"/>
                          </a:solidFill>
                          <a:latin typeface="Meiryo UI" pitchFamily="34" charset="-128"/>
                          <a:ea typeface="Meiryo UI" pitchFamily="34" charset="-128"/>
                        </a:rPr>
                        <a:t>を</a:t>
                      </a:r>
                      <a:r>
                        <a:rPr lang="ko-KR" altLang="en-US" sz="900" b="0" i="0" u="none" strike="noStrike" dirty="0">
                          <a:solidFill>
                            <a:srgbClr val="000000"/>
                          </a:solidFill>
                          <a:latin typeface="Meiryo UI" pitchFamily="34" charset="-128"/>
                        </a:rPr>
                        <a:t>減点 </a:t>
                      </a:r>
                      <a:r>
                        <a:rPr lang="en-US" altLang="ko-KR" sz="900" b="0" i="0" u="none" strike="noStrike" dirty="0">
                          <a:solidFill>
                            <a:srgbClr val="000000"/>
                          </a:solidFill>
                          <a:latin typeface="Meiryo UI" pitchFamily="34" charset="-128"/>
                          <a:ea typeface="Meiryo UI" pitchFamily="34" charset="-128"/>
                        </a:rPr>
                        <a:t>(</a:t>
                      </a:r>
                      <a:r>
                        <a:rPr lang="en-US" sz="900" b="0" i="0" u="none" strike="noStrike" dirty="0">
                          <a:solidFill>
                            <a:srgbClr val="000000"/>
                          </a:solidFill>
                          <a:latin typeface="Meiryo UI" pitchFamily="34" charset="-128"/>
                          <a:ea typeface="Meiryo UI" pitchFamily="34" charset="-128"/>
                        </a:rPr>
                        <a:t>A)</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0</a:t>
                      </a:r>
                      <a:r>
                        <a:rPr lang="ja-JP" altLang="en-US" sz="900" b="0" i="0" u="none" strike="noStrike" dirty="0">
                          <a:solidFill>
                            <a:srgbClr val="000000"/>
                          </a:solidFill>
                          <a:latin typeface="Meiryo UI" pitchFamily="34" charset="-128"/>
                          <a:ea typeface="Meiryo UI" pitchFamily="34" charset="-128"/>
                        </a:rPr>
                        <a:t>段階の設定にしたがって点数を減点 </a:t>
                      </a:r>
                      <a:r>
                        <a:rPr lang="en-US" altLang="ja-JP" sz="900" b="0" i="0" u="none" strike="noStrike" dirty="0">
                          <a:solidFill>
                            <a:srgbClr val="000000"/>
                          </a:solidFill>
                          <a:latin typeface="Meiryo UI" pitchFamily="34" charset="-128"/>
                          <a:ea typeface="Meiryo UI" pitchFamily="34" charset="-128"/>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レセプト別に多数のグループの対象で最小点数の </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個グループを減点 </a:t>
                      </a:r>
                      <a:r>
                        <a:rPr lang="en-US" altLang="ja-JP" sz="900" b="0" i="0" u="none" strike="noStrike" dirty="0">
                          <a:solidFill>
                            <a:srgbClr val="000000"/>
                          </a:solidFill>
                          <a:latin typeface="Meiryo UI" pitchFamily="34" charset="-128"/>
                          <a:ea typeface="Meiryo UI" pitchFamily="34" charset="-128"/>
                        </a:rPr>
                        <a:t>(S1)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一連別に多数のグループの対象で最小点数の </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個グループを減点 </a:t>
                      </a:r>
                      <a:r>
                        <a:rPr lang="en-US" altLang="ja-JP" sz="900" b="0" i="0" u="none" strike="noStrike" dirty="0">
                          <a:solidFill>
                            <a:srgbClr val="000000"/>
                          </a:solidFill>
                          <a:latin typeface="Meiryo UI" pitchFamily="34" charset="-128"/>
                          <a:ea typeface="Meiryo UI" pitchFamily="34" charset="-128"/>
                        </a:rPr>
                        <a:t>(S7)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算定日別に多数のグループの対象で最小点数の </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個グループを減点 </a:t>
                      </a:r>
                      <a:r>
                        <a:rPr lang="en-US" altLang="ja-JP" sz="900" b="0" i="0" u="none" strike="noStrike" dirty="0">
                          <a:solidFill>
                            <a:srgbClr val="000000"/>
                          </a:solidFill>
                          <a:latin typeface="Meiryo UI" pitchFamily="34" charset="-128"/>
                          <a:ea typeface="Meiryo UI" pitchFamily="34" charset="-128"/>
                        </a:rPr>
                        <a:t>(S2)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参照と同日に算定された対象の点数を減点 </a:t>
                      </a:r>
                      <a:r>
                        <a:rPr lang="en-US" altLang="ja-JP" sz="900" b="0" i="0" u="none" strike="noStrike" dirty="0">
                          <a:solidFill>
                            <a:srgbClr val="000000"/>
                          </a:solidFill>
                          <a:latin typeface="Meiryo UI" pitchFamily="34" charset="-128"/>
                          <a:ea typeface="Meiryo UI" pitchFamily="34" charset="-128"/>
                        </a:rPr>
                        <a:t>(S3)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一連別に多数のコードの対象で最小点数の </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個コードを減点 </a:t>
                      </a:r>
                      <a:r>
                        <a:rPr lang="en-US" altLang="ja-JP" sz="900" b="0" i="0" u="none" strike="noStrike" dirty="0">
                          <a:solidFill>
                            <a:srgbClr val="000000"/>
                          </a:solidFill>
                          <a:latin typeface="Meiryo UI" pitchFamily="34" charset="-128"/>
                          <a:ea typeface="Meiryo UI" pitchFamily="34" charset="-128"/>
                        </a:rPr>
                        <a:t>(S4)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レセプト別に多数のコードの対象で最小点数の </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個コードを減点 </a:t>
                      </a:r>
                      <a:r>
                        <a:rPr lang="en-US" altLang="ja-JP" sz="900" b="0" i="0" u="none" strike="noStrike" dirty="0">
                          <a:solidFill>
                            <a:srgbClr val="000000"/>
                          </a:solidFill>
                          <a:latin typeface="Meiryo UI" pitchFamily="34" charset="-128"/>
                          <a:ea typeface="Meiryo UI" pitchFamily="34" charset="-128"/>
                        </a:rPr>
                        <a:t>(S5)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算定日別に多数のコードの対象で最小点数の </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a:solidFill>
                            <a:srgbClr val="000000"/>
                          </a:solidFill>
                          <a:latin typeface="Meiryo UI" pitchFamily="34" charset="-128"/>
                          <a:ea typeface="Meiryo UI" pitchFamily="34" charset="-128"/>
                        </a:rPr>
                        <a:t>個コードを減点 </a:t>
                      </a:r>
                      <a:r>
                        <a:rPr lang="en-US" altLang="ja-JP" sz="900" b="0" i="0" u="none" strike="noStrike" dirty="0">
                          <a:solidFill>
                            <a:srgbClr val="000000"/>
                          </a:solidFill>
                          <a:latin typeface="Meiryo UI" pitchFamily="34" charset="-128"/>
                          <a:ea typeface="Meiryo UI" pitchFamily="34" charset="-128"/>
                        </a:rPr>
                        <a:t>(S6)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900" b="0" i="0" u="none" strike="noStrike" dirty="0">
                          <a:solidFill>
                            <a:srgbClr val="000000"/>
                          </a:solidFill>
                          <a:latin typeface="Meiryo UI" pitchFamily="34" charset="-128"/>
                          <a:ea typeface="Meiryo UI" pitchFamily="34" charset="-128"/>
                        </a:rPr>
                        <a:t>0</a:t>
                      </a:r>
                      <a:r>
                        <a:rPr lang="ja-JP" altLang="en-US" sz="900" b="0" i="0" u="none" strike="noStrike" dirty="0">
                          <a:solidFill>
                            <a:srgbClr val="000000"/>
                          </a:solidFill>
                          <a:latin typeface="Meiryo UI" pitchFamily="34" charset="-128"/>
                          <a:ea typeface="Meiryo UI" pitchFamily="34" charset="-128"/>
                        </a:rPr>
                        <a:t>段階の設定によって併算定の一部対象の点数を減点 </a:t>
                      </a:r>
                      <a:r>
                        <a:rPr lang="en-US" altLang="ja-JP" sz="900" b="0" i="0" u="none" strike="noStrike" dirty="0">
                          <a:solidFill>
                            <a:srgbClr val="000000"/>
                          </a:solidFill>
                          <a:latin typeface="Meiryo UI" pitchFamily="34" charset="-128"/>
                          <a:ea typeface="Meiryo UI" pitchFamily="34" charset="-128"/>
                        </a:rPr>
                        <a:t>(PS)</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156829">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未定 </a:t>
                      </a:r>
                      <a:r>
                        <a:rPr lang="en-US" altLang="ja-JP" sz="900" b="0" i="0" u="none" strike="noStrike" dirty="0">
                          <a:solidFill>
                            <a:srgbClr val="000000"/>
                          </a:solidFill>
                          <a:latin typeface="Meiryo UI" pitchFamily="34" charset="-128"/>
                          <a:ea typeface="Meiryo UI" pitchFamily="34" charset="-128"/>
                        </a:rPr>
                        <a:t>- </a:t>
                      </a:r>
                      <a:r>
                        <a:rPr lang="ja-JP" altLang="en-US" sz="900" b="0" i="0" u="none" strike="noStrike" dirty="0">
                          <a:solidFill>
                            <a:srgbClr val="000000"/>
                          </a:solidFill>
                          <a:latin typeface="Meiryo UI" pitchFamily="34" charset="-128"/>
                          <a:ea typeface="Meiryo UI" pitchFamily="34" charset="-128"/>
                        </a:rPr>
                        <a:t>対象全部の点数を減点 </a:t>
                      </a:r>
                      <a:r>
                        <a:rPr lang="en-US" altLang="ja-JP" sz="900" b="0" i="0" u="none" strike="noStrike" dirty="0">
                          <a:solidFill>
                            <a:srgbClr val="000000"/>
                          </a:solidFill>
                          <a:latin typeface="Meiryo UI" pitchFamily="34" charset="-128"/>
                          <a:ea typeface="Meiryo UI" pitchFamily="34" charset="-128"/>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176274">
                <a:tc>
                  <a:txBody>
                    <a:bodyPr/>
                    <a:lstStyle/>
                    <a:p>
                      <a:pPr algn="ctr" fontAlgn="ctr"/>
                      <a:r>
                        <a:rPr lang="ja-JP" altLang="en-US" sz="900" b="0" i="0" u="none" strike="noStrike">
                          <a:solidFill>
                            <a:srgbClr val="000000"/>
                          </a:solidFill>
                          <a:latin typeface="Meiryo UI" pitchFamily="34" charset="-128"/>
                          <a:ea typeface="Meiryo UI" pitchFamily="34" charset="-128"/>
                        </a:rPr>
                        <a:t>ルールバージョン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a:solidFill>
                            <a:srgbClr val="000000"/>
                          </a:solidFill>
                          <a:latin typeface="Meiryo UI" pitchFamily="34" charset="-128"/>
                          <a:ea typeface="Meiryo UI" pitchFamily="34" charset="-128"/>
                        </a:rPr>
                        <a:t>ルールの改訂履歴を表示するためのバージョンを表示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6274">
                <a:tc>
                  <a:txBody>
                    <a:bodyPr/>
                    <a:lstStyle/>
                    <a:p>
                      <a:pPr algn="ctr" fontAlgn="ctr"/>
                      <a:r>
                        <a:rPr lang="ko-KR" altLang="en-US" sz="900" b="0" i="0" u="none" strike="noStrike">
                          <a:solidFill>
                            <a:srgbClr val="000000"/>
                          </a:solidFill>
                          <a:latin typeface="Meiryo UI" pitchFamily="34" charset="-128"/>
                        </a:rPr>
                        <a:t>実行可否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ルールを使用するかしないかを表示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6274">
                <a:tc>
                  <a:txBody>
                    <a:bodyPr/>
                    <a:lstStyle/>
                    <a:p>
                      <a:pPr algn="ctr" fontAlgn="ctr"/>
                      <a:r>
                        <a:rPr lang="ko-KR" altLang="en-US" sz="900" b="0" i="0" u="none" strike="noStrike">
                          <a:solidFill>
                            <a:srgbClr val="000000"/>
                          </a:solidFill>
                          <a:latin typeface="Meiryo UI" pitchFamily="34" charset="-128"/>
                        </a:rPr>
                        <a:t>処理方法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ルールの処理方式を表示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‘設定</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または</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コーディング</a:t>
                      </a:r>
                      <a:r>
                        <a:rPr lang="en-US" altLang="ja-JP" sz="900" b="0" i="0" u="none" strike="noStrike" dirty="0">
                          <a:solidFill>
                            <a:srgbClr val="000000"/>
                          </a:solidFill>
                          <a:latin typeface="Meiryo UI" pitchFamily="34" charset="-128"/>
                          <a:ea typeface="Meiryo UI" pitchFamily="34" charset="-128"/>
                        </a:rPr>
                        <a:t>'</a:t>
                      </a:r>
                      <a:r>
                        <a:rPr lang="ja-JP" altLang="en-US" sz="900" b="0" i="0" u="none" strike="noStrike" dirty="0">
                          <a:solidFill>
                            <a:srgbClr val="000000"/>
                          </a:solidFill>
                          <a:latin typeface="Meiryo UI" pitchFamily="34" charset="-128"/>
                          <a:ea typeface="Meiryo UI" pitchFamily="34" charset="-128"/>
                        </a:rPr>
                        <a:t>中の</a:t>
                      </a:r>
                      <a:r>
                        <a:rPr lang="en-US" altLang="ja-JP" sz="900" b="0" i="0" u="none" strike="noStrike" dirty="0">
                          <a:solidFill>
                            <a:srgbClr val="000000"/>
                          </a:solidFill>
                          <a:latin typeface="Meiryo UI" pitchFamily="34" charset="-128"/>
                          <a:ea typeface="Meiryo UI" pitchFamily="34" charset="-128"/>
                        </a:rPr>
                        <a:t>1</a:t>
                      </a:r>
                      <a:r>
                        <a:rPr lang="ja-JP" altLang="en-US" sz="900" b="0" i="0" u="none" strike="noStrike" dirty="0" err="1">
                          <a:solidFill>
                            <a:srgbClr val="000000"/>
                          </a:solidFill>
                          <a:latin typeface="Meiryo UI" pitchFamily="34" charset="-128"/>
                          <a:ea typeface="Meiryo UI" pitchFamily="34" charset="-128"/>
                        </a:rPr>
                        <a:t>つを</a:t>
                      </a:r>
                      <a:r>
                        <a:rPr lang="ja-JP" altLang="en-US" sz="900" b="0" i="0" u="none" strike="noStrike" dirty="0">
                          <a:solidFill>
                            <a:srgbClr val="000000"/>
                          </a:solidFill>
                          <a:latin typeface="Meiryo UI" pitchFamily="34" charset="-128"/>
                          <a:ea typeface="Meiryo UI" pitchFamily="34" charset="-128"/>
                        </a:rPr>
                        <a:t>選択 </a:t>
                      </a:r>
                      <a:r>
                        <a:rPr lang="en-US" altLang="ja-JP" sz="900" b="0" i="0" u="none" strike="noStrike" dirty="0">
                          <a:solidFill>
                            <a:srgbClr val="000000"/>
                          </a:solidFill>
                          <a:latin typeface="Meiryo UI" pitchFamily="34" charset="-128"/>
                          <a:ea typeface="Meiryo UI" pitchFamily="34" charset="-128"/>
                        </a:rPr>
                        <a:t>( * </a:t>
                      </a:r>
                      <a:r>
                        <a:rPr lang="ja-JP" altLang="en-US" sz="900" b="0" i="0" u="none" strike="noStrike" dirty="0">
                          <a:solidFill>
                            <a:srgbClr val="000000"/>
                          </a:solidFill>
                          <a:latin typeface="Meiryo UI" pitchFamily="34" charset="-128"/>
                          <a:ea typeface="Meiryo UI" pitchFamily="34" charset="-128"/>
                        </a:rPr>
                        <a:t>設定で固定。 </a:t>
                      </a:r>
                      <a:r>
                        <a:rPr lang="en-US" altLang="ja-JP" sz="900" b="0" i="0" u="none" strike="noStrike" dirty="0">
                          <a:solidFill>
                            <a:srgbClr val="000000"/>
                          </a:solidFill>
                          <a:latin typeface="Meiryo UI" pitchFamily="34" charset="-128"/>
                          <a:ea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6274">
                <a:tc>
                  <a:txBody>
                    <a:bodyPr/>
                    <a:lstStyle/>
                    <a:p>
                      <a:pPr algn="ctr" fontAlgn="ctr"/>
                      <a:r>
                        <a:rPr lang="ko-KR" altLang="en-US" sz="900" b="0" i="0" u="none" strike="noStrike">
                          <a:solidFill>
                            <a:srgbClr val="000000"/>
                          </a:solidFill>
                          <a:latin typeface="Meiryo UI" pitchFamily="34" charset="-128"/>
                        </a:rPr>
                        <a:t>処理</a:t>
                      </a:r>
                      <a:r>
                        <a:rPr lang="ja-JP" altLang="en-US" sz="900" b="0" i="0" u="none" strike="noStrike">
                          <a:solidFill>
                            <a:srgbClr val="000000"/>
                          </a:solidFill>
                          <a:latin typeface="Meiryo UI" pitchFamily="34" charset="-128"/>
                          <a:ea typeface="Meiryo UI" pitchFamily="34" charset="-128"/>
                        </a:rPr>
                        <a:t>クラス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システム領域で省略。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ko-KR" sz="900" b="0" i="0" u="none" strike="noStrike" dirty="0">
                          <a:solidFill>
                            <a:srgbClr val="000000"/>
                          </a:solidFill>
                          <a:latin typeface="Meiryo UI" pitchFamily="34" charset="-128"/>
                          <a:ea typeface="Meiryo UI" pitchFamily="34" charset="-128"/>
                        </a:rPr>
                        <a:t>( * </a:t>
                      </a:r>
                      <a:r>
                        <a:rPr lang="ko-KR" altLang="en-US" sz="900" b="0" i="0" u="none" strike="noStrike" dirty="0">
                          <a:solidFill>
                            <a:srgbClr val="000000"/>
                          </a:solidFill>
                          <a:latin typeface="Meiryo UI" pitchFamily="34" charset="-128"/>
                        </a:rPr>
                        <a:t>空</a:t>
                      </a:r>
                      <a:r>
                        <a:rPr lang="ja-JP" altLang="en-US" sz="900" b="0" i="0" u="none" strike="noStrike" dirty="0">
                          <a:solidFill>
                            <a:srgbClr val="000000"/>
                          </a:solidFill>
                          <a:latin typeface="Meiryo UI" pitchFamily="34" charset="-128"/>
                          <a:ea typeface="Meiryo UI" pitchFamily="34" charset="-128"/>
                        </a:rPr>
                        <a:t>で</a:t>
                      </a:r>
                      <a:r>
                        <a:rPr lang="ko-KR" altLang="en-US" sz="900" b="0" i="0" u="none" strike="noStrike" dirty="0">
                          <a:solidFill>
                            <a:srgbClr val="000000"/>
                          </a:solidFill>
                          <a:latin typeface="Meiryo UI" pitchFamily="34" charset="-128"/>
                        </a:rPr>
                        <a:t>固定。 </a:t>
                      </a:r>
                      <a:r>
                        <a:rPr lang="en-US" altLang="ko-KR" sz="900" b="0" i="0" u="none" strike="noStrike" dirty="0">
                          <a:solidFill>
                            <a:srgbClr val="000000"/>
                          </a:solidFill>
                          <a:latin typeface="Meiryo UI" pitchFamily="34" charset="-128"/>
                          <a:ea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6274">
                <a:tc>
                  <a:txBody>
                    <a:bodyPr/>
                    <a:lstStyle/>
                    <a:p>
                      <a:pPr algn="ctr" fontAlgn="ctr"/>
                      <a:r>
                        <a:rPr lang="ja-JP" altLang="en-US" sz="900" b="0" i="0" u="none" strike="noStrike">
                          <a:solidFill>
                            <a:srgbClr val="000000"/>
                          </a:solidFill>
                          <a:latin typeface="Meiryo UI" pitchFamily="34" charset="-128"/>
                          <a:ea typeface="Meiryo UI" pitchFamily="34" charset="-128"/>
                        </a:rPr>
                        <a:t>ルール </a:t>
                      </a:r>
                      <a:r>
                        <a:rPr lang="ko-KR" altLang="en-US" sz="900" b="0" i="0" u="none" strike="noStrike">
                          <a:solidFill>
                            <a:srgbClr val="000000"/>
                          </a:solidFill>
                          <a:latin typeface="Meiryo UI" pitchFamily="34" charset="-128"/>
                        </a:rPr>
                        <a:t>説明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チェックルールの詳細を表示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ルールの特徴的な点を記載し、注意事項などを記載。</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6274">
                <a:tc>
                  <a:txBody>
                    <a:bodyPr/>
                    <a:lstStyle/>
                    <a:p>
                      <a:pPr algn="ctr" fontAlgn="ctr"/>
                      <a:r>
                        <a:rPr lang="ko-KR" altLang="en-US" sz="900" b="0" i="0" u="none" strike="noStrike">
                          <a:solidFill>
                            <a:srgbClr val="000000"/>
                          </a:solidFill>
                          <a:latin typeface="Meiryo UI" pitchFamily="34" charset="-128"/>
                        </a:rPr>
                        <a:t>地域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適用可能な都道府県と社保、国保、後期高齢者を表示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l" fontAlgn="ctr"/>
                      <a:r>
                        <a:rPr lang="ja-JP" altLang="en-US" sz="900" b="0" i="0" u="none" strike="noStrike" dirty="0">
                          <a:solidFill>
                            <a:srgbClr val="000000"/>
                          </a:solidFill>
                          <a:latin typeface="Meiryo UI" pitchFamily="34" charset="-128"/>
                          <a:ea typeface="Meiryo UI" pitchFamily="34" charset="-128"/>
                        </a:rPr>
                        <a:t>都道府県</a:t>
                      </a:r>
                      <a:r>
                        <a:rPr lang="en-US" altLang="ja-JP" sz="900" b="0" i="0" u="none" strike="noStrike" dirty="0">
                          <a:solidFill>
                            <a:srgbClr val="000000"/>
                          </a:solidFill>
                          <a:latin typeface="Meiryo UI" pitchFamily="34" charset="-128"/>
                          <a:ea typeface="Meiryo UI" pitchFamily="34" charset="-128"/>
                        </a:rPr>
                        <a:t>47</a:t>
                      </a:r>
                      <a:r>
                        <a:rPr lang="ja-JP" altLang="en-US" sz="900" b="0" i="0" u="none" strike="noStrike" dirty="0">
                          <a:solidFill>
                            <a:srgbClr val="000000"/>
                          </a:solidFill>
                          <a:latin typeface="Meiryo UI" pitchFamily="34" charset="-128"/>
                          <a:ea typeface="Meiryo UI" pitchFamily="34" charset="-128"/>
                        </a:rPr>
                        <a:t>と</a:t>
                      </a:r>
                      <a:br>
                        <a:rPr lang="ja-JP" altLang="en-US" sz="900" b="0" i="0" u="none" strike="noStrike" dirty="0">
                          <a:solidFill>
                            <a:srgbClr val="000000"/>
                          </a:solidFill>
                          <a:latin typeface="Meiryo UI" pitchFamily="34" charset="-128"/>
                          <a:ea typeface="Meiryo UI" pitchFamily="34" charset="-128"/>
                        </a:rPr>
                      </a:br>
                      <a:r>
                        <a:rPr lang="ja-JP" altLang="en-US" sz="900" b="0" i="0" u="none" strike="noStrike" dirty="0">
                          <a:solidFill>
                            <a:srgbClr val="000000"/>
                          </a:solidFill>
                          <a:latin typeface="Meiryo UI" pitchFamily="34" charset="-128"/>
                          <a:ea typeface="Meiryo UI" pitchFamily="34" charset="-128"/>
                        </a:rPr>
                        <a:t>社保、</a:t>
                      </a:r>
                      <a:br>
                        <a:rPr lang="ja-JP" altLang="en-US" sz="900" b="0" i="0" u="none" strike="noStrike" dirty="0">
                          <a:solidFill>
                            <a:srgbClr val="000000"/>
                          </a:solidFill>
                          <a:latin typeface="Meiryo UI" pitchFamily="34" charset="-128"/>
                          <a:ea typeface="Meiryo UI" pitchFamily="34" charset="-128"/>
                        </a:rPr>
                      </a:br>
                      <a:r>
                        <a:rPr lang="ja-JP" altLang="en-US" sz="900" b="0" i="0" u="none" strike="noStrike" dirty="0">
                          <a:solidFill>
                            <a:srgbClr val="000000"/>
                          </a:solidFill>
                          <a:latin typeface="Meiryo UI" pitchFamily="34" charset="-128"/>
                          <a:ea typeface="Meiryo UI" pitchFamily="34" charset="-128"/>
                        </a:rPr>
                        <a:t>国保、</a:t>
                      </a:r>
                      <a:br>
                        <a:rPr lang="ja-JP" altLang="en-US" sz="900" b="0" i="0" u="none" strike="noStrike" dirty="0">
                          <a:solidFill>
                            <a:srgbClr val="000000"/>
                          </a:solidFill>
                          <a:latin typeface="Meiryo UI" pitchFamily="34" charset="-128"/>
                          <a:ea typeface="Meiryo UI" pitchFamily="34" charset="-128"/>
                        </a:rPr>
                      </a:br>
                      <a:r>
                        <a:rPr lang="ja-JP" altLang="en-US" sz="900" b="0" i="0" u="none" strike="noStrike" dirty="0">
                          <a:solidFill>
                            <a:srgbClr val="000000"/>
                          </a:solidFill>
                          <a:latin typeface="Meiryo UI" pitchFamily="34" charset="-128"/>
                          <a:ea typeface="Meiryo UI" pitchFamily="34" charset="-128"/>
                        </a:rPr>
                        <a:t>後期高齢者で複数選択</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627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latinLnBrk="1"/>
                      <a:endParaRPr lang="ko-KR" altLang="en-US"/>
                    </a:p>
                  </a:txBody>
                  <a:tcPr/>
                </a:tc>
                <a:extLst>
                  <a:ext uri="{0D108BD9-81ED-4DB2-BD59-A6C34878D82A}">
                    <a16:rowId xmlns:a16="http://schemas.microsoft.com/office/drawing/2014/main" val="10024"/>
                  </a:ext>
                </a:extLst>
              </a:tr>
              <a:tr h="17627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latinLnBrk="1"/>
                      <a:endParaRPr lang="ko-KR" altLang="en-US"/>
                    </a:p>
                  </a:txBody>
                  <a:tcPr/>
                </a:tc>
                <a:extLst>
                  <a:ext uri="{0D108BD9-81ED-4DB2-BD59-A6C34878D82A}">
                    <a16:rowId xmlns:a16="http://schemas.microsoft.com/office/drawing/2014/main" val="10025"/>
                  </a:ext>
                </a:extLst>
              </a:tr>
              <a:tr h="176274">
                <a:tc>
                  <a:txBody>
                    <a:bodyPr/>
                    <a:lstStyle/>
                    <a:p>
                      <a:pPr algn="ctr" fontAlgn="ctr"/>
                      <a:r>
                        <a:rPr lang="ko-KR" altLang="en-US" sz="900" b="0" i="0" u="none" strike="noStrike">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latinLnBrk="1"/>
                      <a:endParaRPr lang="ko-KR" altLang="en-US"/>
                    </a:p>
                  </a:txBody>
                  <a:tcPr/>
                </a:tc>
                <a:extLst>
                  <a:ext uri="{0D108BD9-81ED-4DB2-BD59-A6C34878D82A}">
                    <a16:rowId xmlns:a16="http://schemas.microsoft.com/office/drawing/2014/main" val="10026"/>
                  </a:ext>
                </a:extLst>
              </a:tr>
              <a:tr h="176274">
                <a:tc>
                  <a:txBody>
                    <a:bodyPr/>
                    <a:lstStyle/>
                    <a:p>
                      <a:pPr algn="ctr" fontAlgn="ctr"/>
                      <a:r>
                        <a:rPr lang="ja-JP" altLang="en-US" sz="900" b="0" i="0" u="none" strike="noStrike" dirty="0">
                          <a:solidFill>
                            <a:srgbClr val="000000"/>
                          </a:solidFill>
                          <a:latin typeface="Meiryo UI" pitchFamily="34" charset="-128"/>
                          <a:ea typeface="Meiryo UI" pitchFamily="34" charset="-128"/>
                        </a:rPr>
                        <a:t>該当顧客だけ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表示されている顧客（</a:t>
                      </a:r>
                      <a:r>
                        <a:rPr lang="en-US" altLang="ja-JP" sz="900" b="0" i="0" u="none" strike="noStrike" dirty="0">
                          <a:solidFill>
                            <a:srgbClr val="000000"/>
                          </a:solidFill>
                          <a:latin typeface="Meiryo UI" pitchFamily="34" charset="-128"/>
                          <a:ea typeface="Meiryo UI" pitchFamily="34" charset="-128"/>
                        </a:rPr>
                        <a:t>or</a:t>
                      </a:r>
                      <a:r>
                        <a:rPr lang="ja-JP" altLang="en-US" sz="900" b="0" i="0" u="none" strike="noStrike" dirty="0">
                          <a:solidFill>
                            <a:srgbClr val="000000"/>
                          </a:solidFill>
                          <a:latin typeface="Meiryo UI" pitchFamily="34" charset="-128"/>
                          <a:ea typeface="Meiryo UI" pitchFamily="34" charset="-128"/>
                        </a:rPr>
                        <a:t>保険会社）にのみ適用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お客様コード（</a:t>
                      </a:r>
                      <a:r>
                        <a:rPr lang="en-US" altLang="ja-JP" sz="900" b="0" i="0" u="none" strike="noStrike" dirty="0">
                          <a:solidFill>
                            <a:srgbClr val="000000"/>
                          </a:solidFill>
                          <a:latin typeface="Meiryo UI" pitchFamily="34" charset="-128"/>
                          <a:ea typeface="Meiryo UI" pitchFamily="34" charset="-128"/>
                        </a:rPr>
                        <a:t>HICS</a:t>
                      </a:r>
                      <a:r>
                        <a:rPr lang="ja-JP" altLang="en-US" sz="900" b="0" i="0" u="none" strike="noStrike" dirty="0">
                          <a:solidFill>
                            <a:srgbClr val="000000"/>
                          </a:solidFill>
                          <a:latin typeface="Meiryo UI" pitchFamily="34" charset="-128"/>
                          <a:ea typeface="Meiryo UI" pitchFamily="34" charset="-128"/>
                        </a:rPr>
                        <a:t>システム発行）または、保険者番号表示。</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150941">
                <a:tc>
                  <a:txBody>
                    <a:bodyPr/>
                    <a:lstStyle/>
                    <a:p>
                      <a:pPr algn="ctr" fontAlgn="ctr"/>
                      <a:r>
                        <a:rPr lang="zh-TW" altLang="en-US" sz="900" b="0" i="0" u="none" strike="noStrike">
                          <a:solidFill>
                            <a:srgbClr val="000000"/>
                          </a:solidFill>
                          <a:latin typeface="Meiryo UI" pitchFamily="34" charset="-128"/>
                          <a:ea typeface="Meiryo UI" pitchFamily="34" charset="-128"/>
                        </a:rPr>
                        <a:t>該当顧客除外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ja-JP" altLang="en-US" sz="900" b="0" i="0" u="none" strike="noStrike" dirty="0">
                          <a:solidFill>
                            <a:srgbClr val="000000"/>
                          </a:solidFill>
                          <a:latin typeface="Meiryo UI" pitchFamily="34" charset="-128"/>
                          <a:ea typeface="Meiryo UI" pitchFamily="34" charset="-128"/>
                        </a:rPr>
                        <a:t>表示されている顧客（</a:t>
                      </a:r>
                      <a:r>
                        <a:rPr lang="en-US" altLang="ja-JP" sz="900" b="0" i="0" u="none" strike="noStrike" dirty="0">
                          <a:solidFill>
                            <a:srgbClr val="000000"/>
                          </a:solidFill>
                          <a:latin typeface="Meiryo UI" pitchFamily="34" charset="-128"/>
                          <a:ea typeface="Meiryo UI" pitchFamily="34" charset="-128"/>
                        </a:rPr>
                        <a:t>or</a:t>
                      </a:r>
                      <a:r>
                        <a:rPr lang="ja-JP" altLang="en-US" sz="900" b="0" i="0" u="none" strike="noStrike" dirty="0">
                          <a:solidFill>
                            <a:srgbClr val="000000"/>
                          </a:solidFill>
                          <a:latin typeface="Meiryo UI" pitchFamily="34" charset="-128"/>
                          <a:ea typeface="Meiryo UI" pitchFamily="34" charset="-128"/>
                        </a:rPr>
                        <a:t>保険会社）は、本ルールの適用除外。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900" b="0" i="0" u="none" strike="noStrike" dirty="0">
                          <a:solidFill>
                            <a:srgbClr val="000000"/>
                          </a:solidFill>
                          <a:latin typeface="Meiryo UI" pitchFamily="34"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bl>
          </a:graphicData>
        </a:graphic>
      </p:graphicFrame>
      <p:sp>
        <p:nvSpPr>
          <p:cNvPr id="14" name="슬라이드 번호 개체 틀 13"/>
          <p:cNvSpPr>
            <a:spLocks noGrp="1"/>
          </p:cNvSpPr>
          <p:nvPr>
            <p:ph type="sldNum" sz="quarter" idx="10"/>
          </p:nvPr>
        </p:nvSpPr>
        <p:spPr/>
        <p:txBody>
          <a:bodyPr/>
          <a:lstStyle/>
          <a:p>
            <a:pPr>
              <a:defRPr/>
            </a:pPr>
            <a:fld id="{ADEE2CAF-93BC-4FC3-BC76-4ACC1FC48CE0}" type="slidenum">
              <a:rPr lang="ko-KR" altLang="en-US" smtClean="0"/>
              <a:pPr>
                <a:defRPr/>
              </a:pPr>
              <a:t>158</a:t>
            </a:fld>
            <a:endParaRPr lang="en-US" altLang="ko-KR"/>
          </a:p>
        </p:txBody>
      </p:sp>
      <p:sp>
        <p:nvSpPr>
          <p:cNvPr id="8" name="Text Box 5"/>
          <p:cNvSpPr txBox="1">
            <a:spLocks noChangeArrowheads="1"/>
          </p:cNvSpPr>
          <p:nvPr/>
        </p:nvSpPr>
        <p:spPr bwMode="auto">
          <a:xfrm>
            <a:off x="895351" y="1174750"/>
            <a:ext cx="7889874"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ja-JP" altLang="en-US" sz="1000" b="0" dirty="0">
                <a:solidFill>
                  <a:srgbClr val="003366"/>
                </a:solidFill>
                <a:latin typeface="Meiryo UI" pitchFamily="34" charset="-128"/>
                <a:ea typeface="Meiryo UI" pitchFamily="34" charset="-128"/>
              </a:rPr>
              <a:t>設定方式、コーディング方式の共用であり、ルールの説明と地域別、顧客別にルールを適用するかしないかなどを管理する部分です。</a:t>
            </a:r>
            <a:endParaRPr kumimoji="1" lang="en-US" altLang="ko-KR" sz="1000" b="0" dirty="0">
              <a:solidFill>
                <a:srgbClr val="003366"/>
              </a:solidFill>
              <a:latin typeface="Meiryo UI" pitchFamily="34" charset="-128"/>
              <a:ea typeface="Meiryo UI" pitchFamily="34" charset="-128"/>
            </a:endParaRPr>
          </a:p>
        </p:txBody>
      </p:sp>
      <p:sp>
        <p:nvSpPr>
          <p:cNvPr id="10" name="Rectangle 3"/>
          <p:cNvSpPr>
            <a:spLocks noChangeArrowheads="1"/>
          </p:cNvSpPr>
          <p:nvPr/>
        </p:nvSpPr>
        <p:spPr bwMode="auto">
          <a:xfrm>
            <a:off x="369888" y="898525"/>
            <a:ext cx="52863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ja-JP" sz="900" dirty="0">
                <a:solidFill>
                  <a:schemeClr val="tx1"/>
                </a:solidFill>
                <a:latin typeface="Meiryo UI" pitchFamily="34" charset="-128"/>
                <a:ea typeface="Meiryo UI" pitchFamily="34" charset="-128"/>
                <a:cs typeface="Meiryo" pitchFamily="34" charset="-128"/>
              </a:rPr>
              <a:t>8.2</a:t>
            </a:r>
            <a:endParaRPr kumimoji="1" lang="en-US" altLang="ko-KR" sz="900" dirty="0">
              <a:solidFill>
                <a:schemeClr val="tx1"/>
              </a:solidFill>
              <a:latin typeface="Meiryo UI" pitchFamily="34" charset="-128"/>
              <a:ea typeface="Meiryo UI" pitchFamily="34" charset="-128"/>
              <a:cs typeface="Meiryo" pitchFamily="34" charset="-128"/>
            </a:endParaRPr>
          </a:p>
        </p:txBody>
      </p:sp>
      <p:sp>
        <p:nvSpPr>
          <p:cNvPr id="11" name="Rectangle 4"/>
          <p:cNvSpPr>
            <a:spLocks noChangeArrowheads="1"/>
          </p:cNvSpPr>
          <p:nvPr/>
        </p:nvSpPr>
        <p:spPr bwMode="auto">
          <a:xfrm>
            <a:off x="964734" y="896938"/>
            <a:ext cx="8001466" cy="276225"/>
          </a:xfrm>
          <a:prstGeom prst="rect">
            <a:avLst/>
          </a:prstGeom>
          <a:solidFill>
            <a:srgbClr val="99CCFF"/>
          </a:solidFill>
          <a:ln w="12700">
            <a:noFill/>
            <a:miter lim="800000"/>
            <a:headEnd/>
            <a:tailEnd/>
          </a:ln>
        </p:spPr>
        <p:txBody>
          <a:bodyPr anchor="ctr"/>
          <a:lstStyle/>
          <a:p>
            <a:pPr marL="92075" indent="-92075"/>
            <a:r>
              <a:rPr kumimoji="1" lang="ja-JP" altLang="en-US" b="0" dirty="0">
                <a:solidFill>
                  <a:srgbClr val="003366"/>
                </a:solidFill>
                <a:latin typeface="Meiryo UI" panose="020B0604030504040204" pitchFamily="50" charset="-128"/>
                <a:ea typeface="Meiryo UI" panose="020B0604030504040204" pitchFamily="50" charset="-128"/>
              </a:rPr>
              <a:t>ルール基本情報 </a:t>
            </a:r>
            <a:r>
              <a:rPr kumimoji="1" lang="en-US" altLang="ja-JP" b="0" dirty="0">
                <a:solidFill>
                  <a:srgbClr val="003366"/>
                </a:solidFill>
                <a:latin typeface="Meiryo UI" panose="020B0604030504040204" pitchFamily="50" charset="-128"/>
                <a:ea typeface="Meiryo UI" panose="020B0604030504040204" pitchFamily="50" charset="-128"/>
              </a:rPr>
              <a:t>– </a:t>
            </a:r>
            <a:r>
              <a:rPr kumimoji="1" lang="ja-JP" altLang="en-US" b="0" dirty="0">
                <a:solidFill>
                  <a:srgbClr val="003366"/>
                </a:solidFill>
                <a:latin typeface="Meiryo UI" panose="020B0604030504040204" pitchFamily="50" charset="-128"/>
                <a:ea typeface="Meiryo UI" panose="020B0604030504040204" pitchFamily="50" charset="-128"/>
              </a:rPr>
              <a:t>項目説明</a:t>
            </a:r>
            <a:endParaRPr kumimoji="1" lang="ko-KR" altLang="en-US" b="0" dirty="0">
              <a:solidFill>
                <a:srgbClr val="003399"/>
              </a:solidFill>
              <a:latin typeface="Meiryo UI" panose="020B0604030504040204" pitchFamily="50" charset="-128"/>
              <a:ea typeface="ＭＳ ゴシック" pitchFamily="49" charset="-128"/>
            </a:endParaRPr>
          </a:p>
        </p:txBody>
      </p:sp>
    </p:spTree>
  </p:cSld>
  <p:clrMapOvr>
    <a:masterClrMapping/>
  </p:clrMapOvr>
</p:sld>
</file>

<file path=ppt/theme/theme1.xml><?xml version="1.0" encoding="utf-8"?>
<a:theme xmlns:a="http://schemas.openxmlformats.org/drawingml/2006/main" name="TANDBERG_Template_White">
  <a:themeElements>
    <a:clrScheme name="">
      <a:dk1>
        <a:srgbClr val="808080"/>
      </a:dk1>
      <a:lt1>
        <a:srgbClr val="FFFFFF"/>
      </a:lt1>
      <a:dk2>
        <a:srgbClr val="000000"/>
      </a:dk2>
      <a:lt2>
        <a:srgbClr val="FFFFFF"/>
      </a:lt2>
      <a:accent1>
        <a:srgbClr val="55989E"/>
      </a:accent1>
      <a:accent2>
        <a:srgbClr val="897CB1"/>
      </a:accent2>
      <a:accent3>
        <a:srgbClr val="AAAAAA"/>
      </a:accent3>
      <a:accent4>
        <a:srgbClr val="DADADA"/>
      </a:accent4>
      <a:accent5>
        <a:srgbClr val="B4CACC"/>
      </a:accent5>
      <a:accent6>
        <a:srgbClr val="7C70A0"/>
      </a:accent6>
      <a:hlink>
        <a:srgbClr val="6B8DBA"/>
      </a:hlink>
      <a:folHlink>
        <a:srgbClr val="9CA360"/>
      </a:folHlink>
    </a:clrScheme>
    <a:fontScheme name="TANDBERG_Template_Whit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bg1"/>
          </a:solidFill>
          <a:miter lim="800000"/>
          <a:headEnd/>
          <a:tailEnd/>
        </a:ln>
        <a:effectLst/>
      </a:spPr>
      <a:bodyPr wrap="square" rtlCol="0" anchor="ctr">
        <a:noAutofit/>
      </a:bodyPr>
      <a:lstStyle>
        <a:defPPr algn="ctr">
          <a:defRPr/>
        </a:defPPr>
      </a:lstStyle>
    </a:spDef>
    <a:lnDef>
      <a:spPr bwMode="auto">
        <a:solidFill>
          <a:schemeClr val="accent1"/>
        </a:solidFill>
        <a:ln w="9525" cap="flat" cmpd="sng" algn="ctr">
          <a:solidFill>
            <a:srgbClr val="FF0000"/>
          </a:solidFill>
          <a:prstDash val="solid"/>
          <a:round/>
          <a:headEnd type="triangle" w="med" len="med"/>
          <a:tailEnd type="none" w="med" len="med"/>
        </a:ln>
        <a:effectLst/>
      </a:spPr>
      <a:bodyPr/>
      <a:lstStyle/>
    </a:lnDef>
  </a:objectDefaults>
  <a:extraClrSchemeLst>
    <a:extraClrScheme>
      <a:clrScheme name="TANDBERG_Template_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NDBERG_Template_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NDBERG_Template_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NDBERG_Template_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NDBERG_Template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NDBERG_Template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NDBERG_Template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바다</Template>
  <TotalTime>44416</TotalTime>
  <Words>8824</Words>
  <Application>Microsoft Office PowerPoint</Application>
  <PresentationFormat>画面に合わせる (4:3)</PresentationFormat>
  <Paragraphs>2271</Paragraphs>
  <Slides>83</Slides>
  <Notes>83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83</vt:i4>
      </vt:variant>
    </vt:vector>
  </HeadingPairs>
  <TitlesOfParts>
    <vt:vector size="93" baseType="lpstr">
      <vt:lpstr>굴림</vt:lpstr>
      <vt:lpstr>굴림체</vt:lpstr>
      <vt:lpstr>맑은 고딕</vt:lpstr>
      <vt:lpstr>Meiryo UI</vt:lpstr>
      <vt:lpstr>ＭＳ ゴシック</vt:lpstr>
      <vt:lpstr>Meiryo</vt:lpstr>
      <vt:lpstr>Lucida Sans</vt:lpstr>
      <vt:lpstr>Times New Roman</vt:lpstr>
      <vt:lpstr>Wingdings</vt:lpstr>
      <vt:lpstr>TANDBERG_Template_White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9047018</cp:lastModifiedBy>
  <cp:revision>2705</cp:revision>
  <dcterms:created xsi:type="dcterms:W3CDTF">2002-08-15T12:43:06Z</dcterms:created>
  <dcterms:modified xsi:type="dcterms:W3CDTF">2018-01-23T01:06:11Z</dcterms:modified>
</cp:coreProperties>
</file>