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072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17">
          <p15:clr>
            <a:srgbClr val="A4A3A4"/>
          </p15:clr>
        </p15:guide>
        <p15:guide id="2" pos="3863">
          <p15:clr>
            <a:srgbClr val="A4A3A4"/>
          </p15:clr>
        </p15:guide>
      </p15:sldGuideLst>
    </p:ext>
    <p:ext uri="GoogleSlidesCustomDataVersion2">
      <go:slidesCustomData xmlns:go="http://customooxmlschemas.google.com/" r:id="rId20" roundtripDataSignature="AMtx7mjMPCIfToIZNE732Tv7GyQmkOJ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6B2C8E-E030-470F-B6B8-DE823FC87BBD}">
  <a:tblStyle styleId="{036B2C8E-E030-470F-B6B8-DE823FC87BBD}" styleName="Table_0">
    <a:wholeTbl>
      <a:tcTxStyle b="off" i="off">
        <a:font>
          <a:latin typeface="游ゴシック"/>
          <a:ea typeface="游ゴシック"/>
          <a:cs typeface="游ゴシック"/>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游ゴシック"/>
          <a:ea typeface="游ゴシック"/>
          <a:cs typeface="游ゴシック"/>
        </a:font>
        <a:schemeClr val="lt1"/>
      </a:tcTxStyle>
      <a:tcStyle>
        <a:fill>
          <a:solidFill>
            <a:schemeClr val="accent1"/>
          </a:solidFill>
        </a:fill>
      </a:tcStyle>
    </a:lastCol>
    <a:firstCol>
      <a:tcTxStyle b="on" i="off">
        <a:font>
          <a:latin typeface="游ゴシック"/>
          <a:ea typeface="游ゴシック"/>
          <a:cs typeface="游ゴシック"/>
        </a:font>
        <a:schemeClr val="lt1"/>
      </a:tcTxStyle>
      <a:tcStyle>
        <a:fill>
          <a:solidFill>
            <a:schemeClr val="accent1"/>
          </a:solidFill>
        </a:fill>
      </a:tcStyle>
    </a:firstCol>
    <a:lastRow>
      <a:tcTxStyle b="on" i="off">
        <a:font>
          <a:latin typeface="游ゴシック"/>
          <a:ea typeface="游ゴシック"/>
          <a:cs typeface="游ゴシック"/>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游ゴシック"/>
          <a:ea typeface="游ゴシック"/>
          <a:cs typeface="游ゴシック"/>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17" orient="horz"/>
        <p:guide pos="3863"/>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ja-JP" sz="1400" b="1" dirty="0">
                <a:solidFill>
                  <a:schemeClr val="tx1"/>
                </a:solidFill>
                <a:latin typeface="メイリオ" panose="020B0604030504040204" pitchFamily="50" charset="-128"/>
                <a:ea typeface="メイリオ" panose="020B0604030504040204" pitchFamily="50" charset="-128"/>
              </a:rPr>
              <a:t>費用対効果</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0.10598043799212598"/>
          <c:y val="0.13029892389037068"/>
          <c:w val="0.87683206200787389"/>
          <c:h val="0.81576629226976505"/>
        </c:manualLayout>
      </c:layout>
      <c:barChart>
        <c:barDir val="col"/>
        <c:grouping val="clustered"/>
        <c:varyColors val="0"/>
        <c:ser>
          <c:idx val="0"/>
          <c:order val="0"/>
          <c:tx>
            <c:strRef>
              <c:f>Sheet1!$B$1</c:f>
              <c:strCache>
                <c:ptCount val="1"/>
                <c:pt idx="0">
                  <c:v>初年度</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Sheet1!$B$2:$B$4</c:f>
              <c:numCache>
                <c:formatCode>#,##0"万円";[Red]"▲"#,##0"万円"</c:formatCode>
                <c:ptCount val="3"/>
                <c:pt idx="0" formatCode="#,##0.0&quot;万円&quot;">
                  <c:v>14.4</c:v>
                </c:pt>
                <c:pt idx="1">
                  <c:v>-84</c:v>
                </c:pt>
                <c:pt idx="2" formatCode="#,##0.0&quot;万円&quot;;[Red]&quot;▲&quot;#,##0.0&quot;万円&quot;">
                  <c:v>-69.599999999999994</c:v>
                </c:pt>
              </c:numCache>
            </c:numRef>
          </c:val>
          <c:extLst>
            <c:ext xmlns:c16="http://schemas.microsoft.com/office/drawing/2014/chart" uri="{C3380CC4-5D6E-409C-BE32-E72D297353CC}">
              <c16:uniqueId val="{00000000-5541-495C-9D94-AB6628A7DE30}"/>
            </c:ext>
          </c:extLst>
        </c:ser>
        <c:ser>
          <c:idx val="1"/>
          <c:order val="1"/>
          <c:tx>
            <c:strRef>
              <c:f>Sheet1!$C$1</c:f>
              <c:strCache>
                <c:ptCount val="1"/>
                <c:pt idx="0">
                  <c:v>２年度</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Sheet1!$C$2:$C$4</c:f>
              <c:numCache>
                <c:formatCode>#,##0"万円";[Red]"▲"#,##0"万円"</c:formatCode>
                <c:ptCount val="3"/>
                <c:pt idx="0" formatCode="#,##0.0&quot;万円&quot;">
                  <c:v>24</c:v>
                </c:pt>
                <c:pt idx="1">
                  <c:v>-168</c:v>
                </c:pt>
                <c:pt idx="2" formatCode="#,##0.0&quot;万円&quot;;[Red]&quot;▲&quot;#,##0.0&quot;万円&quot;">
                  <c:v>-144</c:v>
                </c:pt>
              </c:numCache>
            </c:numRef>
          </c:val>
          <c:extLst>
            <c:ext xmlns:c16="http://schemas.microsoft.com/office/drawing/2014/chart" uri="{C3380CC4-5D6E-409C-BE32-E72D297353CC}">
              <c16:uniqueId val="{00000001-5541-495C-9D94-AB6628A7DE30}"/>
            </c:ext>
          </c:extLst>
        </c:ser>
        <c:ser>
          <c:idx val="2"/>
          <c:order val="2"/>
          <c:tx>
            <c:strRef>
              <c:f>Sheet1!$D$1</c:f>
              <c:strCache>
                <c:ptCount val="1"/>
                <c:pt idx="0">
                  <c:v>３年度</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CB35-4CA9-8943-04028DB469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Sheet1!$D$2:$D$4</c:f>
              <c:numCache>
                <c:formatCode>#,##0"万円";[Red]"▲"#,##0"万円"</c:formatCode>
                <c:ptCount val="3"/>
                <c:pt idx="0" formatCode="#,##0.0&quot;万円&quot;">
                  <c:v>33.6</c:v>
                </c:pt>
                <c:pt idx="1">
                  <c:v>-252</c:v>
                </c:pt>
                <c:pt idx="2" formatCode="#,##0.0&quot;万円&quot;;[Red]&quot;▲&quot;#,##0.0&quot;万円&quot;">
                  <c:v>-218.4</c:v>
                </c:pt>
              </c:numCache>
            </c:numRef>
          </c:val>
          <c:extLst>
            <c:ext xmlns:c16="http://schemas.microsoft.com/office/drawing/2014/chart" uri="{C3380CC4-5D6E-409C-BE32-E72D297353CC}">
              <c16:uniqueId val="{00000002-5541-495C-9D94-AB6628A7DE30}"/>
            </c:ext>
          </c:extLst>
        </c:ser>
        <c:dLbls>
          <c:dLblPos val="outEnd"/>
          <c:showLegendKey val="0"/>
          <c:showVal val="1"/>
          <c:showCatName val="0"/>
          <c:showSerName val="0"/>
          <c:showPercent val="0"/>
          <c:showBubbleSize val="0"/>
        </c:dLbls>
        <c:gapWidth val="100"/>
        <c:overlap val="-24"/>
        <c:axId val="493159856"/>
        <c:axId val="1734363456"/>
      </c:barChart>
      <c:catAx>
        <c:axId val="49315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crossAx val="1734363456"/>
        <c:crosses val="autoZero"/>
        <c:auto val="1"/>
        <c:lblAlgn val="ctr"/>
        <c:lblOffset val="100"/>
        <c:noMultiLvlLbl val="0"/>
      </c:catAx>
      <c:valAx>
        <c:axId val="1734363456"/>
        <c:scaling>
          <c:orientation val="minMax"/>
        </c:scaling>
        <c:delete val="0"/>
        <c:axPos val="l"/>
        <c:majorGridlines>
          <c:spPr>
            <a:ln w="9525" cap="flat" cmpd="sng" algn="ctr">
              <a:solidFill>
                <a:schemeClr val="tx1">
                  <a:lumMod val="15000"/>
                  <a:lumOff val="85000"/>
                </a:schemeClr>
              </a:solidFill>
              <a:round/>
            </a:ln>
            <a:effectLst/>
          </c:spPr>
        </c:majorGridlines>
        <c:numFmt formatCode="#,##0.0&quot;万円&quot;;[Red]&quot;▲&quot;#,##0.0&quot;万円&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crossAx val="493159856"/>
        <c:crosses val="autoZero"/>
        <c:crossBetween val="between"/>
      </c:valAx>
      <c:spPr>
        <a:noFill/>
        <a:ln>
          <a:noFill/>
        </a:ln>
        <a:effectLst/>
      </c:spPr>
    </c:plotArea>
    <c:legend>
      <c:legendPos val="b"/>
      <c:layout>
        <c:manualLayout>
          <c:xMode val="edge"/>
          <c:yMode val="edge"/>
          <c:x val="0.31943198576597626"/>
          <c:y val="0.85157554431523308"/>
          <c:w val="0.24402742927431911"/>
          <c:h val="9.2097748501081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ja-JP" altLang="en-US" sz="1400" dirty="0">
                <a:latin typeface="メイリオ" panose="020B0604030504040204" pitchFamily="50" charset="-128"/>
                <a:ea typeface="メイリオ" panose="020B0604030504040204" pitchFamily="50" charset="-128"/>
              </a:rPr>
              <a:t>費用対効果</a:t>
            </a:r>
            <a:endParaRPr lang="ja-JP" sz="1400" dirty="0">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ja-JP"/>
        </a:p>
      </c:txPr>
    </c:title>
    <c:autoTitleDeleted val="0"/>
    <c:plotArea>
      <c:layout>
        <c:manualLayout>
          <c:layoutTarget val="inner"/>
          <c:xMode val="edge"/>
          <c:yMode val="edge"/>
          <c:x val="0.10598043799212598"/>
          <c:y val="0.13029892389037068"/>
          <c:w val="0.87683206200787389"/>
          <c:h val="0.81576629226976505"/>
        </c:manualLayout>
      </c:layout>
      <c:barChart>
        <c:barDir val="col"/>
        <c:grouping val="clustered"/>
        <c:varyColors val="0"/>
        <c:ser>
          <c:idx val="0"/>
          <c:order val="0"/>
          <c:tx>
            <c:strRef>
              <c:f>Sheet1!$B$1</c:f>
              <c:strCache>
                <c:ptCount val="1"/>
                <c:pt idx="0">
                  <c:v>初年度</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Sheet1!$B$2:$B$4</c:f>
              <c:numCache>
                <c:formatCode>#,##0"万円";[Red]"▲"#,##0"万円"</c:formatCode>
                <c:ptCount val="3"/>
                <c:pt idx="0" formatCode="#,##0&quot;万円&quot;">
                  <c:v>190</c:v>
                </c:pt>
                <c:pt idx="1">
                  <c:v>-420</c:v>
                </c:pt>
                <c:pt idx="2">
                  <c:v>-230</c:v>
                </c:pt>
              </c:numCache>
            </c:numRef>
          </c:val>
          <c:extLst>
            <c:ext xmlns:c16="http://schemas.microsoft.com/office/drawing/2014/chart" uri="{C3380CC4-5D6E-409C-BE32-E72D297353CC}">
              <c16:uniqueId val="{00000000-5541-495C-9D94-AB6628A7DE30}"/>
            </c:ext>
          </c:extLst>
        </c:ser>
        <c:ser>
          <c:idx val="1"/>
          <c:order val="1"/>
          <c:tx>
            <c:strRef>
              <c:f>Sheet1!$C$1</c:f>
              <c:strCache>
                <c:ptCount val="1"/>
                <c:pt idx="0">
                  <c:v>２年度</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Sheet1!$C$2:$C$4</c:f>
              <c:numCache>
                <c:formatCode>#,##0"万円";[Red]"▲"#,##0"万円"</c:formatCode>
                <c:ptCount val="3"/>
                <c:pt idx="0" formatCode="#,##0&quot;万円&quot;">
                  <c:v>285</c:v>
                </c:pt>
                <c:pt idx="1">
                  <c:v>-840</c:v>
                </c:pt>
                <c:pt idx="2">
                  <c:v>-555</c:v>
                </c:pt>
              </c:numCache>
            </c:numRef>
          </c:val>
          <c:extLst>
            <c:ext xmlns:c16="http://schemas.microsoft.com/office/drawing/2014/chart" uri="{C3380CC4-5D6E-409C-BE32-E72D297353CC}">
              <c16:uniqueId val="{00000001-5541-495C-9D94-AB6628A7DE30}"/>
            </c:ext>
          </c:extLst>
        </c:ser>
        <c:ser>
          <c:idx val="2"/>
          <c:order val="2"/>
          <c:tx>
            <c:strRef>
              <c:f>Sheet1!$D$1</c:f>
              <c:strCache>
                <c:ptCount val="1"/>
                <c:pt idx="0">
                  <c:v>３年度</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導入費用</c:v>
                </c:pt>
                <c:pt idx="1">
                  <c:v>削減額</c:v>
                </c:pt>
                <c:pt idx="2">
                  <c:v>導入効果</c:v>
                </c:pt>
              </c:strCache>
            </c:strRef>
          </c:cat>
          <c:val>
            <c:numRef>
              <c:f>Sheet1!$D$2:$D$4</c:f>
              <c:numCache>
                <c:formatCode>#,##0"万円";[Red]"▲"#,##0"万円"</c:formatCode>
                <c:ptCount val="3"/>
                <c:pt idx="0" formatCode="#,##0&quot;万円&quot;">
                  <c:v>380</c:v>
                </c:pt>
                <c:pt idx="1">
                  <c:v>-1260</c:v>
                </c:pt>
                <c:pt idx="2">
                  <c:v>-880</c:v>
                </c:pt>
              </c:numCache>
            </c:numRef>
          </c:val>
          <c:extLst>
            <c:ext xmlns:c16="http://schemas.microsoft.com/office/drawing/2014/chart" uri="{C3380CC4-5D6E-409C-BE32-E72D297353CC}">
              <c16:uniqueId val="{00000002-5541-495C-9D94-AB6628A7DE30}"/>
            </c:ext>
          </c:extLst>
        </c:ser>
        <c:dLbls>
          <c:dLblPos val="outEnd"/>
          <c:showLegendKey val="0"/>
          <c:showVal val="1"/>
          <c:showCatName val="0"/>
          <c:showSerName val="0"/>
          <c:showPercent val="0"/>
          <c:showBubbleSize val="0"/>
        </c:dLbls>
        <c:gapWidth val="100"/>
        <c:overlap val="-24"/>
        <c:axId val="493159856"/>
        <c:axId val="1734363456"/>
      </c:barChart>
      <c:catAx>
        <c:axId val="4931598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crossAx val="1734363456"/>
        <c:crosses val="autoZero"/>
        <c:auto val="1"/>
        <c:lblAlgn val="ctr"/>
        <c:lblOffset val="100"/>
        <c:noMultiLvlLbl val="0"/>
      </c:catAx>
      <c:valAx>
        <c:axId val="1734363456"/>
        <c:scaling>
          <c:orientation val="minMax"/>
        </c:scaling>
        <c:delete val="0"/>
        <c:axPos val="l"/>
        <c:majorGridlines>
          <c:spPr>
            <a:ln w="9525" cap="flat" cmpd="sng" algn="ctr">
              <a:solidFill>
                <a:schemeClr val="tx2">
                  <a:lumMod val="15000"/>
                  <a:lumOff val="85000"/>
                </a:schemeClr>
              </a:solidFill>
              <a:round/>
            </a:ln>
            <a:effectLst/>
          </c:spPr>
        </c:majorGridlines>
        <c:numFmt formatCode="#,##0&quot;万円&quot;;[Red]&quot;▲&quot;#,##0&quot;万円&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crossAx val="493159856"/>
        <c:crosses val="autoZero"/>
        <c:crossBetween val="between"/>
      </c:valAx>
      <c:spPr>
        <a:noFill/>
        <a:ln>
          <a:noFill/>
        </a:ln>
        <a:effectLst/>
      </c:spPr>
    </c:plotArea>
    <c:legend>
      <c:legendPos val="b"/>
      <c:layout>
        <c:manualLayout>
          <c:xMode val="edge"/>
          <c:yMode val="edge"/>
          <c:x val="0.70667950295275594"/>
          <c:y val="2.1754868626740548E-2"/>
          <c:w val="0.2552562160734072"/>
          <c:h val="0.103014758211383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9787" cy="498693"/>
          </a:xfrm>
          <a:prstGeom prst="rect">
            <a:avLst/>
          </a:prstGeom>
          <a:noFill/>
          <a:ln>
            <a:noFill/>
          </a:ln>
        </p:spPr>
        <p:txBody>
          <a:bodyPr anchorCtr="0" anchor="t" bIns="47825" lIns="95675" spcFirstLastPara="1" rIns="95675" wrap="square" tIns="478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5839" y="0"/>
            <a:ext cx="2949787" cy="498693"/>
          </a:xfrm>
          <a:prstGeom prst="rect">
            <a:avLst/>
          </a:prstGeom>
          <a:noFill/>
          <a:ln>
            <a:noFill/>
          </a:ln>
        </p:spPr>
        <p:txBody>
          <a:bodyPr anchorCtr="0" anchor="t" bIns="47825" lIns="95675" spcFirstLastPara="1" rIns="95675" wrap="square" tIns="47825">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720" y="4783307"/>
            <a:ext cx="5445760" cy="3913614"/>
          </a:xfrm>
          <a:prstGeom prst="rect">
            <a:avLst/>
          </a:prstGeom>
          <a:noFill/>
          <a:ln>
            <a:noFill/>
          </a:ln>
        </p:spPr>
        <p:txBody>
          <a:bodyPr anchorCtr="0" anchor="t" bIns="47825" lIns="95675" spcFirstLastPara="1" rIns="95675" wrap="square" tIns="478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9440647"/>
            <a:ext cx="2949787" cy="498691"/>
          </a:xfrm>
          <a:prstGeom prst="rect">
            <a:avLst/>
          </a:prstGeom>
          <a:noFill/>
          <a:ln>
            <a:noFill/>
          </a:ln>
        </p:spPr>
        <p:txBody>
          <a:bodyPr anchorCtr="0" anchor="b" bIns="47825" lIns="95675" spcFirstLastPara="1" rIns="95675" wrap="square" tIns="478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5839" y="9440647"/>
            <a:ext cx="2949787" cy="498691"/>
          </a:xfrm>
          <a:prstGeom prst="rect">
            <a:avLst/>
          </a:prstGeom>
          <a:noFill/>
          <a:ln>
            <a:noFill/>
          </a:ln>
        </p:spPr>
        <p:txBody>
          <a:bodyPr anchorCtr="0" anchor="b" bIns="47825" lIns="95675" spcFirstLastPara="1" rIns="95675" wrap="square" tIns="47825">
            <a:noAutofit/>
          </a:bodyPr>
          <a:lstStyle/>
          <a:p>
            <a:pPr indent="0" lvl="0" marL="0" marR="0" rtl="0" algn="r">
              <a:spcBef>
                <a:spcPts val="0"/>
              </a:spcBef>
              <a:spcAft>
                <a:spcPts val="0"/>
              </a:spcAft>
              <a:buNone/>
            </a:pPr>
            <a:fld id="{00000000-1234-1234-1234-123412341234}" type="slidenum">
              <a:rPr b="0" i="0" lang="ja-JP"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247" name="Google Shape;247;p11: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261" name="Google Shape;261;p12: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0720" y="4783307"/>
            <a:ext cx="5445760" cy="3913614"/>
          </a:xfrm>
          <a:prstGeom prst="rect">
            <a:avLst/>
          </a:prstGeom>
        </p:spPr>
        <p:txBody>
          <a:bodyPr anchorCtr="0" anchor="t" bIns="47825" lIns="95675" spcFirstLastPara="1" rIns="95675" wrap="square" tIns="478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422275" y="1243013"/>
            <a:ext cx="5962650"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pic>
        <p:nvPicPr>
          <p:cNvPr id="19" name="Google Shape;19;p15"/>
          <p:cNvPicPr preferRelativeResize="0"/>
          <p:nvPr/>
        </p:nvPicPr>
        <p:blipFill rotWithShape="1">
          <a:blip r:embed="rId2">
            <a:alphaModFix/>
          </a:blip>
          <a:srcRect b="0" l="0" r="0" t="0"/>
          <a:stretch/>
        </p:blipFill>
        <p:spPr>
          <a:xfrm>
            <a:off x="1" y="-21336"/>
            <a:ext cx="12191999" cy="68793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7" name="Shape 77"/>
        <p:cNvGrpSpPr/>
        <p:nvPr/>
      </p:nvGrpSpPr>
      <p:grpSpPr>
        <a:xfrm>
          <a:off x="0" y="0"/>
          <a:ext cx="0" cy="0"/>
          <a:chOff x="0" y="0"/>
          <a:chExt cx="0" cy="0"/>
        </a:xfrm>
      </p:grpSpPr>
      <p:sp>
        <p:nvSpPr>
          <p:cNvPr id="78" name="Google Shape;7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83" name="Shape 83"/>
        <p:cNvGrpSpPr/>
        <p:nvPr/>
      </p:nvGrpSpPr>
      <p:grpSpPr>
        <a:xfrm>
          <a:off x="0" y="0"/>
          <a:ext cx="0" cy="0"/>
          <a:chOff x="0" y="0"/>
          <a:chExt cx="0" cy="0"/>
        </a:xfrm>
      </p:grpSpPr>
      <p:sp>
        <p:nvSpPr>
          <p:cNvPr id="84" name="Google Shape;84;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0" name="Shape 20"/>
        <p:cNvGrpSpPr/>
        <p:nvPr/>
      </p:nvGrpSpPr>
      <p:grpSpPr>
        <a:xfrm>
          <a:off x="0" y="0"/>
          <a:ext cx="0" cy="0"/>
          <a:chOff x="0" y="0"/>
          <a:chExt cx="0" cy="0"/>
        </a:xfrm>
      </p:grpSpPr>
      <p:sp>
        <p:nvSpPr>
          <p:cNvPr id="21" name="Google Shape;2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pic>
        <p:nvPicPr>
          <p:cNvPr id="26" name="Google Shape;26;p16"/>
          <p:cNvPicPr preferRelativeResize="0"/>
          <p:nvPr/>
        </p:nvPicPr>
        <p:blipFill rotWithShape="1">
          <a:blip r:embed="rId2">
            <a:alphaModFix/>
          </a:blip>
          <a:srcRect b="0" l="0" r="0" t="0"/>
          <a:stretch/>
        </p:blipFill>
        <p:spPr>
          <a:xfrm>
            <a:off x="11128425" y="63849"/>
            <a:ext cx="990480" cy="197511"/>
          </a:xfrm>
          <a:prstGeom prst="rect">
            <a:avLst/>
          </a:prstGeom>
          <a:noFill/>
          <a:ln>
            <a:noFill/>
          </a:ln>
        </p:spPr>
      </p:pic>
      <p:sp>
        <p:nvSpPr>
          <p:cNvPr id="27" name="Google Shape;27;p16"/>
          <p:cNvSpPr txBox="1"/>
          <p:nvPr/>
        </p:nvSpPr>
        <p:spPr>
          <a:xfrm>
            <a:off x="129209" y="6535252"/>
            <a:ext cx="4711148" cy="25391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ja-JP" sz="1050" u="none" cap="none" strike="noStrike">
                <a:solidFill>
                  <a:srgbClr val="AEABAB"/>
                </a:solidFill>
                <a:latin typeface="Meiryo"/>
                <a:ea typeface="Meiryo"/>
                <a:cs typeface="Meiryo"/>
                <a:sym typeface="Meiryo"/>
              </a:rPr>
              <a:t>Copyright@2024 DX CARE Co.,Ltd.All Rights Resarved.</a:t>
            </a:r>
            <a:endParaRPr sz="1050">
              <a:solidFill>
                <a:srgbClr val="AEABAB"/>
              </a:solidFill>
              <a:latin typeface="Meiryo"/>
              <a:ea typeface="Meiryo"/>
              <a:cs typeface="Meiryo"/>
              <a:sym typeface="Meiryo"/>
            </a:endParaRPr>
          </a:p>
        </p:txBody>
      </p:sp>
      <p:sp>
        <p:nvSpPr>
          <p:cNvPr id="28" name="Google Shape;28;p16"/>
          <p:cNvSpPr/>
          <p:nvPr/>
        </p:nvSpPr>
        <p:spPr>
          <a:xfrm>
            <a:off x="624840" y="108890"/>
            <a:ext cx="147320" cy="447040"/>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9" name="Google Shape;29;p16"/>
          <p:cNvCxnSpPr/>
          <p:nvPr/>
        </p:nvCxnSpPr>
        <p:spPr>
          <a:xfrm>
            <a:off x="924560" y="609379"/>
            <a:ext cx="10368280" cy="0"/>
          </a:xfrm>
          <a:prstGeom prst="straightConnector1">
            <a:avLst/>
          </a:prstGeom>
          <a:noFill/>
          <a:ln cap="flat" cmpd="sng" w="63500">
            <a:solidFill>
              <a:srgbClr val="0000FF"/>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8" name="Shape 58"/>
        <p:cNvGrpSpPr/>
        <p:nvPr/>
      </p:nvGrpSpPr>
      <p:grpSpPr>
        <a:xfrm>
          <a:off x="0" y="0"/>
          <a:ext cx="0" cy="0"/>
          <a:chOff x="0" y="0"/>
          <a:chExt cx="0" cy="0"/>
        </a:xfrm>
      </p:grpSpPr>
      <p:sp>
        <p:nvSpPr>
          <p:cNvPr id="59" name="Google Shape;5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70" name="Shape 70"/>
        <p:cNvGrpSpPr/>
        <p:nvPr/>
      </p:nvGrpSpPr>
      <p:grpSpPr>
        <a:xfrm>
          <a:off x="0" y="0"/>
          <a:ext cx="0" cy="0"/>
          <a:chOff x="0" y="0"/>
          <a:chExt cx="0" cy="0"/>
        </a:xfrm>
      </p:grpSpPr>
      <p:sp>
        <p:nvSpPr>
          <p:cNvPr id="71" name="Google Shape;71;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3"/>
          <p:cNvSpPr/>
          <p:nvPr>
            <p:ph idx="2" type="pic"/>
          </p:nvPr>
        </p:nvSpPr>
        <p:spPr>
          <a:xfrm>
            <a:off x="5183188" y="987425"/>
            <a:ext cx="6172200" cy="4873625"/>
          </a:xfrm>
          <a:prstGeom prst="rect">
            <a:avLst/>
          </a:prstGeom>
          <a:noFill/>
          <a:ln>
            <a:noFill/>
          </a:ln>
        </p:spPr>
      </p:sp>
      <p:sp>
        <p:nvSpPr>
          <p:cNvPr id="73" name="Google Shape;73;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94" name="Google Shape;94;p1"/>
          <p:cNvSpPr txBox="1"/>
          <p:nvPr/>
        </p:nvSpPr>
        <p:spPr>
          <a:xfrm>
            <a:off x="719328" y="2957171"/>
            <a:ext cx="10753344" cy="11387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chemeClr val="lt1"/>
              </a:buClr>
              <a:buSzPts val="3200"/>
              <a:buFont typeface="Meiryo"/>
              <a:buNone/>
            </a:pPr>
            <a:r>
              <a:rPr b="0" i="0" lang="ja-JP" sz="3200" u="none" cap="none" strike="noStrike">
                <a:solidFill>
                  <a:schemeClr val="lt1"/>
                </a:solidFill>
                <a:latin typeface="Meiryo"/>
                <a:ea typeface="Meiryo"/>
                <a:cs typeface="Meiryo"/>
                <a:sym typeface="Meiryo"/>
              </a:rPr>
              <a:t>クラウド＆AIレセプト点検ソリューションサービス</a:t>
            </a:r>
            <a:endParaRPr b="0" i="0" sz="3600" u="none" cap="none" strike="noStrike">
              <a:solidFill>
                <a:schemeClr val="lt1"/>
              </a:solidFill>
              <a:latin typeface="Meiryo"/>
              <a:ea typeface="Meiryo"/>
              <a:cs typeface="Meiryo"/>
              <a:sym typeface="Meiryo"/>
            </a:endParaRPr>
          </a:p>
          <a:p>
            <a:pPr indent="0" lvl="0" marL="0" marR="0" rtl="0" algn="ctr">
              <a:spcBef>
                <a:spcPts val="0"/>
              </a:spcBef>
              <a:spcAft>
                <a:spcPts val="0"/>
              </a:spcAft>
              <a:buClr>
                <a:schemeClr val="lt1"/>
              </a:buClr>
              <a:buSzPts val="3600"/>
              <a:buFont typeface="Meiryo"/>
              <a:buNone/>
            </a:pPr>
            <a:r>
              <a:rPr b="0" i="0" lang="ja-JP" sz="3600" u="none" cap="none" strike="noStrike">
                <a:solidFill>
                  <a:schemeClr val="lt1"/>
                </a:solidFill>
                <a:latin typeface="Meiryo"/>
                <a:ea typeface="Meiryo"/>
                <a:cs typeface="Meiryo"/>
                <a:sym typeface="Meiryo"/>
              </a:rPr>
              <a:t>レセプトチェッカーLS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レセプトチェッカーＬＳは生産性向上に大きく寄与</a:t>
            </a:r>
            <a:endParaRPr b="1" sz="2400">
              <a:solidFill>
                <a:srgbClr val="4743FB"/>
              </a:solidFill>
              <a:latin typeface="Meiryo"/>
              <a:ea typeface="Meiryo"/>
              <a:cs typeface="Meiryo"/>
              <a:sym typeface="Meiryo"/>
            </a:endParaRPr>
          </a:p>
        </p:txBody>
      </p:sp>
      <p:sp>
        <p:nvSpPr>
          <p:cNvPr id="234" name="Google Shape;234;p10"/>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35" name="Google Shape;235;p10"/>
          <p:cNvSpPr txBox="1"/>
          <p:nvPr/>
        </p:nvSpPr>
        <p:spPr>
          <a:xfrm>
            <a:off x="988541" y="745689"/>
            <a:ext cx="103920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レセプトチェッカーＬＳは「ヒト」「モノ」「カネ」の３要素全てにおいて医療機関の生産性向上に大きく寄与</a:t>
            </a:r>
            <a:endParaRPr/>
          </a:p>
        </p:txBody>
      </p:sp>
      <p:sp>
        <p:nvSpPr>
          <p:cNvPr id="236" name="Google Shape;236;p10"/>
          <p:cNvSpPr/>
          <p:nvPr/>
        </p:nvSpPr>
        <p:spPr>
          <a:xfrm>
            <a:off x="988541" y="1564103"/>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ヒト</a:t>
            </a:r>
            <a:endParaRPr/>
          </a:p>
        </p:txBody>
      </p:sp>
      <p:sp>
        <p:nvSpPr>
          <p:cNvPr id="237" name="Google Shape;237;p10"/>
          <p:cNvSpPr/>
          <p:nvPr/>
        </p:nvSpPr>
        <p:spPr>
          <a:xfrm>
            <a:off x="2884394" y="1564103"/>
            <a:ext cx="8198134"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ja-JP" sz="1800">
                <a:solidFill>
                  <a:schemeClr val="lt1"/>
                </a:solidFill>
                <a:latin typeface="Meiryo"/>
                <a:ea typeface="Meiryo"/>
                <a:cs typeface="Meiryo"/>
                <a:sym typeface="Meiryo"/>
              </a:rPr>
              <a:t>医師および医事職員の業務量削減</a:t>
            </a:r>
            <a:endParaRPr sz="1800">
              <a:solidFill>
                <a:schemeClr val="lt1"/>
              </a:solidFill>
              <a:latin typeface="Meiryo"/>
              <a:ea typeface="Meiryo"/>
              <a:cs typeface="Meiryo"/>
              <a:sym typeface="Meiryo"/>
            </a:endParaRPr>
          </a:p>
        </p:txBody>
      </p:sp>
      <p:sp>
        <p:nvSpPr>
          <p:cNvPr id="238" name="Google Shape;238;p10"/>
          <p:cNvSpPr/>
          <p:nvPr/>
        </p:nvSpPr>
        <p:spPr>
          <a:xfrm rot="10800000">
            <a:off x="4947901" y="2298383"/>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10"/>
          <p:cNvSpPr/>
          <p:nvPr/>
        </p:nvSpPr>
        <p:spPr>
          <a:xfrm>
            <a:off x="2884394" y="2709832"/>
            <a:ext cx="8198134" cy="1304202"/>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747F"/>
              </a:buClr>
              <a:buSzPts val="1800"/>
              <a:buFont typeface="Arial"/>
              <a:buChar char="•"/>
            </a:pPr>
            <a:r>
              <a:rPr lang="ja-JP" sz="1800">
                <a:solidFill>
                  <a:srgbClr val="00747F"/>
                </a:solidFill>
                <a:latin typeface="Meiryo"/>
                <a:ea typeface="Meiryo"/>
                <a:cs typeface="Meiryo"/>
                <a:sym typeface="Meiryo"/>
              </a:rPr>
              <a:t> 業務量削減効果２．５万円／人月</a:t>
            </a:r>
            <a:endParaRPr sz="1800">
              <a:solidFill>
                <a:srgbClr val="00747F"/>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１ヶ月あたりのレセプト点検残業日数５日</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１日あたりの残業時間２時間</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１時間あたりの残業手当５千円</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業務量削減割合50％</a:t>
            </a:r>
            <a:endParaRPr b="0" i="0" sz="1400" u="none" cap="none" strike="noStrike">
              <a:solidFill>
                <a:schemeClr val="dk1"/>
              </a:solidFill>
              <a:latin typeface="Meiryo"/>
              <a:ea typeface="Meiryo"/>
              <a:cs typeface="Meiryo"/>
              <a:sym typeface="Meiryo"/>
            </a:endParaRPr>
          </a:p>
        </p:txBody>
      </p:sp>
      <p:sp>
        <p:nvSpPr>
          <p:cNvPr id="240" name="Google Shape;240;p10"/>
          <p:cNvSpPr/>
          <p:nvPr/>
        </p:nvSpPr>
        <p:spPr>
          <a:xfrm>
            <a:off x="2884394" y="4120808"/>
            <a:ext cx="8198134" cy="1304202"/>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747F"/>
              </a:buClr>
              <a:buSzPts val="1800"/>
              <a:buFont typeface="Arial"/>
              <a:buChar char="•"/>
            </a:pPr>
            <a:r>
              <a:rPr lang="ja-JP" sz="1800">
                <a:solidFill>
                  <a:srgbClr val="00747F"/>
                </a:solidFill>
                <a:latin typeface="Meiryo"/>
                <a:ea typeface="Meiryo"/>
                <a:cs typeface="Meiryo"/>
                <a:sym typeface="Meiryo"/>
              </a:rPr>
              <a:t>業務量削減効果１万円／人月</a:t>
            </a:r>
            <a:endParaRPr sz="1800">
              <a:solidFill>
                <a:srgbClr val="00747F"/>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１ヶ月あたりのレセプト点検残業日数５日</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１日あたりの残業時間２時間</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１時間あたりの残業手当２千円</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 業務量削減割合50％</a:t>
            </a:r>
            <a:endParaRPr b="0" i="0" sz="1400" u="none" cap="none" strike="noStrike">
              <a:solidFill>
                <a:schemeClr val="dk1"/>
              </a:solidFill>
              <a:latin typeface="Meiryo"/>
              <a:ea typeface="Meiryo"/>
              <a:cs typeface="Meiryo"/>
              <a:sym typeface="Meiryo"/>
            </a:endParaRPr>
          </a:p>
        </p:txBody>
      </p:sp>
      <p:sp>
        <p:nvSpPr>
          <p:cNvPr id="241" name="Google Shape;241;p10"/>
          <p:cNvSpPr/>
          <p:nvPr/>
        </p:nvSpPr>
        <p:spPr>
          <a:xfrm>
            <a:off x="988541" y="2709831"/>
            <a:ext cx="1621536" cy="1304201"/>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医師</a:t>
            </a:r>
            <a:endParaRPr/>
          </a:p>
        </p:txBody>
      </p:sp>
      <p:sp>
        <p:nvSpPr>
          <p:cNvPr id="242" name="Google Shape;242;p10"/>
          <p:cNvSpPr/>
          <p:nvPr/>
        </p:nvSpPr>
        <p:spPr>
          <a:xfrm>
            <a:off x="988541" y="4120808"/>
            <a:ext cx="1621536" cy="1304201"/>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医事職員</a:t>
            </a:r>
            <a:endParaRPr sz="1800">
              <a:solidFill>
                <a:schemeClr val="dk1"/>
              </a:solidFill>
              <a:latin typeface="Meiryo"/>
              <a:ea typeface="Meiryo"/>
              <a:cs typeface="Meiryo"/>
              <a:sym typeface="Meiryo"/>
            </a:endParaRPr>
          </a:p>
        </p:txBody>
      </p:sp>
      <p:sp>
        <p:nvSpPr>
          <p:cNvPr id="243" name="Google Shape;243;p10"/>
          <p:cNvSpPr/>
          <p:nvPr/>
        </p:nvSpPr>
        <p:spPr>
          <a:xfrm rot="10800000">
            <a:off x="4947902" y="5562056"/>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10"/>
          <p:cNvSpPr txBox="1"/>
          <p:nvPr/>
        </p:nvSpPr>
        <p:spPr>
          <a:xfrm>
            <a:off x="899984" y="5955507"/>
            <a:ext cx="103920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747F"/>
                </a:solidFill>
                <a:latin typeface="Meiryo"/>
                <a:ea typeface="Meiryo"/>
                <a:cs typeface="Meiryo"/>
                <a:sym typeface="Meiryo"/>
              </a:rPr>
              <a:t>医師１名、医事職員１名の医療機関では月３．５万円（年間では何と４２万円）の業務量削減効果</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レセプトチェッカーＬＳは生産性向上に大きく寄与</a:t>
            </a:r>
            <a:endParaRPr b="1" sz="2400">
              <a:solidFill>
                <a:srgbClr val="4743FB"/>
              </a:solidFill>
              <a:latin typeface="Meiryo"/>
              <a:ea typeface="Meiryo"/>
              <a:cs typeface="Meiryo"/>
              <a:sym typeface="Meiryo"/>
            </a:endParaRPr>
          </a:p>
        </p:txBody>
      </p:sp>
      <p:sp>
        <p:nvSpPr>
          <p:cNvPr id="250" name="Google Shape;250;p11"/>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51" name="Google Shape;251;p11"/>
          <p:cNvSpPr txBox="1"/>
          <p:nvPr/>
        </p:nvSpPr>
        <p:spPr>
          <a:xfrm>
            <a:off x="988541" y="733497"/>
            <a:ext cx="103920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レセプトチェッカーＬＳは「ヒト」「モノ」「カネ」の３要素全てにおいて医療機関の生産性向上に大きく寄与</a:t>
            </a:r>
            <a:endParaRPr/>
          </a:p>
        </p:txBody>
      </p:sp>
      <p:sp>
        <p:nvSpPr>
          <p:cNvPr id="252" name="Google Shape;252;p11"/>
          <p:cNvSpPr/>
          <p:nvPr/>
        </p:nvSpPr>
        <p:spPr>
          <a:xfrm>
            <a:off x="988541" y="1564103"/>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モノ</a:t>
            </a:r>
            <a:endParaRPr/>
          </a:p>
        </p:txBody>
      </p:sp>
      <p:sp>
        <p:nvSpPr>
          <p:cNvPr id="253" name="Google Shape;253;p11"/>
          <p:cNvSpPr/>
          <p:nvPr/>
        </p:nvSpPr>
        <p:spPr>
          <a:xfrm>
            <a:off x="2884394" y="1564103"/>
            <a:ext cx="8198134"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ja-JP" sz="1800">
                <a:solidFill>
                  <a:schemeClr val="lt1"/>
                </a:solidFill>
                <a:latin typeface="Meiryo"/>
                <a:ea typeface="Meiryo"/>
                <a:cs typeface="Meiryo"/>
                <a:sym typeface="Meiryo"/>
              </a:rPr>
              <a:t>レセプトチェッカーＬＳによるレセプト点検内容の可視化</a:t>
            </a:r>
            <a:endParaRPr sz="1800">
              <a:solidFill>
                <a:schemeClr val="lt1"/>
              </a:solidFill>
              <a:latin typeface="Meiryo"/>
              <a:ea typeface="Meiryo"/>
              <a:cs typeface="Meiryo"/>
              <a:sym typeface="Meiryo"/>
            </a:endParaRPr>
          </a:p>
        </p:txBody>
      </p:sp>
      <p:sp>
        <p:nvSpPr>
          <p:cNvPr id="254" name="Google Shape;254;p11"/>
          <p:cNvSpPr/>
          <p:nvPr/>
        </p:nvSpPr>
        <p:spPr>
          <a:xfrm rot="10800000">
            <a:off x="4947901" y="2298383"/>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5" name="Google Shape;255;p11"/>
          <p:cNvPicPr preferRelativeResize="0"/>
          <p:nvPr/>
        </p:nvPicPr>
        <p:blipFill rotWithShape="1">
          <a:blip r:embed="rId3">
            <a:alphaModFix/>
          </a:blip>
          <a:srcRect b="0" l="0" r="0" t="0"/>
          <a:stretch/>
        </p:blipFill>
        <p:spPr>
          <a:xfrm>
            <a:off x="927085" y="2707497"/>
            <a:ext cx="4977423" cy="2745629"/>
          </a:xfrm>
          <a:prstGeom prst="rect">
            <a:avLst/>
          </a:prstGeom>
          <a:noFill/>
          <a:ln>
            <a:noFill/>
          </a:ln>
        </p:spPr>
      </p:pic>
      <p:pic>
        <p:nvPicPr>
          <p:cNvPr id="256" name="Google Shape;256;p11"/>
          <p:cNvPicPr preferRelativeResize="0"/>
          <p:nvPr/>
        </p:nvPicPr>
        <p:blipFill rotWithShape="1">
          <a:blip r:embed="rId4">
            <a:alphaModFix/>
          </a:blip>
          <a:srcRect b="0" l="0" r="0" t="0"/>
          <a:stretch/>
        </p:blipFill>
        <p:spPr>
          <a:xfrm>
            <a:off x="6642803" y="2691067"/>
            <a:ext cx="4371211" cy="2729720"/>
          </a:xfrm>
          <a:prstGeom prst="rect">
            <a:avLst/>
          </a:prstGeom>
          <a:noFill/>
          <a:ln>
            <a:noFill/>
          </a:ln>
        </p:spPr>
      </p:pic>
      <p:sp>
        <p:nvSpPr>
          <p:cNvPr id="257" name="Google Shape;257;p11"/>
          <p:cNvSpPr/>
          <p:nvPr/>
        </p:nvSpPr>
        <p:spPr>
          <a:xfrm>
            <a:off x="2458724" y="2219779"/>
            <a:ext cx="1621536" cy="41367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時系列解析</a:t>
            </a:r>
            <a:endParaRPr/>
          </a:p>
        </p:txBody>
      </p:sp>
      <p:sp>
        <p:nvSpPr>
          <p:cNvPr id="258" name="Google Shape;258;p11"/>
          <p:cNvSpPr/>
          <p:nvPr/>
        </p:nvSpPr>
        <p:spPr>
          <a:xfrm>
            <a:off x="8123898" y="2253378"/>
            <a:ext cx="1621536" cy="41367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個別項目集計</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2"/>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レセプトチェッカーＬＳは生産性向上に大きく寄与（医科診療所の場合）</a:t>
            </a:r>
            <a:endParaRPr b="1" sz="2400">
              <a:solidFill>
                <a:srgbClr val="4743FB"/>
              </a:solidFill>
              <a:latin typeface="Meiryo"/>
              <a:ea typeface="Meiryo"/>
              <a:cs typeface="Meiryo"/>
              <a:sym typeface="Meiryo"/>
            </a:endParaRPr>
          </a:p>
        </p:txBody>
      </p:sp>
      <p:sp>
        <p:nvSpPr>
          <p:cNvPr id="264" name="Google Shape;264;p12"/>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65" name="Google Shape;265;p12"/>
          <p:cNvSpPr txBox="1"/>
          <p:nvPr/>
        </p:nvSpPr>
        <p:spPr>
          <a:xfrm>
            <a:off x="988541" y="733497"/>
            <a:ext cx="103920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レセプトチェッカーＬＳは「ヒト」「モノ」「カネ」の３要素全てにおいて医療機関の生産性向上に大きく寄与</a:t>
            </a:r>
            <a:endParaRPr/>
          </a:p>
        </p:txBody>
      </p:sp>
      <p:sp>
        <p:nvSpPr>
          <p:cNvPr id="266" name="Google Shape;266;p12"/>
          <p:cNvSpPr/>
          <p:nvPr/>
        </p:nvSpPr>
        <p:spPr>
          <a:xfrm>
            <a:off x="988541" y="1356839"/>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カネ</a:t>
            </a:r>
            <a:endParaRPr sz="1800">
              <a:solidFill>
                <a:schemeClr val="lt1"/>
              </a:solidFill>
              <a:latin typeface="Meiryo"/>
              <a:ea typeface="Meiryo"/>
              <a:cs typeface="Meiryo"/>
              <a:sym typeface="Meiryo"/>
            </a:endParaRPr>
          </a:p>
        </p:txBody>
      </p:sp>
      <p:sp>
        <p:nvSpPr>
          <p:cNvPr id="267" name="Google Shape;267;p12"/>
          <p:cNvSpPr/>
          <p:nvPr/>
        </p:nvSpPr>
        <p:spPr>
          <a:xfrm>
            <a:off x="2884394" y="1356839"/>
            <a:ext cx="8198134"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ja-JP" sz="1800">
                <a:solidFill>
                  <a:schemeClr val="lt1"/>
                </a:solidFill>
                <a:latin typeface="Meiryo"/>
                <a:ea typeface="Meiryo"/>
                <a:cs typeface="Meiryo"/>
                <a:sym typeface="Meiryo"/>
              </a:rPr>
              <a:t>レセプトチェッカーＬＳ導入によるコストメリット</a:t>
            </a:r>
            <a:endParaRPr sz="1800">
              <a:solidFill>
                <a:schemeClr val="lt1"/>
              </a:solidFill>
              <a:latin typeface="Meiryo"/>
              <a:ea typeface="Meiryo"/>
              <a:cs typeface="Meiryo"/>
              <a:sym typeface="Meiryo"/>
            </a:endParaRPr>
          </a:p>
        </p:txBody>
      </p:sp>
      <p:sp>
        <p:nvSpPr>
          <p:cNvPr id="268" name="Google Shape;268;p12"/>
          <p:cNvSpPr/>
          <p:nvPr/>
        </p:nvSpPr>
        <p:spPr>
          <a:xfrm rot="10800000">
            <a:off x="4947901" y="1993583"/>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12"/>
          <p:cNvSpPr/>
          <p:nvPr/>
        </p:nvSpPr>
        <p:spPr>
          <a:xfrm>
            <a:off x="3676874" y="2308125"/>
            <a:ext cx="8198134" cy="1011147"/>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747F"/>
              </a:buClr>
              <a:buSzPts val="1800"/>
              <a:buFont typeface="Arial"/>
              <a:buChar char="•"/>
            </a:pPr>
            <a:r>
              <a:rPr lang="ja-JP" sz="1800">
                <a:solidFill>
                  <a:srgbClr val="00747F"/>
                </a:solidFill>
                <a:latin typeface="Meiryo"/>
                <a:ea typeface="Meiryo"/>
                <a:cs typeface="Meiryo"/>
                <a:sym typeface="Meiryo"/>
              </a:rPr>
              <a:t> 診療所（初年度）14.4万円／年（２年度目以降）9.6万円／年</a:t>
            </a:r>
            <a:endParaRPr sz="1800">
              <a:solidFill>
                <a:srgbClr val="00747F"/>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（注１）診療所・クラウド版・レセプト枚数600枚/月以上の場合</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（注２）別途消費税がかかります。</a:t>
            </a:r>
            <a:endParaRPr b="0" i="0" sz="1400" u="none" cap="none" strike="noStrike">
              <a:solidFill>
                <a:schemeClr val="dk1"/>
              </a:solidFill>
              <a:latin typeface="Meiryo"/>
              <a:ea typeface="Meiryo"/>
              <a:cs typeface="Meiryo"/>
              <a:sym typeface="Meiryo"/>
            </a:endParaRPr>
          </a:p>
        </p:txBody>
      </p:sp>
      <p:sp>
        <p:nvSpPr>
          <p:cNvPr id="270" name="Google Shape;270;p12"/>
          <p:cNvSpPr/>
          <p:nvPr/>
        </p:nvSpPr>
        <p:spPr>
          <a:xfrm>
            <a:off x="609600" y="2319435"/>
            <a:ext cx="2610077" cy="999837"/>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レセプトチェッカー</a:t>
            </a:r>
            <a:endParaRPr sz="1800">
              <a:solidFill>
                <a:schemeClr val="dk1"/>
              </a:solidFill>
              <a:latin typeface="Meiryo"/>
              <a:ea typeface="Meiryo"/>
              <a:cs typeface="Meiryo"/>
              <a:sym typeface="Meiryo"/>
            </a:endParaRPr>
          </a:p>
          <a:p>
            <a:pPr indent="0" lvl="0" marL="0" marR="0" rtl="0" algn="ctr">
              <a:spcBef>
                <a:spcPts val="0"/>
              </a:spcBef>
              <a:spcAft>
                <a:spcPts val="0"/>
              </a:spcAft>
              <a:buNone/>
            </a:pPr>
            <a:r>
              <a:rPr lang="ja-JP" sz="1800">
                <a:solidFill>
                  <a:schemeClr val="dk1"/>
                </a:solidFill>
                <a:latin typeface="Meiryo"/>
                <a:ea typeface="Meiryo"/>
                <a:cs typeface="Meiryo"/>
                <a:sym typeface="Meiryo"/>
              </a:rPr>
              <a:t>ＬＳ導入費用（例）</a:t>
            </a:r>
            <a:endParaRPr/>
          </a:p>
        </p:txBody>
      </p:sp>
      <p:graphicFrame>
        <p:nvGraphicFramePr>
          <p:cNvPr id="271" name="Google Shape;271;p12"/>
          <p:cNvGraphicFramePr/>
          <p:nvPr/>
        </p:nvGraphicFramePr>
        <p:xfrm>
          <a:off x="390144" y="3373678"/>
          <a:ext cx="9326386" cy="2931114"/>
        </p:xfrm>
        <a:graphic>
          <a:graphicData uri="http://schemas.openxmlformats.org/drawingml/2006/chart">
            <c:chart r:id="rId3"/>
          </a:graphicData>
        </a:graphic>
      </p:graphicFrame>
      <p:sp>
        <p:nvSpPr>
          <p:cNvPr id="272" name="Google Shape;272;p12"/>
          <p:cNvSpPr txBox="1"/>
          <p:nvPr/>
        </p:nvSpPr>
        <p:spPr>
          <a:xfrm>
            <a:off x="2548129" y="6188937"/>
            <a:ext cx="8302752"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ja-JP" sz="1050">
                <a:solidFill>
                  <a:schemeClr val="dk1"/>
                </a:solidFill>
                <a:latin typeface="Meiryo"/>
                <a:ea typeface="Meiryo"/>
                <a:cs typeface="Meiryo"/>
                <a:sym typeface="Meiryo"/>
              </a:rPr>
              <a:t>（注３）診療所・クラウド版・レセプト枚数600枚/月以上、医師・医事職員各2名でレセプト点検業務を実施していると仮定した場合</a:t>
            </a:r>
            <a:endParaRPr sz="1050">
              <a:solidFill>
                <a:schemeClr val="dk1"/>
              </a:solidFill>
              <a:latin typeface="Meiryo"/>
              <a:ea typeface="Meiryo"/>
              <a:cs typeface="Meiryo"/>
              <a:sym typeface="Meiryo"/>
            </a:endParaRPr>
          </a:p>
          <a:p>
            <a:pPr indent="0" lvl="0" marL="0" marR="0" rtl="0" algn="l">
              <a:spcBef>
                <a:spcPts val="0"/>
              </a:spcBef>
              <a:spcAft>
                <a:spcPts val="0"/>
              </a:spcAft>
              <a:buNone/>
            </a:pPr>
            <a:r>
              <a:rPr lang="ja-JP" sz="1050">
                <a:solidFill>
                  <a:schemeClr val="dk1"/>
                </a:solidFill>
                <a:latin typeface="Meiryo"/>
                <a:ea typeface="Meiryo"/>
                <a:cs typeface="Meiryo"/>
                <a:sym typeface="Meiryo"/>
              </a:rPr>
              <a:t>（注４）厚生労働省 令和2年医療施設調査より一般診療所における医師・医事職員の平均値を使用</a:t>
            </a:r>
            <a:endParaRPr sz="1050">
              <a:solidFill>
                <a:schemeClr val="dk1"/>
              </a:solidFill>
              <a:latin typeface="Meiryo"/>
              <a:ea typeface="Meiryo"/>
              <a:cs typeface="Meiryo"/>
              <a:sym typeface="Meiryo"/>
            </a:endParaRPr>
          </a:p>
        </p:txBody>
      </p:sp>
      <p:sp>
        <p:nvSpPr>
          <p:cNvPr id="273" name="Google Shape;273;p12"/>
          <p:cNvSpPr/>
          <p:nvPr/>
        </p:nvSpPr>
        <p:spPr>
          <a:xfrm>
            <a:off x="8265682" y="5675877"/>
            <a:ext cx="1487424" cy="546071"/>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12"/>
          <p:cNvSpPr/>
          <p:nvPr/>
        </p:nvSpPr>
        <p:spPr>
          <a:xfrm>
            <a:off x="9339072" y="3973539"/>
            <a:ext cx="2743200" cy="1716024"/>
          </a:xfrm>
          <a:prstGeom prst="star24">
            <a:avLst>
              <a:gd fmla="val 37500" name="adj"/>
            </a:avLst>
          </a:prstGeom>
          <a:solidFill>
            <a:srgbClr val="00747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３年間で</a:t>
            </a:r>
            <a:endParaRPr sz="1400">
              <a:solidFill>
                <a:schemeClr val="lt1"/>
              </a:solidFill>
              <a:latin typeface="Meiryo"/>
              <a:ea typeface="Meiryo"/>
              <a:cs typeface="Meiryo"/>
              <a:sym typeface="Meiryo"/>
            </a:endParaRPr>
          </a:p>
          <a:p>
            <a:pPr indent="0" lvl="0" marL="0" marR="0" rtl="0" algn="ctr">
              <a:spcBef>
                <a:spcPts val="0"/>
              </a:spcBef>
              <a:spcAft>
                <a:spcPts val="0"/>
              </a:spcAft>
              <a:buNone/>
            </a:pPr>
            <a:r>
              <a:rPr b="1" lang="ja-JP" sz="1600">
                <a:solidFill>
                  <a:schemeClr val="lt1"/>
                </a:solidFill>
                <a:latin typeface="Meiryo"/>
                <a:ea typeface="Meiryo"/>
                <a:cs typeface="Meiryo"/>
                <a:sym typeface="Meiryo"/>
              </a:rPr>
              <a:t>約２２０万円</a:t>
            </a:r>
            <a:r>
              <a:rPr lang="ja-JP" sz="1400">
                <a:solidFill>
                  <a:schemeClr val="lt1"/>
                </a:solidFill>
                <a:latin typeface="Meiryo"/>
                <a:ea typeface="Meiryo"/>
                <a:cs typeface="Meiryo"/>
                <a:sym typeface="Meiryo"/>
              </a:rPr>
              <a:t>もの</a:t>
            </a:r>
            <a:endParaRPr sz="1400">
              <a:solidFill>
                <a:schemeClr val="lt1"/>
              </a:solidFill>
              <a:latin typeface="Meiryo"/>
              <a:ea typeface="Meiryo"/>
              <a:cs typeface="Meiryo"/>
              <a:sym typeface="Meiryo"/>
            </a:endParaRPr>
          </a:p>
          <a:p>
            <a:pPr indent="0" lvl="0" marL="0" marR="0" rtl="0" algn="ctr">
              <a:spcBef>
                <a:spcPts val="0"/>
              </a:spcBef>
              <a:spcAft>
                <a:spcPts val="0"/>
              </a:spcAft>
              <a:buNone/>
            </a:pPr>
            <a:r>
              <a:rPr lang="ja-JP" sz="1400">
                <a:solidFill>
                  <a:schemeClr val="lt1"/>
                </a:solidFill>
                <a:latin typeface="Meiryo"/>
                <a:ea typeface="Meiryo"/>
                <a:cs typeface="Meiryo"/>
                <a:sym typeface="Meiryo"/>
              </a:rPr>
              <a:t>コストメリット</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レセプトチェッカーＬＳは生産性向上に大きく寄与（病院の場合）</a:t>
            </a:r>
            <a:endParaRPr b="1" sz="2400">
              <a:solidFill>
                <a:srgbClr val="4743FB"/>
              </a:solidFill>
              <a:latin typeface="Meiryo"/>
              <a:ea typeface="Meiryo"/>
              <a:cs typeface="Meiryo"/>
              <a:sym typeface="Meiryo"/>
            </a:endParaRPr>
          </a:p>
        </p:txBody>
      </p:sp>
      <p:sp>
        <p:nvSpPr>
          <p:cNvPr id="280" name="Google Shape;280;p13"/>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81" name="Google Shape;281;p13"/>
          <p:cNvSpPr txBox="1"/>
          <p:nvPr/>
        </p:nvSpPr>
        <p:spPr>
          <a:xfrm>
            <a:off x="988541" y="733497"/>
            <a:ext cx="103920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レセプトチェッカーＬＳは「ヒト」「モノ」「カネ」の３要素全てにおいて医療機関の生産性向上に大きく寄与</a:t>
            </a:r>
            <a:endParaRPr/>
          </a:p>
        </p:txBody>
      </p:sp>
      <p:sp>
        <p:nvSpPr>
          <p:cNvPr id="282" name="Google Shape;282;p13"/>
          <p:cNvSpPr/>
          <p:nvPr/>
        </p:nvSpPr>
        <p:spPr>
          <a:xfrm>
            <a:off x="988541" y="1356839"/>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カネ</a:t>
            </a:r>
            <a:endParaRPr sz="1800">
              <a:solidFill>
                <a:schemeClr val="lt1"/>
              </a:solidFill>
              <a:latin typeface="Meiryo"/>
              <a:ea typeface="Meiryo"/>
              <a:cs typeface="Meiryo"/>
              <a:sym typeface="Meiryo"/>
            </a:endParaRPr>
          </a:p>
        </p:txBody>
      </p:sp>
      <p:sp>
        <p:nvSpPr>
          <p:cNvPr id="283" name="Google Shape;283;p13"/>
          <p:cNvSpPr/>
          <p:nvPr/>
        </p:nvSpPr>
        <p:spPr>
          <a:xfrm>
            <a:off x="2884394" y="1356839"/>
            <a:ext cx="8198134"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ja-JP" sz="1800">
                <a:solidFill>
                  <a:schemeClr val="lt1"/>
                </a:solidFill>
                <a:latin typeface="Meiryo"/>
                <a:ea typeface="Meiryo"/>
                <a:cs typeface="Meiryo"/>
                <a:sym typeface="Meiryo"/>
              </a:rPr>
              <a:t>レセプトチェッカーＬＳ導入によるコストメリット</a:t>
            </a:r>
            <a:endParaRPr sz="1800">
              <a:solidFill>
                <a:schemeClr val="lt1"/>
              </a:solidFill>
              <a:latin typeface="Meiryo"/>
              <a:ea typeface="Meiryo"/>
              <a:cs typeface="Meiryo"/>
              <a:sym typeface="Meiryo"/>
            </a:endParaRPr>
          </a:p>
        </p:txBody>
      </p:sp>
      <p:sp>
        <p:nvSpPr>
          <p:cNvPr id="284" name="Google Shape;284;p13"/>
          <p:cNvSpPr/>
          <p:nvPr/>
        </p:nvSpPr>
        <p:spPr>
          <a:xfrm rot="10800000">
            <a:off x="4947901" y="1993583"/>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13"/>
          <p:cNvSpPr/>
          <p:nvPr/>
        </p:nvSpPr>
        <p:spPr>
          <a:xfrm>
            <a:off x="3676874" y="2308125"/>
            <a:ext cx="8198134" cy="1011147"/>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747F"/>
              </a:buClr>
              <a:buSzPts val="1800"/>
              <a:buFont typeface="Arial"/>
              <a:buChar char="•"/>
            </a:pPr>
            <a:r>
              <a:rPr lang="ja-JP" sz="1800">
                <a:solidFill>
                  <a:srgbClr val="00747F"/>
                </a:solidFill>
                <a:latin typeface="Meiryo"/>
                <a:ea typeface="Meiryo"/>
                <a:cs typeface="Meiryo"/>
                <a:sym typeface="Meiryo"/>
              </a:rPr>
              <a:t> 病院（初年度）190万円／年（２年度目以降）95万円／年</a:t>
            </a:r>
            <a:endParaRPr sz="1800">
              <a:solidFill>
                <a:srgbClr val="00747F"/>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（注１）DPC方式・クラウド版・250床の場合</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（注２）１病院あたりの平均病床数206.7床</a:t>
            </a:r>
            <a:endParaRPr b="0" i="0" sz="1400" u="none" cap="none" strike="noStrike">
              <a:solidFill>
                <a:schemeClr val="dk1"/>
              </a:solidFill>
              <a:latin typeface="Meiryo"/>
              <a:ea typeface="Meiryo"/>
              <a:cs typeface="Meiryo"/>
              <a:sym typeface="Meiryo"/>
            </a:endParaRPr>
          </a:p>
          <a:p>
            <a:pPr indent="0" lvl="1" marL="457200" marR="0" rtl="0" algn="l">
              <a:spcBef>
                <a:spcPts val="0"/>
              </a:spcBef>
              <a:spcAft>
                <a:spcPts val="0"/>
              </a:spcAft>
              <a:buNone/>
            </a:pPr>
            <a:r>
              <a:rPr b="0" i="0" lang="ja-JP" sz="1400" u="none" cap="none" strike="noStrike">
                <a:solidFill>
                  <a:schemeClr val="dk1"/>
                </a:solidFill>
                <a:latin typeface="Meiryo"/>
                <a:ea typeface="Meiryo"/>
                <a:cs typeface="Meiryo"/>
                <a:sym typeface="Meiryo"/>
              </a:rPr>
              <a:t>（注３）別途消費税がかかります。</a:t>
            </a:r>
            <a:endParaRPr b="0" i="0" sz="1400" u="none" cap="none" strike="noStrike">
              <a:solidFill>
                <a:schemeClr val="dk1"/>
              </a:solidFill>
              <a:latin typeface="Meiryo"/>
              <a:ea typeface="Meiryo"/>
              <a:cs typeface="Meiryo"/>
              <a:sym typeface="Meiryo"/>
            </a:endParaRPr>
          </a:p>
        </p:txBody>
      </p:sp>
      <p:sp>
        <p:nvSpPr>
          <p:cNvPr id="286" name="Google Shape;286;p13"/>
          <p:cNvSpPr/>
          <p:nvPr/>
        </p:nvSpPr>
        <p:spPr>
          <a:xfrm>
            <a:off x="609600" y="2319435"/>
            <a:ext cx="2610077" cy="999837"/>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dk1"/>
                </a:solidFill>
                <a:latin typeface="Meiryo"/>
                <a:ea typeface="Meiryo"/>
                <a:cs typeface="Meiryo"/>
                <a:sym typeface="Meiryo"/>
              </a:rPr>
              <a:t>レセプトチェッカー</a:t>
            </a:r>
            <a:endParaRPr sz="1800">
              <a:solidFill>
                <a:schemeClr val="dk1"/>
              </a:solidFill>
              <a:latin typeface="Meiryo"/>
              <a:ea typeface="Meiryo"/>
              <a:cs typeface="Meiryo"/>
              <a:sym typeface="Meiryo"/>
            </a:endParaRPr>
          </a:p>
          <a:p>
            <a:pPr indent="0" lvl="0" marL="0" marR="0" rtl="0" algn="ctr">
              <a:spcBef>
                <a:spcPts val="0"/>
              </a:spcBef>
              <a:spcAft>
                <a:spcPts val="0"/>
              </a:spcAft>
              <a:buNone/>
            </a:pPr>
            <a:r>
              <a:rPr lang="ja-JP" sz="1800">
                <a:solidFill>
                  <a:schemeClr val="dk1"/>
                </a:solidFill>
                <a:latin typeface="Meiryo"/>
                <a:ea typeface="Meiryo"/>
                <a:cs typeface="Meiryo"/>
                <a:sym typeface="Meiryo"/>
              </a:rPr>
              <a:t>ＬＳ導入費用（例）</a:t>
            </a:r>
            <a:endParaRPr/>
          </a:p>
        </p:txBody>
      </p:sp>
      <p:graphicFrame>
        <p:nvGraphicFramePr>
          <p:cNvPr id="287" name="Google Shape;287;p13"/>
          <p:cNvGraphicFramePr/>
          <p:nvPr/>
        </p:nvGraphicFramePr>
        <p:xfrm>
          <a:off x="390144" y="3373678"/>
          <a:ext cx="9326386" cy="2931114"/>
        </p:xfrm>
        <a:graphic>
          <a:graphicData uri="http://schemas.openxmlformats.org/drawingml/2006/chart">
            <c:chart r:id="rId3"/>
          </a:graphicData>
        </a:graphic>
      </p:graphicFrame>
      <p:sp>
        <p:nvSpPr>
          <p:cNvPr id="288" name="Google Shape;288;p13"/>
          <p:cNvSpPr txBox="1"/>
          <p:nvPr/>
        </p:nvSpPr>
        <p:spPr>
          <a:xfrm>
            <a:off x="2756381" y="6233152"/>
            <a:ext cx="7899427" cy="253916"/>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ja-JP" sz="1050">
                <a:solidFill>
                  <a:schemeClr val="dk1"/>
                </a:solidFill>
                <a:latin typeface="Meiryo"/>
                <a:ea typeface="Meiryo"/>
                <a:cs typeface="Meiryo"/>
                <a:sym typeface="Meiryo"/>
              </a:rPr>
              <a:t>（注）DPC方式・クラウド版・250床を導入し、医師・医事職員各10名でレセプト点検業務を実施していると仮定した場合</a:t>
            </a:r>
            <a:endParaRPr sz="1050">
              <a:solidFill>
                <a:schemeClr val="dk1"/>
              </a:solidFill>
              <a:latin typeface="Meiryo"/>
              <a:ea typeface="Meiryo"/>
              <a:cs typeface="Meiryo"/>
              <a:sym typeface="Meiryo"/>
            </a:endParaRPr>
          </a:p>
        </p:txBody>
      </p:sp>
      <p:sp>
        <p:nvSpPr>
          <p:cNvPr id="289" name="Google Shape;289;p13"/>
          <p:cNvSpPr/>
          <p:nvPr/>
        </p:nvSpPr>
        <p:spPr>
          <a:xfrm>
            <a:off x="8253490" y="5361483"/>
            <a:ext cx="1487424" cy="546071"/>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3"/>
          <p:cNvSpPr/>
          <p:nvPr/>
        </p:nvSpPr>
        <p:spPr>
          <a:xfrm>
            <a:off x="9339072" y="3973539"/>
            <a:ext cx="2743200" cy="1716024"/>
          </a:xfrm>
          <a:prstGeom prst="star24">
            <a:avLst>
              <a:gd fmla="val 37500" name="adj"/>
            </a:avLst>
          </a:prstGeom>
          <a:solidFill>
            <a:srgbClr val="00747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３年間で</a:t>
            </a:r>
            <a:endParaRPr sz="1400">
              <a:solidFill>
                <a:schemeClr val="lt1"/>
              </a:solidFill>
              <a:latin typeface="Meiryo"/>
              <a:ea typeface="Meiryo"/>
              <a:cs typeface="Meiryo"/>
              <a:sym typeface="Meiryo"/>
            </a:endParaRPr>
          </a:p>
          <a:p>
            <a:pPr indent="0" lvl="0" marL="0" marR="0" rtl="0" algn="ctr">
              <a:spcBef>
                <a:spcPts val="0"/>
              </a:spcBef>
              <a:spcAft>
                <a:spcPts val="0"/>
              </a:spcAft>
              <a:buNone/>
            </a:pPr>
            <a:r>
              <a:rPr b="1" lang="ja-JP" sz="1800">
                <a:solidFill>
                  <a:schemeClr val="lt1"/>
                </a:solidFill>
                <a:latin typeface="Meiryo"/>
                <a:ea typeface="Meiryo"/>
                <a:cs typeface="Meiryo"/>
                <a:sym typeface="Meiryo"/>
              </a:rPr>
              <a:t>８８０万円</a:t>
            </a:r>
            <a:r>
              <a:rPr lang="ja-JP" sz="1400">
                <a:solidFill>
                  <a:schemeClr val="lt1"/>
                </a:solidFill>
                <a:latin typeface="Meiryo"/>
                <a:ea typeface="Meiryo"/>
                <a:cs typeface="Meiryo"/>
                <a:sym typeface="Meiryo"/>
              </a:rPr>
              <a:t>もの</a:t>
            </a:r>
            <a:endParaRPr sz="1400">
              <a:solidFill>
                <a:schemeClr val="lt1"/>
              </a:solidFill>
              <a:latin typeface="Meiryo"/>
              <a:ea typeface="Meiryo"/>
              <a:cs typeface="Meiryo"/>
              <a:sym typeface="Meiryo"/>
            </a:endParaRPr>
          </a:p>
          <a:p>
            <a:pPr indent="0" lvl="0" marL="0" marR="0" rtl="0" algn="ctr">
              <a:spcBef>
                <a:spcPts val="0"/>
              </a:spcBef>
              <a:spcAft>
                <a:spcPts val="0"/>
              </a:spcAft>
              <a:buNone/>
            </a:pPr>
            <a:r>
              <a:rPr lang="ja-JP" sz="1400">
                <a:solidFill>
                  <a:schemeClr val="lt1"/>
                </a:solidFill>
                <a:latin typeface="Meiryo"/>
                <a:ea typeface="Meiryo"/>
                <a:cs typeface="Meiryo"/>
                <a:sym typeface="Meiryo"/>
              </a:rPr>
              <a:t>コストメリット</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レセプトチェッカーＬＳはココが違う！</a:t>
            </a:r>
            <a:endParaRPr b="1" sz="2400">
              <a:solidFill>
                <a:srgbClr val="4743FB"/>
              </a:solidFill>
              <a:latin typeface="Meiryo"/>
              <a:ea typeface="Meiryo"/>
              <a:cs typeface="Meiryo"/>
              <a:sym typeface="Meiryo"/>
            </a:endParaRPr>
          </a:p>
        </p:txBody>
      </p:sp>
      <p:sp>
        <p:nvSpPr>
          <p:cNvPr id="100" name="Google Shape;100;p2"/>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01" name="Google Shape;101;p2"/>
          <p:cNvSpPr txBox="1"/>
          <p:nvPr/>
        </p:nvSpPr>
        <p:spPr>
          <a:xfrm>
            <a:off x="988541" y="768549"/>
            <a:ext cx="103920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他社製品とは異なり、レセプトチェッカーLSは導入後すぐに使えます！</a:t>
            </a:r>
            <a:endParaRPr/>
          </a:p>
        </p:txBody>
      </p:sp>
      <p:grpSp>
        <p:nvGrpSpPr>
          <p:cNvPr id="102" name="Google Shape;102;p2"/>
          <p:cNvGrpSpPr/>
          <p:nvPr/>
        </p:nvGrpSpPr>
        <p:grpSpPr>
          <a:xfrm>
            <a:off x="616354" y="1333500"/>
            <a:ext cx="10916619" cy="5143500"/>
            <a:chOff x="463954" y="1333500"/>
            <a:chExt cx="10916619" cy="5143500"/>
          </a:xfrm>
        </p:grpSpPr>
        <p:pic>
          <p:nvPicPr>
            <p:cNvPr id="103" name="Google Shape;103;p2"/>
            <p:cNvPicPr preferRelativeResize="0"/>
            <p:nvPr/>
          </p:nvPicPr>
          <p:blipFill rotWithShape="1">
            <a:blip r:embed="rId3">
              <a:alphaModFix/>
            </a:blip>
            <a:srcRect b="0" l="0" r="0" t="0"/>
            <a:stretch/>
          </p:blipFill>
          <p:spPr>
            <a:xfrm>
              <a:off x="8199062" y="1651214"/>
              <a:ext cx="1484479" cy="698939"/>
            </a:xfrm>
            <a:prstGeom prst="rect">
              <a:avLst/>
            </a:prstGeom>
            <a:noFill/>
            <a:ln>
              <a:noFill/>
            </a:ln>
          </p:spPr>
        </p:pic>
        <p:sp>
          <p:nvSpPr>
            <p:cNvPr id="104" name="Google Shape;104;p2"/>
            <p:cNvSpPr/>
            <p:nvPr/>
          </p:nvSpPr>
          <p:spPr>
            <a:xfrm>
              <a:off x="7201265" y="2896065"/>
              <a:ext cx="1292352" cy="1499616"/>
            </a:xfrm>
            <a:prstGeom prst="can">
              <a:avLst>
                <a:gd fmla="val 25000" name="adj"/>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マスター</a:t>
              </a:r>
              <a:endParaRPr sz="1800">
                <a:solidFill>
                  <a:schemeClr val="lt1"/>
                </a:solidFill>
                <a:latin typeface="Meiryo"/>
                <a:ea typeface="Meiryo"/>
                <a:cs typeface="Meiryo"/>
                <a:sym typeface="Meiryo"/>
              </a:endParaRPr>
            </a:p>
            <a:p>
              <a:pPr indent="0" lvl="0" marL="0" marR="0" rtl="0" algn="ctr">
                <a:spcBef>
                  <a:spcPts val="0"/>
                </a:spcBef>
                <a:spcAft>
                  <a:spcPts val="0"/>
                </a:spcAft>
                <a:buNone/>
              </a:pPr>
              <a:r>
                <a:rPr lang="ja-JP" sz="1800">
                  <a:solidFill>
                    <a:schemeClr val="lt1"/>
                  </a:solidFill>
                  <a:latin typeface="Meiryo"/>
                  <a:ea typeface="Meiryo"/>
                  <a:cs typeface="Meiryo"/>
                  <a:sym typeface="Meiryo"/>
                </a:rPr>
                <a:t>データ</a:t>
              </a:r>
              <a:endParaRPr sz="1800">
                <a:solidFill>
                  <a:schemeClr val="lt1"/>
                </a:solidFill>
                <a:latin typeface="Meiryo"/>
                <a:ea typeface="Meiryo"/>
                <a:cs typeface="Meiryo"/>
                <a:sym typeface="Meiryo"/>
              </a:endParaRPr>
            </a:p>
          </p:txBody>
        </p:sp>
        <p:sp>
          <p:nvSpPr>
            <p:cNvPr id="105" name="Google Shape;105;p2"/>
            <p:cNvSpPr/>
            <p:nvPr/>
          </p:nvSpPr>
          <p:spPr>
            <a:xfrm>
              <a:off x="2342896" y="1622106"/>
              <a:ext cx="1487288" cy="730252"/>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他社製品</a:t>
              </a:r>
              <a:endParaRPr/>
            </a:p>
          </p:txBody>
        </p:sp>
        <p:sp>
          <p:nvSpPr>
            <p:cNvPr id="106" name="Google Shape;106;p2"/>
            <p:cNvSpPr/>
            <p:nvPr/>
          </p:nvSpPr>
          <p:spPr>
            <a:xfrm>
              <a:off x="1227327" y="2887539"/>
              <a:ext cx="1292352" cy="1499616"/>
            </a:xfrm>
            <a:prstGeom prst="can">
              <a:avLst>
                <a:gd fmla="val 25000" name="adj"/>
              </a:avLst>
            </a:prstGeom>
            <a:solidFill>
              <a:srgbClr val="7F7F7F"/>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マスター</a:t>
              </a:r>
              <a:endParaRPr sz="1800">
                <a:solidFill>
                  <a:schemeClr val="lt1"/>
                </a:solidFill>
                <a:latin typeface="Meiryo"/>
                <a:ea typeface="Meiryo"/>
                <a:cs typeface="Meiryo"/>
                <a:sym typeface="Meiryo"/>
              </a:endParaRPr>
            </a:p>
            <a:p>
              <a:pPr indent="0" lvl="0" marL="0" marR="0" rtl="0" algn="ctr">
                <a:spcBef>
                  <a:spcPts val="0"/>
                </a:spcBef>
                <a:spcAft>
                  <a:spcPts val="0"/>
                </a:spcAft>
                <a:buNone/>
              </a:pPr>
              <a:r>
                <a:rPr lang="ja-JP" sz="1800">
                  <a:solidFill>
                    <a:schemeClr val="lt1"/>
                  </a:solidFill>
                  <a:latin typeface="Meiryo"/>
                  <a:ea typeface="Meiryo"/>
                  <a:cs typeface="Meiryo"/>
                  <a:sym typeface="Meiryo"/>
                </a:rPr>
                <a:t>データ</a:t>
              </a:r>
              <a:endParaRPr sz="1800">
                <a:solidFill>
                  <a:schemeClr val="lt1"/>
                </a:solidFill>
                <a:latin typeface="Meiryo"/>
                <a:ea typeface="Meiryo"/>
                <a:cs typeface="Meiryo"/>
                <a:sym typeface="Meiryo"/>
              </a:endParaRPr>
            </a:p>
          </p:txBody>
        </p:sp>
        <p:sp>
          <p:nvSpPr>
            <p:cNvPr id="107" name="Google Shape;107;p2"/>
            <p:cNvSpPr/>
            <p:nvPr/>
          </p:nvSpPr>
          <p:spPr>
            <a:xfrm flipH="1">
              <a:off x="2220975" y="4481394"/>
              <a:ext cx="1426464" cy="560832"/>
            </a:xfrm>
            <a:prstGeom prst="curvedUpArrow">
              <a:avLst>
                <a:gd fmla="val 25000" name="adj1"/>
                <a:gd fmla="val 50000" name="adj2"/>
                <a:gd fmla="val 25000" name="adj3"/>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2"/>
            <p:cNvSpPr txBox="1"/>
            <p:nvPr/>
          </p:nvSpPr>
          <p:spPr>
            <a:xfrm>
              <a:off x="803656" y="5159572"/>
              <a:ext cx="45557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Meiryo"/>
                  <a:ea typeface="Meiryo"/>
                  <a:cs typeface="Meiryo"/>
                  <a:sym typeface="Meiryo"/>
                </a:rPr>
                <a:t>他社製品を導入後に、マスターデータを医師や医事職員が入力しなけければ使いものになりません（通常は２ヶ月程度を要します）</a:t>
              </a:r>
              <a:endParaRPr sz="1800">
                <a:solidFill>
                  <a:schemeClr val="dk1"/>
                </a:solidFill>
                <a:latin typeface="Meiryo"/>
                <a:ea typeface="Meiryo"/>
                <a:cs typeface="Meiryo"/>
                <a:sym typeface="Meiryo"/>
              </a:endParaRPr>
            </a:p>
          </p:txBody>
        </p:sp>
        <p:sp>
          <p:nvSpPr>
            <p:cNvPr id="109" name="Google Shape;109;p2"/>
            <p:cNvSpPr txBox="1"/>
            <p:nvPr/>
          </p:nvSpPr>
          <p:spPr>
            <a:xfrm>
              <a:off x="6536431" y="5242321"/>
              <a:ext cx="480974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rgbClr val="00747F"/>
                  </a:solidFill>
                  <a:latin typeface="Meiryo"/>
                  <a:ea typeface="Meiryo"/>
                  <a:cs typeface="Meiryo"/>
                  <a:sym typeface="Meiryo"/>
                </a:rPr>
                <a:t>レセプトチェッカーＬＳはマスターデータが初めから入力されていますので、導入いただいたその日からすぐに使えます！</a:t>
              </a:r>
              <a:endParaRPr/>
            </a:p>
          </p:txBody>
        </p:sp>
        <p:pic>
          <p:nvPicPr>
            <p:cNvPr id="110" name="Google Shape;110;p2"/>
            <p:cNvPicPr preferRelativeResize="0"/>
            <p:nvPr/>
          </p:nvPicPr>
          <p:blipFill rotWithShape="1">
            <a:blip r:embed="rId4">
              <a:alphaModFix/>
            </a:blip>
            <a:srcRect b="0" l="0" r="0" t="0"/>
            <a:stretch/>
          </p:blipFill>
          <p:spPr>
            <a:xfrm>
              <a:off x="3305928" y="2819997"/>
              <a:ext cx="1638443" cy="1562235"/>
            </a:xfrm>
            <a:prstGeom prst="rect">
              <a:avLst/>
            </a:prstGeom>
            <a:noFill/>
            <a:ln>
              <a:noFill/>
            </a:ln>
          </p:spPr>
        </p:pic>
        <p:pic>
          <p:nvPicPr>
            <p:cNvPr id="111" name="Google Shape;111;p2"/>
            <p:cNvPicPr preferRelativeResize="0"/>
            <p:nvPr/>
          </p:nvPicPr>
          <p:blipFill rotWithShape="1">
            <a:blip r:embed="rId5">
              <a:alphaModFix/>
            </a:blip>
            <a:srcRect b="0" l="0" r="0" t="0"/>
            <a:stretch/>
          </p:blipFill>
          <p:spPr>
            <a:xfrm>
              <a:off x="9246405" y="2908383"/>
              <a:ext cx="1809908" cy="1371720"/>
            </a:xfrm>
            <a:prstGeom prst="rect">
              <a:avLst/>
            </a:prstGeom>
            <a:noFill/>
            <a:ln>
              <a:noFill/>
            </a:ln>
          </p:spPr>
        </p:pic>
        <p:sp>
          <p:nvSpPr>
            <p:cNvPr id="112" name="Google Shape;112;p2"/>
            <p:cNvSpPr/>
            <p:nvPr/>
          </p:nvSpPr>
          <p:spPr>
            <a:xfrm rot="5400000">
              <a:off x="4979910" y="3573941"/>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2"/>
            <p:cNvSpPr/>
            <p:nvPr/>
          </p:nvSpPr>
          <p:spPr>
            <a:xfrm>
              <a:off x="463954" y="1333500"/>
              <a:ext cx="5162146" cy="5143500"/>
            </a:xfrm>
            <a:prstGeom prst="roundRect">
              <a:avLst>
                <a:gd fmla="val 16667"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2"/>
            <p:cNvSpPr/>
            <p:nvPr/>
          </p:nvSpPr>
          <p:spPr>
            <a:xfrm>
              <a:off x="6218427" y="1333500"/>
              <a:ext cx="5162146" cy="5029200"/>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5" name="Google Shape;115;p2"/>
          <p:cNvPicPr preferRelativeResize="0"/>
          <p:nvPr/>
        </p:nvPicPr>
        <p:blipFill rotWithShape="1">
          <a:blip r:embed="rId6">
            <a:alphaModFix/>
          </a:blip>
          <a:srcRect b="0" l="0" r="0" t="0"/>
          <a:stretch/>
        </p:blipFill>
        <p:spPr>
          <a:xfrm>
            <a:off x="193990" y="709780"/>
            <a:ext cx="762066" cy="61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0000FF"/>
                </a:solidFill>
                <a:latin typeface="Meiryo"/>
                <a:ea typeface="Meiryo"/>
                <a:cs typeface="Meiryo"/>
                <a:sym typeface="Meiryo"/>
              </a:rPr>
              <a:t>レセプトチェッカーＬＳを導入すると・・・</a:t>
            </a:r>
            <a:endParaRPr b="1" sz="2400">
              <a:solidFill>
                <a:srgbClr val="4743FB"/>
              </a:solidFill>
              <a:latin typeface="Meiryo"/>
              <a:ea typeface="Meiryo"/>
              <a:cs typeface="Meiryo"/>
              <a:sym typeface="Meiryo"/>
            </a:endParaRPr>
          </a:p>
        </p:txBody>
      </p:sp>
      <p:sp>
        <p:nvSpPr>
          <p:cNvPr id="121" name="Google Shape;121;p3"/>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22" name="Google Shape;122;p3"/>
          <p:cNvSpPr/>
          <p:nvPr/>
        </p:nvSpPr>
        <p:spPr>
          <a:xfrm>
            <a:off x="1828800" y="751406"/>
            <a:ext cx="8534400" cy="1005840"/>
          </a:xfrm>
          <a:prstGeom prst="roundRect">
            <a:avLst>
              <a:gd fmla="val 16667" name="adj"/>
            </a:avLst>
          </a:prstGeom>
          <a:solidFill>
            <a:srgbClr val="1799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Meiryo"/>
                <a:ea typeface="Meiryo"/>
                <a:cs typeface="Meiryo"/>
                <a:sym typeface="Meiryo"/>
              </a:rPr>
              <a:t>レセプトチェックがこんなに楽になるんです！</a:t>
            </a:r>
            <a:endParaRPr/>
          </a:p>
        </p:txBody>
      </p:sp>
      <p:grpSp>
        <p:nvGrpSpPr>
          <p:cNvPr id="123" name="Google Shape;123;p3"/>
          <p:cNvGrpSpPr/>
          <p:nvPr/>
        </p:nvGrpSpPr>
        <p:grpSpPr>
          <a:xfrm>
            <a:off x="4978400" y="1887003"/>
            <a:ext cx="6797040" cy="640080"/>
            <a:chOff x="4978400" y="1887003"/>
            <a:chExt cx="6797040" cy="640080"/>
          </a:xfrm>
        </p:grpSpPr>
        <p:sp>
          <p:nvSpPr>
            <p:cNvPr id="124" name="Google Shape;124;p3"/>
            <p:cNvSpPr/>
            <p:nvPr/>
          </p:nvSpPr>
          <p:spPr>
            <a:xfrm>
              <a:off x="4978400" y="1887003"/>
              <a:ext cx="2235200" cy="640080"/>
            </a:xfrm>
            <a:prstGeom prst="downArrow">
              <a:avLst>
                <a:gd fmla="val 50000" name="adj1"/>
                <a:gd fmla="val 50000" name="adj2"/>
              </a:avLst>
            </a:prstGeom>
            <a:solidFill>
              <a:srgbClr val="474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3"/>
            <p:cNvSpPr txBox="1"/>
            <p:nvPr/>
          </p:nvSpPr>
          <p:spPr>
            <a:xfrm>
              <a:off x="7517878" y="1976210"/>
              <a:ext cx="4257562"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Meiryo"/>
                  <a:ea typeface="Meiryo"/>
                  <a:cs typeface="Meiryo"/>
                  <a:sym typeface="Meiryo"/>
                </a:rPr>
                <a:t>とある内科診療所では・・・</a:t>
              </a:r>
              <a:endParaRPr sz="2400">
                <a:solidFill>
                  <a:schemeClr val="dk1"/>
                </a:solidFill>
                <a:latin typeface="Meiryo"/>
                <a:ea typeface="Meiryo"/>
                <a:cs typeface="Meiryo"/>
                <a:sym typeface="Meiryo"/>
              </a:endParaRPr>
            </a:p>
          </p:txBody>
        </p:sp>
      </p:grpSp>
      <p:grpSp>
        <p:nvGrpSpPr>
          <p:cNvPr id="126" name="Google Shape;126;p3"/>
          <p:cNvGrpSpPr/>
          <p:nvPr/>
        </p:nvGrpSpPr>
        <p:grpSpPr>
          <a:xfrm>
            <a:off x="1940560" y="2746047"/>
            <a:ext cx="8422640" cy="459740"/>
            <a:chOff x="1940560" y="2746047"/>
            <a:chExt cx="8422640" cy="459740"/>
          </a:xfrm>
        </p:grpSpPr>
        <p:sp>
          <p:nvSpPr>
            <p:cNvPr id="127" name="Google Shape;127;p3"/>
            <p:cNvSpPr/>
            <p:nvPr/>
          </p:nvSpPr>
          <p:spPr>
            <a:xfrm>
              <a:off x="1940560" y="2746047"/>
              <a:ext cx="3454400" cy="459740"/>
            </a:xfrm>
            <a:prstGeom prst="roundRect">
              <a:avLst>
                <a:gd fmla="val 16667" name="adj"/>
              </a:avLst>
            </a:prstGeom>
            <a:solidFill>
              <a:srgbClr val="1799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Meiryo"/>
                  <a:ea typeface="Meiryo"/>
                  <a:cs typeface="Meiryo"/>
                  <a:sym typeface="Meiryo"/>
                </a:rPr>
                <a:t>レセプトチェック時間／月</a:t>
              </a:r>
              <a:endParaRPr/>
            </a:p>
          </p:txBody>
        </p:sp>
        <p:sp>
          <p:nvSpPr>
            <p:cNvPr id="128" name="Google Shape;128;p3"/>
            <p:cNvSpPr/>
            <p:nvPr/>
          </p:nvSpPr>
          <p:spPr>
            <a:xfrm>
              <a:off x="6908800" y="2746047"/>
              <a:ext cx="3454400" cy="459740"/>
            </a:xfrm>
            <a:prstGeom prst="roundRect">
              <a:avLst>
                <a:gd fmla="val 16667" name="adj"/>
              </a:avLst>
            </a:prstGeom>
            <a:solidFill>
              <a:srgbClr val="1799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Meiryo"/>
                  <a:ea typeface="Meiryo"/>
                  <a:cs typeface="Meiryo"/>
                  <a:sym typeface="Meiryo"/>
                </a:rPr>
                <a:t>審査・返戻件数／月</a:t>
              </a:r>
              <a:endParaRPr/>
            </a:p>
          </p:txBody>
        </p:sp>
      </p:grpSp>
      <p:grpSp>
        <p:nvGrpSpPr>
          <p:cNvPr id="129" name="Google Shape;129;p3"/>
          <p:cNvGrpSpPr/>
          <p:nvPr/>
        </p:nvGrpSpPr>
        <p:grpSpPr>
          <a:xfrm>
            <a:off x="2382520" y="3495347"/>
            <a:ext cx="2961641" cy="3011357"/>
            <a:chOff x="2382520" y="3495347"/>
            <a:chExt cx="2961641" cy="3011357"/>
          </a:xfrm>
        </p:grpSpPr>
        <p:sp>
          <p:nvSpPr>
            <p:cNvPr id="130" name="Google Shape;130;p3"/>
            <p:cNvSpPr/>
            <p:nvPr/>
          </p:nvSpPr>
          <p:spPr>
            <a:xfrm>
              <a:off x="2540000" y="3495347"/>
              <a:ext cx="822960" cy="2565400"/>
            </a:xfrm>
            <a:prstGeom prst="rect">
              <a:avLst/>
            </a:prstGeom>
            <a:solidFill>
              <a:srgbClr val="00B8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3"/>
            <p:cNvSpPr/>
            <p:nvPr/>
          </p:nvSpPr>
          <p:spPr>
            <a:xfrm>
              <a:off x="4236720" y="5806747"/>
              <a:ext cx="822960" cy="254000"/>
            </a:xfrm>
            <a:prstGeom prst="rect">
              <a:avLst/>
            </a:prstGeom>
            <a:solidFill>
              <a:srgbClr val="00B8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3"/>
            <p:cNvSpPr txBox="1"/>
            <p:nvPr/>
          </p:nvSpPr>
          <p:spPr>
            <a:xfrm>
              <a:off x="2382520" y="6106594"/>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dk1"/>
                  </a:solidFill>
                  <a:latin typeface="Meiryo"/>
                  <a:ea typeface="Meiryo"/>
                  <a:cs typeface="Meiryo"/>
                  <a:sym typeface="Meiryo"/>
                </a:rPr>
                <a:t>導入前</a:t>
              </a:r>
              <a:endParaRPr/>
            </a:p>
          </p:txBody>
        </p:sp>
        <p:sp>
          <p:nvSpPr>
            <p:cNvPr id="133" name="Google Shape;133;p3"/>
            <p:cNvSpPr txBox="1"/>
            <p:nvPr/>
          </p:nvSpPr>
          <p:spPr>
            <a:xfrm>
              <a:off x="4079240" y="6106594"/>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dk1"/>
                  </a:solidFill>
                  <a:latin typeface="Meiryo"/>
                  <a:ea typeface="Meiryo"/>
                  <a:cs typeface="Meiryo"/>
                  <a:sym typeface="Meiryo"/>
                </a:rPr>
                <a:t>導入後</a:t>
              </a:r>
              <a:endParaRPr/>
            </a:p>
          </p:txBody>
        </p:sp>
        <p:cxnSp>
          <p:nvCxnSpPr>
            <p:cNvPr id="134" name="Google Shape;134;p3"/>
            <p:cNvCxnSpPr/>
            <p:nvPr/>
          </p:nvCxnSpPr>
          <p:spPr>
            <a:xfrm>
              <a:off x="3362960" y="3495347"/>
              <a:ext cx="873760" cy="2311400"/>
            </a:xfrm>
            <a:prstGeom prst="straightConnector1">
              <a:avLst/>
            </a:prstGeom>
            <a:noFill/>
            <a:ln cap="flat" cmpd="sng" w="63500">
              <a:solidFill>
                <a:schemeClr val="accent2"/>
              </a:solidFill>
              <a:prstDash val="solid"/>
              <a:miter lim="800000"/>
              <a:headEnd len="sm" w="sm" type="none"/>
              <a:tailEnd len="med" w="med" type="triangle"/>
            </a:ln>
          </p:spPr>
        </p:cxnSp>
        <p:sp>
          <p:nvSpPr>
            <p:cNvPr id="135" name="Google Shape;135;p3"/>
            <p:cNvSpPr txBox="1"/>
            <p:nvPr/>
          </p:nvSpPr>
          <p:spPr>
            <a:xfrm>
              <a:off x="2418080" y="3794478"/>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lt1"/>
                  </a:solidFill>
                  <a:latin typeface="Meiryo"/>
                  <a:ea typeface="Meiryo"/>
                  <a:cs typeface="Meiryo"/>
                  <a:sym typeface="Meiryo"/>
                </a:rPr>
                <a:t>300分</a:t>
              </a:r>
              <a:endParaRPr/>
            </a:p>
          </p:txBody>
        </p:sp>
        <p:sp>
          <p:nvSpPr>
            <p:cNvPr id="136" name="Google Shape;136;p3"/>
            <p:cNvSpPr txBox="1"/>
            <p:nvPr/>
          </p:nvSpPr>
          <p:spPr>
            <a:xfrm>
              <a:off x="4206241" y="5195173"/>
              <a:ext cx="113792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3200">
                  <a:solidFill>
                    <a:srgbClr val="00B0F0"/>
                  </a:solidFill>
                  <a:latin typeface="Meiryo"/>
                  <a:ea typeface="Meiryo"/>
                  <a:cs typeface="Meiryo"/>
                  <a:sym typeface="Meiryo"/>
                </a:rPr>
                <a:t>15 </a:t>
              </a:r>
              <a:r>
                <a:rPr lang="ja-JP" sz="2000">
                  <a:solidFill>
                    <a:schemeClr val="dk1"/>
                  </a:solidFill>
                  <a:latin typeface="Meiryo"/>
                  <a:ea typeface="Meiryo"/>
                  <a:cs typeface="Meiryo"/>
                  <a:sym typeface="Meiryo"/>
                </a:rPr>
                <a:t>分</a:t>
              </a:r>
              <a:endParaRPr/>
            </a:p>
          </p:txBody>
        </p:sp>
      </p:grpSp>
      <p:grpSp>
        <p:nvGrpSpPr>
          <p:cNvPr id="137" name="Google Shape;137;p3"/>
          <p:cNvGrpSpPr/>
          <p:nvPr/>
        </p:nvGrpSpPr>
        <p:grpSpPr>
          <a:xfrm>
            <a:off x="7381240" y="3652213"/>
            <a:ext cx="3105964" cy="2898149"/>
            <a:chOff x="7381240" y="3652213"/>
            <a:chExt cx="3105964" cy="2898149"/>
          </a:xfrm>
        </p:grpSpPr>
        <p:sp>
          <p:nvSpPr>
            <p:cNvPr id="138" name="Google Shape;138;p3"/>
            <p:cNvSpPr/>
            <p:nvPr/>
          </p:nvSpPr>
          <p:spPr>
            <a:xfrm>
              <a:off x="7508240" y="3652213"/>
              <a:ext cx="822960" cy="2408533"/>
            </a:xfrm>
            <a:prstGeom prst="rect">
              <a:avLst/>
            </a:prstGeom>
            <a:solidFill>
              <a:srgbClr val="00B8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3"/>
            <p:cNvSpPr/>
            <p:nvPr/>
          </p:nvSpPr>
          <p:spPr>
            <a:xfrm>
              <a:off x="9204960" y="5806747"/>
              <a:ext cx="822960" cy="254000"/>
            </a:xfrm>
            <a:prstGeom prst="rect">
              <a:avLst/>
            </a:prstGeom>
            <a:solidFill>
              <a:srgbClr val="00B8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3"/>
            <p:cNvSpPr txBox="1"/>
            <p:nvPr/>
          </p:nvSpPr>
          <p:spPr>
            <a:xfrm>
              <a:off x="7381240" y="6150252"/>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dk1"/>
                  </a:solidFill>
                  <a:latin typeface="Meiryo"/>
                  <a:ea typeface="Meiryo"/>
                  <a:cs typeface="Meiryo"/>
                  <a:sym typeface="Meiryo"/>
                </a:rPr>
                <a:t>導入前</a:t>
              </a:r>
              <a:endParaRPr/>
            </a:p>
          </p:txBody>
        </p:sp>
        <p:sp>
          <p:nvSpPr>
            <p:cNvPr id="141" name="Google Shape;141;p3"/>
            <p:cNvSpPr txBox="1"/>
            <p:nvPr/>
          </p:nvSpPr>
          <p:spPr>
            <a:xfrm>
              <a:off x="9077960" y="6150252"/>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dk1"/>
                  </a:solidFill>
                  <a:latin typeface="Meiryo"/>
                  <a:ea typeface="Meiryo"/>
                  <a:cs typeface="Meiryo"/>
                  <a:sym typeface="Meiryo"/>
                </a:rPr>
                <a:t>導入後</a:t>
              </a:r>
              <a:endParaRPr/>
            </a:p>
          </p:txBody>
        </p:sp>
        <p:cxnSp>
          <p:nvCxnSpPr>
            <p:cNvPr id="142" name="Google Shape;142;p3"/>
            <p:cNvCxnSpPr>
              <a:endCxn id="139" idx="1"/>
            </p:cNvCxnSpPr>
            <p:nvPr/>
          </p:nvCxnSpPr>
          <p:spPr>
            <a:xfrm>
              <a:off x="8331060" y="3652247"/>
              <a:ext cx="873900" cy="2281500"/>
            </a:xfrm>
            <a:prstGeom prst="straightConnector1">
              <a:avLst/>
            </a:prstGeom>
            <a:noFill/>
            <a:ln cap="flat" cmpd="sng" w="63500">
              <a:solidFill>
                <a:schemeClr val="accent2"/>
              </a:solidFill>
              <a:prstDash val="solid"/>
              <a:miter lim="800000"/>
              <a:headEnd len="sm" w="sm" type="none"/>
              <a:tailEnd len="med" w="med" type="triangle"/>
            </a:ln>
          </p:spPr>
        </p:cxnSp>
        <p:sp>
          <p:nvSpPr>
            <p:cNvPr id="143" name="Google Shape;143;p3"/>
            <p:cNvSpPr txBox="1"/>
            <p:nvPr/>
          </p:nvSpPr>
          <p:spPr>
            <a:xfrm>
              <a:off x="7381240" y="3894586"/>
              <a:ext cx="1137920"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2000">
                  <a:solidFill>
                    <a:schemeClr val="lt1"/>
                  </a:solidFill>
                  <a:latin typeface="Meiryo"/>
                  <a:ea typeface="Meiryo"/>
                  <a:cs typeface="Meiryo"/>
                  <a:sym typeface="Meiryo"/>
                </a:rPr>
                <a:t>2.1件</a:t>
              </a:r>
              <a:endParaRPr/>
            </a:p>
          </p:txBody>
        </p:sp>
        <p:sp>
          <p:nvSpPr>
            <p:cNvPr id="144" name="Google Shape;144;p3"/>
            <p:cNvSpPr txBox="1"/>
            <p:nvPr/>
          </p:nvSpPr>
          <p:spPr>
            <a:xfrm>
              <a:off x="9154160" y="5253027"/>
              <a:ext cx="1333044"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ja-JP" sz="3200">
                  <a:solidFill>
                    <a:srgbClr val="00B0F0"/>
                  </a:solidFill>
                  <a:latin typeface="Meiryo"/>
                  <a:ea typeface="Meiryo"/>
                  <a:cs typeface="Meiryo"/>
                  <a:sym typeface="Meiryo"/>
                </a:rPr>
                <a:t>0.3 </a:t>
              </a:r>
              <a:r>
                <a:rPr lang="ja-JP" sz="2000">
                  <a:solidFill>
                    <a:schemeClr val="dk1"/>
                  </a:solidFill>
                  <a:latin typeface="Meiryo"/>
                  <a:ea typeface="Meiryo"/>
                  <a:cs typeface="Meiryo"/>
                  <a:sym typeface="Meiryo"/>
                </a:rPr>
                <a:t>件</a:t>
              </a:r>
              <a:endParaRPr/>
            </a:p>
          </p:txBody>
        </p:sp>
      </p:grpSp>
      <p:sp>
        <p:nvSpPr>
          <p:cNvPr id="145" name="Google Shape;145;p3"/>
          <p:cNvSpPr/>
          <p:nvPr/>
        </p:nvSpPr>
        <p:spPr>
          <a:xfrm>
            <a:off x="320040" y="3460029"/>
            <a:ext cx="2062480" cy="2043324"/>
          </a:xfrm>
          <a:prstGeom prst="star16">
            <a:avLst>
              <a:gd fmla="val 37500" name="adj"/>
            </a:avLst>
          </a:prstGeom>
          <a:noFill/>
          <a:ln cap="flat" cmpd="sng" w="38100">
            <a:solidFill>
              <a:srgbClr val="00B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3200">
                <a:solidFill>
                  <a:srgbClr val="10E7F8"/>
                </a:solidFill>
                <a:latin typeface="Meiryo"/>
                <a:ea typeface="Meiryo"/>
                <a:cs typeface="Meiryo"/>
                <a:sym typeface="Meiryo"/>
              </a:rPr>
              <a:t>95</a:t>
            </a:r>
            <a:r>
              <a:rPr lang="ja-JP" sz="1800">
                <a:solidFill>
                  <a:schemeClr val="dk1"/>
                </a:solidFill>
                <a:latin typeface="Meiryo"/>
                <a:ea typeface="Meiryo"/>
                <a:cs typeface="Meiryo"/>
                <a:sym typeface="Meiryo"/>
              </a:rPr>
              <a:t>％</a:t>
            </a:r>
            <a:endParaRPr sz="1800">
              <a:solidFill>
                <a:schemeClr val="dk1"/>
              </a:solidFill>
              <a:latin typeface="Meiryo"/>
              <a:ea typeface="Meiryo"/>
              <a:cs typeface="Meiryo"/>
              <a:sym typeface="Meiryo"/>
            </a:endParaRPr>
          </a:p>
          <a:p>
            <a:pPr indent="0" lvl="0" marL="0" marR="0" rtl="0" algn="ctr">
              <a:spcBef>
                <a:spcPts val="0"/>
              </a:spcBef>
              <a:spcAft>
                <a:spcPts val="0"/>
              </a:spcAft>
              <a:buNone/>
            </a:pPr>
            <a:r>
              <a:rPr lang="ja-JP" sz="1800">
                <a:solidFill>
                  <a:schemeClr val="dk1"/>
                </a:solidFill>
                <a:latin typeface="Meiryo"/>
                <a:ea typeface="Meiryo"/>
                <a:cs typeface="Meiryo"/>
                <a:sym typeface="Meiryo"/>
              </a:rPr>
              <a:t>短縮</a:t>
            </a:r>
            <a:endParaRPr/>
          </a:p>
        </p:txBody>
      </p:sp>
      <p:sp>
        <p:nvSpPr>
          <p:cNvPr id="146" name="Google Shape;146;p3"/>
          <p:cNvSpPr/>
          <p:nvPr/>
        </p:nvSpPr>
        <p:spPr>
          <a:xfrm>
            <a:off x="9773920" y="3513959"/>
            <a:ext cx="2062480" cy="2043324"/>
          </a:xfrm>
          <a:prstGeom prst="star16">
            <a:avLst>
              <a:gd fmla="val 37500" name="adj"/>
            </a:avLst>
          </a:prstGeom>
          <a:noFill/>
          <a:ln cap="flat" cmpd="sng" w="38100">
            <a:solidFill>
              <a:srgbClr val="00B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3200">
                <a:solidFill>
                  <a:srgbClr val="10E7F8"/>
                </a:solidFill>
                <a:latin typeface="Meiryo"/>
                <a:ea typeface="Meiryo"/>
                <a:cs typeface="Meiryo"/>
                <a:sym typeface="Meiryo"/>
              </a:rPr>
              <a:t>86</a:t>
            </a:r>
            <a:r>
              <a:rPr lang="ja-JP" sz="1800">
                <a:solidFill>
                  <a:schemeClr val="dk1"/>
                </a:solidFill>
                <a:latin typeface="Meiryo"/>
                <a:ea typeface="Meiryo"/>
                <a:cs typeface="Meiryo"/>
                <a:sym typeface="Meiryo"/>
              </a:rPr>
              <a:t>％</a:t>
            </a:r>
            <a:endParaRPr sz="1800">
              <a:solidFill>
                <a:schemeClr val="dk1"/>
              </a:solidFill>
              <a:latin typeface="Meiryo"/>
              <a:ea typeface="Meiryo"/>
              <a:cs typeface="Meiryo"/>
              <a:sym typeface="Meiryo"/>
            </a:endParaRPr>
          </a:p>
          <a:p>
            <a:pPr indent="0" lvl="0" marL="0" marR="0" rtl="0" algn="ctr">
              <a:spcBef>
                <a:spcPts val="0"/>
              </a:spcBef>
              <a:spcAft>
                <a:spcPts val="0"/>
              </a:spcAft>
              <a:buNone/>
            </a:pPr>
            <a:r>
              <a:rPr lang="ja-JP" sz="1800">
                <a:solidFill>
                  <a:schemeClr val="dk1"/>
                </a:solidFill>
                <a:latin typeface="Meiryo"/>
                <a:ea typeface="Meiryo"/>
                <a:cs typeface="Meiryo"/>
                <a:sym typeface="Meiryo"/>
              </a:rPr>
              <a:t>減少</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0000FF"/>
                </a:solidFill>
                <a:latin typeface="Meiryo"/>
                <a:ea typeface="Meiryo"/>
                <a:cs typeface="Meiryo"/>
                <a:sym typeface="Meiryo"/>
              </a:rPr>
              <a:t>ご利用医療機関様からの声をほんの一部だけご紹介！</a:t>
            </a:r>
            <a:endParaRPr b="1" sz="2400">
              <a:solidFill>
                <a:srgbClr val="4743FB"/>
              </a:solidFill>
              <a:latin typeface="Meiryo"/>
              <a:ea typeface="Meiryo"/>
              <a:cs typeface="Meiryo"/>
              <a:sym typeface="Meiryo"/>
            </a:endParaRPr>
          </a:p>
        </p:txBody>
      </p:sp>
      <p:sp>
        <p:nvSpPr>
          <p:cNvPr id="152" name="Google Shape;152;p4"/>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53" name="Google Shape;153;p4"/>
          <p:cNvSpPr txBox="1"/>
          <p:nvPr/>
        </p:nvSpPr>
        <p:spPr>
          <a:xfrm>
            <a:off x="1190358" y="1076202"/>
            <a:ext cx="9982461" cy="3318857"/>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rgbClr val="00747F"/>
              </a:buClr>
              <a:buSzPts val="2400"/>
              <a:buFont typeface="Noto Sans Symbols"/>
              <a:buChar char="●"/>
            </a:pPr>
            <a:r>
              <a:rPr lang="ja-JP" sz="2400">
                <a:solidFill>
                  <a:schemeClr val="dk1"/>
                </a:solidFill>
                <a:latin typeface="Meiryo"/>
                <a:ea typeface="Meiryo"/>
                <a:cs typeface="Meiryo"/>
                <a:sym typeface="Meiryo"/>
              </a:rPr>
              <a:t>医薬品と病名のチェックが行いやすい</a:t>
            </a:r>
            <a:endParaRPr sz="2400">
              <a:solidFill>
                <a:schemeClr val="dk1"/>
              </a:solidFill>
              <a:latin typeface="Meiryo"/>
              <a:ea typeface="Meiryo"/>
              <a:cs typeface="Meiryo"/>
              <a:sym typeface="Meiryo"/>
            </a:endParaRPr>
          </a:p>
          <a:p>
            <a:pPr indent="-342900" lvl="0" marL="342900" marR="0" rtl="0" algn="l">
              <a:spcBef>
                <a:spcPts val="900"/>
              </a:spcBef>
              <a:spcAft>
                <a:spcPts val="0"/>
              </a:spcAft>
              <a:buClr>
                <a:srgbClr val="00747F"/>
              </a:buClr>
              <a:buSzPts val="2400"/>
              <a:buFont typeface="Noto Sans Symbols"/>
              <a:buChar char="●"/>
            </a:pPr>
            <a:r>
              <a:rPr lang="ja-JP" sz="2400">
                <a:solidFill>
                  <a:schemeClr val="dk1"/>
                </a:solidFill>
                <a:latin typeface="Meiryo"/>
                <a:ea typeface="Meiryo"/>
                <a:cs typeface="Meiryo"/>
                <a:sym typeface="Meiryo"/>
              </a:rPr>
              <a:t>点検画面が見やすく、保険種別で点検できる</a:t>
            </a:r>
            <a:endParaRPr sz="2400">
              <a:solidFill>
                <a:schemeClr val="dk1"/>
              </a:solidFill>
              <a:latin typeface="Meiryo"/>
              <a:ea typeface="Meiryo"/>
              <a:cs typeface="Meiryo"/>
              <a:sym typeface="Meiryo"/>
            </a:endParaRPr>
          </a:p>
          <a:p>
            <a:pPr indent="-342900" lvl="0" marL="342900" marR="0" rtl="0" algn="l">
              <a:spcBef>
                <a:spcPts val="900"/>
              </a:spcBef>
              <a:spcAft>
                <a:spcPts val="0"/>
              </a:spcAft>
              <a:buClr>
                <a:srgbClr val="00747F"/>
              </a:buClr>
              <a:buSzPts val="2400"/>
              <a:buFont typeface="Noto Sans Symbols"/>
              <a:buChar char="●"/>
            </a:pPr>
            <a:r>
              <a:rPr lang="ja-JP" sz="2400">
                <a:solidFill>
                  <a:schemeClr val="dk1"/>
                </a:solidFill>
                <a:latin typeface="Meiryo"/>
                <a:ea typeface="Meiryo"/>
                <a:cs typeface="Meiryo"/>
                <a:sym typeface="Meiryo"/>
              </a:rPr>
              <a:t>電子付箋機能が便利</a:t>
            </a:r>
            <a:endParaRPr sz="2400">
              <a:solidFill>
                <a:schemeClr val="dk1"/>
              </a:solidFill>
              <a:latin typeface="Meiryo"/>
              <a:ea typeface="Meiryo"/>
              <a:cs typeface="Meiryo"/>
              <a:sym typeface="Meiryo"/>
            </a:endParaRPr>
          </a:p>
          <a:p>
            <a:pPr indent="-342900" lvl="0" marL="342900" marR="0" rtl="0" algn="l">
              <a:spcBef>
                <a:spcPts val="900"/>
              </a:spcBef>
              <a:spcAft>
                <a:spcPts val="0"/>
              </a:spcAft>
              <a:buClr>
                <a:srgbClr val="00747F"/>
              </a:buClr>
              <a:buSzPts val="2400"/>
              <a:buFont typeface="Noto Sans Symbols"/>
              <a:buChar char="●"/>
            </a:pPr>
            <a:r>
              <a:rPr lang="ja-JP" sz="2400">
                <a:solidFill>
                  <a:schemeClr val="dk1"/>
                </a:solidFill>
                <a:latin typeface="Meiryo"/>
                <a:ea typeface="Meiryo"/>
                <a:cs typeface="Meiryo"/>
                <a:sym typeface="Meiryo"/>
              </a:rPr>
              <a:t>一つの不合格レセプトを修正すれば自動的に同じ事例（不合格）にも反映してくれる</a:t>
            </a:r>
            <a:endParaRPr sz="2400">
              <a:solidFill>
                <a:schemeClr val="dk1"/>
              </a:solidFill>
              <a:latin typeface="Meiryo"/>
              <a:ea typeface="Meiryo"/>
              <a:cs typeface="Meiryo"/>
              <a:sym typeface="Meiryo"/>
            </a:endParaRPr>
          </a:p>
          <a:p>
            <a:pPr indent="-342900" lvl="0" marL="342900" marR="0" rtl="0" algn="l">
              <a:spcBef>
                <a:spcPts val="900"/>
              </a:spcBef>
              <a:spcAft>
                <a:spcPts val="0"/>
              </a:spcAft>
              <a:buClr>
                <a:srgbClr val="00747F"/>
              </a:buClr>
              <a:buSzPts val="2400"/>
              <a:buFont typeface="Noto Sans Symbols"/>
              <a:buChar char="●"/>
            </a:pPr>
            <a:r>
              <a:rPr lang="ja-JP" sz="2400">
                <a:solidFill>
                  <a:schemeClr val="dk1"/>
                </a:solidFill>
                <a:latin typeface="Meiryo"/>
                <a:ea typeface="Meiryo"/>
                <a:cs typeface="Meiryo"/>
                <a:sym typeface="Meiryo"/>
              </a:rPr>
              <a:t>目視点検では気づかないコメント漏れの指摘はありがたい</a:t>
            </a:r>
            <a:endParaRPr sz="2400">
              <a:solidFill>
                <a:schemeClr val="dk1"/>
              </a:solidFill>
              <a:latin typeface="Meiryo"/>
              <a:ea typeface="Meiryo"/>
              <a:cs typeface="Meiryo"/>
              <a:sym typeface="Meiryo"/>
            </a:endParaRPr>
          </a:p>
          <a:p>
            <a:pPr indent="0" lvl="0" marL="0" marR="0" rtl="0" algn="r">
              <a:spcBef>
                <a:spcPts val="900"/>
              </a:spcBef>
              <a:spcAft>
                <a:spcPts val="0"/>
              </a:spcAft>
              <a:buNone/>
            </a:pPr>
            <a:r>
              <a:rPr lang="ja-JP" sz="2400">
                <a:solidFill>
                  <a:schemeClr val="dk1"/>
                </a:solidFill>
                <a:latin typeface="Meiryo"/>
                <a:ea typeface="Meiryo"/>
                <a:cs typeface="Meiryo"/>
                <a:sym typeface="Meiryo"/>
              </a:rPr>
              <a:t>etc.</a:t>
            </a:r>
            <a:endParaRPr/>
          </a:p>
        </p:txBody>
      </p:sp>
      <p:sp>
        <p:nvSpPr>
          <p:cNvPr id="154" name="Google Shape;154;p4"/>
          <p:cNvSpPr/>
          <p:nvPr/>
        </p:nvSpPr>
        <p:spPr>
          <a:xfrm>
            <a:off x="994140" y="5481221"/>
            <a:ext cx="10374899" cy="868779"/>
          </a:xfrm>
          <a:prstGeom prst="roundRect">
            <a:avLst>
              <a:gd fmla="val 16667" name="adj"/>
            </a:avLst>
          </a:prstGeom>
          <a:solidFill>
            <a:srgbClr val="1799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Meiryo"/>
                <a:ea typeface="Meiryo"/>
                <a:cs typeface="Meiryo"/>
                <a:sym typeface="Meiryo"/>
              </a:rPr>
              <a:t>レセプトチェッカーＬＳはレセプト点検精度を向上させるもの！</a:t>
            </a:r>
            <a:endParaRPr sz="2400">
              <a:solidFill>
                <a:schemeClr val="lt1"/>
              </a:solidFill>
              <a:latin typeface="Meiryo"/>
              <a:ea typeface="Meiryo"/>
              <a:cs typeface="Meiryo"/>
              <a:sym typeface="Meiryo"/>
            </a:endParaRPr>
          </a:p>
          <a:p>
            <a:pPr indent="0" lvl="0" marL="0" marR="0" rtl="0" algn="ctr">
              <a:spcBef>
                <a:spcPts val="0"/>
              </a:spcBef>
              <a:spcAft>
                <a:spcPts val="0"/>
              </a:spcAft>
              <a:buNone/>
            </a:pPr>
            <a:r>
              <a:rPr lang="ja-JP" sz="2000">
                <a:solidFill>
                  <a:schemeClr val="lt1"/>
                </a:solidFill>
                <a:latin typeface="Meiryo"/>
                <a:ea typeface="Meiryo"/>
                <a:cs typeface="Meiryo"/>
                <a:sym typeface="Meiryo"/>
              </a:rPr>
              <a:t>（電子カルテやレセプトコンピュータのデータを修正するものではありません。）</a:t>
            </a:r>
            <a:endParaRPr/>
          </a:p>
        </p:txBody>
      </p:sp>
      <p:grpSp>
        <p:nvGrpSpPr>
          <p:cNvPr id="155" name="Google Shape;155;p4"/>
          <p:cNvGrpSpPr/>
          <p:nvPr/>
        </p:nvGrpSpPr>
        <p:grpSpPr>
          <a:xfrm>
            <a:off x="5195566" y="4668777"/>
            <a:ext cx="6443236" cy="493834"/>
            <a:chOff x="5195566" y="4668777"/>
            <a:chExt cx="6443236" cy="493834"/>
          </a:xfrm>
        </p:grpSpPr>
        <p:sp>
          <p:nvSpPr>
            <p:cNvPr id="156" name="Google Shape;156;p4"/>
            <p:cNvSpPr/>
            <p:nvPr/>
          </p:nvSpPr>
          <p:spPr>
            <a:xfrm rot="10800000">
              <a:off x="5195566" y="4668777"/>
              <a:ext cx="1972044" cy="457756"/>
            </a:xfrm>
            <a:prstGeom prst="triangle">
              <a:avLst>
                <a:gd fmla="val 50000" name="adj"/>
              </a:avLst>
            </a:prstGeom>
            <a:solidFill>
              <a:srgbClr val="474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4"/>
            <p:cNvSpPr txBox="1"/>
            <p:nvPr/>
          </p:nvSpPr>
          <p:spPr>
            <a:xfrm>
              <a:off x="7381240" y="4762501"/>
              <a:ext cx="4257562" cy="40011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Meiryo"/>
                  <a:ea typeface="Meiryo"/>
                  <a:cs typeface="Meiryo"/>
                  <a:sym typeface="Meiryo"/>
                </a:rPr>
                <a:t>ここだけはちょっとご注意・・・</a:t>
              </a:r>
              <a:endParaRPr sz="2000">
                <a:solidFill>
                  <a:schemeClr val="dk1"/>
                </a:solidFill>
                <a:latin typeface="Meiryo"/>
                <a:ea typeface="Meiryo"/>
                <a:cs typeface="Meiryo"/>
                <a:sym typeface="Meiry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 ４つの特長</a:t>
            </a:r>
            <a:endParaRPr b="1" sz="2400">
              <a:solidFill>
                <a:srgbClr val="4743FB"/>
              </a:solidFill>
              <a:latin typeface="Meiryo"/>
              <a:ea typeface="Meiryo"/>
              <a:cs typeface="Meiryo"/>
              <a:sym typeface="Meiryo"/>
            </a:endParaRPr>
          </a:p>
        </p:txBody>
      </p:sp>
      <p:sp>
        <p:nvSpPr>
          <p:cNvPr id="163" name="Google Shape;163;p5"/>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64" name="Google Shape;164;p5"/>
          <p:cNvSpPr/>
          <p:nvPr/>
        </p:nvSpPr>
        <p:spPr>
          <a:xfrm>
            <a:off x="796790" y="729196"/>
            <a:ext cx="4876800" cy="2546969"/>
          </a:xfrm>
          <a:prstGeom prst="roundRect">
            <a:avLst>
              <a:gd fmla="val 16667" name="adj"/>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2400">
                <a:solidFill>
                  <a:srgbClr val="00747F"/>
                </a:solidFill>
                <a:latin typeface="Meiryo"/>
                <a:ea typeface="Meiryo"/>
                <a:cs typeface="Meiryo"/>
                <a:sym typeface="Meiryo"/>
              </a:rPr>
              <a:t>➊ 初期設定はAIにお任せ</a:t>
            </a:r>
            <a:endParaRPr b="1" sz="2400">
              <a:solidFill>
                <a:srgbClr val="00747F"/>
              </a:solidFill>
              <a:latin typeface="Meiryo"/>
              <a:ea typeface="Meiryo"/>
              <a:cs typeface="Meiryo"/>
              <a:sym typeface="Meiryo"/>
            </a:endParaRPr>
          </a:p>
          <a:p>
            <a:pPr indent="0" lvl="0" marL="0" marR="0" rtl="0" algn="l">
              <a:spcBef>
                <a:spcPts val="2400"/>
              </a:spcBef>
              <a:spcAft>
                <a:spcPts val="0"/>
              </a:spcAft>
              <a:buNone/>
            </a:pPr>
            <a:r>
              <a:rPr lang="ja-JP" sz="1800">
                <a:solidFill>
                  <a:schemeClr val="dk1"/>
                </a:solidFill>
                <a:latin typeface="Meiryo"/>
                <a:ea typeface="Meiryo"/>
                <a:cs typeface="Meiryo"/>
                <a:sym typeface="Meiryo"/>
              </a:rPr>
              <a:t>直近のレセプトデータ取込みにより、</a:t>
            </a:r>
            <a:endParaRPr sz="1800">
              <a:solidFill>
                <a:schemeClr val="dk1"/>
              </a:solidFill>
              <a:latin typeface="Meiryo"/>
              <a:ea typeface="Meiryo"/>
              <a:cs typeface="Meiryo"/>
              <a:sym typeface="Meiryo"/>
            </a:endParaRPr>
          </a:p>
          <a:p>
            <a:pPr indent="0" lvl="0" marL="0" marR="0" rtl="0" algn="l">
              <a:spcBef>
                <a:spcPts val="0"/>
              </a:spcBef>
              <a:spcAft>
                <a:spcPts val="0"/>
              </a:spcAft>
              <a:buNone/>
            </a:pPr>
            <a:r>
              <a:rPr lang="ja-JP" sz="1800">
                <a:solidFill>
                  <a:schemeClr val="dk1"/>
                </a:solidFill>
                <a:latin typeface="Meiryo"/>
                <a:ea typeface="Meiryo"/>
                <a:cs typeface="Meiryo"/>
                <a:sym typeface="Meiryo"/>
              </a:rPr>
              <a:t>AIによる初期設定を実施。</a:t>
            </a:r>
            <a:endParaRPr sz="1800">
              <a:solidFill>
                <a:schemeClr val="dk1"/>
              </a:solidFill>
              <a:latin typeface="Meiryo"/>
              <a:ea typeface="Meiryo"/>
              <a:cs typeface="Meiryo"/>
              <a:sym typeface="Meiryo"/>
            </a:endParaRPr>
          </a:p>
          <a:p>
            <a:pPr indent="0" lvl="0" marL="0" marR="0" rtl="0" algn="l">
              <a:spcBef>
                <a:spcPts val="0"/>
              </a:spcBef>
              <a:spcAft>
                <a:spcPts val="0"/>
              </a:spcAft>
              <a:buNone/>
            </a:pPr>
            <a:r>
              <a:rPr b="1" lang="ja-JP" sz="2000">
                <a:solidFill>
                  <a:srgbClr val="FF0000"/>
                </a:solidFill>
                <a:latin typeface="Meiryo"/>
                <a:ea typeface="Meiryo"/>
                <a:cs typeface="Meiryo"/>
                <a:sym typeface="Meiryo"/>
              </a:rPr>
              <a:t>導入後、直ぐに利用が可能！</a:t>
            </a:r>
            <a:endParaRPr b="1" sz="2000">
              <a:solidFill>
                <a:srgbClr val="FF0000"/>
              </a:solidFill>
              <a:latin typeface="Meiryo"/>
              <a:ea typeface="Meiryo"/>
              <a:cs typeface="Meiryo"/>
              <a:sym typeface="Meiryo"/>
            </a:endParaRPr>
          </a:p>
        </p:txBody>
      </p:sp>
      <p:sp>
        <p:nvSpPr>
          <p:cNvPr id="165" name="Google Shape;165;p5"/>
          <p:cNvSpPr/>
          <p:nvPr/>
        </p:nvSpPr>
        <p:spPr>
          <a:xfrm>
            <a:off x="6689590" y="698716"/>
            <a:ext cx="4876800" cy="2546969"/>
          </a:xfrm>
          <a:prstGeom prst="roundRect">
            <a:avLst>
              <a:gd fmla="val 16667" name="adj"/>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2400">
                <a:solidFill>
                  <a:srgbClr val="00747F"/>
                </a:solidFill>
                <a:latin typeface="Meiryo"/>
                <a:ea typeface="Meiryo"/>
                <a:cs typeface="Meiryo"/>
                <a:sym typeface="Meiryo"/>
              </a:rPr>
              <a:t>➋ AI学習機能で点検精度向上</a:t>
            </a:r>
            <a:endParaRPr b="1" sz="2400">
              <a:solidFill>
                <a:srgbClr val="00747F"/>
              </a:solidFill>
              <a:latin typeface="Meiryo"/>
              <a:ea typeface="Meiryo"/>
              <a:cs typeface="Meiryo"/>
              <a:sym typeface="Meiryo"/>
            </a:endParaRPr>
          </a:p>
          <a:p>
            <a:pPr indent="0" lvl="0" marL="0" marR="0" rtl="0" algn="l">
              <a:spcBef>
                <a:spcPts val="2400"/>
              </a:spcBef>
              <a:spcAft>
                <a:spcPts val="0"/>
              </a:spcAft>
              <a:buNone/>
            </a:pPr>
            <a:r>
              <a:rPr lang="ja-JP" sz="1800">
                <a:solidFill>
                  <a:schemeClr val="dk1"/>
                </a:solidFill>
                <a:latin typeface="Meiryo"/>
                <a:ea typeface="Meiryo"/>
                <a:cs typeface="Meiryo"/>
                <a:sym typeface="Meiryo"/>
              </a:rPr>
              <a:t>手動学習の前に自院で点検済みのレセプトをAIに学習させることにより、</a:t>
            </a:r>
            <a:endParaRPr sz="1800">
              <a:solidFill>
                <a:schemeClr val="dk1"/>
              </a:solidFill>
              <a:latin typeface="Meiryo"/>
              <a:ea typeface="Meiryo"/>
              <a:cs typeface="Meiryo"/>
              <a:sym typeface="Meiryo"/>
            </a:endParaRPr>
          </a:p>
          <a:p>
            <a:pPr indent="0" lvl="0" marL="0" marR="0" rtl="0" algn="l">
              <a:spcBef>
                <a:spcPts val="0"/>
              </a:spcBef>
              <a:spcAft>
                <a:spcPts val="0"/>
              </a:spcAft>
              <a:buNone/>
            </a:pPr>
            <a:r>
              <a:rPr b="1" lang="ja-JP" sz="2000">
                <a:solidFill>
                  <a:srgbClr val="FF0000"/>
                </a:solidFill>
                <a:latin typeface="Meiryo"/>
                <a:ea typeface="Meiryo"/>
                <a:cs typeface="Meiryo"/>
                <a:sym typeface="Meiryo"/>
              </a:rPr>
              <a:t>レセプト点検作業がとても楽に！</a:t>
            </a:r>
            <a:endParaRPr b="1" sz="2000">
              <a:solidFill>
                <a:srgbClr val="FF0000"/>
              </a:solidFill>
              <a:latin typeface="Meiryo"/>
              <a:ea typeface="Meiryo"/>
              <a:cs typeface="Meiryo"/>
              <a:sym typeface="Meiryo"/>
            </a:endParaRPr>
          </a:p>
        </p:txBody>
      </p:sp>
      <p:sp>
        <p:nvSpPr>
          <p:cNvPr id="166" name="Google Shape;166;p5"/>
          <p:cNvSpPr/>
          <p:nvPr/>
        </p:nvSpPr>
        <p:spPr>
          <a:xfrm>
            <a:off x="796790" y="3985910"/>
            <a:ext cx="4876800" cy="2546969"/>
          </a:xfrm>
          <a:prstGeom prst="roundRect">
            <a:avLst>
              <a:gd fmla="val 16667" name="adj"/>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2400">
                <a:solidFill>
                  <a:srgbClr val="00747F"/>
                </a:solidFill>
                <a:latin typeface="Meiryo"/>
                <a:ea typeface="Meiryo"/>
                <a:cs typeface="Meiryo"/>
                <a:sym typeface="Meiryo"/>
              </a:rPr>
              <a:t>➌ テキスト照合</a:t>
            </a:r>
            <a:endParaRPr b="1" sz="2400">
              <a:solidFill>
                <a:srgbClr val="00747F"/>
              </a:solidFill>
              <a:latin typeface="Meiryo"/>
              <a:ea typeface="Meiryo"/>
              <a:cs typeface="Meiryo"/>
              <a:sym typeface="Meiryo"/>
            </a:endParaRPr>
          </a:p>
          <a:p>
            <a:pPr indent="0" lvl="0" marL="0" marR="0" rtl="0" algn="l">
              <a:spcBef>
                <a:spcPts val="0"/>
              </a:spcBef>
              <a:spcAft>
                <a:spcPts val="0"/>
              </a:spcAft>
              <a:buNone/>
            </a:pPr>
            <a:r>
              <a:rPr lang="ja-JP" sz="1800">
                <a:solidFill>
                  <a:schemeClr val="dk1"/>
                </a:solidFill>
                <a:latin typeface="Meiryo"/>
                <a:ea typeface="Meiryo"/>
                <a:cs typeface="Meiryo"/>
                <a:sym typeface="Meiryo"/>
              </a:rPr>
              <a:t>医薬品、検査の適応病名の有無をコードがなくても「文字列」で判定。</a:t>
            </a:r>
            <a:endParaRPr sz="1800">
              <a:solidFill>
                <a:schemeClr val="dk1"/>
              </a:solidFill>
              <a:latin typeface="Meiryo"/>
              <a:ea typeface="Meiryo"/>
              <a:cs typeface="Meiryo"/>
              <a:sym typeface="Meiryo"/>
            </a:endParaRPr>
          </a:p>
          <a:p>
            <a:pPr indent="0" lvl="0" marL="0" marR="0" rtl="0" algn="l">
              <a:spcBef>
                <a:spcPts val="0"/>
              </a:spcBef>
              <a:spcAft>
                <a:spcPts val="0"/>
              </a:spcAft>
              <a:buNone/>
            </a:pPr>
            <a:r>
              <a:rPr lang="ja-JP" sz="1800">
                <a:solidFill>
                  <a:schemeClr val="dk1"/>
                </a:solidFill>
                <a:latin typeface="Meiryo"/>
                <a:ea typeface="Meiryo"/>
                <a:cs typeface="Meiryo"/>
                <a:sym typeface="Meiryo"/>
              </a:rPr>
              <a:t>コード入力なくてもテキスト照合を実施。</a:t>
            </a:r>
            <a:r>
              <a:rPr b="1" lang="ja-JP" sz="1800">
                <a:solidFill>
                  <a:srgbClr val="FF0000"/>
                </a:solidFill>
                <a:latin typeface="Meiryo"/>
                <a:ea typeface="Meiryo"/>
                <a:cs typeface="Meiryo"/>
                <a:sym typeface="Meiryo"/>
              </a:rPr>
              <a:t>ワープロ病名でもそのままシステム判定！</a:t>
            </a:r>
            <a:endParaRPr b="1" sz="1800">
              <a:solidFill>
                <a:srgbClr val="FF0000"/>
              </a:solidFill>
              <a:latin typeface="Meiryo"/>
              <a:ea typeface="Meiryo"/>
              <a:cs typeface="Meiryo"/>
              <a:sym typeface="Meiryo"/>
            </a:endParaRPr>
          </a:p>
        </p:txBody>
      </p:sp>
      <p:sp>
        <p:nvSpPr>
          <p:cNvPr id="167" name="Google Shape;167;p5"/>
          <p:cNvSpPr/>
          <p:nvPr/>
        </p:nvSpPr>
        <p:spPr>
          <a:xfrm>
            <a:off x="6644640" y="3985910"/>
            <a:ext cx="4876800" cy="2546969"/>
          </a:xfrm>
          <a:prstGeom prst="roundRect">
            <a:avLst>
              <a:gd fmla="val 16667" name="adj"/>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2400">
                <a:solidFill>
                  <a:srgbClr val="00747F"/>
                </a:solidFill>
                <a:latin typeface="Meiryo"/>
                <a:ea typeface="Meiryo"/>
                <a:cs typeface="Meiryo"/>
                <a:sym typeface="Meiryo"/>
              </a:rPr>
              <a:t>➍ AI候補病名</a:t>
            </a:r>
            <a:endParaRPr b="1" sz="2400">
              <a:solidFill>
                <a:srgbClr val="00747F"/>
              </a:solidFill>
              <a:latin typeface="Meiryo"/>
              <a:ea typeface="Meiryo"/>
              <a:cs typeface="Meiryo"/>
              <a:sym typeface="Meiryo"/>
            </a:endParaRPr>
          </a:p>
          <a:p>
            <a:pPr indent="0" lvl="0" marL="0" marR="0" rtl="0" algn="l">
              <a:spcBef>
                <a:spcPts val="0"/>
              </a:spcBef>
              <a:spcAft>
                <a:spcPts val="0"/>
              </a:spcAft>
              <a:buNone/>
            </a:pPr>
            <a:r>
              <a:rPr lang="ja-JP" sz="1800">
                <a:solidFill>
                  <a:schemeClr val="dk1"/>
                </a:solidFill>
                <a:latin typeface="Meiryo"/>
                <a:ea typeface="Meiryo"/>
                <a:cs typeface="Meiryo"/>
                <a:sym typeface="Meiryo"/>
              </a:rPr>
              <a:t>病名もれで不合格判定されたレセプトには、自動点検したレセプト情報をもとにAIが候補病名を表示または印刷。</a:t>
            </a:r>
            <a:endParaRPr sz="1800">
              <a:solidFill>
                <a:schemeClr val="dk1"/>
              </a:solidFill>
              <a:latin typeface="Meiryo"/>
              <a:ea typeface="Meiryo"/>
              <a:cs typeface="Meiryo"/>
              <a:sym typeface="Meiryo"/>
            </a:endParaRPr>
          </a:p>
          <a:p>
            <a:pPr indent="0" lvl="0" marL="0" marR="0" rtl="0" algn="l">
              <a:spcBef>
                <a:spcPts val="0"/>
              </a:spcBef>
              <a:spcAft>
                <a:spcPts val="0"/>
              </a:spcAft>
              <a:buNone/>
            </a:pPr>
            <a:r>
              <a:rPr b="1" lang="ja-JP" sz="2000">
                <a:solidFill>
                  <a:srgbClr val="FF0000"/>
                </a:solidFill>
                <a:latin typeface="Meiryo"/>
                <a:ea typeface="Meiryo"/>
                <a:cs typeface="Meiryo"/>
                <a:sym typeface="Meiryo"/>
              </a:rPr>
              <a:t>レセプト点検者は候補病名の中から</a:t>
            </a:r>
            <a:endParaRPr b="1" sz="2000">
              <a:solidFill>
                <a:srgbClr val="FF0000"/>
              </a:solidFill>
              <a:latin typeface="Meiryo"/>
              <a:ea typeface="Meiryo"/>
              <a:cs typeface="Meiryo"/>
              <a:sym typeface="Meiryo"/>
            </a:endParaRPr>
          </a:p>
          <a:p>
            <a:pPr indent="0" lvl="0" marL="0" marR="0" rtl="0" algn="l">
              <a:spcBef>
                <a:spcPts val="0"/>
              </a:spcBef>
              <a:spcAft>
                <a:spcPts val="0"/>
              </a:spcAft>
              <a:buNone/>
            </a:pPr>
            <a:r>
              <a:rPr b="1" lang="ja-JP" sz="2000">
                <a:solidFill>
                  <a:srgbClr val="FF0000"/>
                </a:solidFill>
                <a:latin typeface="Meiryo"/>
                <a:ea typeface="Meiryo"/>
                <a:cs typeface="Meiryo"/>
                <a:sym typeface="Meiryo"/>
              </a:rPr>
              <a:t>実際に漏れていた病名を選ぶだけ！</a:t>
            </a:r>
            <a:endParaRPr b="1" sz="2000">
              <a:solidFill>
                <a:srgbClr val="FF0000"/>
              </a:solidFill>
              <a:latin typeface="Meiryo"/>
              <a:ea typeface="Meiryo"/>
              <a:cs typeface="Meiryo"/>
              <a:sym typeface="Meiryo"/>
            </a:endParaRPr>
          </a:p>
        </p:txBody>
      </p:sp>
      <p:sp>
        <p:nvSpPr>
          <p:cNvPr id="168" name="Google Shape;168;p5"/>
          <p:cNvSpPr/>
          <p:nvPr/>
        </p:nvSpPr>
        <p:spPr>
          <a:xfrm>
            <a:off x="3007360" y="3271521"/>
            <a:ext cx="6553200" cy="683909"/>
          </a:xfrm>
          <a:prstGeom prst="ellipse">
            <a:avLst/>
          </a:prstGeom>
          <a:solidFill>
            <a:srgbClr val="000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Meiryo"/>
                <a:ea typeface="Meiryo"/>
                <a:cs typeface="Meiryo"/>
                <a:sym typeface="Meiryo"/>
              </a:rPr>
              <a:t>クラウド＆ＡＩを兼ね備えた</a:t>
            </a:r>
            <a:endParaRPr b="1" sz="1600">
              <a:solidFill>
                <a:schemeClr val="lt1"/>
              </a:solidFill>
              <a:latin typeface="Meiryo"/>
              <a:ea typeface="Meiryo"/>
              <a:cs typeface="Meiryo"/>
              <a:sym typeface="Meiryo"/>
            </a:endParaRPr>
          </a:p>
          <a:p>
            <a:pPr indent="0" lvl="0" marL="0" marR="0" rtl="0" algn="ctr">
              <a:spcBef>
                <a:spcPts val="0"/>
              </a:spcBef>
              <a:spcAft>
                <a:spcPts val="0"/>
              </a:spcAft>
              <a:buNone/>
            </a:pPr>
            <a:r>
              <a:rPr b="1" lang="ja-JP" sz="1600">
                <a:solidFill>
                  <a:schemeClr val="lt1"/>
                </a:solidFill>
                <a:latin typeface="Meiryo"/>
                <a:ea typeface="Meiryo"/>
                <a:cs typeface="Meiryo"/>
                <a:sym typeface="Meiryo"/>
              </a:rPr>
              <a:t>レセプトチェッカーLSだからこそ実現できる！</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　ご利用料金と無償トライアルのご案内</a:t>
            </a:r>
            <a:endParaRPr b="1" sz="2400">
              <a:solidFill>
                <a:srgbClr val="4743FB"/>
              </a:solidFill>
              <a:latin typeface="Meiryo"/>
              <a:ea typeface="Meiryo"/>
              <a:cs typeface="Meiryo"/>
              <a:sym typeface="Meiryo"/>
            </a:endParaRPr>
          </a:p>
        </p:txBody>
      </p:sp>
      <p:sp>
        <p:nvSpPr>
          <p:cNvPr id="174" name="Google Shape;174;p6"/>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75" name="Google Shape;175;p6"/>
          <p:cNvSpPr txBox="1"/>
          <p:nvPr/>
        </p:nvSpPr>
        <p:spPr>
          <a:xfrm>
            <a:off x="916667" y="3958519"/>
            <a:ext cx="106241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00747F"/>
                </a:solidFill>
                <a:latin typeface="Meiryo"/>
                <a:ea typeface="Meiryo"/>
                <a:cs typeface="Meiryo"/>
                <a:sym typeface="Meiryo"/>
              </a:rPr>
              <a:t>さらに無償トライアルが２ヶ月間もついてくる！！</a:t>
            </a:r>
            <a:endParaRPr sz="2400">
              <a:solidFill>
                <a:srgbClr val="00747F"/>
              </a:solidFill>
              <a:latin typeface="Meiryo"/>
              <a:ea typeface="Meiryo"/>
              <a:cs typeface="Meiryo"/>
              <a:sym typeface="Meiryo"/>
            </a:endParaRPr>
          </a:p>
        </p:txBody>
      </p:sp>
      <p:grpSp>
        <p:nvGrpSpPr>
          <p:cNvPr id="176" name="Google Shape;176;p6"/>
          <p:cNvGrpSpPr/>
          <p:nvPr/>
        </p:nvGrpSpPr>
        <p:grpSpPr>
          <a:xfrm>
            <a:off x="841741" y="952710"/>
            <a:ext cx="10624169" cy="2567966"/>
            <a:chOff x="841741" y="952710"/>
            <a:chExt cx="10624169" cy="2567966"/>
          </a:xfrm>
        </p:grpSpPr>
        <p:pic>
          <p:nvPicPr>
            <p:cNvPr id="177" name="Google Shape;177;p6"/>
            <p:cNvPicPr preferRelativeResize="0"/>
            <p:nvPr/>
          </p:nvPicPr>
          <p:blipFill rotWithShape="1">
            <a:blip r:embed="rId3">
              <a:alphaModFix/>
            </a:blip>
            <a:srcRect b="0" l="0" r="0" t="0"/>
            <a:stretch/>
          </p:blipFill>
          <p:spPr>
            <a:xfrm>
              <a:off x="1340876" y="1440309"/>
              <a:ext cx="9510248" cy="2080367"/>
            </a:xfrm>
            <a:prstGeom prst="rect">
              <a:avLst/>
            </a:prstGeom>
            <a:noFill/>
            <a:ln>
              <a:noFill/>
            </a:ln>
          </p:spPr>
        </p:pic>
        <p:sp>
          <p:nvSpPr>
            <p:cNvPr id="178" name="Google Shape;178;p6"/>
            <p:cNvSpPr txBox="1"/>
            <p:nvPr/>
          </p:nvSpPr>
          <p:spPr>
            <a:xfrm>
              <a:off x="841741" y="952710"/>
              <a:ext cx="106241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00747F"/>
                  </a:solidFill>
                  <a:latin typeface="Meiryo"/>
                  <a:ea typeface="Meiryo"/>
                  <a:cs typeface="Meiryo"/>
                  <a:sym typeface="Meiryo"/>
                </a:rPr>
                <a:t>これだけの便利機能が付いてこのお値段！</a:t>
              </a:r>
              <a:endParaRPr sz="2400">
                <a:solidFill>
                  <a:srgbClr val="00747F"/>
                </a:solidFill>
                <a:latin typeface="Meiryo"/>
                <a:ea typeface="Meiryo"/>
                <a:cs typeface="Meiryo"/>
                <a:sym typeface="Meiryo"/>
              </a:endParaRPr>
            </a:p>
          </p:txBody>
        </p:sp>
      </p:grpSp>
      <p:pic>
        <p:nvPicPr>
          <p:cNvPr id="179" name="Google Shape;179;p6"/>
          <p:cNvPicPr preferRelativeResize="0"/>
          <p:nvPr/>
        </p:nvPicPr>
        <p:blipFill rotWithShape="1">
          <a:blip r:embed="rId4">
            <a:alphaModFix/>
          </a:blip>
          <a:srcRect b="0" l="0" r="0" t="0"/>
          <a:stretch/>
        </p:blipFill>
        <p:spPr>
          <a:xfrm>
            <a:off x="1524950" y="3805959"/>
            <a:ext cx="762066" cy="614225"/>
          </a:xfrm>
          <a:prstGeom prst="rect">
            <a:avLst/>
          </a:prstGeom>
          <a:noFill/>
          <a:ln>
            <a:noFill/>
          </a:ln>
        </p:spPr>
      </p:pic>
      <p:pic>
        <p:nvPicPr>
          <p:cNvPr id="180" name="Google Shape;180;p6"/>
          <p:cNvPicPr preferRelativeResize="0"/>
          <p:nvPr/>
        </p:nvPicPr>
        <p:blipFill rotWithShape="1">
          <a:blip r:embed="rId4">
            <a:alphaModFix/>
          </a:blip>
          <a:srcRect b="0" l="0" r="0" t="0"/>
          <a:stretch/>
        </p:blipFill>
        <p:spPr>
          <a:xfrm>
            <a:off x="1524950" y="813117"/>
            <a:ext cx="762066" cy="614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レセプトチェッカーＬＳ　他製品との比較</a:t>
            </a:r>
            <a:endParaRPr b="1" sz="2400">
              <a:solidFill>
                <a:srgbClr val="4743FB"/>
              </a:solidFill>
              <a:latin typeface="Meiryo"/>
              <a:ea typeface="Meiryo"/>
              <a:cs typeface="Meiryo"/>
              <a:sym typeface="Meiryo"/>
            </a:endParaRPr>
          </a:p>
        </p:txBody>
      </p:sp>
      <p:sp>
        <p:nvSpPr>
          <p:cNvPr id="186" name="Google Shape;186;p7"/>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87" name="Google Shape;187;p7"/>
          <p:cNvSpPr txBox="1"/>
          <p:nvPr/>
        </p:nvSpPr>
        <p:spPr>
          <a:xfrm>
            <a:off x="783915" y="676839"/>
            <a:ext cx="106241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rgbClr val="00747F"/>
                </a:solidFill>
                <a:latin typeface="Meiryo"/>
                <a:ea typeface="Meiryo"/>
                <a:cs typeface="Meiryo"/>
                <a:sym typeface="Meiryo"/>
              </a:rPr>
              <a:t>レセプトチェッカーＬＳは費用面だけでなく機能面も充実！</a:t>
            </a:r>
            <a:endParaRPr/>
          </a:p>
        </p:txBody>
      </p:sp>
      <p:pic>
        <p:nvPicPr>
          <p:cNvPr id="188" name="Google Shape;188;p7"/>
          <p:cNvPicPr preferRelativeResize="0"/>
          <p:nvPr/>
        </p:nvPicPr>
        <p:blipFill rotWithShape="1">
          <a:blip r:embed="rId3">
            <a:alphaModFix/>
          </a:blip>
          <a:srcRect b="0" l="0" r="0" t="0"/>
          <a:stretch/>
        </p:blipFill>
        <p:spPr>
          <a:xfrm>
            <a:off x="2398713" y="670632"/>
            <a:ext cx="457240" cy="368535"/>
          </a:xfrm>
          <a:prstGeom prst="rect">
            <a:avLst/>
          </a:prstGeom>
          <a:noFill/>
          <a:ln>
            <a:noFill/>
          </a:ln>
        </p:spPr>
      </p:pic>
      <p:graphicFrame>
        <p:nvGraphicFramePr>
          <p:cNvPr id="189" name="Google Shape;189;p7"/>
          <p:cNvGraphicFramePr/>
          <p:nvPr/>
        </p:nvGraphicFramePr>
        <p:xfrm>
          <a:off x="182880" y="1122002"/>
          <a:ext cx="3000000" cy="3000000"/>
        </p:xfrm>
        <a:graphic>
          <a:graphicData uri="http://schemas.openxmlformats.org/drawingml/2006/table">
            <a:tbl>
              <a:tblPr bandRow="1" firstRow="1">
                <a:noFill/>
                <a:tableStyleId>{036B2C8E-E030-470F-B6B8-DE823FC87BBD}</a:tableStyleId>
              </a:tblPr>
              <a:tblGrid>
                <a:gridCol w="1548375"/>
                <a:gridCol w="1615450"/>
                <a:gridCol w="1615450"/>
                <a:gridCol w="1615450"/>
                <a:gridCol w="1615450"/>
                <a:gridCol w="3852675"/>
              </a:tblGrid>
              <a:tr h="229400">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項目</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レセプトチェッカーLS</a:t>
                      </a:r>
                      <a:endParaRPr sz="1200" u="none" cap="none" strike="noStrike">
                        <a:solidFill>
                          <a:schemeClr val="lt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Mighty Checker</a:t>
                      </a:r>
                      <a:endParaRPr sz="1200" u="none" cap="none" strike="noStrike">
                        <a:solidFill>
                          <a:schemeClr val="lt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レセプト博士</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べてらん君</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lang="ja-JP" sz="1200" u="none" cap="none" strike="noStrike">
                          <a:solidFill>
                            <a:schemeClr val="lt1"/>
                          </a:solidFill>
                          <a:latin typeface="Meiryo"/>
                          <a:ea typeface="Meiryo"/>
                          <a:cs typeface="Meiryo"/>
                          <a:sym typeface="Meiryo"/>
                        </a:rPr>
                        <a:t>備考</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r>
              <a:tr h="1860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分散処理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複数台数運用時の分散処理のこと</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9400">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病名漏れ点検</a:t>
                      </a:r>
                      <a:endParaRPr sz="1200" u="none" cap="none" strike="noStrike">
                        <a:solidFill>
                          <a:schemeClr val="dk1"/>
                        </a:solidFill>
                        <a:latin typeface="Meiryo"/>
                        <a:ea typeface="Meiryo"/>
                        <a:cs typeface="Meiryo"/>
                        <a:sym typeface="Meiryo"/>
                      </a:endParaRPr>
                    </a:p>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のロジック</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テキスト照合</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コード照合</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コード照合</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病名コードでの点検か文字列点検かの違い。ワープロ病名のチェックができない。</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1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標準病名への変換</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不要</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必要</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必要</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必要</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他社では病名コードがある標準病名コードがないワープロ病名の紐づけを病名単位でマスターで行う必要がある。</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1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単月・縦覧点検ルールの設定</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標準装備</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ユーザー設定</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ユーザー設定</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ユーザー設定</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点検項目を標準搭載済み。単月・縦覧点検ルールはクラウド側で随時追加設定して提供。なお、点検ルールはユーザー側で選択可能</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9400">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独自ルール</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ノウハウとなる独自点検ルールを保有。単月・縦覧点検用のルール4,294項目搭載</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9400">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支払基金公開</a:t>
                      </a:r>
                      <a:endParaRPr sz="1200" u="none" cap="none" strike="noStrike">
                        <a:solidFill>
                          <a:schemeClr val="dk1"/>
                        </a:solidFill>
                        <a:latin typeface="Meiryo"/>
                        <a:ea typeface="Meiryo"/>
                        <a:cs typeface="Meiryo"/>
                        <a:sym typeface="Meiryo"/>
                      </a:endParaRPr>
                    </a:p>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ルール</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支払基金が公開している110,195件のコンピュータチェック内容を整理、組込み済み</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9400">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電子点検表</a:t>
                      </a:r>
                      <a:endParaRPr sz="1200" u="none" cap="none" strike="noStrike">
                        <a:solidFill>
                          <a:schemeClr val="dk1"/>
                        </a:solidFill>
                        <a:latin typeface="Meiryo"/>
                        <a:ea typeface="Meiryo"/>
                        <a:cs typeface="Meiryo"/>
                        <a:sym typeface="Meiryo"/>
                      </a:endParaRPr>
                    </a:p>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への対応</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他社は電子計算表とは別の独自データベースを提供</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1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初期導入期間</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非常に短い</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長い</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長い</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長い</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クラウドAI学習機能を標準装備しているため点検ルールを自動設定。他社はユーザーや販売代理店が細かく設定する必要がある。</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1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クラウドAI</a:t>
                      </a:r>
                      <a:endParaRPr/>
                    </a:p>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学習機能</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診療所のみ</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クラウド環境のため全国的な運用状況や傾向が把握可能であり、適用変更内容が多いルールは標準で随時設定可能。他社ではユーザー設定が必要</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075">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リモートサポート</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〇</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ja-JP" sz="1200" u="none" cap="none" strike="noStrike">
                          <a:solidFill>
                            <a:schemeClr val="dk1"/>
                          </a:solidFill>
                          <a:latin typeface="Meiryo"/>
                          <a:ea typeface="Meiryo"/>
                          <a:cs typeface="Meiryo"/>
                          <a:sym typeface="Meiryo"/>
                        </a:rPr>
                        <a:t>×</a:t>
                      </a:r>
                      <a:endParaRPr sz="1200" u="none" cap="none" strike="noStrike">
                        <a:solidFill>
                          <a:schemeClr val="dk1"/>
                        </a:solidFill>
                        <a:latin typeface="Meiryo"/>
                        <a:ea typeface="Meiryo"/>
                        <a:cs typeface="Meiryo"/>
                        <a:sym typeface="Meiry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200" u="none" cap="none" strike="noStrike">
                          <a:solidFill>
                            <a:schemeClr val="dk1"/>
                          </a:solidFill>
                          <a:latin typeface="Meiryo"/>
                          <a:ea typeface="Meiryo"/>
                          <a:cs typeface="Meiryo"/>
                          <a:sym typeface="Meiryo"/>
                        </a:rPr>
                        <a:t>リモートサポートが可能</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0" name="Google Shape;190;p7"/>
          <p:cNvSpPr/>
          <p:nvPr/>
        </p:nvSpPr>
        <p:spPr>
          <a:xfrm>
            <a:off x="1704796" y="1097469"/>
            <a:ext cx="1623620" cy="5419493"/>
          </a:xfrm>
          <a:prstGeom prst="rect">
            <a:avLst/>
          </a:prstGeom>
          <a:noFill/>
          <a:ln cap="flat" cmpd="sng" w="381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医師の働き方改革がいよいよ目前に迫る</a:t>
            </a:r>
            <a:endParaRPr b="1" sz="2400">
              <a:solidFill>
                <a:srgbClr val="4743FB"/>
              </a:solidFill>
              <a:latin typeface="Meiryo"/>
              <a:ea typeface="Meiryo"/>
              <a:cs typeface="Meiryo"/>
              <a:sym typeface="Meiryo"/>
            </a:endParaRPr>
          </a:p>
        </p:txBody>
      </p:sp>
      <p:sp>
        <p:nvSpPr>
          <p:cNvPr id="196" name="Google Shape;196;p8"/>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197" name="Google Shape;197;p8"/>
          <p:cNvPicPr preferRelativeResize="0"/>
          <p:nvPr/>
        </p:nvPicPr>
        <p:blipFill rotWithShape="1">
          <a:blip r:embed="rId3">
            <a:alphaModFix/>
          </a:blip>
          <a:srcRect b="0" l="0" r="0" t="0"/>
          <a:stretch/>
        </p:blipFill>
        <p:spPr>
          <a:xfrm>
            <a:off x="697269" y="1286384"/>
            <a:ext cx="6492803" cy="4587638"/>
          </a:xfrm>
          <a:prstGeom prst="rect">
            <a:avLst/>
          </a:prstGeom>
          <a:noFill/>
          <a:ln>
            <a:noFill/>
          </a:ln>
        </p:spPr>
      </p:pic>
      <p:sp>
        <p:nvSpPr>
          <p:cNvPr id="198" name="Google Shape;198;p8"/>
          <p:cNvSpPr txBox="1"/>
          <p:nvPr/>
        </p:nvSpPr>
        <p:spPr>
          <a:xfrm>
            <a:off x="988541" y="806649"/>
            <a:ext cx="103920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働き方改革が大企業2019年度、中小企業2020年度に続き、いよいよ医師にも2024年度より施行</a:t>
            </a:r>
            <a:endParaRPr/>
          </a:p>
        </p:txBody>
      </p:sp>
      <p:sp>
        <p:nvSpPr>
          <p:cNvPr id="199" name="Google Shape;199;p8"/>
          <p:cNvSpPr txBox="1"/>
          <p:nvPr/>
        </p:nvSpPr>
        <p:spPr>
          <a:xfrm>
            <a:off x="5389852" y="5966007"/>
            <a:ext cx="1779043" cy="26161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ja-JP" sz="1050">
                <a:solidFill>
                  <a:schemeClr val="dk1"/>
                </a:solidFill>
                <a:latin typeface="Meiryo"/>
                <a:ea typeface="Meiryo"/>
                <a:cs typeface="Meiryo"/>
                <a:sym typeface="Meiryo"/>
              </a:rPr>
              <a:t>【出典】厚生労働省HP</a:t>
            </a:r>
            <a:endParaRPr sz="1050">
              <a:solidFill>
                <a:schemeClr val="dk1"/>
              </a:solidFill>
              <a:latin typeface="Meiryo"/>
              <a:ea typeface="Meiryo"/>
              <a:cs typeface="Meiryo"/>
              <a:sym typeface="Meiryo"/>
            </a:endParaRPr>
          </a:p>
        </p:txBody>
      </p:sp>
      <p:sp>
        <p:nvSpPr>
          <p:cNvPr id="200" name="Google Shape;200;p8"/>
          <p:cNvSpPr/>
          <p:nvPr/>
        </p:nvSpPr>
        <p:spPr>
          <a:xfrm rot="5400000">
            <a:off x="6662406" y="3394951"/>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1" name="Google Shape;201;p8"/>
          <p:cNvPicPr preferRelativeResize="0"/>
          <p:nvPr/>
        </p:nvPicPr>
        <p:blipFill rotWithShape="1">
          <a:blip r:embed="rId4">
            <a:alphaModFix/>
          </a:blip>
          <a:srcRect b="0" l="0" r="0" t="0"/>
          <a:stretch/>
        </p:blipFill>
        <p:spPr>
          <a:xfrm>
            <a:off x="8640270" y="2280791"/>
            <a:ext cx="2209992" cy="1569856"/>
          </a:xfrm>
          <a:prstGeom prst="rect">
            <a:avLst/>
          </a:prstGeom>
          <a:noFill/>
          <a:ln>
            <a:noFill/>
          </a:ln>
        </p:spPr>
      </p:pic>
      <p:sp>
        <p:nvSpPr>
          <p:cNvPr id="202" name="Google Shape;202;p8"/>
          <p:cNvSpPr txBox="1"/>
          <p:nvPr/>
        </p:nvSpPr>
        <p:spPr>
          <a:xfrm>
            <a:off x="7924800" y="4153136"/>
            <a:ext cx="3849775"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1800">
                <a:solidFill>
                  <a:srgbClr val="00747F"/>
                </a:solidFill>
                <a:latin typeface="Meiryo"/>
                <a:ea typeface="Meiryo"/>
                <a:cs typeface="Meiryo"/>
                <a:sym typeface="Meiryo"/>
              </a:rPr>
              <a:t>医療機関は目前に迫った医師の働き方改革に向け、院長、各部門責任者やスタッフが集まり、勤務環境改善に取り組まなければならない</a:t>
            </a:r>
            <a:endParaRPr b="1" sz="1800">
              <a:solidFill>
                <a:srgbClr val="00747F"/>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nvSpPr>
        <p:spPr>
          <a:xfrm>
            <a:off x="841741" y="111941"/>
            <a:ext cx="10679699"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2400">
                <a:solidFill>
                  <a:srgbClr val="4743FB"/>
                </a:solidFill>
                <a:latin typeface="Meiryo"/>
                <a:ea typeface="Meiryo"/>
                <a:cs typeface="Meiryo"/>
                <a:sym typeface="Meiryo"/>
              </a:rPr>
              <a:t>医師の働き方改革は医事職員のレセプト点検業務が肝</a:t>
            </a:r>
            <a:endParaRPr b="1" sz="2400">
              <a:solidFill>
                <a:srgbClr val="4743FB"/>
              </a:solidFill>
              <a:latin typeface="Meiryo"/>
              <a:ea typeface="Meiryo"/>
              <a:cs typeface="Meiryo"/>
              <a:sym typeface="Meiryo"/>
            </a:endParaRPr>
          </a:p>
        </p:txBody>
      </p:sp>
      <p:sp>
        <p:nvSpPr>
          <p:cNvPr id="208" name="Google Shape;208;p9"/>
          <p:cNvSpPr txBox="1"/>
          <p:nvPr>
            <p:ph idx="12" type="sldNum"/>
          </p:nvPr>
        </p:nvSpPr>
        <p:spPr>
          <a:xfrm>
            <a:off x="9485241" y="652531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09" name="Google Shape;209;p9"/>
          <p:cNvSpPr txBox="1"/>
          <p:nvPr/>
        </p:nvSpPr>
        <p:spPr>
          <a:xfrm>
            <a:off x="988541" y="806649"/>
            <a:ext cx="103920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医師の働き方改革を実現するためには医療機関における全職員が一体となる必要があり、その中核に位置する医事職員はキーパーソン</a:t>
            </a:r>
            <a:endParaRPr sz="1800">
              <a:solidFill>
                <a:srgbClr val="00747F"/>
              </a:solidFill>
              <a:latin typeface="Meiryo"/>
              <a:ea typeface="Meiryo"/>
              <a:cs typeface="Meiryo"/>
              <a:sym typeface="Meiryo"/>
            </a:endParaRPr>
          </a:p>
        </p:txBody>
      </p:sp>
      <p:sp>
        <p:nvSpPr>
          <p:cNvPr id="210" name="Google Shape;210;p9"/>
          <p:cNvSpPr/>
          <p:nvPr/>
        </p:nvSpPr>
        <p:spPr>
          <a:xfrm rot="5400000">
            <a:off x="5615946" y="3459641"/>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1" name="Google Shape;211;p9"/>
          <p:cNvGrpSpPr/>
          <p:nvPr/>
        </p:nvGrpSpPr>
        <p:grpSpPr>
          <a:xfrm>
            <a:off x="458189" y="1779293"/>
            <a:ext cx="5602224" cy="3615667"/>
            <a:chOff x="177773" y="1779293"/>
            <a:chExt cx="5602224" cy="3615667"/>
          </a:xfrm>
        </p:grpSpPr>
        <p:sp>
          <p:nvSpPr>
            <p:cNvPr id="212" name="Google Shape;212;p9"/>
            <p:cNvSpPr/>
            <p:nvPr/>
          </p:nvSpPr>
          <p:spPr>
            <a:xfrm>
              <a:off x="1465114" y="2059709"/>
              <a:ext cx="3060000" cy="3060000"/>
            </a:xfrm>
            <a:prstGeom prst="ellipse">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9"/>
            <p:cNvSpPr/>
            <p:nvPr/>
          </p:nvSpPr>
          <p:spPr>
            <a:xfrm>
              <a:off x="2168117" y="1779293"/>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看護師</a:t>
              </a:r>
              <a:endParaRPr sz="1800">
                <a:solidFill>
                  <a:schemeClr val="lt1"/>
                </a:solidFill>
                <a:latin typeface="Meiryo"/>
                <a:ea typeface="Meiryo"/>
                <a:cs typeface="Meiryo"/>
                <a:sym typeface="Meiryo"/>
              </a:endParaRPr>
            </a:p>
          </p:txBody>
        </p:sp>
        <p:sp>
          <p:nvSpPr>
            <p:cNvPr id="214" name="Google Shape;214;p9"/>
            <p:cNvSpPr/>
            <p:nvPr/>
          </p:nvSpPr>
          <p:spPr>
            <a:xfrm>
              <a:off x="177773" y="2728876"/>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臨床工学技士</a:t>
              </a:r>
              <a:endParaRPr/>
            </a:p>
          </p:txBody>
        </p:sp>
        <p:sp>
          <p:nvSpPr>
            <p:cNvPr id="215" name="Google Shape;215;p9"/>
            <p:cNvSpPr/>
            <p:nvPr/>
          </p:nvSpPr>
          <p:spPr>
            <a:xfrm>
              <a:off x="177773" y="3950209"/>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放射線技師</a:t>
              </a:r>
              <a:endParaRPr/>
            </a:p>
          </p:txBody>
        </p:sp>
        <p:sp>
          <p:nvSpPr>
            <p:cNvPr id="216" name="Google Shape;216;p9"/>
            <p:cNvSpPr/>
            <p:nvPr/>
          </p:nvSpPr>
          <p:spPr>
            <a:xfrm>
              <a:off x="4158461" y="2731925"/>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薬剤師</a:t>
              </a:r>
              <a:endParaRPr/>
            </a:p>
          </p:txBody>
        </p:sp>
        <p:sp>
          <p:nvSpPr>
            <p:cNvPr id="217" name="Google Shape;217;p9"/>
            <p:cNvSpPr/>
            <p:nvPr/>
          </p:nvSpPr>
          <p:spPr>
            <a:xfrm>
              <a:off x="4158461" y="3950210"/>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栄養士</a:t>
              </a:r>
              <a:endParaRPr/>
            </a:p>
          </p:txBody>
        </p:sp>
        <p:sp>
          <p:nvSpPr>
            <p:cNvPr id="218" name="Google Shape;218;p9"/>
            <p:cNvSpPr/>
            <p:nvPr/>
          </p:nvSpPr>
          <p:spPr>
            <a:xfrm>
              <a:off x="2168117" y="4834128"/>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臨床検査技師</a:t>
              </a:r>
              <a:endParaRPr/>
            </a:p>
          </p:txBody>
        </p:sp>
        <p:sp>
          <p:nvSpPr>
            <p:cNvPr id="219" name="Google Shape;219;p9"/>
            <p:cNvSpPr/>
            <p:nvPr/>
          </p:nvSpPr>
          <p:spPr>
            <a:xfrm>
              <a:off x="2168117" y="2854459"/>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医師</a:t>
              </a:r>
              <a:endParaRPr/>
            </a:p>
          </p:txBody>
        </p:sp>
        <p:sp>
          <p:nvSpPr>
            <p:cNvPr id="220" name="Google Shape;220;p9"/>
            <p:cNvSpPr/>
            <p:nvPr/>
          </p:nvSpPr>
          <p:spPr>
            <a:xfrm>
              <a:off x="2168117" y="3713994"/>
              <a:ext cx="1621536" cy="560832"/>
            </a:xfrm>
            <a:prstGeom prst="roundRect">
              <a:avLst>
                <a:gd fmla="val 16667"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chemeClr val="lt1"/>
                  </a:solidFill>
                  <a:latin typeface="Meiryo"/>
                  <a:ea typeface="Meiryo"/>
                  <a:cs typeface="Meiryo"/>
                  <a:sym typeface="Meiryo"/>
                </a:rPr>
                <a:t>医事職員</a:t>
              </a:r>
              <a:endParaRPr sz="1800">
                <a:solidFill>
                  <a:schemeClr val="lt1"/>
                </a:solidFill>
                <a:latin typeface="Meiryo"/>
                <a:ea typeface="Meiryo"/>
                <a:cs typeface="Meiryo"/>
                <a:sym typeface="Meiryo"/>
              </a:endParaRPr>
            </a:p>
          </p:txBody>
        </p:sp>
        <p:sp>
          <p:nvSpPr>
            <p:cNvPr id="221" name="Google Shape;221;p9"/>
            <p:cNvSpPr/>
            <p:nvPr/>
          </p:nvSpPr>
          <p:spPr>
            <a:xfrm>
              <a:off x="2060448" y="2728876"/>
              <a:ext cx="1840992" cy="1672436"/>
            </a:xfrm>
            <a:prstGeom prst="roundRect">
              <a:avLst>
                <a:gd fmla="val 16667" name="adj"/>
              </a:avLst>
            </a:prstGeom>
            <a:noFill/>
            <a:ln cap="flat" cmpd="sng" w="381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9"/>
            <p:cNvSpPr/>
            <p:nvPr/>
          </p:nvSpPr>
          <p:spPr>
            <a:xfrm>
              <a:off x="2186398" y="2280716"/>
              <a:ext cx="1621536" cy="560832"/>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747F"/>
                  </a:solidFill>
                  <a:latin typeface="Meiryo"/>
                  <a:ea typeface="Meiryo"/>
                  <a:cs typeface="Meiryo"/>
                  <a:sym typeface="Meiryo"/>
                </a:rPr>
                <a:t>患者さん</a:t>
              </a:r>
              <a:endParaRPr/>
            </a:p>
          </p:txBody>
        </p:sp>
      </p:grpSp>
      <p:sp>
        <p:nvSpPr>
          <p:cNvPr id="223" name="Google Shape;223;p9"/>
          <p:cNvSpPr txBox="1"/>
          <p:nvPr/>
        </p:nvSpPr>
        <p:spPr>
          <a:xfrm>
            <a:off x="890509" y="5543485"/>
            <a:ext cx="5366690"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医事職員が縁の下の力持ちの存在に</a:t>
            </a:r>
            <a:endParaRPr sz="1800">
              <a:solidFill>
                <a:srgbClr val="00747F"/>
              </a:solidFill>
              <a:latin typeface="Meiryo"/>
              <a:ea typeface="Meiryo"/>
              <a:cs typeface="Meiryo"/>
              <a:sym typeface="Meiryo"/>
            </a:endParaRPr>
          </a:p>
          <a:p>
            <a:pPr indent="0" lvl="0" marL="0" marR="0" rtl="0" algn="l">
              <a:spcBef>
                <a:spcPts val="0"/>
              </a:spcBef>
              <a:spcAft>
                <a:spcPts val="0"/>
              </a:spcAft>
              <a:buNone/>
            </a:pPr>
            <a:r>
              <a:rPr lang="ja-JP" sz="1800">
                <a:solidFill>
                  <a:srgbClr val="00747F"/>
                </a:solidFill>
                <a:latin typeface="Meiryo"/>
                <a:ea typeface="Meiryo"/>
                <a:cs typeface="Meiryo"/>
                <a:sym typeface="Meiryo"/>
              </a:rPr>
              <a:t>ならなければ医師の働き方改革は実現できない</a:t>
            </a:r>
            <a:endParaRPr sz="1800">
              <a:solidFill>
                <a:srgbClr val="00747F"/>
              </a:solidFill>
              <a:latin typeface="Meiryo"/>
              <a:ea typeface="Meiryo"/>
              <a:cs typeface="Meiryo"/>
              <a:sym typeface="Meiryo"/>
            </a:endParaRPr>
          </a:p>
        </p:txBody>
      </p:sp>
      <p:pic>
        <p:nvPicPr>
          <p:cNvPr id="224" name="Google Shape;224;p9"/>
          <p:cNvPicPr preferRelativeResize="0"/>
          <p:nvPr/>
        </p:nvPicPr>
        <p:blipFill rotWithShape="1">
          <a:blip r:embed="rId3">
            <a:alphaModFix/>
          </a:blip>
          <a:srcRect b="0" l="0" r="0" t="0"/>
          <a:stretch/>
        </p:blipFill>
        <p:spPr>
          <a:xfrm>
            <a:off x="8645713" y="4759016"/>
            <a:ext cx="1219263" cy="574070"/>
          </a:xfrm>
          <a:prstGeom prst="rect">
            <a:avLst/>
          </a:prstGeom>
          <a:noFill/>
          <a:ln>
            <a:noFill/>
          </a:ln>
        </p:spPr>
      </p:pic>
      <p:pic>
        <p:nvPicPr>
          <p:cNvPr id="225" name="Google Shape;225;p9"/>
          <p:cNvPicPr preferRelativeResize="0"/>
          <p:nvPr/>
        </p:nvPicPr>
        <p:blipFill rotWithShape="1">
          <a:blip r:embed="rId4">
            <a:alphaModFix/>
          </a:blip>
          <a:srcRect b="0" l="0" r="0" t="0"/>
          <a:stretch/>
        </p:blipFill>
        <p:spPr>
          <a:xfrm>
            <a:off x="7422750" y="1421511"/>
            <a:ext cx="3168671" cy="1899831"/>
          </a:xfrm>
          <a:prstGeom prst="rect">
            <a:avLst/>
          </a:prstGeom>
          <a:noFill/>
          <a:ln>
            <a:noFill/>
          </a:ln>
        </p:spPr>
      </p:pic>
      <p:sp>
        <p:nvSpPr>
          <p:cNvPr id="226" name="Google Shape;226;p9"/>
          <p:cNvSpPr txBox="1"/>
          <p:nvPr/>
        </p:nvSpPr>
        <p:spPr>
          <a:xfrm>
            <a:off x="7144191" y="3522653"/>
            <a:ext cx="4222308"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ja-JP" sz="1800">
                <a:solidFill>
                  <a:srgbClr val="00747F"/>
                </a:solidFill>
                <a:latin typeface="Meiryo"/>
                <a:ea typeface="Meiryo"/>
                <a:cs typeface="Meiryo"/>
                <a:sym typeface="Meiryo"/>
              </a:rPr>
              <a:t>医事職員の業務で最も業務負荷がかかるのがレセプト点検業務</a:t>
            </a:r>
            <a:endParaRPr b="1" sz="1800">
              <a:solidFill>
                <a:srgbClr val="00747F"/>
              </a:solidFill>
              <a:latin typeface="Meiryo"/>
              <a:ea typeface="Meiryo"/>
              <a:cs typeface="Meiryo"/>
              <a:sym typeface="Meiryo"/>
            </a:endParaRPr>
          </a:p>
        </p:txBody>
      </p:sp>
      <p:sp>
        <p:nvSpPr>
          <p:cNvPr id="227" name="Google Shape;227;p9"/>
          <p:cNvSpPr/>
          <p:nvPr/>
        </p:nvSpPr>
        <p:spPr>
          <a:xfrm rot="10800000">
            <a:off x="8269323" y="4315970"/>
            <a:ext cx="1972044" cy="260136"/>
          </a:xfrm>
          <a:prstGeom prst="triangle">
            <a:avLst>
              <a:gd fmla="val 50000" name="adj"/>
            </a:avLst>
          </a:prstGeom>
          <a:solidFill>
            <a:srgbClr val="0074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9"/>
          <p:cNvSpPr txBox="1"/>
          <p:nvPr/>
        </p:nvSpPr>
        <p:spPr>
          <a:xfrm>
            <a:off x="7144190" y="5421696"/>
            <a:ext cx="4222308"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ja-JP" sz="1800">
                <a:solidFill>
                  <a:srgbClr val="00747F"/>
                </a:solidFill>
                <a:latin typeface="Meiryo"/>
                <a:ea typeface="Meiryo"/>
                <a:cs typeface="Meiryo"/>
                <a:sym typeface="Meiryo"/>
              </a:rPr>
              <a:t>医療機関の収益を確実に得る手段だけではなく、システムにより医師と医事職員の業務負荷を大幅に軽減</a:t>
            </a:r>
            <a:endParaRPr sz="1800">
              <a:solidFill>
                <a:srgbClr val="00747F"/>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2021-10-08T02:20:30Z</dcterms:created>
  <dc:creator>清水 達紀</dc:creator>
</cp:coreProperties>
</file>