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0" r:id="rId1"/>
  </p:sldMasterIdLst>
  <p:notesMasterIdLst>
    <p:notesMasterId r:id="rId16"/>
  </p:notesMasterIdLst>
  <p:handoutMasterIdLst>
    <p:handoutMasterId r:id="rId17"/>
  </p:handoutMasterIdLst>
  <p:sldIdLst>
    <p:sldId id="330" r:id="rId2"/>
    <p:sldId id="432" r:id="rId3"/>
    <p:sldId id="426" r:id="rId4"/>
    <p:sldId id="331" r:id="rId5"/>
    <p:sldId id="424" r:id="rId6"/>
    <p:sldId id="429" r:id="rId7"/>
    <p:sldId id="427" r:id="rId8"/>
    <p:sldId id="425" r:id="rId9"/>
    <p:sldId id="430" r:id="rId10"/>
    <p:sldId id="395" r:id="rId11"/>
    <p:sldId id="431" r:id="rId12"/>
    <p:sldId id="434" r:id="rId13"/>
    <p:sldId id="435" r:id="rId14"/>
    <p:sldId id="436" r:id="rId15"/>
  </p:sldIdLst>
  <p:sldSz cx="7559675" cy="106918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제목 없는 구역" id="{00166951-D048-4448-AC3F-E2349C2ADA20}">
          <p14:sldIdLst>
            <p14:sldId id="330"/>
            <p14:sldId id="432"/>
            <p14:sldId id="426"/>
            <p14:sldId id="331"/>
            <p14:sldId id="424"/>
            <p14:sldId id="429"/>
            <p14:sldId id="427"/>
            <p14:sldId id="425"/>
            <p14:sldId id="430"/>
            <p14:sldId id="395"/>
            <p14:sldId id="431"/>
            <p14:sldId id="434"/>
            <p14:sldId id="435"/>
            <p14:sldId id="436"/>
          </p14:sldIdLst>
        </p14:section>
      </p14:sectionLst>
    </p:ex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a:srgbClr val="66CCFF"/>
    <a:srgbClr val="33CCFF"/>
    <a:srgbClr val="0099CC"/>
    <a:srgbClr val="3399FF"/>
    <a:srgbClr val="CC00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89" autoAdjust="0"/>
    <p:restoredTop sz="94660"/>
  </p:normalViewPr>
  <p:slideViewPr>
    <p:cSldViewPr snapToGrid="0">
      <p:cViewPr>
        <p:scale>
          <a:sx n="100" d="100"/>
          <a:sy n="100" d="100"/>
        </p:scale>
        <p:origin x="1090" y="-288"/>
      </p:cViewPr>
      <p:guideLst>
        <p:guide orient="horz" pos="3368"/>
        <p:guide pos="2381"/>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038639A5-2DFD-CA1E-381A-37D189670A00}"/>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8A7DACA6-2EF7-239F-6B06-64B3BDA48D01}"/>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B585F2E1-AB5A-4D0D-82D0-5C745D3C59ED}" type="datetimeFigureOut">
              <a:rPr lang="ko-KR" altLang="en-US" smtClean="0"/>
              <a:t>2024-06-07</a:t>
            </a:fld>
            <a:endParaRPr lang="ko-KR" altLang="en-US"/>
          </a:p>
        </p:txBody>
      </p:sp>
      <p:sp>
        <p:nvSpPr>
          <p:cNvPr id="4" name="바닥글 개체 틀 3">
            <a:extLst>
              <a:ext uri="{FF2B5EF4-FFF2-40B4-BE49-F238E27FC236}">
                <a16:creationId xmlns:a16="http://schemas.microsoft.com/office/drawing/2014/main" id="{0278B416-AB39-AA17-0A92-8F441BD6657B}"/>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2063EC82-B027-41DA-0832-10AC255DCC55}"/>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81C63F10-C6FA-4555-9B4E-F0E406518E3B}" type="slidenum">
              <a:rPr lang="ko-KR" altLang="en-US" smtClean="0"/>
              <a:t>‹#›</a:t>
            </a:fld>
            <a:endParaRPr lang="ko-KR" altLang="en-US"/>
          </a:p>
        </p:txBody>
      </p:sp>
    </p:spTree>
    <p:extLst>
      <p:ext uri="{BB962C8B-B14F-4D97-AF65-F5344CB8AC3E}">
        <p14:creationId xmlns:p14="http://schemas.microsoft.com/office/powerpoint/2010/main" val="19436780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EE952CC8-D3C0-4098-84E6-3F189BCD0975}"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28863" y="1279525"/>
            <a:ext cx="244157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71132B2D-22A9-4108-88A8-AC3059C31BDB}" type="slidenum">
              <a:rPr kumimoji="1" lang="ja-JP" altLang="en-US" smtClean="0"/>
              <a:t>‹#›</a:t>
            </a:fld>
            <a:endParaRPr kumimoji="1" lang="ja-JP" altLang="en-US"/>
          </a:p>
        </p:txBody>
      </p:sp>
    </p:spTree>
    <p:extLst>
      <p:ext uri="{BB962C8B-B14F-4D97-AF65-F5344CB8AC3E}">
        <p14:creationId xmlns:p14="http://schemas.microsoft.com/office/powerpoint/2010/main" val="24536343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5DFD57-2AD6-47B3-8430-E6A64BCFA210}" type="datetime1">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593AED-EEE3-4FE1-BF0F-C13142AE3BDC}" type="slidenum">
              <a:rPr kumimoji="1" lang="ja-JP" altLang="en-US" smtClean="0"/>
              <a:t>‹#›</a:t>
            </a:fld>
            <a:endParaRPr kumimoji="1" lang="ja-JP" altLang="en-US" dirty="0"/>
          </a:p>
        </p:txBody>
      </p:sp>
    </p:spTree>
    <p:extLst>
      <p:ext uri="{BB962C8B-B14F-4D97-AF65-F5344CB8AC3E}">
        <p14:creationId xmlns:p14="http://schemas.microsoft.com/office/powerpoint/2010/main" val="2356174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A34E99-F274-4E66-9938-4C31B858F4DD}" type="datetime1">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312972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9C035-33B1-4716-A568-7A09989A0221}" type="datetime1">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210118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7E591C-871B-4AC9-874A-51E2DB26A09D}" type="datetime1">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2514036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07074E-1019-428B-B014-1CF0336A49CC}" type="datetime1">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4290070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날짜 개체 틀 7">
            <a:extLst>
              <a:ext uri="{FF2B5EF4-FFF2-40B4-BE49-F238E27FC236}">
                <a16:creationId xmlns:a16="http://schemas.microsoft.com/office/drawing/2014/main" id="{FC40BF4C-2592-E9B3-63A4-E2FE66874F73}"/>
              </a:ext>
            </a:extLst>
          </p:cNvPr>
          <p:cNvSpPr>
            <a:spLocks noGrp="1"/>
          </p:cNvSpPr>
          <p:nvPr>
            <p:ph type="dt" sz="half" idx="10"/>
          </p:nvPr>
        </p:nvSpPr>
        <p:spPr/>
        <p:txBody>
          <a:bodyPr/>
          <a:lstStyle/>
          <a:p>
            <a:fld id="{0E1E5121-59E3-428F-83E3-292B33D462CE}" type="datetime1">
              <a:rPr kumimoji="1" lang="ja-JP" altLang="en-US" smtClean="0"/>
              <a:t>2024/6/7</a:t>
            </a:fld>
            <a:endParaRPr kumimoji="1" lang="ja-JP" altLang="en-US"/>
          </a:p>
        </p:txBody>
      </p:sp>
      <p:sp>
        <p:nvSpPr>
          <p:cNvPr id="9" name="바닥글 개체 틀 8">
            <a:extLst>
              <a:ext uri="{FF2B5EF4-FFF2-40B4-BE49-F238E27FC236}">
                <a16:creationId xmlns:a16="http://schemas.microsoft.com/office/drawing/2014/main" id="{61A1DE13-CC8C-FB8F-D43A-66506EA33B1B}"/>
              </a:ext>
            </a:extLst>
          </p:cNvPr>
          <p:cNvSpPr>
            <a:spLocks noGrp="1"/>
          </p:cNvSpPr>
          <p:nvPr>
            <p:ph type="ftr" sz="quarter" idx="11"/>
          </p:nvPr>
        </p:nvSpPr>
        <p:spPr/>
        <p:txBody>
          <a:bodyPr/>
          <a:lstStyle/>
          <a:p>
            <a:endParaRPr kumimoji="1" lang="ja-JP" altLang="en-US"/>
          </a:p>
        </p:txBody>
      </p:sp>
      <p:sp>
        <p:nvSpPr>
          <p:cNvPr id="10" name="슬라이드 번호 개체 틀 9">
            <a:extLst>
              <a:ext uri="{FF2B5EF4-FFF2-40B4-BE49-F238E27FC236}">
                <a16:creationId xmlns:a16="http://schemas.microsoft.com/office/drawing/2014/main" id="{656B51CC-27FF-B91A-C1EE-B6504159257F}"/>
              </a:ext>
            </a:extLst>
          </p:cNvPr>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2310420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54B8A28-BAD7-4387-BC91-50365F6B0EB8}" type="datetime1">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3075006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BECEF-697F-436B-8045-6DE20025F925}" type="datetime1">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299482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0B1E9-D086-41AA-8BAF-EDEDD52A7E89}" type="datetime1">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593AED-EEE3-4FE1-BF0F-C13142AE3BDC}" type="slidenum">
              <a:rPr kumimoji="1" lang="ja-JP" altLang="en-US" smtClean="0"/>
              <a:t>‹#›</a:t>
            </a:fld>
            <a:endParaRPr kumimoji="1" lang="ja-JP" altLang="en-US" dirty="0"/>
          </a:p>
        </p:txBody>
      </p:sp>
    </p:spTree>
    <p:extLst>
      <p:ext uri="{BB962C8B-B14F-4D97-AF65-F5344CB8AC3E}">
        <p14:creationId xmlns:p14="http://schemas.microsoft.com/office/powerpoint/2010/main" val="3550033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CDBA73-AAB5-421A-BF78-2BFDCA2CDFA2}" type="datetime1">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238935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B0FAA9-9BFA-4A50-AA79-2972644B1131}" type="datetime1">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990470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0D56F3E-CBA6-483D-8562-EB91A80F2171}" type="datetime1">
              <a:rPr kumimoji="1" lang="ja-JP" altLang="en-US" smtClean="0"/>
              <a:t>2024/6/7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0593AED-EEE3-4FE1-BF0F-C13142AE3BDC}" type="slidenum">
              <a:rPr kumimoji="1" lang="ja-JP" altLang="en-US" smtClean="0"/>
              <a:t>‹#›</a:t>
            </a:fld>
            <a:endParaRPr kumimoji="1" lang="ja-JP" altLang="en-US"/>
          </a:p>
        </p:txBody>
      </p:sp>
    </p:spTree>
    <p:extLst>
      <p:ext uri="{BB962C8B-B14F-4D97-AF65-F5344CB8AC3E}">
        <p14:creationId xmlns:p14="http://schemas.microsoft.com/office/powerpoint/2010/main" val="37672920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A5BB72B0-B138-4FA9-8E01-013F9B3B1410}"/>
              </a:ext>
            </a:extLst>
          </p:cNvPr>
          <p:cNvSpPr/>
          <p:nvPr/>
        </p:nvSpPr>
        <p:spPr>
          <a:xfrm>
            <a:off x="1080000" y="1294999"/>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002060"/>
                </a:solidFill>
                <a:latin typeface="ＭＳ ゴシック" panose="020B0609070205080204" pitchFamily="49" charset="-128"/>
                <a:ea typeface="ＭＳ ゴシック" panose="020B0609070205080204" pitchFamily="49" charset="-128"/>
              </a:rPr>
              <a:t>準備</a:t>
            </a:r>
          </a:p>
        </p:txBody>
      </p:sp>
      <p:sp>
        <p:nvSpPr>
          <p:cNvPr id="5" name="テキスト ボックス 4">
            <a:extLst>
              <a:ext uri="{FF2B5EF4-FFF2-40B4-BE49-F238E27FC236}">
                <a16:creationId xmlns:a16="http://schemas.microsoft.com/office/drawing/2014/main" id="{9FAB47BD-74C2-4F7D-A107-DF55D43C7741}"/>
              </a:ext>
            </a:extLst>
          </p:cNvPr>
          <p:cNvSpPr txBox="1"/>
          <p:nvPr/>
        </p:nvSpPr>
        <p:spPr>
          <a:xfrm>
            <a:off x="1080000" y="1621974"/>
            <a:ext cx="5400000" cy="909608"/>
          </a:xfrm>
          <a:prstGeom prst="rect">
            <a:avLst/>
          </a:prstGeom>
          <a:noFill/>
        </p:spPr>
        <p:txBody>
          <a:bodyPr wrap="square">
            <a:spAutoFit/>
          </a:bodyPr>
          <a:lstStyle/>
          <a:p>
            <a:pPr>
              <a:lnSpc>
                <a:spcPct val="125000"/>
              </a:lnSpc>
            </a:pPr>
            <a:r>
              <a:rPr lang="ja-JP" altLang="en-US" sz="1100" dirty="0">
                <a:latin typeface="ＭＳ 明朝" panose="02020609040205080304" pitchFamily="17" charset="-128"/>
                <a:ea typeface="ＭＳ 明朝" panose="02020609040205080304" pitchFamily="17" charset="-128"/>
              </a:rPr>
              <a:t>* 中断している「生活習慣病管理料置換えシミュレーション」は、</a:t>
            </a:r>
            <a:r>
              <a:rPr lang="en-US" altLang="ja-JP" sz="1100" dirty="0">
                <a:latin typeface="ＭＳ 明朝" panose="02020609040205080304" pitchFamily="17" charset="-128"/>
                <a:ea typeface="ＭＳ 明朝" panose="02020609040205080304" pitchFamily="17" charset="-128"/>
              </a:rPr>
              <a:t>2024</a:t>
            </a:r>
            <a:r>
              <a:rPr lang="ja-JP" altLang="en-US" sz="1100" dirty="0">
                <a:latin typeface="ＭＳ 明朝" panose="02020609040205080304" pitchFamily="17" charset="-128"/>
                <a:ea typeface="ＭＳ 明朝" panose="02020609040205080304" pitchFamily="17" charset="-128"/>
              </a:rPr>
              <a:t>年（令和６年）「令和６年度診療報酬改定」により</a:t>
            </a:r>
            <a:r>
              <a:rPr lang="en-US" altLang="ja-JP" sz="1100" dirty="0">
                <a:latin typeface="ＭＳ 明朝" panose="02020609040205080304" pitchFamily="17" charset="-128"/>
                <a:ea typeface="ＭＳ 明朝" panose="02020609040205080304" pitchFamily="17" charset="-128"/>
              </a:rPr>
              <a:t>6</a:t>
            </a:r>
            <a:r>
              <a:rPr lang="ja-JP" altLang="en-US" sz="1100" dirty="0">
                <a:latin typeface="ＭＳ 明朝" panose="02020609040205080304" pitchFamily="17" charset="-128"/>
                <a:ea typeface="ＭＳ 明朝" panose="02020609040205080304" pitchFamily="17" charset="-128"/>
              </a:rPr>
              <a:t>月から提供します。   </a:t>
            </a:r>
          </a:p>
          <a:p>
            <a:pPr>
              <a:lnSpc>
                <a:spcPct val="125000"/>
              </a:lnSpc>
            </a:pPr>
            <a:r>
              <a:rPr lang="ja-JP" altLang="en-US" sz="1100" dirty="0">
                <a:latin typeface="ＭＳ 明朝" panose="02020609040205080304" pitchFamily="17" charset="-128"/>
                <a:ea typeface="ＭＳ 明朝" panose="02020609040205080304" pitchFamily="17" charset="-128"/>
              </a:rPr>
              <a:t>注：「生活習慣病管理料置換えシミュレーション」の名称が長いため、「生活習慣病管理料置換え」とします。 </a:t>
            </a:r>
          </a:p>
        </p:txBody>
      </p:sp>
      <p:sp>
        <p:nvSpPr>
          <p:cNvPr id="2" name="テキスト ボックス 1">
            <a:extLst>
              <a:ext uri="{FF2B5EF4-FFF2-40B4-BE49-F238E27FC236}">
                <a16:creationId xmlns:a16="http://schemas.microsoft.com/office/drawing/2014/main" id="{242C884C-46E1-4D5D-AACF-4F6E8F41E036}"/>
              </a:ext>
            </a:extLst>
          </p:cNvPr>
          <p:cNvSpPr txBox="1"/>
          <p:nvPr/>
        </p:nvSpPr>
        <p:spPr>
          <a:xfrm>
            <a:off x="1479529" y="648000"/>
            <a:ext cx="4600940" cy="369332"/>
          </a:xfrm>
          <a:prstGeom prst="rect">
            <a:avLst/>
          </a:prstGeom>
          <a:noFill/>
        </p:spPr>
        <p:txBody>
          <a:bodyPr wrap="none" rtlCol="0">
            <a:spAutoFit/>
          </a:bodyPr>
          <a:lstStyle/>
          <a:p>
            <a:pPr algn="ctr"/>
            <a:r>
              <a:rPr kumimoji="1" lang="ja-JP" altLang="en-US" b="1" dirty="0">
                <a:latin typeface="ＭＳ ゴシック" panose="020B0609070205080204" pitchFamily="49" charset="-128"/>
                <a:ea typeface="ＭＳ ゴシック" panose="020B0609070205080204" pitchFamily="49" charset="-128"/>
              </a:rPr>
              <a:t>生活習慣病管理料置換えシミュレーション</a:t>
            </a:r>
          </a:p>
        </p:txBody>
      </p:sp>
      <p:sp>
        <p:nvSpPr>
          <p:cNvPr id="17" name="テキスト ボックス 16">
            <a:extLst>
              <a:ext uri="{FF2B5EF4-FFF2-40B4-BE49-F238E27FC236}">
                <a16:creationId xmlns:a16="http://schemas.microsoft.com/office/drawing/2014/main" id="{CE27FF29-140B-49F2-A75C-8B404C2E1B51}"/>
              </a:ext>
            </a:extLst>
          </p:cNvPr>
          <p:cNvSpPr txBox="1"/>
          <p:nvPr/>
        </p:nvSpPr>
        <p:spPr>
          <a:xfrm>
            <a:off x="1110327" y="5806128"/>
            <a:ext cx="5400000" cy="3524042"/>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・高血圧症、脂質異常症、糖尿病が特定疾患療養管理料、特定疾患処方管理加算の対象疾病から除かれました。</a:t>
            </a:r>
            <a:r>
              <a:rPr lang="en-US" altLang="ja-JP" sz="1100" i="1" dirty="0">
                <a:latin typeface="Century" panose="02040604050505020304" pitchFamily="18" charset="0"/>
                <a:ea typeface="ＭＳ 明朝" panose="02020609040205080304" pitchFamily="17" charset="-128"/>
              </a:rPr>
              <a:t>【</a:t>
            </a:r>
            <a:r>
              <a:rPr lang="ja-JP" altLang="en-US" sz="1100" i="1" dirty="0">
                <a:latin typeface="Century" panose="02040604050505020304" pitchFamily="18" charset="0"/>
                <a:ea typeface="ＭＳ 明朝" panose="02020609040205080304" pitchFamily="17" charset="-128"/>
              </a:rPr>
              <a:t>（別表０１）を参照 </a:t>
            </a:r>
            <a:r>
              <a:rPr lang="en-US" altLang="ja-JP" sz="1100" i="1" dirty="0">
                <a:latin typeface="Century" panose="02040604050505020304" pitchFamily="18" charset="0"/>
                <a:ea typeface="ＭＳ 明朝" panose="02020609040205080304" pitchFamily="17" charset="-128"/>
              </a:rPr>
              <a:t>】</a:t>
            </a:r>
            <a:endParaRPr lang="ja-JP" altLang="en-US" sz="1100" dirty="0">
              <a:latin typeface="Century" panose="02040604050505020304" pitchFamily="18" charset="0"/>
              <a:ea typeface="ＭＳ 明朝" panose="02020609040205080304" pitchFamily="17" charset="-128"/>
            </a:endParaRPr>
          </a:p>
          <a:p>
            <a:pPr>
              <a:lnSpc>
                <a:spcPct val="120000"/>
              </a:lnSpc>
            </a:pPr>
            <a:r>
              <a:rPr lang="ja-JP" altLang="en-US" sz="1100" dirty="0">
                <a:latin typeface="Century" panose="02040604050505020304" pitchFamily="18" charset="0"/>
                <a:ea typeface="ＭＳ 明朝" panose="02020609040205080304" pitchFamily="17" charset="-128"/>
              </a:rPr>
              <a:t>・生活習慣病管理料が生活習慣病管理料（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）と生活習慣病管理料（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）に再編されました。　</a:t>
            </a:r>
            <a:r>
              <a:rPr lang="en-US" altLang="ja-JP" sz="1100" i="1" dirty="0">
                <a:latin typeface="Century" panose="02040604050505020304" pitchFamily="18" charset="0"/>
                <a:ea typeface="ＭＳ 明朝" panose="02020609040205080304" pitchFamily="17" charset="-128"/>
              </a:rPr>
              <a:t>【</a:t>
            </a:r>
            <a:r>
              <a:rPr lang="ja-JP" altLang="en-US" sz="1100" i="1" dirty="0">
                <a:latin typeface="Century" panose="02040604050505020304" pitchFamily="18" charset="0"/>
                <a:ea typeface="ＭＳ 明朝" panose="02020609040205080304" pitchFamily="17" charset="-128"/>
              </a:rPr>
              <a:t>（別表０２）を参照 </a:t>
            </a:r>
            <a:r>
              <a:rPr lang="en-US" altLang="ja-JP" sz="1100" i="1" dirty="0">
                <a:latin typeface="Century" panose="02040604050505020304" pitchFamily="18" charset="0"/>
                <a:ea typeface="ＭＳ 明朝" panose="02020609040205080304" pitchFamily="17" charset="-128"/>
              </a:rPr>
              <a:t>】</a:t>
            </a:r>
            <a:endParaRPr lang="en-US" altLang="ja-JP" sz="1100" dirty="0">
              <a:latin typeface="Century" panose="02040604050505020304" pitchFamily="18" charset="0"/>
              <a:ea typeface="ＭＳ 明朝" panose="02020609040205080304" pitchFamily="17" charset="-128"/>
            </a:endParaRPr>
          </a:p>
          <a:p>
            <a:pPr>
              <a:lnSpc>
                <a:spcPct val="120000"/>
              </a:lnSpc>
            </a:pPr>
            <a:r>
              <a:rPr lang="en-US" altLang="ja-JP" sz="1100" dirty="0">
                <a:latin typeface="Century" panose="02040604050505020304" pitchFamily="18" charset="0"/>
                <a:ea typeface="ＭＳ 明朝" panose="02020609040205080304" pitchFamily="17" charset="-128"/>
              </a:rPr>
              <a:t> </a:t>
            </a:r>
            <a:r>
              <a:rPr lang="ja-JP" altLang="en-US" sz="1100" dirty="0">
                <a:latin typeface="Century" panose="02040604050505020304" pitchFamily="18" charset="0"/>
                <a:ea typeface="ＭＳ 明朝" panose="02020609040205080304" pitchFamily="17" charset="-128"/>
              </a:rPr>
              <a:t>・生活習慣病管理料（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）と生活習慣病管理料（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）の包括範囲が変更されました。</a:t>
            </a:r>
          </a:p>
          <a:p>
            <a:pPr>
              <a:lnSpc>
                <a:spcPct val="120000"/>
              </a:lnSpc>
            </a:pPr>
            <a:r>
              <a:rPr lang="ja-JP" altLang="en-US" sz="1100" dirty="0">
                <a:latin typeface="Century" panose="02040604050505020304" pitchFamily="18" charset="0"/>
                <a:ea typeface="ＭＳ 明朝" panose="02020609040205080304" pitchFamily="17" charset="-128"/>
              </a:rPr>
              <a:t>・生活習慣病管理料（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）と生活習慣病管理料（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）のレセプトが混在してもかまわないです。</a:t>
            </a:r>
          </a:p>
          <a:p>
            <a:pPr>
              <a:lnSpc>
                <a:spcPct val="120000"/>
              </a:lnSpc>
            </a:pPr>
            <a:r>
              <a:rPr lang="ja-JP" altLang="en-US" sz="1100" dirty="0">
                <a:latin typeface="Century" panose="02040604050505020304" pitchFamily="18" charset="0"/>
                <a:ea typeface="ＭＳ 明朝" panose="02020609040205080304" pitchFamily="17" charset="-128"/>
              </a:rPr>
              <a:t>・生活習慣病管理料（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）を算定すると６ヶ月は生活習慣病管理料（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）を算定できないです。</a:t>
            </a:r>
          </a:p>
          <a:p>
            <a:pPr>
              <a:lnSpc>
                <a:spcPct val="120000"/>
              </a:lnSpc>
            </a:pPr>
            <a:r>
              <a:rPr lang="ja-JP" altLang="en-US" sz="1100" dirty="0">
                <a:latin typeface="Century" panose="02040604050505020304" pitchFamily="18" charset="0"/>
                <a:ea typeface="ＭＳ 明朝" panose="02020609040205080304" pitchFamily="17" charset="-128"/>
              </a:rPr>
              <a:t>・生活習慣病管理料（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）から生活習慣病管理料（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）へはいつでも移行できます。</a:t>
            </a:r>
          </a:p>
          <a:p>
            <a:pPr>
              <a:lnSpc>
                <a:spcPct val="120000"/>
              </a:lnSpc>
            </a:pPr>
            <a:endParaRPr lang="en-US" altLang="ja-JP" sz="1100" dirty="0">
              <a:latin typeface="Century" panose="02040604050505020304" pitchFamily="18" charset="0"/>
              <a:ea typeface="ＭＳ 明朝" panose="02020609040205080304" pitchFamily="17" charset="-128"/>
            </a:endParaRPr>
          </a:p>
          <a:p>
            <a:pPr>
              <a:lnSpc>
                <a:spcPct val="120000"/>
              </a:lnSpc>
            </a:pPr>
            <a:r>
              <a:rPr lang="en-US" altLang="ja-JP" sz="1100" dirty="0">
                <a:latin typeface="Century" panose="02040604050505020304" pitchFamily="18" charset="0"/>
                <a:ea typeface="ＭＳ 明朝" panose="02020609040205080304" pitchFamily="17" charset="-128"/>
              </a:rPr>
              <a:t>※</a:t>
            </a:r>
            <a:r>
              <a:rPr lang="ja-JP" altLang="en-US" sz="1100" dirty="0">
                <a:latin typeface="Century" panose="02040604050505020304" pitchFamily="18" charset="0"/>
                <a:ea typeface="ＭＳ 明朝" panose="02020609040205080304" pitchFamily="17" charset="-128"/>
              </a:rPr>
              <a:t>　現在の生活習慣病管理料と</a:t>
            </a:r>
            <a:r>
              <a:rPr lang="en-US" altLang="ja-JP" sz="1100" dirty="0">
                <a:latin typeface="Century" panose="02040604050505020304" pitchFamily="18" charset="0"/>
                <a:ea typeface="ＭＳ 明朝" panose="02020609040205080304" pitchFamily="17" charset="-128"/>
              </a:rPr>
              <a:t>6</a:t>
            </a:r>
            <a:r>
              <a:rPr lang="ja-JP" altLang="en-US" sz="1100" dirty="0">
                <a:latin typeface="Century" panose="02040604050505020304" pitchFamily="18" charset="0"/>
                <a:ea typeface="ＭＳ 明朝" panose="02020609040205080304" pitchFamily="17" charset="-128"/>
              </a:rPr>
              <a:t>月からの生活習慣病管理料１はコードが同じでおります。</a:t>
            </a:r>
          </a:p>
          <a:p>
            <a:pPr>
              <a:lnSpc>
                <a:spcPct val="120000"/>
              </a:lnSpc>
            </a:pPr>
            <a:endParaRPr lang="en-US" altLang="ja-JP" sz="1100" dirty="0">
              <a:latin typeface="Century" panose="02040604050505020304" pitchFamily="18" charset="0"/>
              <a:ea typeface="ＭＳ 明朝" panose="02020609040205080304" pitchFamily="17" charset="-128"/>
            </a:endParaRPr>
          </a:p>
          <a:p>
            <a:pPr>
              <a:lnSpc>
                <a:spcPct val="120000"/>
              </a:lnSpc>
            </a:pPr>
            <a:r>
              <a:rPr lang="en-US" altLang="ja-JP" sz="1100" dirty="0">
                <a:latin typeface="Century" panose="02040604050505020304" pitchFamily="18" charset="0"/>
                <a:ea typeface="ＭＳ 明朝" panose="02020609040205080304" pitchFamily="17" charset="-128"/>
              </a:rPr>
              <a:t>※</a:t>
            </a:r>
            <a:r>
              <a:rPr lang="ja-JP" altLang="en-US" sz="1100" dirty="0">
                <a:latin typeface="Century" panose="02040604050505020304" pitchFamily="18" charset="0"/>
                <a:ea typeface="ＭＳ 明朝" panose="02020609040205080304" pitchFamily="17" charset="-128"/>
              </a:rPr>
              <a:t>　外来データ提出加算</a:t>
            </a:r>
          </a:p>
          <a:p>
            <a:pPr>
              <a:lnSpc>
                <a:spcPct val="120000"/>
              </a:lnSpc>
            </a:pPr>
            <a:r>
              <a:rPr lang="ja-JP" altLang="en-US" sz="1100" dirty="0">
                <a:latin typeface="Century" panose="02040604050505020304" pitchFamily="18" charset="0"/>
                <a:ea typeface="ＭＳ 明朝" panose="02020609040205080304" pitchFamily="17" charset="-128"/>
              </a:rPr>
              <a:t>・生活習慣病管理料（</a:t>
            </a:r>
            <a:r>
              <a:rPr lang="en-US" altLang="ja-JP" sz="1100" dirty="0">
                <a:latin typeface="Century" panose="02040604050505020304" pitchFamily="18" charset="0"/>
                <a:ea typeface="ＭＳ 明朝" panose="02020609040205080304" pitchFamily="17" charset="-128"/>
              </a:rPr>
              <a:t>Ⅰ</a:t>
            </a:r>
            <a:r>
              <a:rPr lang="ja-JP" altLang="en-US" sz="1100" dirty="0">
                <a:latin typeface="Century" panose="02040604050505020304" pitchFamily="18" charset="0"/>
                <a:ea typeface="ＭＳ 明朝" panose="02020609040205080304" pitchFamily="17" charset="-128"/>
              </a:rPr>
              <a:t>）、（</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）を算定しているレセプトで外来データ加算が算定できます。 </a:t>
            </a:r>
            <a:r>
              <a:rPr lang="en-US" altLang="ja-JP" sz="1100" i="1" dirty="0">
                <a:latin typeface="Century" panose="02040604050505020304" pitchFamily="18" charset="0"/>
                <a:ea typeface="ＭＳ 明朝" panose="02020609040205080304" pitchFamily="17" charset="-128"/>
              </a:rPr>
              <a:t>【</a:t>
            </a:r>
            <a:r>
              <a:rPr lang="ja-JP" altLang="en-US" sz="1100" i="1" dirty="0">
                <a:latin typeface="Century" panose="02040604050505020304" pitchFamily="18" charset="0"/>
                <a:ea typeface="ＭＳ 明朝" panose="02020609040205080304" pitchFamily="17" charset="-128"/>
              </a:rPr>
              <a:t>（別表０３）を参照 </a:t>
            </a:r>
            <a:r>
              <a:rPr lang="en-US" altLang="ja-JP" sz="1100" i="1" dirty="0">
                <a:latin typeface="Century" panose="02040604050505020304" pitchFamily="18" charset="0"/>
                <a:ea typeface="ＭＳ 明朝" panose="02020609040205080304" pitchFamily="17" charset="-128"/>
              </a:rPr>
              <a:t>】</a:t>
            </a:r>
            <a:endParaRPr lang="en-US" altLang="ja-JP" sz="1100" i="1" dirty="0">
              <a:latin typeface="ＭＳ 明朝" panose="02020609040205080304" pitchFamily="17" charset="-128"/>
              <a:ea typeface="ＭＳ 明朝" panose="02020609040205080304" pitchFamily="17" charset="-128"/>
            </a:endParaRPr>
          </a:p>
        </p:txBody>
      </p:sp>
      <p:sp>
        <p:nvSpPr>
          <p:cNvPr id="21" name="正方形/長方形 20">
            <a:extLst>
              <a:ext uri="{FF2B5EF4-FFF2-40B4-BE49-F238E27FC236}">
                <a16:creationId xmlns:a16="http://schemas.microsoft.com/office/drawing/2014/main" id="{1AFB4B8A-02F8-4157-854F-8A7CDDA88A08}"/>
              </a:ext>
            </a:extLst>
          </p:cNvPr>
          <p:cNvSpPr/>
          <p:nvPr/>
        </p:nvSpPr>
        <p:spPr>
          <a:xfrm>
            <a:off x="1110327" y="5463389"/>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latin typeface="ＭＳ ゴシック" panose="020B0609070205080204" pitchFamily="49" charset="-128"/>
                <a:ea typeface="ＭＳ ゴシック" panose="020B0609070205080204" pitchFamily="49" charset="-128"/>
              </a:rPr>
              <a:t>生活習慣病を中心とした管理料、処方箋料等の再編</a:t>
            </a:r>
          </a:p>
        </p:txBody>
      </p:sp>
      <p:pic>
        <p:nvPicPr>
          <p:cNvPr id="14" name="그림 13">
            <a:extLst>
              <a:ext uri="{FF2B5EF4-FFF2-40B4-BE49-F238E27FC236}">
                <a16:creationId xmlns:a16="http://schemas.microsoft.com/office/drawing/2014/main" id="{627818ED-91D6-7C7D-FB60-A1B0E0C9638B}"/>
              </a:ext>
            </a:extLst>
          </p:cNvPr>
          <p:cNvPicPr>
            <a:picLocks noChangeAspect="1"/>
          </p:cNvPicPr>
          <p:nvPr/>
        </p:nvPicPr>
        <p:blipFill>
          <a:blip r:embed="rId2"/>
          <a:stretch>
            <a:fillRect/>
          </a:stretch>
        </p:blipFill>
        <p:spPr>
          <a:xfrm>
            <a:off x="2589742" y="2606557"/>
            <a:ext cx="2583404" cy="2507197"/>
          </a:xfrm>
          <a:prstGeom prst="rect">
            <a:avLst/>
          </a:prstGeom>
        </p:spPr>
      </p:pic>
    </p:spTree>
    <p:extLst>
      <p:ext uri="{BB962C8B-B14F-4D97-AF65-F5344CB8AC3E}">
        <p14:creationId xmlns:p14="http://schemas.microsoft.com/office/powerpoint/2010/main" val="1557507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6F0FA77-6F20-4129-A600-234059DC173B}"/>
              </a:ext>
            </a:extLst>
          </p:cNvPr>
          <p:cNvSpPr txBox="1"/>
          <p:nvPr/>
        </p:nvSpPr>
        <p:spPr>
          <a:xfrm>
            <a:off x="1099049" y="79494"/>
            <a:ext cx="5577975" cy="6519542"/>
          </a:xfrm>
          <a:prstGeom prst="rect">
            <a:avLst/>
          </a:prstGeom>
          <a:noFill/>
        </p:spPr>
        <p:txBody>
          <a:bodyPr wrap="square">
            <a:spAutoFit/>
          </a:bodyPr>
          <a:lstStyle/>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（別表０１）特定疾患療養管理料、特定疾患処方管理加算　</a:t>
            </a:r>
            <a:r>
              <a:rPr lang="en-US" altLang="ja-JP"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113001810	</a:t>
            </a:r>
            <a:r>
              <a:rPr lang="ja-JP" altLang="en-US" sz="1000" dirty="0">
                <a:latin typeface="ＭＳ ゴシック" panose="020B0609070205080204" pitchFamily="49" charset="-128"/>
                <a:ea typeface="ＭＳ ゴシック" panose="020B0609070205080204" pitchFamily="49" charset="-128"/>
              </a:rPr>
              <a:t>特定疾患療養管理料（診療所）	</a:t>
            </a:r>
            <a:r>
              <a:rPr lang="en-US" altLang="ja-JP" sz="1000" dirty="0">
                <a:latin typeface="ＭＳ ゴシック" panose="020B0609070205080204" pitchFamily="49" charset="-128"/>
                <a:ea typeface="ＭＳ ゴシック" panose="020B0609070205080204" pitchFamily="49" charset="-128"/>
              </a:rPr>
              <a:t>225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113001910	</a:t>
            </a:r>
            <a:r>
              <a:rPr lang="ja-JP" altLang="en-US" sz="1000" dirty="0">
                <a:latin typeface="ＭＳ ゴシック" panose="020B0609070205080204" pitchFamily="49" charset="-128"/>
                <a:ea typeface="ＭＳ ゴシック" panose="020B0609070205080204" pitchFamily="49" charset="-128"/>
              </a:rPr>
              <a:t>特定疾患療養管理料（１００床未満）	</a:t>
            </a:r>
            <a:r>
              <a:rPr lang="en-US" altLang="ja-JP" sz="1000" dirty="0">
                <a:latin typeface="ＭＳ ゴシック" panose="020B0609070205080204" pitchFamily="49" charset="-128"/>
                <a:ea typeface="ＭＳ ゴシック" panose="020B0609070205080204" pitchFamily="49" charset="-128"/>
              </a:rPr>
              <a:t>147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113002010	</a:t>
            </a:r>
            <a:r>
              <a:rPr lang="ja-JP" altLang="en-US" sz="1000" dirty="0">
                <a:latin typeface="ＭＳ ゴシック" panose="020B0609070205080204" pitchFamily="49" charset="-128"/>
                <a:ea typeface="ＭＳ ゴシック" panose="020B0609070205080204" pitchFamily="49" charset="-128"/>
              </a:rPr>
              <a:t>特定疾患療養管理料（１００床以上２００床未満）	</a:t>
            </a:r>
            <a:r>
              <a:rPr lang="en-US" altLang="ja-JP" sz="1000" dirty="0">
                <a:latin typeface="ＭＳ ゴシック" panose="020B0609070205080204" pitchFamily="49" charset="-128"/>
                <a:ea typeface="ＭＳ ゴシック" panose="020B0609070205080204" pitchFamily="49" charset="-128"/>
              </a:rPr>
              <a:t>87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120002270	</a:t>
            </a:r>
            <a:r>
              <a:rPr lang="ja-JP" altLang="en-US" sz="1000" dirty="0">
                <a:latin typeface="ＭＳ ゴシック" panose="020B0609070205080204" pitchFamily="49" charset="-128"/>
                <a:ea typeface="ＭＳ ゴシック" panose="020B0609070205080204" pitchFamily="49" charset="-128"/>
              </a:rPr>
              <a:t>特定疾患処方管理加算１（処方料）	</a:t>
            </a:r>
            <a:r>
              <a:rPr lang="en-US" altLang="ja-JP" sz="1000" dirty="0">
                <a:latin typeface="ＭＳ ゴシック" panose="020B0609070205080204" pitchFamily="49" charset="-128"/>
                <a:ea typeface="ＭＳ ゴシック" panose="020B0609070205080204" pitchFamily="49" charset="-128"/>
              </a:rPr>
              <a:t>18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120002570	</a:t>
            </a:r>
            <a:r>
              <a:rPr lang="ja-JP" altLang="en-US" sz="1000" dirty="0">
                <a:latin typeface="ＭＳ ゴシック" panose="020B0609070205080204" pitchFamily="49" charset="-128"/>
                <a:ea typeface="ＭＳ ゴシック" panose="020B0609070205080204" pitchFamily="49" charset="-128"/>
              </a:rPr>
              <a:t>特定疾患処方管理加算１（処方箋料）	</a:t>
            </a:r>
            <a:r>
              <a:rPr lang="en-US" altLang="ja-JP" sz="1000" dirty="0">
                <a:latin typeface="ＭＳ ゴシック" panose="020B0609070205080204" pitchFamily="49" charset="-128"/>
                <a:ea typeface="ＭＳ ゴシック" panose="020B0609070205080204" pitchFamily="49" charset="-128"/>
              </a:rPr>
              <a:t>18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120003170	</a:t>
            </a:r>
            <a:r>
              <a:rPr lang="ja-JP" altLang="en-US" sz="1000" dirty="0">
                <a:latin typeface="ＭＳ ゴシック" panose="020B0609070205080204" pitchFamily="49" charset="-128"/>
                <a:ea typeface="ＭＳ ゴシック" panose="020B0609070205080204" pitchFamily="49" charset="-128"/>
              </a:rPr>
              <a:t>特定疾患処方管理加算２（処方料）	</a:t>
            </a:r>
            <a:r>
              <a:rPr lang="en-US" altLang="ja-JP" sz="1000" dirty="0">
                <a:latin typeface="ＭＳ ゴシック" panose="020B0609070205080204" pitchFamily="49" charset="-128"/>
                <a:ea typeface="ＭＳ ゴシック" panose="020B0609070205080204" pitchFamily="49" charset="-128"/>
              </a:rPr>
              <a:t>66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120003270	</a:t>
            </a:r>
            <a:r>
              <a:rPr lang="ja-JP" altLang="en-US" sz="1000" dirty="0">
                <a:latin typeface="ＭＳ ゴシック" panose="020B0609070205080204" pitchFamily="49" charset="-128"/>
                <a:ea typeface="ＭＳ ゴシック" panose="020B0609070205080204" pitchFamily="49" charset="-128"/>
              </a:rPr>
              <a:t>特定疾患処方管理加算２（処方箋料）	</a:t>
            </a:r>
            <a:r>
              <a:rPr lang="en-US" altLang="ja-JP" sz="1000" dirty="0">
                <a:latin typeface="ＭＳ ゴシック" panose="020B0609070205080204" pitchFamily="49" charset="-128"/>
                <a:ea typeface="ＭＳ ゴシック" panose="020B0609070205080204" pitchFamily="49" charset="-128"/>
              </a:rPr>
              <a:t>66	</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endParaRPr lang="ja-JP" altLang="en-US" sz="1000" dirty="0">
              <a:latin typeface="ＭＳ ゴシック" panose="020B0609070205080204" pitchFamily="49" charset="-128"/>
              <a:ea typeface="ＭＳ ゴシック" panose="020B0609070205080204" pitchFamily="49" charset="-128"/>
            </a:endParaRP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（別表０２）生活習慣病管理料（</a:t>
            </a:r>
            <a:r>
              <a:rPr lang="en-US" altLang="ja-JP" sz="1000" dirty="0">
                <a:latin typeface="ＭＳ ゴシック" panose="020B0609070205080204" pitchFamily="49" charset="-128"/>
                <a:ea typeface="ＭＳ ゴシック" panose="020B0609070205080204" pitchFamily="49" charset="-128"/>
              </a:rPr>
              <a:t>Ⅰ</a:t>
            </a:r>
            <a:r>
              <a:rPr lang="ja-JP" altLang="en-US" sz="1000" dirty="0">
                <a:latin typeface="ＭＳ ゴシック" panose="020B0609070205080204" pitchFamily="49" charset="-128"/>
                <a:ea typeface="ＭＳ ゴシック" panose="020B0609070205080204" pitchFamily="49" charset="-128"/>
              </a:rPr>
              <a:t>）と生活習慣病管理料（</a:t>
            </a:r>
            <a:r>
              <a:rPr lang="en-US" altLang="ja-JP" sz="1000" dirty="0">
                <a:latin typeface="ＭＳ ゴシック" panose="020B0609070205080204" pitchFamily="49" charset="-128"/>
                <a:ea typeface="ＭＳ ゴシック" panose="020B0609070205080204" pitchFamily="49" charset="-128"/>
              </a:rPr>
              <a:t>Ⅱ</a:t>
            </a:r>
            <a:r>
              <a:rPr lang="ja-JP" altLang="en-US" sz="1000" dirty="0">
                <a:latin typeface="ＭＳ ゴシック" panose="020B0609070205080204" pitchFamily="49" charset="-128"/>
                <a:ea typeface="ＭＳ ゴシック" panose="020B0609070205080204" pitchFamily="49" charset="-128"/>
              </a:rPr>
              <a:t>）　</a:t>
            </a:r>
            <a:r>
              <a:rPr lang="en-US" altLang="ja-JP"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113041710,</a:t>
            </a:r>
            <a:r>
              <a:rPr lang="ja-JP" altLang="en-US" sz="1000" dirty="0">
                <a:latin typeface="ＭＳ ゴシック" panose="020B0609070205080204" pitchFamily="49" charset="-128"/>
                <a:ea typeface="ＭＳ ゴシック" panose="020B0609070205080204" pitchFamily="49" charset="-128"/>
              </a:rPr>
              <a:t>生活習慣病管理料（脂質異常症を主病）</a:t>
            </a:r>
            <a:r>
              <a:rPr lang="en-US" altLang="ja-JP" sz="1000" dirty="0">
                <a:latin typeface="ＭＳ ゴシック" panose="020B0609070205080204" pitchFamily="49" charset="-128"/>
                <a:ea typeface="ＭＳ ゴシック" panose="020B0609070205080204" pitchFamily="49" charset="-128"/>
              </a:rPr>
              <a:t>,570,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113041810,</a:t>
            </a:r>
            <a:r>
              <a:rPr lang="ja-JP" altLang="en-US" sz="1000" dirty="0">
                <a:latin typeface="ＭＳ ゴシック" panose="020B0609070205080204" pitchFamily="49" charset="-128"/>
                <a:ea typeface="ＭＳ ゴシック" panose="020B0609070205080204" pitchFamily="49" charset="-128"/>
              </a:rPr>
              <a:t>生活習慣病管理料（高血圧症を主病）</a:t>
            </a:r>
            <a:r>
              <a:rPr lang="en-US" altLang="ja-JP" sz="1000" dirty="0">
                <a:latin typeface="ＭＳ ゴシック" panose="020B0609070205080204" pitchFamily="49" charset="-128"/>
                <a:ea typeface="ＭＳ ゴシック" panose="020B0609070205080204" pitchFamily="49" charset="-128"/>
              </a:rPr>
              <a:t>,620,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113041910,</a:t>
            </a:r>
            <a:r>
              <a:rPr lang="ja-JP" altLang="en-US" sz="1000" dirty="0">
                <a:latin typeface="ＭＳ ゴシック" panose="020B0609070205080204" pitchFamily="49" charset="-128"/>
                <a:ea typeface="ＭＳ ゴシック" panose="020B0609070205080204" pitchFamily="49" charset="-128"/>
              </a:rPr>
              <a:t>生活習慣病管理料（糖尿病を主病）</a:t>
            </a:r>
            <a:r>
              <a:rPr lang="en-US" altLang="ja-JP" sz="1000" dirty="0">
                <a:latin typeface="ＭＳ ゴシック" panose="020B0609070205080204" pitchFamily="49" charset="-128"/>
                <a:ea typeface="ＭＳ ゴシック" panose="020B0609070205080204" pitchFamily="49" charset="-128"/>
              </a:rPr>
              <a:t>,720,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生活習慣病管理料（</a:t>
            </a:r>
            <a:r>
              <a:rPr lang="en-US" altLang="ja-JP" sz="1000" dirty="0">
                <a:latin typeface="ＭＳ ゴシック" panose="020B0609070205080204" pitchFamily="49" charset="-128"/>
                <a:ea typeface="ＭＳ ゴシック" panose="020B0609070205080204" pitchFamily="49" charset="-128"/>
              </a:rPr>
              <a:t>Ⅰ</a:t>
            </a:r>
            <a:r>
              <a:rPr lang="ja-JP" altLang="en-US" sz="1000" dirty="0">
                <a:latin typeface="ＭＳ ゴシック" panose="020B0609070205080204" pitchFamily="49" charset="-128"/>
                <a:ea typeface="ＭＳ ゴシック" panose="020B0609070205080204" pitchFamily="49" charset="-128"/>
              </a:rPr>
              <a:t>）（脂質異常症を主病）</a:t>
            </a:r>
            <a:r>
              <a:rPr lang="en-US" altLang="ja-JP" sz="1000" dirty="0">
                <a:latin typeface="ＭＳ ゴシック" panose="020B0609070205080204" pitchFamily="49" charset="-128"/>
                <a:ea typeface="ＭＳ ゴシック" panose="020B0609070205080204" pitchFamily="49" charset="-128"/>
              </a:rPr>
              <a:t>,610,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生活習慣病管理料（</a:t>
            </a:r>
            <a:r>
              <a:rPr lang="en-US" altLang="ja-JP" sz="1000" dirty="0">
                <a:latin typeface="ＭＳ ゴシック" panose="020B0609070205080204" pitchFamily="49" charset="-128"/>
                <a:ea typeface="ＭＳ ゴシック" panose="020B0609070205080204" pitchFamily="49" charset="-128"/>
              </a:rPr>
              <a:t>Ⅰ</a:t>
            </a:r>
            <a:r>
              <a:rPr lang="ja-JP" altLang="en-US" sz="1000" dirty="0">
                <a:latin typeface="ＭＳ ゴシック" panose="020B0609070205080204" pitchFamily="49" charset="-128"/>
                <a:ea typeface="ＭＳ ゴシック" panose="020B0609070205080204" pitchFamily="49" charset="-128"/>
              </a:rPr>
              <a:t>）（高血圧症を主病）</a:t>
            </a:r>
            <a:r>
              <a:rPr lang="en-US" altLang="ja-JP" sz="1000" dirty="0">
                <a:latin typeface="ＭＳ ゴシック" panose="020B0609070205080204" pitchFamily="49" charset="-128"/>
                <a:ea typeface="ＭＳ ゴシック" panose="020B0609070205080204" pitchFamily="49" charset="-128"/>
              </a:rPr>
              <a:t>,660,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生活習慣病管理料（</a:t>
            </a:r>
            <a:r>
              <a:rPr lang="en-US" altLang="ja-JP" sz="1000" dirty="0">
                <a:latin typeface="ＭＳ ゴシック" panose="020B0609070205080204" pitchFamily="49" charset="-128"/>
                <a:ea typeface="ＭＳ ゴシック" panose="020B0609070205080204" pitchFamily="49" charset="-128"/>
              </a:rPr>
              <a:t>Ⅰ</a:t>
            </a:r>
            <a:r>
              <a:rPr lang="ja-JP" altLang="en-US" sz="1000" dirty="0">
                <a:latin typeface="ＭＳ ゴシック" panose="020B0609070205080204" pitchFamily="49" charset="-128"/>
                <a:ea typeface="ＭＳ ゴシック" panose="020B0609070205080204" pitchFamily="49" charset="-128"/>
              </a:rPr>
              <a:t>）（糖尿病を主病）</a:t>
            </a:r>
            <a:r>
              <a:rPr lang="en-US" altLang="ja-JP" sz="1000" dirty="0">
                <a:latin typeface="ＭＳ ゴシック" panose="020B0609070205080204" pitchFamily="49" charset="-128"/>
                <a:ea typeface="ＭＳ ゴシック" panose="020B0609070205080204" pitchFamily="49" charset="-128"/>
              </a:rPr>
              <a:t>,760,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生活習慣病管理料（</a:t>
            </a:r>
            <a:r>
              <a:rPr lang="en-US" altLang="ja-JP" sz="1000" dirty="0">
                <a:latin typeface="ＭＳ ゴシック" panose="020B0609070205080204" pitchFamily="49" charset="-128"/>
                <a:ea typeface="ＭＳ ゴシック" panose="020B0609070205080204" pitchFamily="49" charset="-128"/>
              </a:rPr>
              <a:t>Ⅱ</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,333,</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endParaRPr lang="ja-JP" altLang="en-US" sz="1000" dirty="0">
              <a:latin typeface="ＭＳ ゴシック" panose="020B0609070205080204" pitchFamily="49" charset="-128"/>
              <a:ea typeface="ＭＳ ゴシック" panose="020B0609070205080204" pitchFamily="49" charset="-128"/>
            </a:endParaRP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（別表０３）外来データ提出加算　</a:t>
            </a:r>
            <a:r>
              <a:rPr lang="en-US" altLang="ja-JP"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113042070,</a:t>
            </a:r>
            <a:r>
              <a:rPr lang="ja-JP" altLang="en-US" sz="1000" dirty="0">
                <a:latin typeface="ＭＳ ゴシック" panose="020B0609070205080204" pitchFamily="49" charset="-128"/>
                <a:ea typeface="ＭＳ ゴシック" panose="020B0609070205080204" pitchFamily="49" charset="-128"/>
              </a:rPr>
              <a:t>外来データ提出加算（生活習慣病管理料）</a:t>
            </a:r>
            <a:r>
              <a:rPr lang="en-US" altLang="ja-JP" sz="1000" dirty="0">
                <a:latin typeface="ＭＳ ゴシック" panose="020B0609070205080204" pitchFamily="49" charset="-128"/>
                <a:ea typeface="ＭＳ ゴシック" panose="020B0609070205080204" pitchFamily="49" charset="-128"/>
              </a:rPr>
              <a:t>,50,</a:t>
            </a:r>
            <a:r>
              <a:rPr lang="ja-JP" altLang="en-US" sz="1000" dirty="0">
                <a:latin typeface="ＭＳ ゴシック" panose="020B0609070205080204" pitchFamily="49" charset="-128"/>
                <a:ea typeface="ＭＳ ゴシック" panose="020B0609070205080204" pitchFamily="49" charset="-128"/>
              </a:rPr>
              <a:t>点</a:t>
            </a:r>
          </a:p>
          <a:p>
            <a:pPr>
              <a:lnSpc>
                <a:spcPct val="15000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外来データ提出加算（生活習慣病管理料（</a:t>
            </a:r>
            <a:r>
              <a:rPr lang="en-US" altLang="ja-JP" sz="1000" dirty="0">
                <a:latin typeface="ＭＳ ゴシック" panose="020B0609070205080204" pitchFamily="49" charset="-128"/>
                <a:ea typeface="ＭＳ ゴシック" panose="020B0609070205080204" pitchFamily="49" charset="-128"/>
              </a:rPr>
              <a:t>Ⅱ</a:t>
            </a:r>
            <a:r>
              <a:rPr lang="ja-JP" altLang="en-US" sz="1000" dirty="0">
                <a:latin typeface="ＭＳ ゴシック" panose="020B0609070205080204" pitchFamily="49" charset="-128"/>
                <a:ea typeface="ＭＳ ゴシック" panose="020B0609070205080204" pitchFamily="49" charset="-128"/>
              </a:rPr>
              <a:t>））</a:t>
            </a:r>
            <a:r>
              <a:rPr lang="en-US" altLang="ja-JP" sz="1000" dirty="0">
                <a:latin typeface="ＭＳ ゴシック" panose="020B0609070205080204" pitchFamily="49" charset="-128"/>
                <a:ea typeface="ＭＳ ゴシック" panose="020B0609070205080204" pitchFamily="49" charset="-128"/>
              </a:rPr>
              <a:t>,50,</a:t>
            </a:r>
            <a:r>
              <a:rPr lang="ja-JP" altLang="en-US" sz="1000" dirty="0">
                <a:latin typeface="ＭＳ ゴシック" panose="020B0609070205080204" pitchFamily="49" charset="-128"/>
                <a:ea typeface="ＭＳ ゴシック" panose="020B0609070205080204" pitchFamily="49" charset="-128"/>
              </a:rPr>
              <a:t>点</a:t>
            </a:r>
            <a:endParaRPr lang="en-US" altLang="ja-JP" sz="1000" dirty="0">
              <a:latin typeface="ＭＳ ゴシック" panose="020B0609070205080204" pitchFamily="49" charset="-128"/>
              <a:ea typeface="ＭＳ ゴシック" panose="020B0609070205080204" pitchFamily="49" charset="-128"/>
            </a:endParaRPr>
          </a:p>
          <a:p>
            <a:pPr>
              <a:lnSpc>
                <a:spcPct val="150000"/>
              </a:lnSpc>
            </a:pPr>
            <a:endParaRPr lang="en-US" altLang="ja-JP" sz="1000" dirty="0">
              <a:latin typeface="ＭＳ ゴシック" panose="020B0609070205080204" pitchFamily="49" charset="-128"/>
              <a:ea typeface="ＭＳ ゴシック" panose="020B0609070205080204" pitchFamily="49" charset="-128"/>
            </a:endParaRPr>
          </a:p>
          <a:p>
            <a:pPr>
              <a:lnSpc>
                <a:spcPct val="150000"/>
              </a:lnSpc>
            </a:pPr>
            <a:r>
              <a:rPr lang="en-US" altLang="zh-TW" sz="1000" dirty="0">
                <a:latin typeface="ＭＳ ゴシック" panose="020B0609070205080204" pitchFamily="49" charset="-128"/>
                <a:ea typeface="ＭＳ ゴシック" panose="020B0609070205080204" pitchFamily="49" charset="-128"/>
              </a:rPr>
              <a:t>【</a:t>
            </a:r>
            <a:r>
              <a:rPr lang="zh-TW" altLang="en-US" sz="1000" dirty="0">
                <a:latin typeface="ＭＳ ゴシック" panose="020B0609070205080204" pitchFamily="49" charset="-128"/>
                <a:ea typeface="ＭＳ ゴシック" panose="020B0609070205080204" pitchFamily="49" charset="-128"/>
              </a:rPr>
              <a:t>（別表０４）脂質異常、高血圧、糖尿病</a:t>
            </a:r>
            <a:r>
              <a:rPr lang="en-US" altLang="zh-TW"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記載省略</a:t>
            </a:r>
            <a:endParaRPr lang="en-US" altLang="ja-JP" sz="1000" dirty="0">
              <a:latin typeface="ＭＳ 明朝" panose="02020609040205080304" pitchFamily="17" charset="-128"/>
              <a:ea typeface="ＭＳ 明朝" panose="02020609040205080304" pitchFamily="17" charset="-128"/>
            </a:endParaRPr>
          </a:p>
          <a:p>
            <a:pPr>
              <a:lnSpc>
                <a:spcPct val="150000"/>
              </a:lnSpc>
            </a:pPr>
            <a:endParaRPr lang="en-US" altLang="ja-JP" sz="1000" dirty="0">
              <a:latin typeface="ＭＳ 明朝" panose="02020609040205080304" pitchFamily="17" charset="-128"/>
              <a:ea typeface="ＭＳ 明朝" panose="02020609040205080304" pitchFamily="17" charset="-128"/>
            </a:endParaRPr>
          </a:p>
          <a:p>
            <a:pPr>
              <a:lnSpc>
                <a:spcPct val="150000"/>
              </a:lnSpc>
            </a:pPr>
            <a:endParaRPr lang="ja-JP" altLang="en-US" sz="10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67983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
            <a:extLst>
              <a:ext uri="{FF2B5EF4-FFF2-40B4-BE49-F238E27FC236}">
                <a16:creationId xmlns:a16="http://schemas.microsoft.com/office/drawing/2014/main" id="{56B6E834-AD2E-DEBA-18DE-8580B30AE6BE}"/>
              </a:ext>
            </a:extLst>
          </p:cNvPr>
          <p:cNvSpPr txBox="1"/>
          <p:nvPr/>
        </p:nvSpPr>
        <p:spPr>
          <a:xfrm>
            <a:off x="1079837" y="508500"/>
            <a:ext cx="5400000" cy="4442050"/>
          </a:xfrm>
          <a:prstGeom prst="rect">
            <a:avLst/>
          </a:prstGeom>
          <a:noFill/>
        </p:spPr>
        <p:txBody>
          <a:bodyPr wrap="square">
            <a:spAutoFit/>
          </a:bodyPr>
          <a:lstStyle/>
          <a:p>
            <a:pPr>
              <a:lnSpc>
                <a:spcPct val="150000"/>
              </a:lnSpc>
            </a:pPr>
            <a:r>
              <a:rPr lang="en-US" altLang="zh-TW" sz="1000" dirty="0">
                <a:latin typeface="ＭＳ ゴシック" panose="020B0609070205080204" pitchFamily="49" charset="-128"/>
                <a:ea typeface="ＭＳ ゴシック" panose="020B0609070205080204" pitchFamily="49" charset="-128"/>
              </a:rPr>
              <a:t>【</a:t>
            </a:r>
            <a:r>
              <a:rPr lang="zh-TW" altLang="en-US" sz="1000" dirty="0">
                <a:latin typeface="ＭＳ ゴシック" panose="020B0609070205080204" pitchFamily="49" charset="-128"/>
                <a:ea typeface="ＭＳ ゴシック" panose="020B0609070205080204" pitchFamily="49" charset="-128"/>
              </a:rPr>
              <a:t>（別表０５）包括除外１</a:t>
            </a:r>
            <a:r>
              <a:rPr lang="en-US" altLang="zh-TW"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113003410,</a:t>
            </a:r>
            <a:r>
              <a:rPr lang="ja-JP" altLang="en-US" sz="1000" dirty="0">
                <a:latin typeface="ＭＳ ゴシック" panose="020B0609070205080204" pitchFamily="49" charset="-128"/>
                <a:ea typeface="ＭＳ ゴシック" panose="020B0609070205080204" pitchFamily="49" charset="-128"/>
              </a:rPr>
              <a:t>集団栄養食事指導料</a:t>
            </a:r>
            <a:r>
              <a:rPr lang="en-US" altLang="ja-JP" sz="1000" dirty="0">
                <a:latin typeface="ＭＳ ゴシック" panose="020B0609070205080204" pitchFamily="49" charset="-128"/>
                <a:ea typeface="ＭＳ ゴシック" panose="020B0609070205080204" pitchFamily="49" charset="-128"/>
              </a:rPr>
              <a:t>,80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113010010,</a:t>
            </a:r>
            <a:r>
              <a:rPr lang="ja-JP" altLang="en-US" sz="1000" dirty="0">
                <a:latin typeface="ＭＳ ゴシック" panose="020B0609070205080204" pitchFamily="49" charset="-128"/>
                <a:ea typeface="ＭＳ ゴシック" panose="020B0609070205080204" pitchFamily="49" charset="-128"/>
              </a:rPr>
              <a:t>糖尿病合併症管理料</a:t>
            </a:r>
            <a:r>
              <a:rPr lang="en-US" altLang="ja-JP" sz="1000" dirty="0">
                <a:latin typeface="ＭＳ ゴシック" panose="020B0609070205080204" pitchFamily="49" charset="-128"/>
                <a:ea typeface="ＭＳ ゴシック" panose="020B0609070205080204" pitchFamily="49" charset="-128"/>
              </a:rPr>
              <a:t>,170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113012810,</a:t>
            </a:r>
            <a:r>
              <a:rPr lang="ja-JP" altLang="en-US" sz="1000" dirty="0">
                <a:latin typeface="ＭＳ ゴシック" panose="020B0609070205080204" pitchFamily="49" charset="-128"/>
                <a:ea typeface="ＭＳ ゴシック" panose="020B0609070205080204" pitchFamily="49" charset="-128"/>
              </a:rPr>
              <a:t>がん性疼痛緩和指導管理料</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113012970,</a:t>
            </a:r>
            <a:r>
              <a:rPr lang="ja-JP" altLang="en-US" sz="1000" dirty="0">
                <a:latin typeface="ＭＳ ゴシック" panose="020B0609070205080204" pitchFamily="49" charset="-128"/>
                <a:ea typeface="ＭＳ ゴシック" panose="020B0609070205080204" pitchFamily="49" charset="-128"/>
              </a:rPr>
              <a:t>小児加算（がん性疼痛緩和指導管理料）（１５歳未満）</a:t>
            </a:r>
            <a:r>
              <a:rPr lang="en-US" altLang="ja-JP" sz="1000" dirty="0">
                <a:latin typeface="ＭＳ ゴシック" panose="020B0609070205080204" pitchFamily="49" charset="-128"/>
                <a:ea typeface="ＭＳ ゴシック" panose="020B0609070205080204" pitchFamily="49" charset="-128"/>
              </a:rPr>
              <a:t>,50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113013010,</a:t>
            </a:r>
            <a:r>
              <a:rPr lang="ja-JP" altLang="en-US" sz="1000" dirty="0">
                <a:latin typeface="ＭＳ ゴシック" panose="020B0609070205080204" pitchFamily="49" charset="-128"/>
                <a:ea typeface="ＭＳ ゴシック" panose="020B0609070205080204" pitchFamily="49" charset="-128"/>
              </a:rPr>
              <a:t>外来緩和ケア管理料</a:t>
            </a:r>
            <a:r>
              <a:rPr lang="en-US" altLang="ja-JP" sz="1000" dirty="0">
                <a:latin typeface="ＭＳ ゴシック" panose="020B0609070205080204" pitchFamily="49" charset="-128"/>
                <a:ea typeface="ＭＳ ゴシック" panose="020B0609070205080204" pitchFamily="49" charset="-128"/>
              </a:rPr>
              <a:t>,290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113013170,</a:t>
            </a:r>
            <a:r>
              <a:rPr lang="ja-JP" altLang="en-US" sz="1000" dirty="0">
                <a:latin typeface="ＭＳ ゴシック" panose="020B0609070205080204" pitchFamily="49" charset="-128"/>
                <a:ea typeface="ＭＳ ゴシック" panose="020B0609070205080204" pitchFamily="49" charset="-128"/>
              </a:rPr>
              <a:t>小児加算（外来緩和ケア管理料）（１５歳未満）</a:t>
            </a:r>
            <a:r>
              <a:rPr lang="en-US" altLang="ja-JP" sz="1000" dirty="0">
                <a:latin typeface="ＭＳ ゴシック" panose="020B0609070205080204" pitchFamily="49" charset="-128"/>
                <a:ea typeface="ＭＳ ゴシック" panose="020B0609070205080204" pitchFamily="49" charset="-128"/>
              </a:rPr>
              <a:t>,150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113013610,</a:t>
            </a:r>
            <a:r>
              <a:rPr lang="ja-JP" altLang="en-US" sz="1000" dirty="0">
                <a:latin typeface="ＭＳ ゴシック" panose="020B0609070205080204" pitchFamily="49" charset="-128"/>
                <a:ea typeface="ＭＳ ゴシック" panose="020B0609070205080204" pitchFamily="49" charset="-128"/>
              </a:rPr>
              <a:t>糖尿病透析予防指導管理料</a:t>
            </a:r>
            <a:r>
              <a:rPr lang="en-US" altLang="ja-JP" sz="1000" dirty="0">
                <a:latin typeface="ＭＳ ゴシック" panose="020B0609070205080204" pitchFamily="49" charset="-128"/>
                <a:ea typeface="ＭＳ ゴシック" panose="020B0609070205080204" pitchFamily="49" charset="-128"/>
              </a:rPr>
              <a:t>,350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113015510,</a:t>
            </a:r>
            <a:r>
              <a:rPr lang="ja-JP" altLang="en-US" sz="1000" dirty="0">
                <a:latin typeface="ＭＳ ゴシック" panose="020B0609070205080204" pitchFamily="49" charset="-128"/>
                <a:ea typeface="ＭＳ ゴシック" panose="020B0609070205080204" pitchFamily="49" charset="-128"/>
              </a:rPr>
              <a:t>外来緩和ケア管理料（特定地域）</a:t>
            </a:r>
            <a:r>
              <a:rPr lang="en-US" altLang="ja-JP" sz="1000" dirty="0">
                <a:latin typeface="ＭＳ ゴシック" panose="020B0609070205080204" pitchFamily="49" charset="-128"/>
                <a:ea typeface="ＭＳ ゴシック" panose="020B0609070205080204" pitchFamily="49" charset="-128"/>
              </a:rPr>
              <a:t>,150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113015610,</a:t>
            </a:r>
            <a:r>
              <a:rPr lang="ja-JP" altLang="en-US" sz="1000" dirty="0">
                <a:latin typeface="ＭＳ ゴシック" panose="020B0609070205080204" pitchFamily="49" charset="-128"/>
                <a:ea typeface="ＭＳ ゴシック" panose="020B0609070205080204" pitchFamily="49" charset="-128"/>
              </a:rPr>
              <a:t>糖尿病透析予防指導管理料（特定地域）</a:t>
            </a:r>
            <a:r>
              <a:rPr lang="en-US" altLang="ja-JP" sz="1000" dirty="0">
                <a:latin typeface="ＭＳ ゴシック" panose="020B0609070205080204" pitchFamily="49" charset="-128"/>
                <a:ea typeface="ＭＳ ゴシック" panose="020B0609070205080204" pitchFamily="49" charset="-128"/>
              </a:rPr>
              <a:t>,175</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113017410,</a:t>
            </a:r>
            <a:r>
              <a:rPr lang="ja-JP" altLang="en-US" sz="1000" dirty="0">
                <a:latin typeface="ＭＳ ゴシック" panose="020B0609070205080204" pitchFamily="49" charset="-128"/>
                <a:ea typeface="ＭＳ ゴシック" panose="020B0609070205080204" pitchFamily="49" charset="-128"/>
              </a:rPr>
              <a:t>外来栄養食事指導料１（初回）（対面）</a:t>
            </a:r>
            <a:r>
              <a:rPr lang="en-US" altLang="ja-JP" sz="1000" dirty="0">
                <a:latin typeface="ＭＳ ゴシック" panose="020B0609070205080204" pitchFamily="49" charset="-128"/>
                <a:ea typeface="ＭＳ ゴシック" panose="020B0609070205080204" pitchFamily="49" charset="-128"/>
              </a:rPr>
              <a:t>,260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113017510,</a:t>
            </a:r>
            <a:r>
              <a:rPr lang="ja-JP" altLang="en-US" sz="1000" dirty="0">
                <a:latin typeface="ＭＳ ゴシック" panose="020B0609070205080204" pitchFamily="49" charset="-128"/>
                <a:ea typeface="ＭＳ ゴシック" panose="020B0609070205080204" pitchFamily="49" charset="-128"/>
              </a:rPr>
              <a:t>外来栄養食事指導料１（２回目以降）（対面）</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113029910,</a:t>
            </a:r>
            <a:r>
              <a:rPr lang="ja-JP" altLang="en-US" sz="1000" dirty="0">
                <a:latin typeface="ＭＳ ゴシック" panose="020B0609070205080204" pitchFamily="49" charset="-128"/>
                <a:ea typeface="ＭＳ ゴシック" panose="020B0609070205080204" pitchFamily="49" charset="-128"/>
              </a:rPr>
              <a:t>外来栄養食事指導料２（初回）（対面）</a:t>
            </a:r>
            <a:r>
              <a:rPr lang="en-US" altLang="ja-JP" sz="1000" dirty="0">
                <a:latin typeface="ＭＳ ゴシック" panose="020B0609070205080204" pitchFamily="49" charset="-128"/>
                <a:ea typeface="ＭＳ ゴシック" panose="020B0609070205080204" pitchFamily="49" charset="-128"/>
              </a:rPr>
              <a:t>,250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113030010,</a:t>
            </a:r>
            <a:r>
              <a:rPr lang="ja-JP" altLang="en-US" sz="1000" dirty="0">
                <a:latin typeface="ＭＳ ゴシック" panose="020B0609070205080204" pitchFamily="49" charset="-128"/>
                <a:ea typeface="ＭＳ ゴシック" panose="020B0609070205080204" pitchFamily="49" charset="-128"/>
              </a:rPr>
              <a:t>外来栄養食事指導料２（２回目以降）（対面）</a:t>
            </a:r>
            <a:r>
              <a:rPr lang="en-US" altLang="ja-JP" sz="1000" dirty="0">
                <a:latin typeface="ＭＳ ゴシック" panose="020B0609070205080204" pitchFamily="49" charset="-128"/>
                <a:ea typeface="ＭＳ ゴシック" panose="020B0609070205080204" pitchFamily="49" charset="-128"/>
              </a:rPr>
              <a:t>,190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113035010,</a:t>
            </a:r>
            <a:r>
              <a:rPr lang="ja-JP" altLang="en-US" sz="1000" dirty="0">
                <a:latin typeface="ＭＳ ゴシック" panose="020B0609070205080204" pitchFamily="49" charset="-128"/>
                <a:ea typeface="ＭＳ ゴシック" panose="020B0609070205080204" pitchFamily="49" charset="-128"/>
              </a:rPr>
              <a:t>外来栄養食事指導料（がん専門管理栄養士による栄養食事指導）</a:t>
            </a:r>
            <a:r>
              <a:rPr lang="en-US" altLang="ja-JP" sz="1000" dirty="0">
                <a:latin typeface="ＭＳ ゴシック" panose="020B0609070205080204" pitchFamily="49" charset="-128"/>
                <a:ea typeface="ＭＳ ゴシック" panose="020B0609070205080204" pitchFamily="49" charset="-128"/>
              </a:rPr>
              <a:t>,260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113044410,</a:t>
            </a:r>
            <a:r>
              <a:rPr lang="ja-JP" altLang="en-US" sz="1000" dirty="0">
                <a:latin typeface="ＭＳ ゴシック" panose="020B0609070205080204" pitchFamily="49" charset="-128"/>
                <a:ea typeface="ＭＳ ゴシック" panose="020B0609070205080204" pitchFamily="49" charset="-128"/>
              </a:rPr>
              <a:t>外来栄養食事指導料（外来化学療法実施患者・月２回以上の指導）</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113704110,</a:t>
            </a:r>
            <a:r>
              <a:rPr lang="ja-JP" altLang="en-US" sz="1000" dirty="0">
                <a:latin typeface="ＭＳ ゴシック" panose="020B0609070205080204" pitchFamily="49" charset="-128"/>
                <a:ea typeface="ＭＳ ゴシック" panose="020B0609070205080204" pitchFamily="49" charset="-128"/>
              </a:rPr>
              <a:t>慢性腎臓病透析予防指導管理料（１年以内）</a:t>
            </a:r>
            <a:r>
              <a:rPr lang="en-US" altLang="ja-JP" sz="1000" dirty="0">
                <a:latin typeface="ＭＳ ゴシック" panose="020B0609070205080204" pitchFamily="49" charset="-128"/>
                <a:ea typeface="ＭＳ ゴシック" panose="020B0609070205080204" pitchFamily="49" charset="-128"/>
              </a:rPr>
              <a:t>,300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113704310,</a:t>
            </a:r>
            <a:r>
              <a:rPr lang="ja-JP" altLang="en-US" sz="1000" dirty="0">
                <a:latin typeface="ＭＳ ゴシック" panose="020B0609070205080204" pitchFamily="49" charset="-128"/>
                <a:ea typeface="ＭＳ ゴシック" panose="020B0609070205080204" pitchFamily="49" charset="-128"/>
              </a:rPr>
              <a:t>慢性腎臓病透析予防指導管理料（１年を超えた期間）</a:t>
            </a:r>
            <a:r>
              <a:rPr lang="en-US" altLang="ja-JP" sz="1000" dirty="0">
                <a:latin typeface="ＭＳ ゴシック" panose="020B0609070205080204" pitchFamily="49" charset="-128"/>
                <a:ea typeface="ＭＳ ゴシック" panose="020B0609070205080204" pitchFamily="49" charset="-128"/>
              </a:rPr>
              <a:t>,250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113707310,</a:t>
            </a:r>
            <a:r>
              <a:rPr lang="ja-JP" altLang="en-US" sz="1000" dirty="0">
                <a:latin typeface="ＭＳ ゴシック" panose="020B0609070205080204" pitchFamily="49" charset="-128"/>
                <a:ea typeface="ＭＳ ゴシック" panose="020B0609070205080204" pitchFamily="49" charset="-128"/>
              </a:rPr>
              <a:t>プログラム医療機器指導管理料</a:t>
            </a:r>
            <a:r>
              <a:rPr lang="en-US" altLang="ja-JP" sz="1000" dirty="0">
                <a:latin typeface="ＭＳ ゴシック" panose="020B0609070205080204" pitchFamily="49" charset="-128"/>
                <a:ea typeface="ＭＳ ゴシック" panose="020B0609070205080204" pitchFamily="49" charset="-128"/>
              </a:rPr>
              <a:t>,90</a:t>
            </a:r>
            <a:endParaRPr lang="en-US" altLang="zh-TW"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1096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
            <a:extLst>
              <a:ext uri="{FF2B5EF4-FFF2-40B4-BE49-F238E27FC236}">
                <a16:creationId xmlns:a16="http://schemas.microsoft.com/office/drawing/2014/main" id="{56B6E834-AD2E-DEBA-18DE-8580B30AE6BE}"/>
              </a:ext>
            </a:extLst>
          </p:cNvPr>
          <p:cNvSpPr txBox="1"/>
          <p:nvPr/>
        </p:nvSpPr>
        <p:spPr>
          <a:xfrm>
            <a:off x="1079836" y="375150"/>
            <a:ext cx="5740063" cy="7904536"/>
          </a:xfrm>
          <a:prstGeom prst="rect">
            <a:avLst/>
          </a:prstGeom>
          <a:noFill/>
        </p:spPr>
        <p:txBody>
          <a:bodyPr wrap="square">
            <a:spAutoFit/>
          </a:bodyPr>
          <a:lstStyle/>
          <a:p>
            <a:pPr>
              <a:lnSpc>
                <a:spcPct val="150000"/>
              </a:lnSpc>
            </a:pPr>
            <a:r>
              <a:rPr lang="en-US" altLang="zh-TW" sz="1000" dirty="0">
                <a:latin typeface="ＭＳ ゴシック" panose="020B0609070205080204" pitchFamily="49" charset="-128"/>
                <a:ea typeface="ＭＳ ゴシック" panose="020B0609070205080204" pitchFamily="49" charset="-128"/>
              </a:rPr>
              <a:t>【</a:t>
            </a:r>
            <a:r>
              <a:rPr lang="zh-TW" altLang="en-US" sz="1000" dirty="0">
                <a:latin typeface="ＭＳ ゴシック" panose="020B0609070205080204" pitchFamily="49" charset="-128"/>
                <a:ea typeface="ＭＳ ゴシック" panose="020B0609070205080204" pitchFamily="49" charset="-128"/>
              </a:rPr>
              <a:t>（別表０６）包括除外２</a:t>
            </a:r>
            <a:r>
              <a:rPr lang="en-US" altLang="zh-TW" sz="1000" dirty="0">
                <a:latin typeface="ＭＳ ゴシック" panose="020B0609070205080204" pitchFamily="49" charset="-128"/>
                <a:ea typeface="ＭＳ ゴシック" panose="020B0609070205080204" pitchFamily="49" charset="-128"/>
              </a:rPr>
              <a:t>】</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113003410,</a:t>
            </a:r>
            <a:r>
              <a:rPr lang="ja-JP" altLang="en-US" sz="1000" dirty="0">
                <a:latin typeface="ＭＳ ゴシック" panose="020B0609070205080204" pitchFamily="49" charset="-128"/>
                <a:ea typeface="ＭＳ ゴシック" panose="020B0609070205080204" pitchFamily="49" charset="-128"/>
              </a:rPr>
              <a:t>集団栄養食事指導料</a:t>
            </a:r>
            <a:r>
              <a:rPr lang="en-US" altLang="ja-JP" sz="1000" dirty="0">
                <a:latin typeface="ＭＳ ゴシック" panose="020B0609070205080204" pitchFamily="49" charset="-128"/>
                <a:ea typeface="ＭＳ ゴシック" panose="020B0609070205080204" pitchFamily="49" charset="-128"/>
              </a:rPr>
              <a:t>,80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113008310,</a:t>
            </a:r>
            <a:r>
              <a:rPr lang="ja-JP" altLang="en-US" sz="1000" dirty="0">
                <a:latin typeface="ＭＳ ゴシック" panose="020B0609070205080204" pitchFamily="49" charset="-128"/>
                <a:ea typeface="ＭＳ ゴシック" panose="020B0609070205080204" pitchFamily="49" charset="-128"/>
              </a:rPr>
              <a:t>ニコチン依存症管理料１（初回）</a:t>
            </a:r>
            <a:r>
              <a:rPr lang="en-US" altLang="ja-JP" sz="1000" dirty="0">
                <a:latin typeface="ＭＳ ゴシック" panose="020B0609070205080204" pitchFamily="49" charset="-128"/>
                <a:ea typeface="ＭＳ ゴシック" panose="020B0609070205080204" pitchFamily="49" charset="-128"/>
              </a:rPr>
              <a:t>,230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113008410,</a:t>
            </a:r>
            <a:r>
              <a:rPr lang="ja-JP" altLang="en-US" sz="1000" dirty="0">
                <a:latin typeface="ＭＳ ゴシック" panose="020B0609070205080204" pitchFamily="49" charset="-128"/>
                <a:ea typeface="ＭＳ ゴシック" panose="020B0609070205080204" pitchFamily="49" charset="-128"/>
              </a:rPr>
              <a:t>ニコチン依存症管理料１（２回目から４回目まで）（対面）</a:t>
            </a:r>
            <a:r>
              <a:rPr lang="en-US" altLang="ja-JP" sz="1000" dirty="0">
                <a:latin typeface="ＭＳ ゴシック" panose="020B0609070205080204" pitchFamily="49" charset="-128"/>
                <a:ea typeface="ＭＳ ゴシック" panose="020B0609070205080204" pitchFamily="49" charset="-128"/>
              </a:rPr>
              <a:t>,184</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113008510,</a:t>
            </a:r>
            <a:r>
              <a:rPr lang="ja-JP" altLang="en-US" sz="1000" dirty="0">
                <a:latin typeface="ＭＳ ゴシック" panose="020B0609070205080204" pitchFamily="49" charset="-128"/>
                <a:ea typeface="ＭＳ ゴシック" panose="020B0609070205080204" pitchFamily="49" charset="-128"/>
              </a:rPr>
              <a:t>ニコチン依存症管理料１（５回目）</a:t>
            </a:r>
            <a:r>
              <a:rPr lang="en-US" altLang="ja-JP" sz="1000" dirty="0">
                <a:latin typeface="ＭＳ ゴシック" panose="020B0609070205080204" pitchFamily="49" charset="-128"/>
                <a:ea typeface="ＭＳ ゴシック" panose="020B0609070205080204" pitchFamily="49" charset="-128"/>
              </a:rPr>
              <a:t>,180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113009510,</a:t>
            </a:r>
            <a:r>
              <a:rPr lang="ja-JP" altLang="en-US" sz="1000" dirty="0">
                <a:latin typeface="ＭＳ ゴシック" panose="020B0609070205080204" pitchFamily="49" charset="-128"/>
                <a:ea typeface="ＭＳ ゴシック" panose="020B0609070205080204" pitchFamily="49" charset="-128"/>
              </a:rPr>
              <a:t>診療情報提供料（２）</a:t>
            </a:r>
            <a:r>
              <a:rPr lang="en-US" altLang="ja-JP" sz="1000" dirty="0">
                <a:latin typeface="ＭＳ ゴシック" panose="020B0609070205080204" pitchFamily="49" charset="-128"/>
                <a:ea typeface="ＭＳ ゴシック" panose="020B0609070205080204" pitchFamily="49" charset="-128"/>
              </a:rPr>
              <a:t>,500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113010010,</a:t>
            </a:r>
            <a:r>
              <a:rPr lang="ja-JP" altLang="en-US" sz="1000" dirty="0">
                <a:latin typeface="ＭＳ ゴシック" panose="020B0609070205080204" pitchFamily="49" charset="-128"/>
                <a:ea typeface="ＭＳ ゴシック" panose="020B0609070205080204" pitchFamily="49" charset="-128"/>
              </a:rPr>
              <a:t>糖尿病合併症管理料</a:t>
            </a:r>
            <a:r>
              <a:rPr lang="en-US" altLang="ja-JP" sz="1000" dirty="0">
                <a:latin typeface="ＭＳ ゴシック" panose="020B0609070205080204" pitchFamily="49" charset="-128"/>
                <a:ea typeface="ＭＳ ゴシック" panose="020B0609070205080204" pitchFamily="49" charset="-128"/>
              </a:rPr>
              <a:t>,170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113012810,</a:t>
            </a:r>
            <a:r>
              <a:rPr lang="ja-JP" altLang="en-US" sz="1000" dirty="0">
                <a:latin typeface="ＭＳ ゴシック" panose="020B0609070205080204" pitchFamily="49" charset="-128"/>
                <a:ea typeface="ＭＳ ゴシック" panose="020B0609070205080204" pitchFamily="49" charset="-128"/>
              </a:rPr>
              <a:t>がん性疼痛緩和指導管理料</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113012970,</a:t>
            </a:r>
            <a:r>
              <a:rPr lang="ja-JP" altLang="en-US" sz="1000" dirty="0">
                <a:latin typeface="ＭＳ ゴシック" panose="020B0609070205080204" pitchFamily="49" charset="-128"/>
                <a:ea typeface="ＭＳ ゴシック" panose="020B0609070205080204" pitchFamily="49" charset="-128"/>
              </a:rPr>
              <a:t>小児加算（がん性疼痛緩和指導管理料）（１５歳未満）</a:t>
            </a:r>
            <a:r>
              <a:rPr lang="en-US" altLang="ja-JP" sz="1000" dirty="0">
                <a:latin typeface="ＭＳ ゴシック" panose="020B0609070205080204" pitchFamily="49" charset="-128"/>
                <a:ea typeface="ＭＳ ゴシック" panose="020B0609070205080204" pitchFamily="49" charset="-128"/>
              </a:rPr>
              <a:t>,50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113013010,</a:t>
            </a:r>
            <a:r>
              <a:rPr lang="ja-JP" altLang="en-US" sz="1000" dirty="0">
                <a:latin typeface="ＭＳ ゴシック" panose="020B0609070205080204" pitchFamily="49" charset="-128"/>
                <a:ea typeface="ＭＳ ゴシック" panose="020B0609070205080204" pitchFamily="49" charset="-128"/>
              </a:rPr>
              <a:t>外来緩和ケア管理料</a:t>
            </a:r>
            <a:r>
              <a:rPr lang="en-US" altLang="ja-JP" sz="1000" dirty="0">
                <a:latin typeface="ＭＳ ゴシック" panose="020B0609070205080204" pitchFamily="49" charset="-128"/>
                <a:ea typeface="ＭＳ ゴシック" panose="020B0609070205080204" pitchFamily="49" charset="-128"/>
              </a:rPr>
              <a:t>,290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113013170,</a:t>
            </a:r>
            <a:r>
              <a:rPr lang="ja-JP" altLang="en-US" sz="1000" dirty="0">
                <a:latin typeface="ＭＳ ゴシック" panose="020B0609070205080204" pitchFamily="49" charset="-128"/>
                <a:ea typeface="ＭＳ ゴシック" panose="020B0609070205080204" pitchFamily="49" charset="-128"/>
              </a:rPr>
              <a:t>小児加算（外来緩和ケア管理料）（１５歳未満）</a:t>
            </a:r>
            <a:r>
              <a:rPr lang="en-US" altLang="ja-JP" sz="1000" dirty="0">
                <a:latin typeface="ＭＳ ゴシック" panose="020B0609070205080204" pitchFamily="49" charset="-128"/>
                <a:ea typeface="ＭＳ ゴシック" panose="020B0609070205080204" pitchFamily="49" charset="-128"/>
              </a:rPr>
              <a:t>,150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113013610,</a:t>
            </a:r>
            <a:r>
              <a:rPr lang="ja-JP" altLang="en-US" sz="1000" dirty="0">
                <a:latin typeface="ＭＳ ゴシック" panose="020B0609070205080204" pitchFamily="49" charset="-128"/>
                <a:ea typeface="ＭＳ ゴシック" panose="020B0609070205080204" pitchFamily="49" charset="-128"/>
              </a:rPr>
              <a:t>糖尿病透析予防指導管理料</a:t>
            </a:r>
            <a:r>
              <a:rPr lang="en-US" altLang="ja-JP" sz="1000" dirty="0">
                <a:latin typeface="ＭＳ ゴシック" panose="020B0609070205080204" pitchFamily="49" charset="-128"/>
                <a:ea typeface="ＭＳ ゴシック" panose="020B0609070205080204" pitchFamily="49" charset="-128"/>
              </a:rPr>
              <a:t>,350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113015510,</a:t>
            </a:r>
            <a:r>
              <a:rPr lang="ja-JP" altLang="en-US" sz="1000" dirty="0">
                <a:latin typeface="ＭＳ ゴシック" panose="020B0609070205080204" pitchFamily="49" charset="-128"/>
                <a:ea typeface="ＭＳ ゴシック" panose="020B0609070205080204" pitchFamily="49" charset="-128"/>
              </a:rPr>
              <a:t>外来緩和ケア管理料（特定地域）</a:t>
            </a:r>
            <a:r>
              <a:rPr lang="en-US" altLang="ja-JP" sz="1000" dirty="0">
                <a:latin typeface="ＭＳ ゴシック" panose="020B0609070205080204" pitchFamily="49" charset="-128"/>
                <a:ea typeface="ＭＳ ゴシック" panose="020B0609070205080204" pitchFamily="49" charset="-128"/>
              </a:rPr>
              <a:t>,150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113015610,</a:t>
            </a:r>
            <a:r>
              <a:rPr lang="ja-JP" altLang="en-US" sz="1000" dirty="0">
                <a:latin typeface="ＭＳ ゴシック" panose="020B0609070205080204" pitchFamily="49" charset="-128"/>
                <a:ea typeface="ＭＳ ゴシック" panose="020B0609070205080204" pitchFamily="49" charset="-128"/>
              </a:rPr>
              <a:t>糖尿病透析予防指導管理料（特定地域）</a:t>
            </a:r>
            <a:r>
              <a:rPr lang="en-US" altLang="ja-JP" sz="1000" dirty="0">
                <a:latin typeface="ＭＳ ゴシック" panose="020B0609070205080204" pitchFamily="49" charset="-128"/>
                <a:ea typeface="ＭＳ ゴシック" panose="020B0609070205080204" pitchFamily="49" charset="-128"/>
              </a:rPr>
              <a:t>,175</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113017410,</a:t>
            </a:r>
            <a:r>
              <a:rPr lang="ja-JP" altLang="en-US" sz="1000" dirty="0">
                <a:latin typeface="ＭＳ ゴシック" panose="020B0609070205080204" pitchFamily="49" charset="-128"/>
                <a:ea typeface="ＭＳ ゴシック" panose="020B0609070205080204" pitchFamily="49" charset="-128"/>
              </a:rPr>
              <a:t>外来栄養食事指導料１（初回）（対面）</a:t>
            </a:r>
            <a:r>
              <a:rPr lang="en-US" altLang="ja-JP" sz="1000" dirty="0">
                <a:latin typeface="ＭＳ ゴシック" panose="020B0609070205080204" pitchFamily="49" charset="-128"/>
                <a:ea typeface="ＭＳ ゴシック" panose="020B0609070205080204" pitchFamily="49" charset="-128"/>
              </a:rPr>
              <a:t>,260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113017510,</a:t>
            </a:r>
            <a:r>
              <a:rPr lang="ja-JP" altLang="en-US" sz="1000" dirty="0">
                <a:latin typeface="ＭＳ ゴシック" panose="020B0609070205080204" pitchFamily="49" charset="-128"/>
                <a:ea typeface="ＭＳ ゴシック" panose="020B0609070205080204" pitchFamily="49" charset="-128"/>
              </a:rPr>
              <a:t>外来栄養食事指導料１（２回目以降）（対面）</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113023370,</a:t>
            </a:r>
            <a:r>
              <a:rPr lang="ja-JP" altLang="en-US" sz="1000" dirty="0">
                <a:latin typeface="ＭＳ ゴシック" panose="020B0609070205080204" pitchFamily="49" charset="-128"/>
                <a:ea typeface="ＭＳ ゴシック" panose="020B0609070205080204" pitchFamily="49" charset="-128"/>
              </a:rPr>
              <a:t>地域連携診療計画加算（診療情報提供料１）</a:t>
            </a:r>
            <a:r>
              <a:rPr lang="en-US" altLang="ja-JP" sz="1000" dirty="0">
                <a:latin typeface="ＭＳ ゴシック" panose="020B0609070205080204" pitchFamily="49" charset="-128"/>
                <a:ea typeface="ＭＳ ゴシック" panose="020B0609070205080204" pitchFamily="49" charset="-128"/>
              </a:rPr>
              <a:t>,50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113023610,</a:t>
            </a:r>
            <a:r>
              <a:rPr lang="ja-JP" altLang="en-US" sz="1000" dirty="0">
                <a:latin typeface="ＭＳ ゴシック" panose="020B0609070205080204" pitchFamily="49" charset="-128"/>
                <a:ea typeface="ＭＳ ゴシック" panose="020B0609070205080204" pitchFamily="49" charset="-128"/>
              </a:rPr>
              <a:t>電子的診療情報評価料</a:t>
            </a:r>
            <a:r>
              <a:rPr lang="en-US" altLang="ja-JP" sz="1000" dirty="0">
                <a:latin typeface="ＭＳ ゴシック" panose="020B0609070205080204" pitchFamily="49" charset="-128"/>
                <a:ea typeface="ＭＳ ゴシック" panose="020B0609070205080204" pitchFamily="49" charset="-128"/>
              </a:rPr>
              <a:t>,30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113028710,</a:t>
            </a:r>
            <a:r>
              <a:rPr lang="ja-JP" altLang="en-US" sz="1000" dirty="0">
                <a:latin typeface="ＭＳ ゴシック" panose="020B0609070205080204" pitchFamily="49" charset="-128"/>
                <a:ea typeface="ＭＳ ゴシック" panose="020B0609070205080204" pitchFamily="49" charset="-128"/>
              </a:rPr>
              <a:t>診療情報連携共有料</a:t>
            </a:r>
            <a:r>
              <a:rPr lang="en-US" altLang="ja-JP" sz="1000" dirty="0">
                <a:latin typeface="ＭＳ ゴシック" panose="020B0609070205080204" pitchFamily="49" charset="-128"/>
                <a:ea typeface="ＭＳ ゴシック" panose="020B0609070205080204" pitchFamily="49" charset="-128"/>
              </a:rPr>
              <a:t>,120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113029910,</a:t>
            </a:r>
            <a:r>
              <a:rPr lang="ja-JP" altLang="en-US" sz="1000" dirty="0">
                <a:latin typeface="ＭＳ ゴシック" panose="020B0609070205080204" pitchFamily="49" charset="-128"/>
                <a:ea typeface="ＭＳ ゴシック" panose="020B0609070205080204" pitchFamily="49" charset="-128"/>
              </a:rPr>
              <a:t>外来栄養食事指導料２（初回）（対面）</a:t>
            </a:r>
            <a:r>
              <a:rPr lang="en-US" altLang="ja-JP" sz="1000" dirty="0">
                <a:latin typeface="ＭＳ ゴシック" panose="020B0609070205080204" pitchFamily="49" charset="-128"/>
                <a:ea typeface="ＭＳ ゴシック" panose="020B0609070205080204" pitchFamily="49" charset="-128"/>
              </a:rPr>
              <a:t>,250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113030010,</a:t>
            </a:r>
            <a:r>
              <a:rPr lang="ja-JP" altLang="en-US" sz="1000" dirty="0">
                <a:latin typeface="ＭＳ ゴシック" panose="020B0609070205080204" pitchFamily="49" charset="-128"/>
                <a:ea typeface="ＭＳ ゴシック" panose="020B0609070205080204" pitchFamily="49" charset="-128"/>
              </a:rPr>
              <a:t>外来栄養食事指導料２（２回目以降）（対面）</a:t>
            </a:r>
            <a:r>
              <a:rPr lang="en-US" altLang="ja-JP" sz="1000" dirty="0">
                <a:latin typeface="ＭＳ ゴシック" panose="020B0609070205080204" pitchFamily="49" charset="-128"/>
                <a:ea typeface="ＭＳ ゴシック" panose="020B0609070205080204" pitchFamily="49" charset="-128"/>
              </a:rPr>
              <a:t>,190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113031710,</a:t>
            </a:r>
            <a:r>
              <a:rPr lang="ja-JP" altLang="en-US" sz="1000" dirty="0">
                <a:latin typeface="ＭＳ ゴシック" panose="020B0609070205080204" pitchFamily="49" charset="-128"/>
                <a:ea typeface="ＭＳ ゴシック" panose="020B0609070205080204" pitchFamily="49" charset="-128"/>
              </a:rPr>
              <a:t>ニコチン依存症管理料２</a:t>
            </a:r>
            <a:r>
              <a:rPr lang="en-US" altLang="ja-JP" sz="1000" dirty="0">
                <a:latin typeface="ＭＳ ゴシック" panose="020B0609070205080204" pitchFamily="49" charset="-128"/>
                <a:ea typeface="ＭＳ ゴシック" panose="020B0609070205080204" pitchFamily="49" charset="-128"/>
              </a:rPr>
              <a:t>,800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113031810,</a:t>
            </a:r>
            <a:r>
              <a:rPr lang="ja-JP" altLang="en-US" sz="1000" dirty="0">
                <a:latin typeface="ＭＳ ゴシック" panose="020B0609070205080204" pitchFamily="49" charset="-128"/>
                <a:ea typeface="ＭＳ ゴシック" panose="020B0609070205080204" pitchFamily="49" charset="-128"/>
              </a:rPr>
              <a:t>療養・就労両立支援指導料（初回）</a:t>
            </a:r>
            <a:r>
              <a:rPr lang="en-US" altLang="ja-JP" sz="1000" dirty="0">
                <a:latin typeface="ＭＳ ゴシック" panose="020B0609070205080204" pitchFamily="49" charset="-128"/>
                <a:ea typeface="ＭＳ ゴシック" panose="020B0609070205080204" pitchFamily="49" charset="-128"/>
              </a:rPr>
              <a:t>,800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113031910,</a:t>
            </a:r>
            <a:r>
              <a:rPr lang="ja-JP" altLang="en-US" sz="1000" dirty="0">
                <a:latin typeface="ＭＳ ゴシック" panose="020B0609070205080204" pitchFamily="49" charset="-128"/>
                <a:ea typeface="ＭＳ ゴシック" panose="020B0609070205080204" pitchFamily="49" charset="-128"/>
              </a:rPr>
              <a:t>療養・就労両立支援指導料（２回目以降）</a:t>
            </a:r>
            <a:r>
              <a:rPr lang="en-US" altLang="ja-JP" sz="1000" dirty="0">
                <a:latin typeface="ＭＳ ゴシック" panose="020B0609070205080204" pitchFamily="49" charset="-128"/>
                <a:ea typeface="ＭＳ ゴシック" panose="020B0609070205080204" pitchFamily="49" charset="-128"/>
              </a:rPr>
              <a:t>,400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113032310,</a:t>
            </a:r>
            <a:r>
              <a:rPr lang="ja-JP" altLang="en-US" sz="1000" dirty="0">
                <a:latin typeface="ＭＳ ゴシック" panose="020B0609070205080204" pitchFamily="49" charset="-128"/>
                <a:ea typeface="ＭＳ ゴシック" panose="020B0609070205080204" pitchFamily="49" charset="-128"/>
              </a:rPr>
              <a:t>連携強化診療情報提供料</a:t>
            </a:r>
            <a:r>
              <a:rPr lang="en-US" altLang="ja-JP" sz="1000" dirty="0">
                <a:latin typeface="ＭＳ ゴシック" panose="020B0609070205080204" pitchFamily="49" charset="-128"/>
                <a:ea typeface="ＭＳ ゴシック" panose="020B0609070205080204" pitchFamily="49" charset="-128"/>
              </a:rPr>
              <a:t>,150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113035010,</a:t>
            </a:r>
            <a:r>
              <a:rPr lang="ja-JP" altLang="en-US" sz="1000" dirty="0">
                <a:latin typeface="ＭＳ ゴシック" panose="020B0609070205080204" pitchFamily="49" charset="-128"/>
                <a:ea typeface="ＭＳ ゴシック" panose="020B0609070205080204" pitchFamily="49" charset="-128"/>
              </a:rPr>
              <a:t>外来栄養食事指導料（がん専門管理栄養士による栄養食事指導）</a:t>
            </a:r>
            <a:r>
              <a:rPr lang="en-US" altLang="ja-JP" sz="1000" dirty="0">
                <a:latin typeface="ＭＳ ゴシック" panose="020B0609070205080204" pitchFamily="49" charset="-128"/>
                <a:ea typeface="ＭＳ ゴシック" panose="020B0609070205080204" pitchFamily="49" charset="-128"/>
              </a:rPr>
              <a:t>,260</a:t>
            </a:r>
          </a:p>
          <a:p>
            <a:pPr>
              <a:lnSpc>
                <a:spcPct val="150000"/>
              </a:lnSpc>
            </a:pPr>
            <a:r>
              <a:rPr lang="en-US" altLang="ja-JP" sz="1000" dirty="0">
                <a:latin typeface="ＭＳ ゴシック" panose="020B0609070205080204" pitchFamily="49" charset="-128"/>
                <a:ea typeface="ＭＳ ゴシック" panose="020B0609070205080204" pitchFamily="49" charset="-128"/>
              </a:rPr>
              <a:t>113044410,</a:t>
            </a:r>
            <a:r>
              <a:rPr lang="ja-JP" altLang="en-US" sz="1000" dirty="0">
                <a:latin typeface="ＭＳ ゴシック" panose="020B0609070205080204" pitchFamily="49" charset="-128"/>
                <a:ea typeface="ＭＳ ゴシック" panose="020B0609070205080204" pitchFamily="49" charset="-128"/>
              </a:rPr>
              <a:t>外来栄養食事指導料（外来化学療法実施患者・月２回以上の指導）</a:t>
            </a:r>
            <a:r>
              <a:rPr lang="en-US" altLang="ja-JP" sz="1000" dirty="0">
                <a:latin typeface="ＭＳ ゴシック" panose="020B0609070205080204" pitchFamily="49" charset="-128"/>
                <a:ea typeface="ＭＳ ゴシック" panose="020B0609070205080204" pitchFamily="49" charset="-128"/>
              </a:rPr>
              <a:t>,200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113701310,</a:t>
            </a:r>
            <a:r>
              <a:rPr lang="ja-JP" altLang="en-US" sz="1000" dirty="0">
                <a:latin typeface="ＭＳ ゴシック" panose="020B0609070205080204" pitchFamily="49" charset="-128"/>
                <a:ea typeface="ＭＳ ゴシック" panose="020B0609070205080204" pitchFamily="49" charset="-128"/>
              </a:rPr>
              <a:t>手帳記載加算（薬剤情報提供料）</a:t>
            </a:r>
            <a:r>
              <a:rPr lang="en-US" altLang="ja-JP" sz="1000" dirty="0">
                <a:latin typeface="ＭＳ ゴシック" panose="020B0609070205080204" pitchFamily="49" charset="-128"/>
                <a:ea typeface="ＭＳ ゴシック" panose="020B0609070205080204" pitchFamily="49" charset="-128"/>
              </a:rPr>
              <a:t>,3</a:t>
            </a:r>
          </a:p>
          <a:p>
            <a:pPr>
              <a:lnSpc>
                <a:spcPct val="150000"/>
              </a:lnSpc>
            </a:pPr>
            <a:r>
              <a:rPr lang="en-US" altLang="ja-JP" sz="1000" dirty="0">
                <a:latin typeface="ＭＳ ゴシック" panose="020B0609070205080204" pitchFamily="49" charset="-128"/>
                <a:ea typeface="ＭＳ ゴシック" panose="020B0609070205080204" pitchFamily="49" charset="-128"/>
              </a:rPr>
              <a:t>120002370,</a:t>
            </a:r>
            <a:r>
              <a:rPr lang="ja-JP" altLang="en-US" sz="1000" dirty="0">
                <a:latin typeface="ＭＳ ゴシック" panose="020B0609070205080204" pitchFamily="49" charset="-128"/>
                <a:ea typeface="ＭＳ ゴシック" panose="020B0609070205080204" pitchFamily="49" charset="-128"/>
              </a:rPr>
              <a:t>薬剤情報提供料</a:t>
            </a:r>
            <a:r>
              <a:rPr lang="en-US" altLang="ja-JP" sz="1000" dirty="0">
                <a:latin typeface="ＭＳ ゴシック" panose="020B0609070205080204" pitchFamily="49" charset="-128"/>
                <a:ea typeface="ＭＳ ゴシック" panose="020B0609070205080204" pitchFamily="49" charset="-128"/>
              </a:rPr>
              <a:t>,10</a:t>
            </a:r>
          </a:p>
          <a:p>
            <a:pPr>
              <a:lnSpc>
                <a:spcPct val="150000"/>
              </a:lnSpc>
            </a:pPr>
            <a:r>
              <a:rPr lang="en-US" altLang="ja-JP" sz="1000" dirty="0">
                <a:latin typeface="ＭＳ ゴシック" panose="020B0609070205080204" pitchFamily="49" charset="-128"/>
                <a:ea typeface="ＭＳ ゴシック" panose="020B0609070205080204" pitchFamily="49" charset="-128"/>
              </a:rPr>
              <a:t>180016110,</a:t>
            </a:r>
            <a:r>
              <a:rPr lang="ja-JP" altLang="en-US" sz="1000" dirty="0">
                <a:latin typeface="ＭＳ ゴシック" panose="020B0609070205080204" pitchFamily="49" charset="-128"/>
                <a:ea typeface="ＭＳ ゴシック" panose="020B0609070205080204" pitchFamily="49" charset="-128"/>
              </a:rPr>
              <a:t>診療情報提供料（１）</a:t>
            </a:r>
            <a:r>
              <a:rPr lang="en-US" altLang="ja-JP" sz="1000" dirty="0">
                <a:latin typeface="ＭＳ ゴシック" panose="020B0609070205080204" pitchFamily="49" charset="-128"/>
                <a:ea typeface="ＭＳ ゴシック" panose="020B0609070205080204" pitchFamily="49" charset="-128"/>
              </a:rPr>
              <a:t>,250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113704110,</a:t>
            </a:r>
            <a:r>
              <a:rPr lang="ja-JP" altLang="en-US" sz="1000" dirty="0">
                <a:latin typeface="ＭＳ ゴシック" panose="020B0609070205080204" pitchFamily="49" charset="-128"/>
                <a:ea typeface="ＭＳ ゴシック" panose="020B0609070205080204" pitchFamily="49" charset="-128"/>
              </a:rPr>
              <a:t>慢性腎臓病透析予防指導管理料（１年以内）</a:t>
            </a:r>
            <a:r>
              <a:rPr lang="en-US" altLang="ja-JP" sz="1000" dirty="0">
                <a:latin typeface="ＭＳ ゴシック" panose="020B0609070205080204" pitchFamily="49" charset="-128"/>
                <a:ea typeface="ＭＳ ゴシック" panose="020B0609070205080204" pitchFamily="49" charset="-128"/>
              </a:rPr>
              <a:t>,300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113704310,</a:t>
            </a:r>
            <a:r>
              <a:rPr lang="ja-JP" altLang="en-US" sz="1000" dirty="0">
                <a:latin typeface="ＭＳ ゴシック" panose="020B0609070205080204" pitchFamily="49" charset="-128"/>
                <a:ea typeface="ＭＳ ゴシック" panose="020B0609070205080204" pitchFamily="49" charset="-128"/>
              </a:rPr>
              <a:t>慢性腎臓病透析予防指導管理料（１年を超えた期間）</a:t>
            </a:r>
            <a:r>
              <a:rPr lang="en-US" altLang="ja-JP" sz="1000" dirty="0">
                <a:latin typeface="ＭＳ ゴシック" panose="020B0609070205080204" pitchFamily="49" charset="-128"/>
                <a:ea typeface="ＭＳ ゴシック" panose="020B0609070205080204" pitchFamily="49" charset="-128"/>
              </a:rPr>
              <a:t>,250</a:t>
            </a:r>
          </a:p>
          <a:p>
            <a:pPr>
              <a:lnSpc>
                <a:spcPct val="150000"/>
              </a:lnSpc>
            </a:pPr>
            <a:r>
              <a:rPr lang="en-US" altLang="ja-JP" sz="1000" dirty="0">
                <a:latin typeface="ＭＳ ゴシック" panose="020B0609070205080204" pitchFamily="49" charset="-128"/>
                <a:ea typeface="ＭＳ ゴシック" panose="020B0609070205080204" pitchFamily="49" charset="-128"/>
              </a:rPr>
              <a:t>113707310,</a:t>
            </a:r>
            <a:r>
              <a:rPr lang="ja-JP" altLang="en-US" sz="1000" dirty="0">
                <a:latin typeface="ＭＳ ゴシック" panose="020B0609070205080204" pitchFamily="49" charset="-128"/>
                <a:ea typeface="ＭＳ ゴシック" panose="020B0609070205080204" pitchFamily="49" charset="-128"/>
              </a:rPr>
              <a:t>プログラム医療機器指導管理料</a:t>
            </a:r>
            <a:r>
              <a:rPr lang="en-US" altLang="ja-JP" sz="1000" dirty="0">
                <a:latin typeface="ＭＳ ゴシック" panose="020B0609070205080204" pitchFamily="49" charset="-128"/>
                <a:ea typeface="ＭＳ ゴシック" panose="020B0609070205080204" pitchFamily="49" charset="-128"/>
              </a:rPr>
              <a:t>,90</a:t>
            </a:r>
            <a:endParaRPr lang="en-US" altLang="zh-TW"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8156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
            <a:extLst>
              <a:ext uri="{FF2B5EF4-FFF2-40B4-BE49-F238E27FC236}">
                <a16:creationId xmlns:a16="http://schemas.microsoft.com/office/drawing/2014/main" id="{56B6E834-AD2E-DEBA-18DE-8580B30AE6BE}"/>
              </a:ext>
            </a:extLst>
          </p:cNvPr>
          <p:cNvSpPr txBox="1"/>
          <p:nvPr/>
        </p:nvSpPr>
        <p:spPr>
          <a:xfrm>
            <a:off x="879975" y="470400"/>
            <a:ext cx="5959947" cy="10463185"/>
          </a:xfrm>
          <a:prstGeom prst="rect">
            <a:avLst/>
          </a:prstGeom>
          <a:noFill/>
        </p:spPr>
        <p:txBody>
          <a:bodyPr wrap="square">
            <a:spAutoFit/>
          </a:bodyPr>
          <a:lstStyle/>
          <a:p>
            <a:pPr>
              <a:lnSpc>
                <a:spcPct val="150000"/>
              </a:lnSpc>
            </a:pPr>
            <a:r>
              <a:rPr lang="en-US" altLang="zh-TW" sz="1100" dirty="0">
                <a:latin typeface="ＭＳ ゴシック" panose="020B0609070205080204" pitchFamily="49" charset="-128"/>
                <a:ea typeface="ＭＳ ゴシック" panose="020B0609070205080204" pitchFamily="49" charset="-128"/>
              </a:rPr>
              <a:t>【</a:t>
            </a:r>
            <a:r>
              <a:rPr lang="zh-TW" altLang="en-US" sz="1100" dirty="0">
                <a:latin typeface="ＭＳ ゴシック" panose="020B0609070205080204" pitchFamily="49" charset="-128"/>
                <a:ea typeface="ＭＳ ゴシック" panose="020B0609070205080204" pitchFamily="49" charset="-128"/>
              </a:rPr>
              <a:t>（別表０７）情報通信機器</a:t>
            </a:r>
            <a:r>
              <a:rPr lang="en-US" altLang="zh-TW"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"111014210","</a:t>
            </a:r>
            <a:r>
              <a:rPr lang="ja-JP" altLang="en-US" sz="1100" dirty="0">
                <a:latin typeface="ＭＳ ゴシック" panose="020B0609070205080204" pitchFamily="49" charset="-128"/>
                <a:ea typeface="ＭＳ ゴシック" panose="020B0609070205080204" pitchFamily="49" charset="-128"/>
              </a:rPr>
              <a:t>初診料（情報通信機器）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"111014310","</a:t>
            </a:r>
            <a:r>
              <a:rPr lang="ja-JP" altLang="en-US" sz="1100" dirty="0">
                <a:latin typeface="ＭＳ ゴシック" panose="020B0609070205080204" pitchFamily="49" charset="-128"/>
                <a:ea typeface="ＭＳ ゴシック" panose="020B0609070205080204" pitchFamily="49" charset="-128"/>
              </a:rPr>
              <a:t>初診料（文書による紹介がない患者）（情報通信機器）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"111014410","</a:t>
            </a:r>
            <a:r>
              <a:rPr lang="ja-JP" altLang="en-US" sz="1100" dirty="0">
                <a:latin typeface="ＭＳ ゴシック" panose="020B0609070205080204" pitchFamily="49" charset="-128"/>
                <a:ea typeface="ＭＳ ゴシック" panose="020B0609070205080204" pitchFamily="49" charset="-128"/>
              </a:rPr>
              <a:t>特定妥結率初診料（情報通信機器）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"111014510","</a:t>
            </a:r>
            <a:r>
              <a:rPr lang="ja-JP" altLang="en-US" sz="1100" dirty="0">
                <a:latin typeface="ＭＳ ゴシック" panose="020B0609070205080204" pitchFamily="49" charset="-128"/>
                <a:ea typeface="ＭＳ ゴシック" panose="020B0609070205080204" pitchFamily="49" charset="-128"/>
              </a:rPr>
              <a:t>初診料（同一日複数科受診時の２科目）（情報通信機器）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"111014610","</a:t>
            </a:r>
            <a:r>
              <a:rPr lang="ja-JP" altLang="en-US" sz="1100" dirty="0">
                <a:latin typeface="ＭＳ ゴシック" panose="020B0609070205080204" pitchFamily="49" charset="-128"/>
                <a:ea typeface="ＭＳ ゴシック" panose="020B0609070205080204" pitchFamily="49" charset="-128"/>
              </a:rPr>
              <a:t>初診料（同一日２科目・注２から４に規定する場合）（情報通信機器）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"111014710","</a:t>
            </a:r>
            <a:r>
              <a:rPr lang="ja-JP" altLang="en-US" sz="1100" dirty="0">
                <a:latin typeface="ＭＳ ゴシック" panose="020B0609070205080204" pitchFamily="49" charset="-128"/>
                <a:ea typeface="ＭＳ ゴシック" panose="020B0609070205080204" pitchFamily="49" charset="-128"/>
              </a:rPr>
              <a:t>特定妥結率初診料（同一日複数科受診時の２科目）（情報通信機器）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"112024210","</a:t>
            </a:r>
            <a:r>
              <a:rPr lang="ja-JP" altLang="en-US" sz="1100" dirty="0">
                <a:latin typeface="ＭＳ ゴシック" panose="020B0609070205080204" pitchFamily="49" charset="-128"/>
                <a:ea typeface="ＭＳ ゴシック" panose="020B0609070205080204" pitchFamily="49" charset="-128"/>
              </a:rPr>
              <a:t>再診料（情報通信機器）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"112024710","</a:t>
            </a:r>
            <a:r>
              <a:rPr lang="ja-JP" altLang="en-US" sz="1100" dirty="0">
                <a:latin typeface="ＭＳ ゴシック" panose="020B0609070205080204" pitchFamily="49" charset="-128"/>
                <a:ea typeface="ＭＳ ゴシック" panose="020B0609070205080204" pitchFamily="49" charset="-128"/>
              </a:rPr>
              <a:t>外来診療料（情報通信機器）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"112024950","</a:t>
            </a:r>
            <a:r>
              <a:rPr lang="ja-JP" altLang="en-US" sz="1100" dirty="0">
                <a:latin typeface="ＭＳ ゴシック" panose="020B0609070205080204" pitchFamily="49" charset="-128"/>
                <a:ea typeface="ＭＳ ゴシック" panose="020B0609070205080204" pitchFamily="49" charset="-128"/>
              </a:rPr>
              <a:t>同日再診料（情報通信機器）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"112025010","</a:t>
            </a:r>
            <a:r>
              <a:rPr lang="ja-JP" altLang="en-US" sz="1100" dirty="0">
                <a:latin typeface="ＭＳ ゴシック" panose="020B0609070205080204" pitchFamily="49" charset="-128"/>
                <a:ea typeface="ＭＳ ゴシック" panose="020B0609070205080204" pitchFamily="49" charset="-128"/>
              </a:rPr>
              <a:t>特定妥結率再診料（情報通信機器）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"112025150","</a:t>
            </a:r>
            <a:r>
              <a:rPr lang="ja-JP" altLang="en-US" sz="1100" dirty="0">
                <a:latin typeface="ＭＳ ゴシック" panose="020B0609070205080204" pitchFamily="49" charset="-128"/>
                <a:ea typeface="ＭＳ ゴシック" panose="020B0609070205080204" pitchFamily="49" charset="-128"/>
              </a:rPr>
              <a:t>同日特定妥結率再診料（情報通信機器）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"112025210","</a:t>
            </a:r>
            <a:r>
              <a:rPr lang="ja-JP" altLang="en-US" sz="1100" dirty="0">
                <a:latin typeface="ＭＳ ゴシック" panose="020B0609070205080204" pitchFamily="49" charset="-128"/>
                <a:ea typeface="ＭＳ ゴシック" panose="020B0609070205080204" pitchFamily="49" charset="-128"/>
              </a:rPr>
              <a:t>再診料（同一日複数科受診時の２科目）（情報通信機器）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"112025310","</a:t>
            </a:r>
            <a:r>
              <a:rPr lang="ja-JP" altLang="en-US" sz="1100" dirty="0">
                <a:latin typeface="ＭＳ ゴシック" panose="020B0609070205080204" pitchFamily="49" charset="-128"/>
                <a:ea typeface="ＭＳ ゴシック" panose="020B0609070205080204" pitchFamily="49" charset="-128"/>
              </a:rPr>
              <a:t>特定妥結率再診料（同一日複数科受診時の２科目）（情報通信機器）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"112025450","</a:t>
            </a:r>
            <a:r>
              <a:rPr lang="ja-JP" altLang="en-US" sz="1100" dirty="0">
                <a:latin typeface="ＭＳ ゴシック" panose="020B0609070205080204" pitchFamily="49" charset="-128"/>
                <a:ea typeface="ＭＳ ゴシック" panose="020B0609070205080204" pitchFamily="49" charset="-128"/>
              </a:rPr>
              <a:t>同日外来診療料（情報通信機器）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"112025510","</a:t>
            </a:r>
            <a:r>
              <a:rPr lang="ja-JP" altLang="en-US" sz="1100" dirty="0">
                <a:latin typeface="ＭＳ ゴシック" panose="020B0609070205080204" pitchFamily="49" charset="-128"/>
                <a:ea typeface="ＭＳ ゴシック" panose="020B0609070205080204" pitchFamily="49" charset="-128"/>
              </a:rPr>
              <a:t>外来診療料（文書紹介申出患者）（情報通信機器）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"112025650","</a:t>
            </a:r>
            <a:r>
              <a:rPr lang="ja-JP" altLang="en-US" sz="1100" dirty="0">
                <a:latin typeface="ＭＳ ゴシック" panose="020B0609070205080204" pitchFamily="49" charset="-128"/>
                <a:ea typeface="ＭＳ ゴシック" panose="020B0609070205080204" pitchFamily="49" charset="-128"/>
              </a:rPr>
              <a:t>同日外来診療料（文書紹介申出患者）（情報通信機器）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"112025710","</a:t>
            </a:r>
            <a:r>
              <a:rPr lang="ja-JP" altLang="en-US" sz="1100" dirty="0">
                <a:latin typeface="ＭＳ ゴシック" panose="020B0609070205080204" pitchFamily="49" charset="-128"/>
                <a:ea typeface="ＭＳ ゴシック" panose="020B0609070205080204" pitchFamily="49" charset="-128"/>
              </a:rPr>
              <a:t>特定妥結率外来診療料（情報通信機器）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"112025850","</a:t>
            </a:r>
            <a:r>
              <a:rPr lang="ja-JP" altLang="en-US" sz="1100" dirty="0">
                <a:latin typeface="ＭＳ ゴシック" panose="020B0609070205080204" pitchFamily="49" charset="-128"/>
                <a:ea typeface="ＭＳ ゴシック" panose="020B0609070205080204" pitchFamily="49" charset="-128"/>
              </a:rPr>
              <a:t>同日特定妥結率外来診療料（情報通信機器）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"112025910","</a:t>
            </a:r>
            <a:r>
              <a:rPr lang="ja-JP" altLang="en-US" sz="1100" dirty="0">
                <a:latin typeface="ＭＳ ゴシック" panose="020B0609070205080204" pitchFamily="49" charset="-128"/>
                <a:ea typeface="ＭＳ ゴシック" panose="020B0609070205080204" pitchFamily="49" charset="-128"/>
              </a:rPr>
              <a:t>外来診療料（同一日複数科受診時の２科目）（情報通信機器）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"112026010","</a:t>
            </a:r>
            <a:r>
              <a:rPr lang="ja-JP" altLang="en-US" sz="1100" dirty="0">
                <a:latin typeface="ＭＳ ゴシック" panose="020B0609070205080204" pitchFamily="49" charset="-128"/>
                <a:ea typeface="ＭＳ ゴシック" panose="020B0609070205080204" pitchFamily="49" charset="-128"/>
              </a:rPr>
              <a:t>外来診療料（同日複数科２科目・文書紹介申出患者）（情報通信機器）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"112026110","</a:t>
            </a:r>
            <a:r>
              <a:rPr lang="ja-JP" altLang="en-US" sz="1100" dirty="0">
                <a:latin typeface="ＭＳ ゴシック" panose="020B0609070205080204" pitchFamily="49" charset="-128"/>
                <a:ea typeface="ＭＳ ゴシック" panose="020B0609070205080204" pitchFamily="49" charset="-128"/>
              </a:rPr>
              <a:t>特定妥結率外来診療料（同一日複数科受診時２科目）（情報通信機器）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"113029510","</a:t>
            </a:r>
            <a:r>
              <a:rPr lang="ja-JP" altLang="en-US" sz="1100" dirty="0">
                <a:latin typeface="ＭＳ ゴシック" panose="020B0609070205080204" pitchFamily="49" charset="-128"/>
                <a:ea typeface="ＭＳ ゴシック" panose="020B0609070205080204" pitchFamily="49" charset="-128"/>
              </a:rPr>
              <a:t>小児科療養指導料（情報通信機器）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"113029610","</a:t>
            </a:r>
            <a:r>
              <a:rPr lang="ja-JP" altLang="en-US" sz="1100" dirty="0">
                <a:latin typeface="ＭＳ ゴシック" panose="020B0609070205080204" pitchFamily="49" charset="-128"/>
                <a:ea typeface="ＭＳ ゴシック" panose="020B0609070205080204" pitchFamily="49" charset="-128"/>
              </a:rPr>
              <a:t>てんかん指導料（情報通信機器）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"113029710","</a:t>
            </a:r>
            <a:r>
              <a:rPr lang="ja-JP" altLang="en-US" sz="1100" dirty="0">
                <a:latin typeface="ＭＳ ゴシック" panose="020B0609070205080204" pitchFamily="49" charset="-128"/>
                <a:ea typeface="ＭＳ ゴシック" panose="020B0609070205080204" pitchFamily="49" charset="-128"/>
              </a:rPr>
              <a:t>難病外来指導管理料（情報通信機器）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"113029810","</a:t>
            </a:r>
            <a:r>
              <a:rPr lang="ja-JP" altLang="en-US" sz="1100" dirty="0">
                <a:latin typeface="ＭＳ ゴシック" panose="020B0609070205080204" pitchFamily="49" charset="-128"/>
                <a:ea typeface="ＭＳ ゴシック" panose="020B0609070205080204" pitchFamily="49" charset="-128"/>
              </a:rPr>
              <a:t>外来栄養食事指導料１（２回目以降）（情報通信機器等）</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"113030910","</a:t>
            </a:r>
            <a:r>
              <a:rPr lang="ja-JP" altLang="en-US" sz="1100" dirty="0">
                <a:latin typeface="ＭＳ ゴシック" panose="020B0609070205080204" pitchFamily="49" charset="-128"/>
                <a:ea typeface="ＭＳ ゴシック" panose="020B0609070205080204" pitchFamily="49" charset="-128"/>
              </a:rPr>
              <a:t>糖尿病透析予防指導管理料（情報通信機器）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"113031610","</a:t>
            </a:r>
            <a:r>
              <a:rPr lang="ja-JP" altLang="en-US" sz="1100" dirty="0">
                <a:latin typeface="ＭＳ ゴシック" panose="020B0609070205080204" pitchFamily="49" charset="-128"/>
                <a:ea typeface="ＭＳ ゴシック" panose="020B0609070205080204" pitchFamily="49" charset="-128"/>
              </a:rPr>
              <a:t>ニコチン依存症管理料１（２回目から４回目まで）（情報通信機器）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"113034010","</a:t>
            </a:r>
            <a:r>
              <a:rPr lang="ja-JP" altLang="en-US" sz="1100" dirty="0">
                <a:latin typeface="ＭＳ ゴシック" panose="020B0609070205080204" pitchFamily="49" charset="-128"/>
                <a:ea typeface="ＭＳ ゴシック" panose="020B0609070205080204" pitchFamily="49" charset="-128"/>
              </a:rPr>
              <a:t>特定疾患療養管理料（診療所・情報通信機器）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"113034110","</a:t>
            </a:r>
            <a:r>
              <a:rPr lang="ja-JP" altLang="en-US" sz="1100" dirty="0">
                <a:latin typeface="ＭＳ ゴシック" panose="020B0609070205080204" pitchFamily="49" charset="-128"/>
                <a:ea typeface="ＭＳ ゴシック" panose="020B0609070205080204" pitchFamily="49" charset="-128"/>
              </a:rPr>
              <a:t>特定疾患療養管理料（１００床未満の病院・情報通信機器）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"113034210","</a:t>
            </a:r>
            <a:r>
              <a:rPr lang="ja-JP" altLang="en-US" sz="1100" dirty="0">
                <a:latin typeface="ＭＳ ゴシック" panose="020B0609070205080204" pitchFamily="49" charset="-128"/>
                <a:ea typeface="ＭＳ ゴシック" panose="020B0609070205080204" pitchFamily="49" charset="-128"/>
              </a:rPr>
              <a:t>特定疾患療養管理料（１００床以上２００床未満病院・情報通信機器）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"113034310","</a:t>
            </a:r>
            <a:r>
              <a:rPr lang="ja-JP" altLang="en-US" sz="1100" dirty="0">
                <a:latin typeface="ＭＳ ゴシック" panose="020B0609070205080204" pitchFamily="49" charset="-128"/>
                <a:ea typeface="ＭＳ ゴシック" panose="020B0609070205080204" pitchFamily="49" charset="-128"/>
              </a:rPr>
              <a:t>ウイルス疾患指導料１（情報通信機器）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"113034410","</a:t>
            </a:r>
            <a:r>
              <a:rPr lang="ja-JP" altLang="en-US" sz="1100" dirty="0">
                <a:latin typeface="ＭＳ ゴシック" panose="020B0609070205080204" pitchFamily="49" charset="-128"/>
                <a:ea typeface="ＭＳ ゴシック" panose="020B0609070205080204" pitchFamily="49" charset="-128"/>
              </a:rPr>
              <a:t>ウイルス疾患指導料２（情報通信機器）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"113034510","</a:t>
            </a:r>
            <a:r>
              <a:rPr lang="ja-JP" altLang="en-US" sz="1100" dirty="0">
                <a:latin typeface="ＭＳ ゴシック" panose="020B0609070205080204" pitchFamily="49" charset="-128"/>
                <a:ea typeface="ＭＳ ゴシック" panose="020B0609070205080204" pitchFamily="49" charset="-128"/>
              </a:rPr>
              <a:t>皮膚科特定疾患指導管理料（１）（情報通信機器）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"113034610","</a:t>
            </a:r>
            <a:r>
              <a:rPr lang="ja-JP" altLang="en-US" sz="1100" dirty="0">
                <a:latin typeface="ＭＳ ゴシック" panose="020B0609070205080204" pitchFamily="49" charset="-128"/>
                <a:ea typeface="ＭＳ ゴシック" panose="020B0609070205080204" pitchFamily="49" charset="-128"/>
              </a:rPr>
              <a:t>皮膚科特定疾患指導管理料（２）（情報通信機器）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"113034710","</a:t>
            </a:r>
            <a:r>
              <a:rPr lang="ja-JP" altLang="en-US" sz="1100" dirty="0">
                <a:latin typeface="ＭＳ ゴシック" panose="020B0609070205080204" pitchFamily="49" charset="-128"/>
                <a:ea typeface="ＭＳ ゴシック" panose="020B0609070205080204" pitchFamily="49" charset="-128"/>
              </a:rPr>
              <a:t>外来栄養食事指導料１（初回）（情報通信機器等）</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"113034810","</a:t>
            </a:r>
            <a:r>
              <a:rPr lang="ja-JP" altLang="en-US" sz="1100" dirty="0">
                <a:latin typeface="ＭＳ ゴシック" panose="020B0609070205080204" pitchFamily="49" charset="-128"/>
                <a:ea typeface="ＭＳ ゴシック" panose="020B0609070205080204" pitchFamily="49" charset="-128"/>
              </a:rPr>
              <a:t>外来栄養食事指導料２（初回）（情報通信機器等）</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"113034910","</a:t>
            </a:r>
            <a:r>
              <a:rPr lang="ja-JP" altLang="en-US" sz="1100" dirty="0">
                <a:latin typeface="ＭＳ ゴシック" panose="020B0609070205080204" pitchFamily="49" charset="-128"/>
                <a:ea typeface="ＭＳ ゴシック" panose="020B0609070205080204" pitchFamily="49" charset="-128"/>
              </a:rPr>
              <a:t>外来栄養食事指導料２（２回目以降）（情報通信機器等）</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"113035110","</a:t>
            </a:r>
            <a:r>
              <a:rPr lang="ja-JP" altLang="en-US" sz="1100" dirty="0">
                <a:latin typeface="ＭＳ ゴシック" panose="020B0609070205080204" pitchFamily="49" charset="-128"/>
                <a:ea typeface="ＭＳ ゴシック" panose="020B0609070205080204" pitchFamily="49" charset="-128"/>
              </a:rPr>
              <a:t>小児悪性腫瘍患者指導管理料（情報通信機器）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"113035210","</a:t>
            </a:r>
            <a:r>
              <a:rPr lang="ja-JP" altLang="en-US" sz="1100" dirty="0">
                <a:latin typeface="ＭＳ ゴシック" panose="020B0609070205080204" pitchFamily="49" charset="-128"/>
                <a:ea typeface="ＭＳ ゴシック" panose="020B0609070205080204" pitchFamily="49" charset="-128"/>
              </a:rPr>
              <a:t>がん性疼痛緩和指導管理料（情報通信機器）</a:t>
            </a:r>
            <a:r>
              <a:rPr lang="en-US" altLang="ja-JP" sz="1100" dirty="0">
                <a:latin typeface="ＭＳ ゴシック" panose="020B0609070205080204" pitchFamily="49" charset="-128"/>
                <a:ea typeface="ＭＳ ゴシック" panose="020B0609070205080204" pitchFamily="49" charset="-128"/>
              </a:rPr>
              <a:t>"</a:t>
            </a:r>
            <a:endParaRPr lang="en-US" altLang="zh-TW"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97870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
            <a:extLst>
              <a:ext uri="{FF2B5EF4-FFF2-40B4-BE49-F238E27FC236}">
                <a16:creationId xmlns:a16="http://schemas.microsoft.com/office/drawing/2014/main" id="{56B6E834-AD2E-DEBA-18DE-8580B30AE6BE}"/>
              </a:ext>
            </a:extLst>
          </p:cNvPr>
          <p:cNvSpPr txBox="1"/>
          <p:nvPr/>
        </p:nvSpPr>
        <p:spPr>
          <a:xfrm>
            <a:off x="879975" y="470400"/>
            <a:ext cx="5959947" cy="5638788"/>
          </a:xfrm>
          <a:prstGeom prst="rect">
            <a:avLst/>
          </a:prstGeom>
          <a:noFill/>
        </p:spPr>
        <p:txBody>
          <a:bodyPr wrap="square">
            <a:spAutoFit/>
          </a:bodyPr>
          <a:lstStyle/>
          <a:p>
            <a:pPr>
              <a:lnSpc>
                <a:spcPct val="150000"/>
              </a:lnSpc>
            </a:pPr>
            <a:r>
              <a:rPr lang="en-US" altLang="zh-TW" sz="1100" dirty="0">
                <a:latin typeface="ＭＳ ゴシック" panose="020B0609070205080204" pitchFamily="49" charset="-128"/>
                <a:ea typeface="ＭＳ ゴシック" panose="020B0609070205080204" pitchFamily="49" charset="-128"/>
              </a:rPr>
              <a:t>【</a:t>
            </a:r>
            <a:r>
              <a:rPr lang="zh-TW" altLang="en-US" sz="1100" dirty="0">
                <a:latin typeface="ＭＳ ゴシック" panose="020B0609070205080204" pitchFamily="49" charset="-128"/>
                <a:ea typeface="ＭＳ ゴシック" panose="020B0609070205080204" pitchFamily="49" charset="-128"/>
              </a:rPr>
              <a:t>（別表０７）情報通信機器</a:t>
            </a:r>
            <a:r>
              <a:rPr lang="en-US" altLang="zh-TW" sz="1100"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a:t>
            </a:r>
            <a:r>
              <a:rPr lang="ko-KR" altLang="en-US" sz="1100" b="0" i="0" dirty="0">
                <a:solidFill>
                  <a:srgbClr val="000000"/>
                </a:solidFill>
                <a:effectLst/>
                <a:highlight>
                  <a:srgbClr val="FDFDFD"/>
                </a:highlight>
                <a:latin typeface="noto"/>
              </a:rPr>
              <a:t> 続</a:t>
            </a:r>
            <a:r>
              <a:rPr lang="ja-JP" altLang="en-US" sz="1100" b="0" i="0" dirty="0">
                <a:solidFill>
                  <a:srgbClr val="000000"/>
                </a:solidFill>
                <a:effectLst/>
                <a:highlight>
                  <a:srgbClr val="FDFDFD"/>
                </a:highlight>
                <a:latin typeface="noto"/>
              </a:rPr>
              <a:t>き </a:t>
            </a:r>
            <a:r>
              <a:rPr lang="ja-JP" altLang="en-US" sz="1100" dirty="0">
                <a:latin typeface="ＭＳ ゴシック" panose="020B0609070205080204" pitchFamily="49" charset="-128"/>
                <a:ea typeface="ＭＳ ゴシック" panose="020B0609070205080204" pitchFamily="49" charset="-128"/>
              </a:rPr>
              <a:t>）</a:t>
            </a:r>
            <a:endParaRPr lang="en-US" altLang="zh-TW" sz="1100" dirty="0">
              <a:latin typeface="ＭＳ ゴシック" panose="020B0609070205080204" pitchFamily="49" charset="-128"/>
              <a:ea typeface="ＭＳ ゴシック" panose="020B0609070205080204" pitchFamily="49" charset="-128"/>
            </a:endParaRPr>
          </a:p>
          <a:p>
            <a:pPr>
              <a:lnSpc>
                <a:spcPct val="150000"/>
              </a:lnSpc>
            </a:pPr>
            <a:r>
              <a:rPr lang="en-US" altLang="ja-JP" sz="1100" dirty="0">
                <a:latin typeface="ＭＳ ゴシック" panose="020B0609070205080204" pitchFamily="49" charset="-128"/>
                <a:ea typeface="ＭＳ ゴシック" panose="020B0609070205080204" pitchFamily="49" charset="-128"/>
              </a:rPr>
              <a:t>"113035310","</a:t>
            </a:r>
            <a:r>
              <a:rPr lang="ja-JP" altLang="en-US" sz="1100" dirty="0">
                <a:latin typeface="ＭＳ ゴシック" panose="020B0609070205080204" pitchFamily="49" charset="-128"/>
                <a:ea typeface="ＭＳ ゴシック" panose="020B0609070205080204" pitchFamily="49" charset="-128"/>
              </a:rPr>
              <a:t>がん患者指導管理料（共同診療方針等文書等提供・情報通信機器）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"113035410","</a:t>
            </a:r>
            <a:r>
              <a:rPr lang="ja-JP" altLang="en-US" sz="1100" dirty="0">
                <a:latin typeface="ＭＳ ゴシック" panose="020B0609070205080204" pitchFamily="49" charset="-128"/>
                <a:ea typeface="ＭＳ ゴシック" panose="020B0609070205080204" pitchFamily="49" charset="-128"/>
              </a:rPr>
              <a:t>がん患者指導管理料（心理的不安軽減のため面接・情報通信機器）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"113035510","</a:t>
            </a:r>
            <a:r>
              <a:rPr lang="ja-JP" altLang="en-US" sz="1100" dirty="0">
                <a:latin typeface="ＭＳ ゴシック" panose="020B0609070205080204" pitchFamily="49" charset="-128"/>
                <a:ea typeface="ＭＳ ゴシック" panose="020B0609070205080204" pitchFamily="49" charset="-128"/>
              </a:rPr>
              <a:t>がん患者指導管理料（抗悪性腫瘍剤の必要性文書説明・情報通信機器）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"113035610","</a:t>
            </a:r>
            <a:r>
              <a:rPr lang="ja-JP" altLang="en-US" sz="1100" dirty="0">
                <a:latin typeface="ＭＳ ゴシック" panose="020B0609070205080204" pitchFamily="49" charset="-128"/>
                <a:ea typeface="ＭＳ ゴシック" panose="020B0609070205080204" pitchFamily="49" charset="-128"/>
              </a:rPr>
              <a:t>がん患者指導管理料（遺伝子検査の必要性等文書説明・情報通信機器）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"113035710","</a:t>
            </a:r>
            <a:r>
              <a:rPr lang="ja-JP" altLang="en-US" sz="1100" dirty="0">
                <a:latin typeface="ＭＳ ゴシック" panose="020B0609070205080204" pitchFamily="49" charset="-128"/>
                <a:ea typeface="ＭＳ ゴシック" panose="020B0609070205080204" pitchFamily="49" charset="-128"/>
              </a:rPr>
              <a:t>外来緩和ケア管理料（情報通信機器）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"113035810","</a:t>
            </a:r>
            <a:r>
              <a:rPr lang="ja-JP" altLang="en-US" sz="1100" dirty="0">
                <a:latin typeface="ＭＳ ゴシック" panose="020B0609070205080204" pitchFamily="49" charset="-128"/>
                <a:ea typeface="ＭＳ ゴシック" panose="020B0609070205080204" pitchFamily="49" charset="-128"/>
              </a:rPr>
              <a:t>移植後患者指導管理料（臓器移植後）（情報通信機器）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"113035910","</a:t>
            </a:r>
            <a:r>
              <a:rPr lang="ja-JP" altLang="en-US" sz="1100" dirty="0">
                <a:latin typeface="ＭＳ ゴシック" panose="020B0609070205080204" pitchFamily="49" charset="-128"/>
                <a:ea typeface="ＭＳ ゴシック" panose="020B0609070205080204" pitchFamily="49" charset="-128"/>
              </a:rPr>
              <a:t>移植後患者指導管理料（造血幹細胞移植後）（情報通信機器）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"113036010","</a:t>
            </a:r>
            <a:r>
              <a:rPr lang="ja-JP" altLang="en-US" sz="1100" dirty="0">
                <a:latin typeface="ＭＳ ゴシック" panose="020B0609070205080204" pitchFamily="49" charset="-128"/>
                <a:ea typeface="ＭＳ ゴシック" panose="020B0609070205080204" pitchFamily="49" charset="-128"/>
              </a:rPr>
              <a:t>糖尿病透析予防指導管理料（特定地域）（情報通信機器）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"113036110","</a:t>
            </a:r>
            <a:r>
              <a:rPr lang="ja-JP" altLang="en-US" sz="1100" dirty="0">
                <a:latin typeface="ＭＳ ゴシック" panose="020B0609070205080204" pitchFamily="49" charset="-128"/>
                <a:ea typeface="ＭＳ ゴシック" panose="020B0609070205080204" pitchFamily="49" charset="-128"/>
              </a:rPr>
              <a:t>腎代替療法指導管理料（情報通信機器）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"113037110","</a:t>
            </a:r>
            <a:r>
              <a:rPr lang="ja-JP" altLang="en-US" sz="1100" dirty="0">
                <a:latin typeface="ＭＳ ゴシック" panose="020B0609070205080204" pitchFamily="49" charset="-128"/>
                <a:ea typeface="ＭＳ ゴシック" panose="020B0609070205080204" pitchFamily="49" charset="-128"/>
              </a:rPr>
              <a:t>乳幼児育児栄養指導料（情報通信機器）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"113042110","</a:t>
            </a:r>
            <a:r>
              <a:rPr lang="ja-JP" altLang="en-US" sz="1100" dirty="0">
                <a:latin typeface="ＭＳ ゴシック" panose="020B0609070205080204" pitchFamily="49" charset="-128"/>
                <a:ea typeface="ＭＳ ゴシック" panose="020B0609070205080204" pitchFamily="49" charset="-128"/>
              </a:rPr>
              <a:t>療養・就労両立支援指導料（初回）（情報通信機器）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"113042210","</a:t>
            </a:r>
            <a:r>
              <a:rPr lang="ja-JP" altLang="en-US" sz="1100" dirty="0">
                <a:latin typeface="ＭＳ ゴシック" panose="020B0609070205080204" pitchFamily="49" charset="-128"/>
                <a:ea typeface="ＭＳ ゴシック" panose="020B0609070205080204" pitchFamily="49" charset="-128"/>
              </a:rPr>
              <a:t>療養・就労両立支援指導料（２回目以降）（情報通信機器）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"113042310","</a:t>
            </a:r>
            <a:r>
              <a:rPr lang="ja-JP" altLang="en-US" sz="1100" dirty="0">
                <a:latin typeface="ＭＳ ゴシック" panose="020B0609070205080204" pitchFamily="49" charset="-128"/>
                <a:ea typeface="ＭＳ ゴシック" panose="020B0609070205080204" pitchFamily="49" charset="-128"/>
              </a:rPr>
              <a:t>がん治療連携計画策定料２（情報通信機器）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"113042410","</a:t>
            </a:r>
            <a:r>
              <a:rPr lang="ja-JP" altLang="en-US" sz="1100" dirty="0">
                <a:latin typeface="ＭＳ ゴシック" panose="020B0609070205080204" pitchFamily="49" charset="-128"/>
                <a:ea typeface="ＭＳ ゴシック" panose="020B0609070205080204" pitchFamily="49" charset="-128"/>
              </a:rPr>
              <a:t>外来がん患者在宅連携指導料（情報通信機器）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"113042710","</a:t>
            </a:r>
            <a:r>
              <a:rPr lang="ja-JP" altLang="en-US" sz="1100" dirty="0">
                <a:latin typeface="ＭＳ ゴシック" panose="020B0609070205080204" pitchFamily="49" charset="-128"/>
                <a:ea typeface="ＭＳ ゴシック" panose="020B0609070205080204" pitchFamily="49" charset="-128"/>
              </a:rPr>
              <a:t>肝炎インターフェロン治療計画料（情報通信機器）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"113043210","</a:t>
            </a:r>
            <a:r>
              <a:rPr lang="ja-JP" altLang="en-US" sz="1100" dirty="0">
                <a:latin typeface="ＭＳ ゴシック" panose="020B0609070205080204" pitchFamily="49" charset="-128"/>
                <a:ea typeface="ＭＳ ゴシック" panose="020B0609070205080204" pitchFamily="49" charset="-128"/>
              </a:rPr>
              <a:t>薬剤総合評価調整管理料（情報通信機器）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"113044210","</a:t>
            </a:r>
            <a:r>
              <a:rPr lang="ja-JP" altLang="en-US" sz="1100" dirty="0">
                <a:latin typeface="ＭＳ ゴシック" panose="020B0609070205080204" pitchFamily="49" charset="-128"/>
                <a:ea typeface="ＭＳ ゴシック" panose="020B0609070205080204" pitchFamily="49" charset="-128"/>
              </a:rPr>
              <a:t>外来緩和ケア管理料（特定地域）（情報通信機器）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"114062910","</a:t>
            </a:r>
            <a:r>
              <a:rPr lang="ja-JP" altLang="en-US" sz="1100" dirty="0">
                <a:latin typeface="ＭＳ ゴシック" panose="020B0609070205080204" pitchFamily="49" charset="-128"/>
                <a:ea typeface="ＭＳ ゴシック" panose="020B0609070205080204" pitchFamily="49" charset="-128"/>
              </a:rPr>
              <a:t>在宅自己注射指導管理料（１以外）（月２７回以下）（情報通信機器）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"114063010","</a:t>
            </a:r>
            <a:r>
              <a:rPr lang="ja-JP" altLang="en-US" sz="1100" dirty="0">
                <a:latin typeface="ＭＳ ゴシック" panose="020B0609070205080204" pitchFamily="49" charset="-128"/>
                <a:ea typeface="ＭＳ ゴシック" panose="020B0609070205080204" pitchFamily="49" charset="-128"/>
              </a:rPr>
              <a:t>在宅自己注射指導管理料（１以外）（月２８回以上）（情報通信機器）</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r>
              <a:rPr lang="en-US" altLang="ja-JP" sz="1100" dirty="0">
                <a:latin typeface="ＭＳ ゴシック" panose="020B0609070205080204" pitchFamily="49" charset="-128"/>
                <a:ea typeface="ＭＳ ゴシック" panose="020B0609070205080204" pitchFamily="49" charset="-128"/>
              </a:rPr>
              <a:t>"114063110","</a:t>
            </a:r>
            <a:r>
              <a:rPr lang="ja-JP" altLang="en-US" sz="1100" dirty="0">
                <a:latin typeface="ＭＳ ゴシック" panose="020B0609070205080204" pitchFamily="49" charset="-128"/>
                <a:ea typeface="ＭＳ ゴシック" panose="020B0609070205080204" pitchFamily="49" charset="-128"/>
              </a:rPr>
              <a:t>在宅自己注射指導管理料（複雑な場合）（情報通信機器を用いた場合）</a:t>
            </a:r>
            <a:r>
              <a:rPr lang="en-US" altLang="ja-JP" sz="1100" dirty="0">
                <a:latin typeface="ＭＳ ゴシック" panose="020B0609070205080204" pitchFamily="49" charset="-128"/>
                <a:ea typeface="ＭＳ ゴシック" panose="020B0609070205080204" pitchFamily="49" charset="-128"/>
              </a:rPr>
              <a:t>"</a:t>
            </a:r>
          </a:p>
          <a:p>
            <a:pPr>
              <a:lnSpc>
                <a:spcPct val="150000"/>
              </a:lnSpc>
            </a:pPr>
            <a:endParaRPr lang="en-US" altLang="zh-TW"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6835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A5BB72B0-B138-4FA9-8E01-013F9B3B1410}"/>
              </a:ext>
            </a:extLst>
          </p:cNvPr>
          <p:cNvSpPr/>
          <p:nvPr/>
        </p:nvSpPr>
        <p:spPr>
          <a:xfrm>
            <a:off x="1080000" y="485374"/>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002060"/>
                </a:solidFill>
                <a:latin typeface="ＭＳ ゴシック" panose="020B0609070205080204" pitchFamily="49" charset="-128"/>
                <a:ea typeface="ＭＳ ゴシック" panose="020B0609070205080204" pitchFamily="49" charset="-128"/>
              </a:rPr>
              <a:t>生活習慣病管理料置換えシミュレーション仕様</a:t>
            </a:r>
          </a:p>
        </p:txBody>
      </p:sp>
      <p:sp>
        <p:nvSpPr>
          <p:cNvPr id="17" name="テキスト ボックス 16">
            <a:extLst>
              <a:ext uri="{FF2B5EF4-FFF2-40B4-BE49-F238E27FC236}">
                <a16:creationId xmlns:a16="http://schemas.microsoft.com/office/drawing/2014/main" id="{CE27FF29-140B-49F2-A75C-8B404C2E1B51}"/>
              </a:ext>
            </a:extLst>
          </p:cNvPr>
          <p:cNvSpPr txBox="1"/>
          <p:nvPr/>
        </p:nvSpPr>
        <p:spPr>
          <a:xfrm>
            <a:off x="1079837" y="779305"/>
            <a:ext cx="5400000" cy="1545103"/>
          </a:xfrm>
          <a:prstGeom prst="rect">
            <a:avLst/>
          </a:prstGeom>
          <a:noFill/>
        </p:spPr>
        <p:txBody>
          <a:bodyPr wrap="square">
            <a:spAutoFit/>
          </a:bodyPr>
          <a:lstStyle/>
          <a:p>
            <a:pPr>
              <a:lnSpc>
                <a:spcPct val="120000"/>
              </a:lnSpc>
            </a:pPr>
            <a:r>
              <a:rPr lang="ja-JP" altLang="en-US" sz="1000" dirty="0">
                <a:latin typeface="Century" panose="02040604050505020304" pitchFamily="18" charset="0"/>
                <a:ea typeface="ＭＳ 明朝" panose="02020609040205080304" pitchFamily="17" charset="-128"/>
              </a:rPr>
              <a:t>・対象レセプトを（１）生活習慣病管理料（</a:t>
            </a:r>
            <a:r>
              <a:rPr lang="en-US" altLang="ja-JP" sz="1000" dirty="0">
                <a:latin typeface="Century" panose="02040604050505020304" pitchFamily="18" charset="0"/>
                <a:ea typeface="ＭＳ 明朝" panose="02020609040205080304" pitchFamily="17" charset="-128"/>
              </a:rPr>
              <a:t>Ⅰ</a:t>
            </a:r>
            <a:r>
              <a:rPr lang="ja-JP" altLang="en-US" sz="1000" dirty="0">
                <a:latin typeface="Century" panose="02040604050505020304" pitchFamily="18" charset="0"/>
                <a:ea typeface="ＭＳ 明朝" panose="02020609040205080304" pitchFamily="17" charset="-128"/>
              </a:rPr>
              <a:t>）または（２）生活習慣病管理料（</a:t>
            </a:r>
            <a:r>
              <a:rPr lang="en-US" altLang="ja-JP" sz="1000" dirty="0">
                <a:latin typeface="Century" panose="02040604050505020304" pitchFamily="18" charset="0"/>
                <a:ea typeface="ＭＳ 明朝" panose="02020609040205080304" pitchFamily="17" charset="-128"/>
              </a:rPr>
              <a:t>Ⅱ</a:t>
            </a:r>
            <a:r>
              <a:rPr lang="ja-JP" altLang="en-US" sz="1000" dirty="0">
                <a:latin typeface="Century" panose="02040604050505020304" pitchFamily="18" charset="0"/>
                <a:ea typeface="ＭＳ 明朝" panose="02020609040205080304" pitchFamily="17" charset="-128"/>
              </a:rPr>
              <a:t>）で算定した場合の点数（金額）の差額をシミュレーションします。</a:t>
            </a:r>
          </a:p>
          <a:p>
            <a:pPr>
              <a:lnSpc>
                <a:spcPct val="120000"/>
              </a:lnSpc>
            </a:pPr>
            <a:r>
              <a:rPr lang="ja-JP" altLang="en-US" sz="1000" dirty="0">
                <a:latin typeface="Century" panose="02040604050505020304" pitchFamily="18" charset="0"/>
                <a:ea typeface="ＭＳ 明朝" panose="02020609040205080304" pitchFamily="17" charset="-128"/>
              </a:rPr>
              <a:t>・対象レセプトが生活習慣病管理料を算定している場合、</a:t>
            </a:r>
          </a:p>
          <a:p>
            <a:pPr>
              <a:lnSpc>
                <a:spcPct val="120000"/>
              </a:lnSpc>
            </a:pPr>
            <a:r>
              <a:rPr lang="ja-JP" altLang="en-US" sz="1000" dirty="0">
                <a:latin typeface="Century" panose="02040604050505020304" pitchFamily="18" charset="0"/>
                <a:ea typeface="ＭＳ 明朝" panose="02020609040205080304" pitchFamily="17" charset="-128"/>
              </a:rPr>
              <a:t>（１）生活習慣病管理料（</a:t>
            </a:r>
            <a:r>
              <a:rPr lang="en-US" altLang="ja-JP" sz="1000" dirty="0">
                <a:latin typeface="Century" panose="02040604050505020304" pitchFamily="18" charset="0"/>
                <a:ea typeface="ＭＳ 明朝" panose="02020609040205080304" pitchFamily="17" charset="-128"/>
              </a:rPr>
              <a:t>Ⅰ</a:t>
            </a:r>
            <a:r>
              <a:rPr lang="ja-JP" altLang="en-US" sz="1000" dirty="0">
                <a:latin typeface="Century" panose="02040604050505020304" pitchFamily="18" charset="0"/>
                <a:ea typeface="ＭＳ 明朝" panose="02020609040205080304" pitchFamily="17" charset="-128"/>
              </a:rPr>
              <a:t>）で算定した場合は生活習慣病管理料（</a:t>
            </a:r>
            <a:r>
              <a:rPr lang="en-US" altLang="ja-JP" sz="1000" dirty="0">
                <a:latin typeface="Century" panose="02040604050505020304" pitchFamily="18" charset="0"/>
                <a:ea typeface="ＭＳ 明朝" panose="02020609040205080304" pitchFamily="17" charset="-128"/>
              </a:rPr>
              <a:t>Ⅰ</a:t>
            </a:r>
            <a:r>
              <a:rPr lang="ja-JP" altLang="en-US" sz="1000" dirty="0">
                <a:latin typeface="Century" panose="02040604050505020304" pitchFamily="18" charset="0"/>
                <a:ea typeface="ＭＳ 明朝" panose="02020609040205080304" pitchFamily="17" charset="-128"/>
              </a:rPr>
              <a:t>）に置き換えます。</a:t>
            </a:r>
          </a:p>
          <a:p>
            <a:pPr>
              <a:lnSpc>
                <a:spcPct val="120000"/>
              </a:lnSpc>
            </a:pPr>
            <a:r>
              <a:rPr lang="ja-JP" altLang="en-US" sz="1000" dirty="0">
                <a:latin typeface="Century" panose="02040604050505020304" pitchFamily="18" charset="0"/>
                <a:ea typeface="ＭＳ 明朝" panose="02020609040205080304" pitchFamily="17" charset="-128"/>
              </a:rPr>
              <a:t>（２）生活習慣病管理料（</a:t>
            </a:r>
            <a:r>
              <a:rPr lang="en-US" altLang="ja-JP" sz="1000" dirty="0">
                <a:latin typeface="Century" panose="02040604050505020304" pitchFamily="18" charset="0"/>
                <a:ea typeface="ＭＳ 明朝" panose="02020609040205080304" pitchFamily="17" charset="-128"/>
              </a:rPr>
              <a:t>Ⅱ</a:t>
            </a:r>
            <a:r>
              <a:rPr lang="ja-JP" altLang="en-US" sz="1000" dirty="0">
                <a:latin typeface="Century" panose="02040604050505020304" pitchFamily="18" charset="0"/>
                <a:ea typeface="ＭＳ 明朝" panose="02020609040205080304" pitchFamily="17" charset="-128"/>
              </a:rPr>
              <a:t>）で算定した場合も生活習慣病管理料（</a:t>
            </a:r>
            <a:r>
              <a:rPr lang="en-US" altLang="ja-JP" sz="1000" dirty="0">
                <a:latin typeface="Century" panose="02040604050505020304" pitchFamily="18" charset="0"/>
                <a:ea typeface="ＭＳ 明朝" panose="02020609040205080304" pitchFamily="17" charset="-128"/>
              </a:rPr>
              <a:t>Ⅰ</a:t>
            </a:r>
            <a:r>
              <a:rPr lang="ja-JP" altLang="en-US" sz="1000" dirty="0">
                <a:latin typeface="Century" panose="02040604050505020304" pitchFamily="18" charset="0"/>
                <a:ea typeface="ＭＳ 明朝" panose="02020609040205080304" pitchFamily="17" charset="-128"/>
              </a:rPr>
              <a:t>）に置き換えます。</a:t>
            </a:r>
          </a:p>
          <a:p>
            <a:pPr>
              <a:lnSpc>
                <a:spcPct val="120000"/>
              </a:lnSpc>
            </a:pPr>
            <a:r>
              <a:rPr lang="en-US" altLang="ja-JP" sz="1000" dirty="0">
                <a:latin typeface="Century" panose="02040604050505020304" pitchFamily="18" charset="0"/>
                <a:ea typeface="ＭＳ 明朝" panose="02020609040205080304" pitchFamily="17" charset="-128"/>
              </a:rPr>
              <a:t>※</a:t>
            </a:r>
            <a:r>
              <a:rPr lang="ja-JP" altLang="en-US" sz="1000" dirty="0">
                <a:latin typeface="Century" panose="02040604050505020304" pitchFamily="18" charset="0"/>
                <a:ea typeface="ＭＳ 明朝" panose="02020609040205080304" pitchFamily="17" charset="-128"/>
              </a:rPr>
              <a:t>６月より前の生活習慣病管理料は、生活習慣病管理料に包括している内容がわからないため、生活習慣病管理料（</a:t>
            </a:r>
            <a:r>
              <a:rPr lang="en-US" altLang="ja-JP" sz="1000" dirty="0">
                <a:latin typeface="Century" panose="02040604050505020304" pitchFamily="18" charset="0"/>
                <a:ea typeface="ＭＳ 明朝" panose="02020609040205080304" pitchFamily="17" charset="-128"/>
              </a:rPr>
              <a:t>Ⅱ</a:t>
            </a:r>
            <a:r>
              <a:rPr lang="ja-JP" altLang="en-US" sz="1000" dirty="0">
                <a:latin typeface="Century" panose="02040604050505020304" pitchFamily="18" charset="0"/>
                <a:ea typeface="ＭＳ 明朝" panose="02020609040205080304" pitchFamily="17" charset="-128"/>
              </a:rPr>
              <a:t>）には置き換えられないため、生活習慣病管理料（</a:t>
            </a:r>
            <a:r>
              <a:rPr lang="en-US" altLang="ja-JP" sz="1000" dirty="0">
                <a:latin typeface="Century" panose="02040604050505020304" pitchFamily="18" charset="0"/>
                <a:ea typeface="ＭＳ 明朝" panose="02020609040205080304" pitchFamily="17" charset="-128"/>
              </a:rPr>
              <a:t>Ⅰ</a:t>
            </a:r>
            <a:r>
              <a:rPr lang="ja-JP" altLang="en-US" sz="1000" dirty="0">
                <a:latin typeface="Century" panose="02040604050505020304" pitchFamily="18" charset="0"/>
                <a:ea typeface="ＭＳ 明朝" panose="02020609040205080304" pitchFamily="17" charset="-128"/>
              </a:rPr>
              <a:t>）に置き換えます。</a:t>
            </a:r>
            <a:endParaRPr lang="en-US" altLang="ja-JP" sz="1000" i="1" dirty="0">
              <a:latin typeface="ＭＳ 明朝" panose="02020609040205080304" pitchFamily="17" charset="-128"/>
              <a:ea typeface="ＭＳ 明朝" panose="02020609040205080304" pitchFamily="17" charset="-128"/>
            </a:endParaRPr>
          </a:p>
        </p:txBody>
      </p:sp>
      <p:sp>
        <p:nvSpPr>
          <p:cNvPr id="4" name="テキスト ボックス 12">
            <a:extLst>
              <a:ext uri="{FF2B5EF4-FFF2-40B4-BE49-F238E27FC236}">
                <a16:creationId xmlns:a16="http://schemas.microsoft.com/office/drawing/2014/main" id="{4AF1B97B-DE6A-0F24-1BF5-91A4876744F9}"/>
              </a:ext>
            </a:extLst>
          </p:cNvPr>
          <p:cNvSpPr txBox="1"/>
          <p:nvPr/>
        </p:nvSpPr>
        <p:spPr>
          <a:xfrm>
            <a:off x="1079832" y="2383271"/>
            <a:ext cx="5587663" cy="1220014"/>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生活習慣病管理料置換えシミュレーションの対象レセプト？</a:t>
            </a:r>
          </a:p>
          <a:p>
            <a:pPr>
              <a:lnSpc>
                <a:spcPct val="125000"/>
              </a:lnSpc>
            </a:pPr>
            <a:r>
              <a:rPr lang="ja-JP" altLang="en-US" sz="1000" dirty="0">
                <a:latin typeface="ＭＳ 明朝" panose="02020609040205080304" pitchFamily="17" charset="-128"/>
                <a:ea typeface="ＭＳ 明朝" panose="02020609040205080304" pitchFamily="17" charset="-128"/>
              </a:rPr>
              <a:t>・高血圧症、脂質異常症、糖尿病の病名（確定）を主病とします。</a:t>
            </a:r>
          </a:p>
          <a:p>
            <a:pPr>
              <a:lnSpc>
                <a:spcPct val="125000"/>
              </a:lnSpc>
            </a:pPr>
            <a:r>
              <a:rPr lang="ja-JP" altLang="en-US" sz="1000" dirty="0">
                <a:latin typeface="ＭＳ 明朝" panose="02020609040205080304" pitchFamily="17" charset="-128"/>
                <a:ea typeface="ＭＳ 明朝" panose="02020609040205080304" pitchFamily="17" charset="-128"/>
              </a:rPr>
              <a:t>・特定疾患療養管理料または生活習慣病管理料、生活習慣病管理料（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）、生活習慣病管理料（</a:t>
            </a:r>
            <a:r>
              <a:rPr lang="en-US" altLang="ja-JP" sz="1000" dirty="0">
                <a:latin typeface="ＭＳ 明朝" panose="02020609040205080304" pitchFamily="17" charset="-128"/>
                <a:ea typeface="ＭＳ 明朝" panose="02020609040205080304" pitchFamily="17" charset="-128"/>
              </a:rPr>
              <a:t>Ⅱ</a:t>
            </a:r>
            <a:r>
              <a:rPr lang="ja-JP" altLang="en-US" sz="1000" dirty="0">
                <a:latin typeface="ＭＳ 明朝" panose="02020609040205080304" pitchFamily="17" charset="-128"/>
                <a:ea typeface="ＭＳ 明朝" panose="02020609040205080304" pitchFamily="17" charset="-128"/>
              </a:rPr>
              <a:t>）を算定しています。</a:t>
            </a:r>
          </a:p>
          <a:p>
            <a:pPr>
              <a:lnSpc>
                <a:spcPct val="125000"/>
              </a:lnSpc>
            </a:pPr>
            <a:r>
              <a:rPr lang="ja-JP" altLang="en-US" sz="1000" dirty="0">
                <a:latin typeface="ＭＳ 明朝" panose="02020609040205080304" pitchFamily="17" charset="-128"/>
                <a:ea typeface="ＭＳ 明朝" panose="02020609040205080304" pitchFamily="17" charset="-128"/>
              </a:rPr>
              <a:t>・「初診」「在宅」の区分の有るレセプトは除きます。</a:t>
            </a:r>
          </a:p>
          <a:p>
            <a:pPr>
              <a:lnSpc>
                <a:spcPct val="125000"/>
              </a:lnSpc>
            </a:pPr>
            <a:r>
              <a:rPr lang="ja-JP" altLang="en-US" sz="1000" dirty="0">
                <a:latin typeface="ＭＳ 明朝" panose="02020609040205080304" pitchFamily="17" charset="-128"/>
                <a:ea typeface="ＭＳ 明朝" panose="02020609040205080304" pitchFamily="17" charset="-128"/>
              </a:rPr>
              <a:t>・情報通信機器を算定しているレセプトは除きます。</a:t>
            </a:r>
            <a:r>
              <a:rPr lang="en-US" altLang="ja-JP" sz="1000" i="1" dirty="0">
                <a:latin typeface="ＭＳ 明朝" panose="02020609040205080304" pitchFamily="17" charset="-128"/>
                <a:ea typeface="ＭＳ 明朝" panose="02020609040205080304" pitchFamily="17" charset="-128"/>
              </a:rPr>
              <a:t>【</a:t>
            </a:r>
            <a:r>
              <a:rPr lang="ja-JP" altLang="en-US" sz="1000" i="1" dirty="0">
                <a:latin typeface="ＭＳ 明朝" panose="02020609040205080304" pitchFamily="17" charset="-128"/>
                <a:ea typeface="ＭＳ 明朝" panose="02020609040205080304" pitchFamily="17" charset="-128"/>
              </a:rPr>
              <a:t>（別表０７）を参照 </a:t>
            </a:r>
            <a:r>
              <a:rPr lang="en-US" altLang="ja-JP" sz="1000" i="1" dirty="0">
                <a:latin typeface="ＭＳ 明朝" panose="02020609040205080304" pitchFamily="17" charset="-128"/>
                <a:ea typeface="ＭＳ 明朝" panose="02020609040205080304" pitchFamily="17" charset="-128"/>
              </a:rPr>
              <a:t>】</a:t>
            </a:r>
          </a:p>
        </p:txBody>
      </p:sp>
      <p:sp>
        <p:nvSpPr>
          <p:cNvPr id="7" name="テキスト ボックス 12">
            <a:extLst>
              <a:ext uri="{FF2B5EF4-FFF2-40B4-BE49-F238E27FC236}">
                <a16:creationId xmlns:a16="http://schemas.microsoft.com/office/drawing/2014/main" id="{6F7CE161-BC0A-2817-1ABA-DD527B70E33F}"/>
              </a:ext>
            </a:extLst>
          </p:cNvPr>
          <p:cNvSpPr txBox="1"/>
          <p:nvPr/>
        </p:nvSpPr>
        <p:spPr>
          <a:xfrm>
            <a:off x="1079832" y="3703636"/>
            <a:ext cx="5587663" cy="1027654"/>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対象病名？</a:t>
            </a:r>
          </a:p>
          <a:p>
            <a:pPr>
              <a:lnSpc>
                <a:spcPct val="125000"/>
              </a:lnSpc>
            </a:pPr>
            <a:r>
              <a:rPr lang="ja-JP" altLang="en-US" sz="1000" dirty="0">
                <a:latin typeface="ＭＳ 明朝" panose="02020609040205080304" pitchFamily="17" charset="-128"/>
                <a:ea typeface="ＭＳ 明朝" panose="02020609040205080304" pitchFamily="17" charset="-128"/>
              </a:rPr>
              <a:t>・脂質異常、高血圧、糖尿病に定義</a:t>
            </a:r>
            <a:endParaRPr lang="en-US" altLang="ja-JP" sz="1000" i="1" dirty="0">
              <a:latin typeface="ＭＳ 明朝" panose="02020609040205080304" pitchFamily="17" charset="-128"/>
              <a:ea typeface="ＭＳ 明朝" panose="02020609040205080304" pitchFamily="17" charset="-128"/>
            </a:endParaRPr>
          </a:p>
          <a:p>
            <a:pPr>
              <a:lnSpc>
                <a:spcPct val="125000"/>
              </a:lnSpc>
            </a:pPr>
            <a:r>
              <a:rPr lang="ja-JP" altLang="en-US" sz="1000" dirty="0">
                <a:latin typeface="ＭＳ 明朝" panose="02020609040205080304" pitchFamily="17" charset="-128"/>
                <a:ea typeface="ＭＳ 明朝" panose="02020609040205080304" pitchFamily="17" charset="-128"/>
              </a:rPr>
              <a:t>・未コード化傷病名は対象としないです。</a:t>
            </a:r>
          </a:p>
          <a:p>
            <a:pPr>
              <a:lnSpc>
                <a:spcPct val="125000"/>
              </a:lnSpc>
            </a:pPr>
            <a:r>
              <a:rPr lang="ja-JP" altLang="en-US" sz="1000" dirty="0">
                <a:latin typeface="ＭＳ 明朝" panose="02020609040205080304" pitchFamily="17" charset="-128"/>
                <a:ea typeface="ＭＳ 明朝" panose="02020609040205080304" pitchFamily="17" charset="-128"/>
              </a:rPr>
              <a:t>・疑い病名は除きます。</a:t>
            </a:r>
          </a:p>
          <a:p>
            <a:pPr>
              <a:lnSpc>
                <a:spcPct val="125000"/>
              </a:lnSpc>
            </a:pPr>
            <a:r>
              <a:rPr lang="ja-JP" altLang="en-US" sz="1000" dirty="0">
                <a:latin typeface="ＭＳ 明朝" panose="02020609040205080304" pitchFamily="17" charset="-128"/>
                <a:ea typeface="ＭＳ 明朝" panose="02020609040205080304" pitchFamily="17" charset="-128"/>
              </a:rPr>
              <a:t>・転帰が「治癒」「中止」「死亡」の病名は除きます。</a:t>
            </a:r>
            <a:endParaRPr lang="en-US" altLang="ja-JP" sz="1000" i="1" dirty="0">
              <a:latin typeface="ＭＳ 明朝" panose="02020609040205080304" pitchFamily="17" charset="-128"/>
              <a:ea typeface="ＭＳ 明朝" panose="02020609040205080304" pitchFamily="17" charset="-128"/>
            </a:endParaRPr>
          </a:p>
        </p:txBody>
      </p:sp>
      <p:sp>
        <p:nvSpPr>
          <p:cNvPr id="8" name="テキスト ボックス 12">
            <a:extLst>
              <a:ext uri="{FF2B5EF4-FFF2-40B4-BE49-F238E27FC236}">
                <a16:creationId xmlns:a16="http://schemas.microsoft.com/office/drawing/2014/main" id="{DB9D7F44-2D51-BB3A-531D-7E953EDC704F}"/>
              </a:ext>
            </a:extLst>
          </p:cNvPr>
          <p:cNvSpPr txBox="1"/>
          <p:nvPr/>
        </p:nvSpPr>
        <p:spPr>
          <a:xfrm>
            <a:off x="1079832" y="4813235"/>
            <a:ext cx="5587663" cy="642933"/>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置換える生活習慣病管理料の対象疾患？</a:t>
            </a:r>
          </a:p>
          <a:p>
            <a:pPr>
              <a:lnSpc>
                <a:spcPct val="125000"/>
              </a:lnSpc>
            </a:pPr>
            <a:r>
              <a:rPr lang="ja-JP" altLang="en-US" sz="1000" dirty="0">
                <a:latin typeface="ＭＳ 明朝" panose="02020609040205080304" pitchFamily="17" charset="-128"/>
                <a:ea typeface="ＭＳ 明朝" panose="02020609040205080304" pitchFamily="17" charset="-128"/>
              </a:rPr>
              <a:t>・主病が複数の病名に指定されている場合は、点数が高い順に糖尿病→高血圧症→脂質異常症を主病とします。</a:t>
            </a:r>
            <a:endParaRPr lang="en-US" altLang="ja-JP" sz="1000" i="1" dirty="0">
              <a:latin typeface="ＭＳ 明朝" panose="02020609040205080304" pitchFamily="17" charset="-128"/>
              <a:ea typeface="ＭＳ 明朝" panose="02020609040205080304" pitchFamily="17" charset="-128"/>
            </a:endParaRPr>
          </a:p>
        </p:txBody>
      </p:sp>
      <p:sp>
        <p:nvSpPr>
          <p:cNvPr id="9" name="テキスト ボックス 12">
            <a:extLst>
              <a:ext uri="{FF2B5EF4-FFF2-40B4-BE49-F238E27FC236}">
                <a16:creationId xmlns:a16="http://schemas.microsoft.com/office/drawing/2014/main" id="{11B57D27-E309-3096-6DA5-5CF0CD66C73A}"/>
              </a:ext>
            </a:extLst>
          </p:cNvPr>
          <p:cNvSpPr txBox="1"/>
          <p:nvPr/>
        </p:nvSpPr>
        <p:spPr>
          <a:xfrm>
            <a:off x="1079832" y="5545626"/>
            <a:ext cx="5587663" cy="1220014"/>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生活習慣病管理料（</a:t>
            </a:r>
            <a:r>
              <a:rPr lang="en-US" altLang="ja-JP" sz="1000" b="1" dirty="0">
                <a:latin typeface="ＭＳ 明朝" panose="02020609040205080304" pitchFamily="17" charset="-128"/>
                <a:ea typeface="ＭＳ 明朝" panose="02020609040205080304" pitchFamily="17" charset="-128"/>
              </a:rPr>
              <a:t>Ⅰ</a:t>
            </a:r>
            <a:r>
              <a:rPr lang="ja-JP" altLang="en-US" sz="1000" b="1" dirty="0">
                <a:latin typeface="ＭＳ 明朝" panose="02020609040205080304" pitchFamily="17" charset="-128"/>
                <a:ea typeface="ＭＳ 明朝" panose="02020609040205080304" pitchFamily="17" charset="-128"/>
              </a:rPr>
              <a:t>）の包括対象？</a:t>
            </a:r>
          </a:p>
          <a:p>
            <a:pPr>
              <a:lnSpc>
                <a:spcPct val="125000"/>
              </a:lnSpc>
            </a:pPr>
            <a:r>
              <a:rPr lang="ja-JP" altLang="en-US" sz="1000" dirty="0">
                <a:latin typeface="ＭＳ 明朝" panose="02020609040205080304" pitchFamily="17" charset="-128"/>
                <a:ea typeface="ＭＳ 明朝" panose="02020609040205080304" pitchFamily="17" charset="-128"/>
              </a:rPr>
              <a:t>・生活習慣病管理料（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）と同一算定日の外来管理加算</a:t>
            </a:r>
          </a:p>
          <a:p>
            <a:pPr>
              <a:lnSpc>
                <a:spcPct val="125000"/>
              </a:lnSpc>
            </a:pPr>
            <a:r>
              <a:rPr lang="ja-JP" altLang="en-US" sz="1000" dirty="0">
                <a:latin typeface="ＭＳ 明朝" panose="02020609040205080304" pitchFamily="17" charset="-128"/>
                <a:ea typeface="ＭＳ 明朝" panose="02020609040205080304" pitchFamily="17" charset="-128"/>
              </a:rPr>
              <a:t>　</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包括される外来管理加算は１回のみであります。</a:t>
            </a:r>
          </a:p>
          <a:p>
            <a:pPr>
              <a:lnSpc>
                <a:spcPct val="125000"/>
              </a:lnSpc>
            </a:pPr>
            <a:r>
              <a:rPr lang="ja-JP" altLang="en-US" sz="1000" dirty="0">
                <a:latin typeface="ＭＳ 明朝" panose="02020609040205080304" pitchFamily="17" charset="-128"/>
                <a:ea typeface="ＭＳ 明朝" panose="02020609040205080304" pitchFamily="17" charset="-128"/>
              </a:rPr>
              <a:t>・医学管理等：「医学管理」の区分、注射：「注射」の区分、検査等：「検査」「病理診断」の区分が包括対象となります。</a:t>
            </a:r>
          </a:p>
          <a:p>
            <a:pPr>
              <a:lnSpc>
                <a:spcPct val="125000"/>
              </a:lnSpc>
            </a:pPr>
            <a:r>
              <a:rPr lang="ja-JP" altLang="en-US" sz="1000" dirty="0">
                <a:latin typeface="ＭＳ 明朝" panose="02020609040205080304" pitchFamily="17" charset="-128"/>
                <a:ea typeface="ＭＳ 明朝" panose="02020609040205080304" pitchFamily="17" charset="-128"/>
              </a:rPr>
              <a:t>・「医学管理」の区分のうち、包括除外１は包括対象から除きます。</a:t>
            </a:r>
            <a:r>
              <a:rPr lang="en-US" altLang="ja-JP" sz="1000" dirty="0">
                <a:latin typeface="ＭＳ 明朝" panose="02020609040205080304" pitchFamily="17" charset="-128"/>
                <a:ea typeface="ＭＳ 明朝" panose="02020609040205080304" pitchFamily="17" charset="-128"/>
              </a:rPr>
              <a:t>【</a:t>
            </a:r>
            <a:r>
              <a:rPr lang="ja-JP" altLang="en-US" sz="1000" i="1" dirty="0">
                <a:latin typeface="ＭＳ 明朝" panose="02020609040205080304" pitchFamily="17" charset="-128"/>
                <a:ea typeface="ＭＳ 明朝" panose="02020609040205080304" pitchFamily="17" charset="-128"/>
              </a:rPr>
              <a:t>（別表０５）を参照 </a:t>
            </a:r>
            <a:r>
              <a:rPr lang="en-US" altLang="ja-JP" sz="1000" i="1" dirty="0">
                <a:latin typeface="ＭＳ 明朝" panose="02020609040205080304" pitchFamily="17" charset="-128"/>
                <a:ea typeface="ＭＳ 明朝" panose="02020609040205080304" pitchFamily="17" charset="-128"/>
              </a:rPr>
              <a:t>】</a:t>
            </a:r>
          </a:p>
        </p:txBody>
      </p:sp>
      <p:sp>
        <p:nvSpPr>
          <p:cNvPr id="10" name="テキスト ボックス 12">
            <a:extLst>
              <a:ext uri="{FF2B5EF4-FFF2-40B4-BE49-F238E27FC236}">
                <a16:creationId xmlns:a16="http://schemas.microsoft.com/office/drawing/2014/main" id="{AEBF1D1B-62E4-A64E-0907-6C1B4545E02B}"/>
              </a:ext>
            </a:extLst>
          </p:cNvPr>
          <p:cNvSpPr txBox="1"/>
          <p:nvPr/>
        </p:nvSpPr>
        <p:spPr>
          <a:xfrm>
            <a:off x="1079832" y="6847725"/>
            <a:ext cx="5587663" cy="1027654"/>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生活習慣病管理料（</a:t>
            </a:r>
            <a:r>
              <a:rPr lang="en-US" altLang="ja-JP" sz="1000" b="1" dirty="0">
                <a:latin typeface="ＭＳ 明朝" panose="02020609040205080304" pitchFamily="17" charset="-128"/>
                <a:ea typeface="ＭＳ 明朝" panose="02020609040205080304" pitchFamily="17" charset="-128"/>
              </a:rPr>
              <a:t>Ⅱ</a:t>
            </a:r>
            <a:r>
              <a:rPr lang="ja-JP" altLang="en-US" sz="1000" b="1" dirty="0">
                <a:latin typeface="ＭＳ 明朝" panose="02020609040205080304" pitchFamily="17" charset="-128"/>
                <a:ea typeface="ＭＳ 明朝" panose="02020609040205080304" pitchFamily="17" charset="-128"/>
              </a:rPr>
              <a:t>）の包括対象？</a:t>
            </a:r>
          </a:p>
          <a:p>
            <a:pPr>
              <a:lnSpc>
                <a:spcPct val="125000"/>
              </a:lnSpc>
            </a:pPr>
            <a:r>
              <a:rPr lang="ja-JP" altLang="en-US" sz="1000" dirty="0">
                <a:latin typeface="ＭＳ 明朝" panose="02020609040205080304" pitchFamily="17" charset="-128"/>
                <a:ea typeface="ＭＳ 明朝" panose="02020609040205080304" pitchFamily="17" charset="-128"/>
              </a:rPr>
              <a:t>・生活習慣病管理料（</a:t>
            </a:r>
            <a:r>
              <a:rPr lang="en-US" altLang="ja-JP" sz="1000" dirty="0">
                <a:latin typeface="ＭＳ 明朝" panose="02020609040205080304" pitchFamily="17" charset="-128"/>
                <a:ea typeface="ＭＳ 明朝" panose="02020609040205080304" pitchFamily="17" charset="-128"/>
              </a:rPr>
              <a:t>Ⅱ</a:t>
            </a:r>
            <a:r>
              <a:rPr lang="ja-JP" altLang="en-US" sz="1000" dirty="0">
                <a:latin typeface="ＭＳ 明朝" panose="02020609040205080304" pitchFamily="17" charset="-128"/>
                <a:ea typeface="ＭＳ 明朝" panose="02020609040205080304" pitchFamily="17" charset="-128"/>
              </a:rPr>
              <a:t>）と同一算定日の外来管理加算</a:t>
            </a:r>
          </a:p>
          <a:p>
            <a:pPr>
              <a:lnSpc>
                <a:spcPct val="125000"/>
              </a:lnSpc>
            </a:pPr>
            <a:r>
              <a:rPr lang="ja-JP" altLang="en-US" sz="1000" dirty="0">
                <a:latin typeface="ＭＳ 明朝" panose="02020609040205080304" pitchFamily="17" charset="-128"/>
                <a:ea typeface="ＭＳ 明朝" panose="02020609040205080304" pitchFamily="17" charset="-128"/>
              </a:rPr>
              <a:t>　</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包括される外来管理加算は１回のみであります。</a:t>
            </a:r>
          </a:p>
          <a:p>
            <a:pPr>
              <a:lnSpc>
                <a:spcPct val="125000"/>
              </a:lnSpc>
            </a:pPr>
            <a:r>
              <a:rPr lang="ja-JP" altLang="en-US" sz="1000" dirty="0">
                <a:latin typeface="ＭＳ 明朝" panose="02020609040205080304" pitchFamily="17" charset="-128"/>
                <a:ea typeface="ＭＳ 明朝" panose="02020609040205080304" pitchFamily="17" charset="-128"/>
              </a:rPr>
              <a:t>・医学管理等：「医学管理」の区分が包括対象となります。</a:t>
            </a:r>
          </a:p>
          <a:p>
            <a:pPr>
              <a:lnSpc>
                <a:spcPct val="125000"/>
              </a:lnSpc>
            </a:pPr>
            <a:r>
              <a:rPr lang="ja-JP" altLang="en-US" sz="1000" dirty="0">
                <a:latin typeface="ＭＳ 明朝" panose="02020609040205080304" pitchFamily="17" charset="-128"/>
                <a:ea typeface="ＭＳ 明朝" panose="02020609040205080304" pitchFamily="17" charset="-128"/>
              </a:rPr>
              <a:t>・「医学管理」の区分のうち、包括除外２は包括対象から除きます。</a:t>
            </a:r>
            <a:r>
              <a:rPr lang="en-US" altLang="ja-JP" sz="1000" i="1" dirty="0">
                <a:latin typeface="ＭＳ 明朝" panose="02020609040205080304" pitchFamily="17" charset="-128"/>
                <a:ea typeface="ＭＳ 明朝" panose="02020609040205080304" pitchFamily="17" charset="-128"/>
              </a:rPr>
              <a:t>【</a:t>
            </a:r>
            <a:r>
              <a:rPr lang="ja-JP" altLang="en-US" sz="1000" i="1" dirty="0">
                <a:latin typeface="ＭＳ 明朝" panose="02020609040205080304" pitchFamily="17" charset="-128"/>
                <a:ea typeface="ＭＳ 明朝" panose="02020609040205080304" pitchFamily="17" charset="-128"/>
              </a:rPr>
              <a:t>（別表０６）を参照 </a:t>
            </a:r>
            <a:r>
              <a:rPr lang="en-US" altLang="ja-JP" sz="1000" i="1" dirty="0">
                <a:latin typeface="ＭＳ 明朝" panose="02020609040205080304" pitchFamily="17" charset="-128"/>
                <a:ea typeface="ＭＳ 明朝" panose="02020609040205080304" pitchFamily="17" charset="-128"/>
              </a:rPr>
              <a:t>】</a:t>
            </a:r>
          </a:p>
        </p:txBody>
      </p:sp>
      <p:sp>
        <p:nvSpPr>
          <p:cNvPr id="11" name="テキスト ボックス 12">
            <a:extLst>
              <a:ext uri="{FF2B5EF4-FFF2-40B4-BE49-F238E27FC236}">
                <a16:creationId xmlns:a16="http://schemas.microsoft.com/office/drawing/2014/main" id="{4DA294A2-E73F-0D20-C2CB-83BECEBF4621}"/>
              </a:ext>
            </a:extLst>
          </p:cNvPr>
          <p:cNvSpPr txBox="1"/>
          <p:nvPr/>
        </p:nvSpPr>
        <p:spPr>
          <a:xfrm>
            <a:off x="1079832" y="7957464"/>
            <a:ext cx="5587663" cy="1989455"/>
          </a:xfrm>
          <a:prstGeom prst="rect">
            <a:avLst/>
          </a:prstGeom>
          <a:solidFill>
            <a:schemeClr val="bg1"/>
          </a:solidFill>
          <a:ln>
            <a:solidFill>
              <a:srgbClr val="FF0000"/>
            </a:solidFill>
          </a:ln>
        </p:spPr>
        <p:txBody>
          <a:bodyPr wrap="square">
            <a:spAutoFit/>
          </a:bodyPr>
          <a:lstStyle/>
          <a:p>
            <a:pPr>
              <a:lnSpc>
                <a:spcPct val="125000"/>
              </a:lnSpc>
            </a:pPr>
            <a:r>
              <a:rPr lang="ja-JP" altLang="en-US" sz="1000" b="1" dirty="0">
                <a:latin typeface="ＭＳ 明朝" panose="02020609040205080304" pitchFamily="17" charset="-128"/>
                <a:ea typeface="ＭＳ 明朝" panose="02020609040205080304" pitchFamily="17" charset="-128"/>
              </a:rPr>
              <a:t>現在が生活習慣病管理料のレセプト：</a:t>
            </a:r>
          </a:p>
          <a:p>
            <a:pPr>
              <a:lnSpc>
                <a:spcPct val="125000"/>
              </a:lnSpc>
            </a:pPr>
            <a:r>
              <a:rPr lang="ja-JP" altLang="en-US" sz="1000" dirty="0">
                <a:latin typeface="ＭＳ 明朝" panose="02020609040205080304" pitchFamily="17" charset="-128"/>
                <a:ea typeface="ＭＳ 明朝" panose="02020609040205080304" pitchFamily="17" charset="-128"/>
              </a:rPr>
              <a:t>変更後点数＝現在点数－生活習慣病管理料＋生活習慣病管理料（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）の包括点数（＝外来管理加算）－特処（特定疾患処方管理加算）点数</a:t>
            </a:r>
          </a:p>
          <a:p>
            <a:pPr>
              <a:lnSpc>
                <a:spcPct val="125000"/>
              </a:lnSpc>
            </a:pP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）では生活習慣病管理料の包括範囲に加えて外来管理加算が包括されます。</a:t>
            </a:r>
          </a:p>
          <a:p>
            <a:pPr>
              <a:lnSpc>
                <a:spcPct val="125000"/>
              </a:lnSpc>
            </a:pPr>
            <a:r>
              <a:rPr lang="ja-JP" altLang="en-US" sz="1000" b="1" dirty="0">
                <a:latin typeface="ＭＳ 明朝" panose="02020609040205080304" pitchFamily="17" charset="-128"/>
                <a:ea typeface="ＭＳ 明朝" panose="02020609040205080304" pitchFamily="17" charset="-128"/>
              </a:rPr>
              <a:t>現在が特定疾患療養管理料のレセプト：</a:t>
            </a:r>
          </a:p>
          <a:p>
            <a:pPr>
              <a:lnSpc>
                <a:spcPct val="125000"/>
              </a:lnSpc>
            </a:pPr>
            <a:r>
              <a:rPr lang="ja-JP" altLang="en-US" sz="1000" dirty="0">
                <a:latin typeface="ＭＳ 明朝" panose="02020609040205080304" pitchFamily="17" charset="-128"/>
                <a:ea typeface="ＭＳ 明朝" panose="02020609040205080304" pitchFamily="17" charset="-128"/>
              </a:rPr>
              <a:t>変更後点数＝現在点数－特定疾患療養管理料＋生活習慣病管理料（</a:t>
            </a:r>
            <a:r>
              <a:rPr lang="en-US" altLang="ja-JP" sz="1000" dirty="0">
                <a:latin typeface="ＭＳ 明朝" panose="02020609040205080304" pitchFamily="17" charset="-128"/>
                <a:ea typeface="ＭＳ 明朝" panose="02020609040205080304" pitchFamily="17" charset="-128"/>
              </a:rPr>
              <a:t>Ⅰ</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Ⅱ</a:t>
            </a:r>
            <a:r>
              <a:rPr lang="ja-JP" altLang="en-US" sz="1000" dirty="0">
                <a:latin typeface="ＭＳ 明朝" panose="02020609040205080304" pitchFamily="17" charset="-128"/>
                <a:ea typeface="ＭＳ 明朝" panose="02020609040205080304" pitchFamily="17" charset="-128"/>
              </a:rPr>
              <a:t>）－各々の包括点数－特処（特定疾患処方管理加算）点数</a:t>
            </a:r>
          </a:p>
          <a:p>
            <a:pPr>
              <a:lnSpc>
                <a:spcPct val="125000"/>
              </a:lnSpc>
            </a:pPr>
            <a:r>
              <a:rPr lang="ja-JP" altLang="en-US" sz="1000" b="1" dirty="0">
                <a:latin typeface="ＭＳ 明朝" panose="02020609040205080304" pitchFamily="17" charset="-128"/>
                <a:ea typeface="ＭＳ 明朝" panose="02020609040205080304" pitchFamily="17" charset="-128"/>
              </a:rPr>
              <a:t>外来データ提出加算</a:t>
            </a:r>
          </a:p>
          <a:p>
            <a:pPr>
              <a:lnSpc>
                <a:spcPct val="125000"/>
              </a:lnSpc>
            </a:pPr>
            <a:r>
              <a:rPr lang="ja-JP" altLang="en-US" sz="1000" dirty="0">
                <a:latin typeface="ＭＳ 明朝" panose="02020609040205080304" pitchFamily="17" charset="-128"/>
                <a:ea typeface="ＭＳ 明朝" panose="02020609040205080304" pitchFamily="17" charset="-128"/>
              </a:rPr>
              <a:t>外来データ提出加算にチェックが入った場合は対象れレプトに</a:t>
            </a:r>
            <a:r>
              <a:rPr lang="en-US" altLang="ja-JP" sz="1000" dirty="0">
                <a:latin typeface="ＭＳ 明朝" panose="02020609040205080304" pitchFamily="17" charset="-128"/>
                <a:ea typeface="ＭＳ 明朝" panose="02020609040205080304" pitchFamily="17" charset="-128"/>
              </a:rPr>
              <a:t>50</a:t>
            </a:r>
            <a:r>
              <a:rPr lang="ja-JP" altLang="en-US" sz="1000" dirty="0">
                <a:latin typeface="ＭＳ 明朝" panose="02020609040205080304" pitchFamily="17" charset="-128"/>
                <a:ea typeface="ＭＳ 明朝" panose="02020609040205080304" pitchFamily="17" charset="-128"/>
              </a:rPr>
              <a:t>点を加算します。</a:t>
            </a:r>
            <a:endParaRPr lang="en-US" altLang="ja-JP" sz="1000" i="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22733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CE27FF29-140B-49F2-A75C-8B404C2E1B51}"/>
              </a:ext>
            </a:extLst>
          </p:cNvPr>
          <p:cNvSpPr txBox="1"/>
          <p:nvPr/>
        </p:nvSpPr>
        <p:spPr>
          <a:xfrm>
            <a:off x="1014511" y="1559905"/>
            <a:ext cx="5400000" cy="477054"/>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空の場合は、シミュレーションを実行していない場合です。</a:t>
            </a:r>
          </a:p>
          <a:p>
            <a:pPr>
              <a:lnSpc>
                <a:spcPct val="120000"/>
              </a:lnSpc>
            </a:pPr>
            <a:r>
              <a:rPr lang="ja-JP" altLang="en-US" sz="1100" dirty="0">
                <a:latin typeface="Century" panose="02040604050505020304" pitchFamily="18" charset="0"/>
                <a:ea typeface="ＭＳ 明朝" panose="02020609040205080304" pitchFamily="17" charset="-128"/>
              </a:rPr>
              <a:t> </a:t>
            </a:r>
            <a:endParaRPr lang="en-US" altLang="ja-JP" sz="1100" dirty="0">
              <a:latin typeface="ＭＳ 明朝" panose="02020609040205080304" pitchFamily="17" charset="-128"/>
              <a:ea typeface="ＭＳ 明朝" panose="02020609040205080304" pitchFamily="17" charset="-128"/>
            </a:endParaRPr>
          </a:p>
        </p:txBody>
      </p:sp>
      <p:sp>
        <p:nvSpPr>
          <p:cNvPr id="21" name="正方形/長方形 20">
            <a:extLst>
              <a:ext uri="{FF2B5EF4-FFF2-40B4-BE49-F238E27FC236}">
                <a16:creationId xmlns:a16="http://schemas.microsoft.com/office/drawing/2014/main" id="{1AFB4B8A-02F8-4157-854F-8A7CDDA88A08}"/>
              </a:ext>
            </a:extLst>
          </p:cNvPr>
          <p:cNvSpPr/>
          <p:nvPr/>
        </p:nvSpPr>
        <p:spPr>
          <a:xfrm>
            <a:off x="1066763" y="1249551"/>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latin typeface="ＭＳ ゴシック" panose="020B0609070205080204" pitchFamily="49" charset="-128"/>
                <a:ea typeface="ＭＳ ゴシック" panose="020B0609070205080204" pitchFamily="49" charset="-128"/>
              </a:rPr>
              <a:t>最近画面</a:t>
            </a:r>
          </a:p>
        </p:txBody>
      </p:sp>
      <p:sp>
        <p:nvSpPr>
          <p:cNvPr id="22" name="テキスト ボックス 21">
            <a:extLst>
              <a:ext uri="{FF2B5EF4-FFF2-40B4-BE49-F238E27FC236}">
                <a16:creationId xmlns:a16="http://schemas.microsoft.com/office/drawing/2014/main" id="{671CD79E-5834-4BF5-BA03-98A28CC78FF5}"/>
              </a:ext>
            </a:extLst>
          </p:cNvPr>
          <p:cNvSpPr txBox="1"/>
          <p:nvPr/>
        </p:nvSpPr>
        <p:spPr>
          <a:xfrm>
            <a:off x="1066763" y="3627706"/>
            <a:ext cx="5400000" cy="883319"/>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「対象診療年月」を選択し、「実行」ボタンで「シミュレーション」を実行します。</a:t>
            </a:r>
            <a:endParaRPr lang="en-US" altLang="ja-JP" sz="1100" dirty="0">
              <a:latin typeface="Century" panose="02040604050505020304" pitchFamily="18" charset="0"/>
              <a:ea typeface="ＭＳ 明朝" panose="02020609040205080304" pitchFamily="17" charset="-128"/>
            </a:endParaRPr>
          </a:p>
          <a:p>
            <a:pPr>
              <a:lnSpc>
                <a:spcPct val="120000"/>
              </a:lnSpc>
            </a:pPr>
            <a:endParaRPr lang="en-US" altLang="ja-JP" sz="1100" dirty="0">
              <a:latin typeface="Century" panose="02040604050505020304" pitchFamily="18" charset="0"/>
              <a:ea typeface="ＭＳ 明朝" panose="02020609040205080304" pitchFamily="17" charset="-128"/>
            </a:endParaRPr>
          </a:p>
          <a:p>
            <a:pPr>
              <a:lnSpc>
                <a:spcPct val="120000"/>
              </a:lnSpc>
            </a:pPr>
            <a:r>
              <a:rPr lang="ja-JP" altLang="en-US" sz="1100" dirty="0">
                <a:latin typeface="Century" panose="02040604050505020304" pitchFamily="18" charset="0"/>
                <a:ea typeface="ＭＳ 明朝" panose="02020609040205080304" pitchFamily="17" charset="-128"/>
              </a:rPr>
              <a:t>参考で、                            をクリックすると、「生活習慣病管理料置換えシミュレーション」操作手順に対する案内が表示されます。 </a:t>
            </a:r>
            <a:endParaRPr lang="en-US" altLang="ja-JP" sz="1100" dirty="0">
              <a:solidFill>
                <a:srgbClr val="FF0000"/>
              </a:solidFill>
              <a:latin typeface="ＭＳ 明朝" panose="02020609040205080304" pitchFamily="17" charset="-128"/>
              <a:ea typeface="ＭＳ 明朝" panose="02020609040205080304" pitchFamily="17" charset="-128"/>
            </a:endParaRPr>
          </a:p>
        </p:txBody>
      </p:sp>
      <p:pic>
        <p:nvPicPr>
          <p:cNvPr id="25" name="그림 24">
            <a:extLst>
              <a:ext uri="{FF2B5EF4-FFF2-40B4-BE49-F238E27FC236}">
                <a16:creationId xmlns:a16="http://schemas.microsoft.com/office/drawing/2014/main" id="{5C75A7D3-42FA-62FE-E4D1-E7830EE9478E}"/>
              </a:ext>
            </a:extLst>
          </p:cNvPr>
          <p:cNvPicPr>
            <a:picLocks noChangeAspect="1"/>
          </p:cNvPicPr>
          <p:nvPr/>
        </p:nvPicPr>
        <p:blipFill>
          <a:blip r:embed="rId2"/>
          <a:stretch>
            <a:fillRect/>
          </a:stretch>
        </p:blipFill>
        <p:spPr>
          <a:xfrm>
            <a:off x="1677423" y="4017100"/>
            <a:ext cx="1039979" cy="264556"/>
          </a:xfrm>
          <a:prstGeom prst="rect">
            <a:avLst/>
          </a:prstGeom>
        </p:spPr>
      </p:pic>
      <p:pic>
        <p:nvPicPr>
          <p:cNvPr id="7" name="그림 6">
            <a:extLst>
              <a:ext uri="{FF2B5EF4-FFF2-40B4-BE49-F238E27FC236}">
                <a16:creationId xmlns:a16="http://schemas.microsoft.com/office/drawing/2014/main" id="{5D2CE927-2706-46F4-4458-5463E77710D7}"/>
              </a:ext>
            </a:extLst>
          </p:cNvPr>
          <p:cNvPicPr>
            <a:picLocks noChangeAspect="1"/>
          </p:cNvPicPr>
          <p:nvPr/>
        </p:nvPicPr>
        <p:blipFill>
          <a:blip r:embed="rId3"/>
          <a:stretch>
            <a:fillRect/>
          </a:stretch>
        </p:blipFill>
        <p:spPr>
          <a:xfrm>
            <a:off x="1108897" y="1904379"/>
            <a:ext cx="5413448" cy="1631297"/>
          </a:xfrm>
          <a:prstGeom prst="rect">
            <a:avLst/>
          </a:prstGeom>
        </p:spPr>
      </p:pic>
      <p:sp>
        <p:nvSpPr>
          <p:cNvPr id="8" name="正方形/長方形 2">
            <a:extLst>
              <a:ext uri="{FF2B5EF4-FFF2-40B4-BE49-F238E27FC236}">
                <a16:creationId xmlns:a16="http://schemas.microsoft.com/office/drawing/2014/main" id="{E46DD240-8175-C5AD-5FBB-E31F6A530F98}"/>
              </a:ext>
            </a:extLst>
          </p:cNvPr>
          <p:cNvSpPr/>
          <p:nvPr/>
        </p:nvSpPr>
        <p:spPr>
          <a:xfrm>
            <a:off x="1079837" y="4712056"/>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002060"/>
                </a:solidFill>
                <a:latin typeface="ＭＳ ゴシック" panose="020B0609070205080204" pitchFamily="49" charset="-128"/>
                <a:ea typeface="ＭＳ ゴシック" panose="020B0609070205080204" pitchFamily="49" charset="-128"/>
              </a:rPr>
              <a:t>実行後画面</a:t>
            </a:r>
          </a:p>
        </p:txBody>
      </p:sp>
      <p:sp>
        <p:nvSpPr>
          <p:cNvPr id="9" name="テキスト ボックス 4">
            <a:extLst>
              <a:ext uri="{FF2B5EF4-FFF2-40B4-BE49-F238E27FC236}">
                <a16:creationId xmlns:a16="http://schemas.microsoft.com/office/drawing/2014/main" id="{8521B3A3-271D-91D6-4930-CA60A6669E30}"/>
              </a:ext>
            </a:extLst>
          </p:cNvPr>
          <p:cNvSpPr txBox="1"/>
          <p:nvPr/>
        </p:nvSpPr>
        <p:spPr>
          <a:xfrm>
            <a:off x="1079837" y="5060619"/>
            <a:ext cx="5400000" cy="486415"/>
          </a:xfrm>
          <a:prstGeom prst="rect">
            <a:avLst/>
          </a:prstGeom>
          <a:noFill/>
        </p:spPr>
        <p:txBody>
          <a:bodyPr wrap="square">
            <a:spAutoFit/>
          </a:bodyPr>
          <a:lstStyle/>
          <a:p>
            <a:pPr>
              <a:lnSpc>
                <a:spcPct val="125000"/>
              </a:lnSpc>
            </a:pPr>
            <a:r>
              <a:rPr lang="ja-JP" altLang="en-US" sz="1100" dirty="0">
                <a:latin typeface="ＭＳ 明朝" panose="02020609040205080304" pitchFamily="17" charset="-128"/>
                <a:ea typeface="ＭＳ 明朝" panose="02020609040205080304" pitchFamily="17" charset="-128"/>
              </a:rPr>
              <a:t>空の場合「対象診療年月」を選択して実行すると、画面が表示されます。</a:t>
            </a:r>
            <a:endParaRPr lang="en-US" altLang="ja-JP" sz="1100" dirty="0">
              <a:latin typeface="ＭＳ 明朝" panose="02020609040205080304" pitchFamily="17" charset="-128"/>
              <a:ea typeface="ＭＳ 明朝" panose="02020609040205080304" pitchFamily="17" charset="-128"/>
            </a:endParaRPr>
          </a:p>
          <a:p>
            <a:pPr>
              <a:lnSpc>
                <a:spcPct val="125000"/>
              </a:lnSpc>
            </a:pPr>
            <a:r>
              <a:rPr lang="ja-JP" altLang="en-US" sz="1100" dirty="0">
                <a:latin typeface="ＭＳ 明朝" panose="02020609040205080304" pitchFamily="17" charset="-128"/>
                <a:ea typeface="ＭＳ 明朝" panose="02020609040205080304" pitchFamily="17" charset="-128"/>
              </a:rPr>
              <a:t>実行後画面です。</a:t>
            </a:r>
            <a:endParaRPr lang="en-US" altLang="ja-JP" sz="1100" dirty="0">
              <a:latin typeface="ＭＳ 明朝" panose="02020609040205080304" pitchFamily="17" charset="-128"/>
              <a:ea typeface="ＭＳ 明朝" panose="02020609040205080304" pitchFamily="17" charset="-128"/>
            </a:endParaRPr>
          </a:p>
        </p:txBody>
      </p:sp>
      <p:pic>
        <p:nvPicPr>
          <p:cNvPr id="10" name="그림 9">
            <a:extLst>
              <a:ext uri="{FF2B5EF4-FFF2-40B4-BE49-F238E27FC236}">
                <a16:creationId xmlns:a16="http://schemas.microsoft.com/office/drawing/2014/main" id="{B64E5D19-2449-AFAD-09A8-62F43678D1E3}"/>
              </a:ext>
            </a:extLst>
          </p:cNvPr>
          <p:cNvPicPr>
            <a:picLocks noChangeAspect="1"/>
          </p:cNvPicPr>
          <p:nvPr/>
        </p:nvPicPr>
        <p:blipFill>
          <a:blip r:embed="rId4"/>
          <a:stretch>
            <a:fillRect/>
          </a:stretch>
        </p:blipFill>
        <p:spPr>
          <a:xfrm>
            <a:off x="1079837" y="5665981"/>
            <a:ext cx="5007765" cy="3302334"/>
          </a:xfrm>
          <a:prstGeom prst="rect">
            <a:avLst/>
          </a:prstGeom>
        </p:spPr>
      </p:pic>
      <p:sp>
        <p:nvSpPr>
          <p:cNvPr id="11" name="오른쪽 중괄호 10">
            <a:extLst>
              <a:ext uri="{FF2B5EF4-FFF2-40B4-BE49-F238E27FC236}">
                <a16:creationId xmlns:a16="http://schemas.microsoft.com/office/drawing/2014/main" id="{2F1F38EB-76E1-D83A-229C-F5A859D6556B}"/>
              </a:ext>
            </a:extLst>
          </p:cNvPr>
          <p:cNvSpPr/>
          <p:nvPr/>
        </p:nvSpPr>
        <p:spPr>
          <a:xfrm>
            <a:off x="5003319" y="6155541"/>
            <a:ext cx="261257" cy="722812"/>
          </a:xfrm>
          <a:prstGeom prst="rightBrace">
            <a:avLst/>
          </a:prstGeom>
          <a:ln w="63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ko-KR" altLang="en-US"/>
          </a:p>
        </p:txBody>
      </p:sp>
      <p:sp>
        <p:nvSpPr>
          <p:cNvPr id="12" name="テキスト ボックス 27">
            <a:extLst>
              <a:ext uri="{FF2B5EF4-FFF2-40B4-BE49-F238E27FC236}">
                <a16:creationId xmlns:a16="http://schemas.microsoft.com/office/drawing/2014/main" id="{46959765-32A2-5952-0795-EEF23CFC7CFB}"/>
              </a:ext>
            </a:extLst>
          </p:cNvPr>
          <p:cNvSpPr txBox="1"/>
          <p:nvPr/>
        </p:nvSpPr>
        <p:spPr>
          <a:xfrm>
            <a:off x="5248059" y="6407187"/>
            <a:ext cx="1736373" cy="261610"/>
          </a:xfrm>
          <a:prstGeom prst="rect">
            <a:avLst/>
          </a:prstGeom>
          <a:noFill/>
        </p:spPr>
        <p:txBody>
          <a:bodyPr wrap="none" rtlCol="0">
            <a:spAutoFit/>
          </a:bodyPr>
          <a:lstStyle/>
          <a:p>
            <a:r>
              <a:rPr kumimoji="1" lang="ja-JP" altLang="en-US" sz="1100" dirty="0">
                <a:solidFill>
                  <a:srgbClr val="FF0000"/>
                </a:solidFill>
              </a:rPr>
              <a:t>デフォルトのデータ領域</a:t>
            </a:r>
          </a:p>
        </p:txBody>
      </p:sp>
      <p:sp>
        <p:nvSpPr>
          <p:cNvPr id="15" name="오른쪽 중괄호 14">
            <a:extLst>
              <a:ext uri="{FF2B5EF4-FFF2-40B4-BE49-F238E27FC236}">
                <a16:creationId xmlns:a16="http://schemas.microsoft.com/office/drawing/2014/main" id="{326A6990-B24C-F063-0C10-B3849F2CCCDE}"/>
              </a:ext>
            </a:extLst>
          </p:cNvPr>
          <p:cNvSpPr/>
          <p:nvPr/>
        </p:nvSpPr>
        <p:spPr>
          <a:xfrm>
            <a:off x="5553396" y="6837156"/>
            <a:ext cx="261257" cy="615012"/>
          </a:xfrm>
          <a:prstGeom prst="rightBrace">
            <a:avLst/>
          </a:prstGeom>
          <a:ln w="63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ko-KR" altLang="en-US"/>
          </a:p>
        </p:txBody>
      </p:sp>
      <p:sp>
        <p:nvSpPr>
          <p:cNvPr id="18" name="テキスト ボックス 27">
            <a:extLst>
              <a:ext uri="{FF2B5EF4-FFF2-40B4-BE49-F238E27FC236}">
                <a16:creationId xmlns:a16="http://schemas.microsoft.com/office/drawing/2014/main" id="{BC8C5322-B2F9-3413-A59C-C7CA07B8D216}"/>
              </a:ext>
            </a:extLst>
          </p:cNvPr>
          <p:cNvSpPr txBox="1"/>
          <p:nvPr/>
        </p:nvSpPr>
        <p:spPr>
          <a:xfrm>
            <a:off x="5823302" y="7013857"/>
            <a:ext cx="1736373" cy="261610"/>
          </a:xfrm>
          <a:prstGeom prst="rect">
            <a:avLst/>
          </a:prstGeom>
          <a:noFill/>
        </p:spPr>
        <p:txBody>
          <a:bodyPr wrap="none" rtlCol="0">
            <a:spAutoFit/>
          </a:bodyPr>
          <a:lstStyle/>
          <a:p>
            <a:r>
              <a:rPr kumimoji="1" lang="ja-JP" altLang="en-US" sz="1100" dirty="0">
                <a:solidFill>
                  <a:srgbClr val="FF0000"/>
                </a:solidFill>
              </a:rPr>
              <a:t>置換えシミュレーション</a:t>
            </a:r>
          </a:p>
        </p:txBody>
      </p:sp>
      <p:sp>
        <p:nvSpPr>
          <p:cNvPr id="19" name="오른쪽 중괄호 18">
            <a:extLst>
              <a:ext uri="{FF2B5EF4-FFF2-40B4-BE49-F238E27FC236}">
                <a16:creationId xmlns:a16="http://schemas.microsoft.com/office/drawing/2014/main" id="{FC862C07-4FD2-7D3B-3FD0-845267A8E488}"/>
              </a:ext>
            </a:extLst>
          </p:cNvPr>
          <p:cNvSpPr/>
          <p:nvPr/>
        </p:nvSpPr>
        <p:spPr>
          <a:xfrm>
            <a:off x="5831708" y="7530545"/>
            <a:ext cx="261257" cy="1431026"/>
          </a:xfrm>
          <a:prstGeom prst="rightBrace">
            <a:avLst/>
          </a:prstGeom>
          <a:ln w="63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ko-KR" altLang="en-US"/>
          </a:p>
        </p:txBody>
      </p:sp>
      <p:sp>
        <p:nvSpPr>
          <p:cNvPr id="20" name="テキスト ボックス 27">
            <a:extLst>
              <a:ext uri="{FF2B5EF4-FFF2-40B4-BE49-F238E27FC236}">
                <a16:creationId xmlns:a16="http://schemas.microsoft.com/office/drawing/2014/main" id="{6081251C-0618-1459-1495-F6A219F38261}"/>
              </a:ext>
            </a:extLst>
          </p:cNvPr>
          <p:cNvSpPr txBox="1"/>
          <p:nvPr/>
        </p:nvSpPr>
        <p:spPr>
          <a:xfrm>
            <a:off x="5985616" y="8115253"/>
            <a:ext cx="1031051" cy="261610"/>
          </a:xfrm>
          <a:prstGeom prst="rect">
            <a:avLst/>
          </a:prstGeom>
          <a:noFill/>
        </p:spPr>
        <p:txBody>
          <a:bodyPr wrap="none" rtlCol="0">
            <a:spAutoFit/>
          </a:bodyPr>
          <a:lstStyle/>
          <a:p>
            <a:r>
              <a:rPr kumimoji="1" lang="ja-JP" altLang="en-US" sz="1100" dirty="0">
                <a:solidFill>
                  <a:srgbClr val="FF0000"/>
                </a:solidFill>
              </a:rPr>
              <a:t>　算定リスト</a:t>
            </a:r>
          </a:p>
        </p:txBody>
      </p:sp>
    </p:spTree>
    <p:extLst>
      <p:ext uri="{BB962C8B-B14F-4D97-AF65-F5344CB8AC3E}">
        <p14:creationId xmlns:p14="http://schemas.microsoft.com/office/powerpoint/2010/main" val="290898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4">
            <a:extLst>
              <a:ext uri="{FF2B5EF4-FFF2-40B4-BE49-F238E27FC236}">
                <a16:creationId xmlns:a16="http://schemas.microsoft.com/office/drawing/2014/main" id="{A0C752F2-EDA9-52E0-811B-D57FD5AA9E3E}"/>
              </a:ext>
            </a:extLst>
          </p:cNvPr>
          <p:cNvSpPr txBox="1"/>
          <p:nvPr/>
        </p:nvSpPr>
        <p:spPr>
          <a:xfrm>
            <a:off x="1079837" y="3099506"/>
            <a:ext cx="5400000" cy="2138086"/>
          </a:xfrm>
          <a:prstGeom prst="rect">
            <a:avLst/>
          </a:prstGeom>
          <a:noFill/>
        </p:spPr>
        <p:txBody>
          <a:bodyPr wrap="square">
            <a:spAutoFit/>
          </a:bodyPr>
          <a:lstStyle/>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①　</a:t>
            </a:r>
            <a:r>
              <a:rPr lang="zh-TW" altLang="en-US" sz="1200" dirty="0">
                <a:latin typeface="ＭＳ 明朝" panose="02020609040205080304" pitchFamily="17" charset="-128"/>
                <a:ea typeface="ＭＳ 明朝" panose="02020609040205080304" pitchFamily="17" charset="-128"/>
              </a:rPr>
              <a:t>対象診療年月</a:t>
            </a:r>
            <a:r>
              <a:rPr lang="ja-JP" altLang="en-US" sz="1200" dirty="0">
                <a:latin typeface="ＭＳ 明朝" panose="02020609040205080304" pitchFamily="17" charset="-128"/>
                <a:ea typeface="ＭＳ 明朝" panose="02020609040205080304" pitchFamily="17" charset="-128"/>
              </a:rPr>
              <a:t>の「総レセプト件数」と「総点数」を表示します。 </a:t>
            </a:r>
          </a:p>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②</a:t>
            </a:r>
            <a:r>
              <a:rPr lang="ja-JP" altLang="en-US" sz="1200" dirty="0">
                <a:latin typeface="ＭＳ 明朝" panose="02020609040205080304" pitchFamily="17" charset="-128"/>
                <a:ea typeface="ＭＳ 明朝" panose="02020609040205080304" pitchFamily="17" charset="-128"/>
              </a:rPr>
              <a:t>　対象（</a:t>
            </a:r>
            <a:r>
              <a:rPr lang="en-US" altLang="ja-JP" sz="1200" dirty="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置換えシミュレーション）レセプトの「件数」と「点数」の合計と「比較」値を算出します。 </a:t>
            </a:r>
          </a:p>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③</a:t>
            </a:r>
            <a:r>
              <a:rPr lang="ja-JP" altLang="en-US" sz="1200" dirty="0">
                <a:latin typeface="ＭＳ 明朝" panose="02020609040205080304" pitchFamily="17" charset="-128"/>
                <a:ea typeface="ＭＳ 明朝" panose="02020609040205080304" pitchFamily="17" charset="-128"/>
              </a:rPr>
              <a:t> 「算定レセプト」では「糖尿病」、「高血圧症」、「脂質異常症」の順に件数を示します。 </a:t>
            </a:r>
          </a:p>
          <a:p>
            <a:pPr>
              <a:lnSpc>
                <a:spcPct val="125000"/>
              </a:lnSpc>
            </a:pPr>
            <a:r>
              <a:rPr lang="ja-JP" altLang="en-US" sz="1200" dirty="0">
                <a:latin typeface="ＭＳ 明朝" panose="02020609040205080304" pitchFamily="17" charset="-128"/>
                <a:ea typeface="ＭＳ 明朝" panose="02020609040205080304" pitchFamily="17" charset="-128"/>
              </a:rPr>
              <a:t>「特定疾患療養管理料」の算定件数のうち、「特定疾患療養管理料」を月</a:t>
            </a:r>
            <a:r>
              <a:rPr lang="en-US" altLang="ja-JP" sz="1200" dirty="0">
                <a:latin typeface="ＭＳ 明朝" panose="02020609040205080304" pitchFamily="17" charset="-128"/>
                <a:ea typeface="ＭＳ 明朝" panose="02020609040205080304" pitchFamily="17" charset="-128"/>
              </a:rPr>
              <a:t>2</a:t>
            </a:r>
            <a:r>
              <a:rPr lang="ja-JP" altLang="en-US" sz="1200" dirty="0">
                <a:latin typeface="ＭＳ 明朝" panose="02020609040205080304" pitchFamily="17" charset="-128"/>
                <a:ea typeface="ＭＳ 明朝" panose="02020609040205080304" pitchFamily="17" charset="-128"/>
              </a:rPr>
              <a:t>回算定しているレセプトの件数とその</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を表示します。 </a:t>
            </a:r>
          </a:p>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④</a:t>
            </a:r>
            <a:r>
              <a:rPr lang="ja-JP" altLang="en-US" sz="1200" dirty="0">
                <a:latin typeface="ＭＳ 明朝" panose="02020609040205080304" pitchFamily="17" charset="-128"/>
                <a:ea typeface="ＭＳ 明朝" panose="02020609040205080304" pitchFamily="17" charset="-128"/>
              </a:rPr>
              <a:t> 「うち月</a:t>
            </a:r>
            <a:r>
              <a:rPr lang="en-US" altLang="ja-JP" sz="1200" dirty="0">
                <a:latin typeface="ＭＳ 明朝" panose="02020609040205080304" pitchFamily="17" charset="-128"/>
                <a:ea typeface="ＭＳ 明朝" panose="02020609040205080304" pitchFamily="17" charset="-128"/>
              </a:rPr>
              <a:t>2</a:t>
            </a:r>
            <a:r>
              <a:rPr lang="ja-JP" altLang="en-US" sz="1200" dirty="0">
                <a:latin typeface="ＭＳ 明朝" panose="02020609040205080304" pitchFamily="17" charset="-128"/>
                <a:ea typeface="ＭＳ 明朝" panose="02020609040205080304" pitchFamily="17" charset="-128"/>
              </a:rPr>
              <a:t>回算定」は「特定疾患療養管理料」の回数</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「特定疾患療養管理料」の件数と百分率（ ％ ）です。</a:t>
            </a:r>
            <a:endParaRPr lang="en-US" altLang="ja-JP" sz="1100" dirty="0">
              <a:latin typeface="ＭＳ 明朝" panose="02020609040205080304" pitchFamily="17" charset="-128"/>
              <a:ea typeface="ＭＳ 明朝" panose="02020609040205080304" pitchFamily="17" charset="-128"/>
            </a:endParaRPr>
          </a:p>
        </p:txBody>
      </p:sp>
      <p:pic>
        <p:nvPicPr>
          <p:cNvPr id="16" name="그림 15">
            <a:extLst>
              <a:ext uri="{FF2B5EF4-FFF2-40B4-BE49-F238E27FC236}">
                <a16:creationId xmlns:a16="http://schemas.microsoft.com/office/drawing/2014/main" id="{B06348BC-4018-80DC-AC8F-231E32B1A86A}"/>
              </a:ext>
            </a:extLst>
          </p:cNvPr>
          <p:cNvPicPr>
            <a:picLocks noChangeAspect="1"/>
          </p:cNvPicPr>
          <p:nvPr/>
        </p:nvPicPr>
        <p:blipFill>
          <a:blip r:embed="rId2"/>
          <a:stretch>
            <a:fillRect/>
          </a:stretch>
        </p:blipFill>
        <p:spPr>
          <a:xfrm>
            <a:off x="1041493" y="1618612"/>
            <a:ext cx="5847800" cy="1364098"/>
          </a:xfrm>
          <a:prstGeom prst="rect">
            <a:avLst/>
          </a:prstGeom>
        </p:spPr>
      </p:pic>
      <p:sp>
        <p:nvSpPr>
          <p:cNvPr id="20" name="テキスト ボックス 18">
            <a:extLst>
              <a:ext uri="{FF2B5EF4-FFF2-40B4-BE49-F238E27FC236}">
                <a16:creationId xmlns:a16="http://schemas.microsoft.com/office/drawing/2014/main" id="{C5B840C9-5809-41A0-EF91-A29658ECB161}"/>
              </a:ext>
            </a:extLst>
          </p:cNvPr>
          <p:cNvSpPr txBox="1"/>
          <p:nvPr/>
        </p:nvSpPr>
        <p:spPr>
          <a:xfrm>
            <a:off x="833744" y="2072010"/>
            <a:ext cx="389850" cy="338554"/>
          </a:xfrm>
          <a:prstGeom prst="rect">
            <a:avLst/>
          </a:prstGeom>
          <a:noFill/>
        </p:spPr>
        <p:txBody>
          <a:bodyPr wrap="none" rtlCol="0">
            <a:spAutoFit/>
          </a:bodyPr>
          <a:lstStyle/>
          <a:p>
            <a:r>
              <a:rPr kumimoji="1" lang="ja-JP" altLang="en-US" sz="1600" dirty="0">
                <a:solidFill>
                  <a:srgbClr val="FF0000"/>
                </a:solidFill>
              </a:rPr>
              <a:t>②</a:t>
            </a:r>
          </a:p>
        </p:txBody>
      </p:sp>
      <p:sp>
        <p:nvSpPr>
          <p:cNvPr id="21" name="テキスト ボックス 21">
            <a:extLst>
              <a:ext uri="{FF2B5EF4-FFF2-40B4-BE49-F238E27FC236}">
                <a16:creationId xmlns:a16="http://schemas.microsoft.com/office/drawing/2014/main" id="{EB00A8E4-CE6A-8F9E-4C99-CF848F5AA0BE}"/>
              </a:ext>
            </a:extLst>
          </p:cNvPr>
          <p:cNvSpPr txBox="1"/>
          <p:nvPr/>
        </p:nvSpPr>
        <p:spPr>
          <a:xfrm>
            <a:off x="833744" y="1781393"/>
            <a:ext cx="389850" cy="338554"/>
          </a:xfrm>
          <a:prstGeom prst="rect">
            <a:avLst/>
          </a:prstGeom>
          <a:noFill/>
        </p:spPr>
        <p:txBody>
          <a:bodyPr wrap="none" rtlCol="0">
            <a:spAutoFit/>
          </a:bodyPr>
          <a:lstStyle/>
          <a:p>
            <a:r>
              <a:rPr kumimoji="1" lang="ja-JP" altLang="en-US" sz="1600" dirty="0">
                <a:solidFill>
                  <a:srgbClr val="FF0000"/>
                </a:solidFill>
              </a:rPr>
              <a:t>①</a:t>
            </a:r>
          </a:p>
        </p:txBody>
      </p:sp>
      <p:sp>
        <p:nvSpPr>
          <p:cNvPr id="23" name="テキスト ボックス 18">
            <a:extLst>
              <a:ext uri="{FF2B5EF4-FFF2-40B4-BE49-F238E27FC236}">
                <a16:creationId xmlns:a16="http://schemas.microsoft.com/office/drawing/2014/main" id="{76D4FE7E-9F6B-A60F-C77D-7BE95AD3E7B8}"/>
              </a:ext>
            </a:extLst>
          </p:cNvPr>
          <p:cNvSpPr txBox="1"/>
          <p:nvPr/>
        </p:nvSpPr>
        <p:spPr>
          <a:xfrm>
            <a:off x="833744" y="2527360"/>
            <a:ext cx="389850" cy="338554"/>
          </a:xfrm>
          <a:prstGeom prst="rect">
            <a:avLst/>
          </a:prstGeom>
          <a:noFill/>
        </p:spPr>
        <p:txBody>
          <a:bodyPr wrap="none" rtlCol="0">
            <a:spAutoFit/>
          </a:bodyPr>
          <a:lstStyle/>
          <a:p>
            <a:r>
              <a:rPr kumimoji="1" lang="ja-JP" altLang="en-US" sz="1600" dirty="0">
                <a:solidFill>
                  <a:srgbClr val="FF0000"/>
                </a:solidFill>
                <a:latin typeface="Calibri" panose="020F0502020204030204" pitchFamily="34" charset="0"/>
                <a:cs typeface="Calibri" panose="020F0502020204030204" pitchFamily="34" charset="0"/>
              </a:rPr>
              <a:t>③</a:t>
            </a:r>
            <a:endParaRPr kumimoji="1" lang="ja-JP" altLang="en-US" sz="1600" dirty="0">
              <a:solidFill>
                <a:srgbClr val="FF0000"/>
              </a:solidFill>
            </a:endParaRPr>
          </a:p>
        </p:txBody>
      </p:sp>
      <p:sp>
        <p:nvSpPr>
          <p:cNvPr id="25" name="テキスト ボックス 18">
            <a:extLst>
              <a:ext uri="{FF2B5EF4-FFF2-40B4-BE49-F238E27FC236}">
                <a16:creationId xmlns:a16="http://schemas.microsoft.com/office/drawing/2014/main" id="{454B7FFD-286B-924F-47B2-42A96E3132A0}"/>
              </a:ext>
            </a:extLst>
          </p:cNvPr>
          <p:cNvSpPr txBox="1"/>
          <p:nvPr/>
        </p:nvSpPr>
        <p:spPr>
          <a:xfrm>
            <a:off x="4852750" y="2488359"/>
            <a:ext cx="389850" cy="338554"/>
          </a:xfrm>
          <a:prstGeom prst="rect">
            <a:avLst/>
          </a:prstGeom>
          <a:noFill/>
        </p:spPr>
        <p:txBody>
          <a:bodyPr wrap="none" rtlCol="0">
            <a:spAutoFit/>
          </a:bodyPr>
          <a:lstStyle/>
          <a:p>
            <a:r>
              <a:rPr kumimoji="1" lang="ja-JP" altLang="en-US" sz="1600" dirty="0">
                <a:solidFill>
                  <a:srgbClr val="FF0000"/>
                </a:solidFill>
                <a:latin typeface="Calibri" panose="020F0502020204030204" pitchFamily="34" charset="0"/>
                <a:cs typeface="Calibri" panose="020F0502020204030204" pitchFamily="34" charset="0"/>
              </a:rPr>
              <a:t>④</a:t>
            </a:r>
            <a:endParaRPr kumimoji="1" lang="ja-JP" altLang="en-US" sz="1600" dirty="0">
              <a:solidFill>
                <a:srgbClr val="FF0000"/>
              </a:solidFill>
            </a:endParaRPr>
          </a:p>
        </p:txBody>
      </p:sp>
      <p:sp>
        <p:nvSpPr>
          <p:cNvPr id="32" name="正方形/長方形 2">
            <a:extLst>
              <a:ext uri="{FF2B5EF4-FFF2-40B4-BE49-F238E27FC236}">
                <a16:creationId xmlns:a16="http://schemas.microsoft.com/office/drawing/2014/main" id="{47663AA5-90FB-8AF8-D463-06DA711EEC41}"/>
              </a:ext>
            </a:extLst>
          </p:cNvPr>
          <p:cNvSpPr/>
          <p:nvPr/>
        </p:nvSpPr>
        <p:spPr>
          <a:xfrm>
            <a:off x="1041493" y="1228710"/>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デフォルトのデータ領域</a:t>
            </a:r>
          </a:p>
        </p:txBody>
      </p:sp>
      <p:sp>
        <p:nvSpPr>
          <p:cNvPr id="41" name="正方形/長方形 2">
            <a:extLst>
              <a:ext uri="{FF2B5EF4-FFF2-40B4-BE49-F238E27FC236}">
                <a16:creationId xmlns:a16="http://schemas.microsoft.com/office/drawing/2014/main" id="{9A419783-4BF1-EC4B-5ADC-B19CF9DF5893}"/>
              </a:ext>
            </a:extLst>
          </p:cNvPr>
          <p:cNvSpPr/>
          <p:nvPr/>
        </p:nvSpPr>
        <p:spPr>
          <a:xfrm>
            <a:off x="1041656" y="5476738"/>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置換えシミュレーション</a:t>
            </a:r>
          </a:p>
        </p:txBody>
      </p:sp>
      <p:sp>
        <p:nvSpPr>
          <p:cNvPr id="42" name="テキスト ボックス 4">
            <a:extLst>
              <a:ext uri="{FF2B5EF4-FFF2-40B4-BE49-F238E27FC236}">
                <a16:creationId xmlns:a16="http://schemas.microsoft.com/office/drawing/2014/main" id="{188F7AF5-E5B6-22B1-ACD2-AB4D9C03F849}"/>
              </a:ext>
            </a:extLst>
          </p:cNvPr>
          <p:cNvSpPr txBox="1"/>
          <p:nvPr/>
        </p:nvSpPr>
        <p:spPr>
          <a:xfrm>
            <a:off x="1041493" y="5860155"/>
            <a:ext cx="5400000" cy="274819"/>
          </a:xfrm>
          <a:prstGeom prst="rect">
            <a:avLst/>
          </a:prstGeom>
          <a:noFill/>
        </p:spPr>
        <p:txBody>
          <a:bodyPr wrap="square">
            <a:spAutoFit/>
          </a:bodyPr>
          <a:lstStyle/>
          <a:p>
            <a:pPr>
              <a:lnSpc>
                <a:spcPct val="125000"/>
              </a:lnSpc>
            </a:pPr>
            <a:r>
              <a:rPr lang="ja-JP" altLang="en-US" sz="1100" dirty="0">
                <a:latin typeface="ＭＳ 明朝" panose="02020609040205080304" pitchFamily="17" charset="-128"/>
                <a:ea typeface="ＭＳ 明朝" panose="02020609040205080304" pitchFamily="17" charset="-128"/>
              </a:rPr>
              <a:t>「シミュレーション」のデフォルト設定は「生活習慣病管理料</a:t>
            </a:r>
            <a:r>
              <a:rPr lang="en-US" altLang="ja-JP" sz="1100" dirty="0">
                <a:latin typeface="ＭＳ 明朝" panose="02020609040205080304" pitchFamily="17" charset="-128"/>
                <a:ea typeface="ＭＳ 明朝" panose="02020609040205080304" pitchFamily="17" charset="-128"/>
              </a:rPr>
              <a:t>(Ⅱ)</a:t>
            </a:r>
            <a:r>
              <a:rPr lang="ja-JP" altLang="en-US" sz="1100" dirty="0">
                <a:latin typeface="ＭＳ 明朝" panose="02020609040205080304" pitchFamily="17" charset="-128"/>
                <a:ea typeface="ＭＳ 明朝" panose="02020609040205080304" pitchFamily="17" charset="-128"/>
              </a:rPr>
              <a:t>」です。</a:t>
            </a:r>
            <a:endParaRPr lang="en-US" altLang="ja-JP" sz="1100" dirty="0">
              <a:latin typeface="ＭＳ 明朝" panose="02020609040205080304" pitchFamily="17" charset="-128"/>
              <a:ea typeface="ＭＳ 明朝" panose="02020609040205080304" pitchFamily="17" charset="-128"/>
            </a:endParaRPr>
          </a:p>
        </p:txBody>
      </p:sp>
      <p:sp>
        <p:nvSpPr>
          <p:cNvPr id="43" name="正方形/長方形 23">
            <a:extLst>
              <a:ext uri="{FF2B5EF4-FFF2-40B4-BE49-F238E27FC236}">
                <a16:creationId xmlns:a16="http://schemas.microsoft.com/office/drawing/2014/main" id="{4E9D86DB-BE57-CB19-A658-DE5B743A8AAE}"/>
              </a:ext>
            </a:extLst>
          </p:cNvPr>
          <p:cNvSpPr/>
          <p:nvPr/>
        </p:nvSpPr>
        <p:spPr>
          <a:xfrm>
            <a:off x="1533596" y="7592477"/>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25">
            <a:extLst>
              <a:ext uri="{FF2B5EF4-FFF2-40B4-BE49-F238E27FC236}">
                <a16:creationId xmlns:a16="http://schemas.microsoft.com/office/drawing/2014/main" id="{4F023BCC-BF92-8316-B60E-9F230501F993}"/>
              </a:ext>
            </a:extLst>
          </p:cNvPr>
          <p:cNvSpPr/>
          <p:nvPr/>
        </p:nvSpPr>
        <p:spPr>
          <a:xfrm>
            <a:off x="945954" y="7711063"/>
            <a:ext cx="975432" cy="21543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5" name="그림 44">
            <a:extLst>
              <a:ext uri="{FF2B5EF4-FFF2-40B4-BE49-F238E27FC236}">
                <a16:creationId xmlns:a16="http://schemas.microsoft.com/office/drawing/2014/main" id="{FF547EAF-BB3C-C50F-549F-E74AAACD36A0}"/>
              </a:ext>
            </a:extLst>
          </p:cNvPr>
          <p:cNvPicPr>
            <a:picLocks noChangeAspect="1"/>
          </p:cNvPicPr>
          <p:nvPr/>
        </p:nvPicPr>
        <p:blipFill>
          <a:blip r:embed="rId3"/>
          <a:stretch>
            <a:fillRect/>
          </a:stretch>
        </p:blipFill>
        <p:spPr>
          <a:xfrm>
            <a:off x="1041493" y="6205620"/>
            <a:ext cx="5591950" cy="2250848"/>
          </a:xfrm>
          <a:prstGeom prst="rect">
            <a:avLst/>
          </a:prstGeom>
        </p:spPr>
      </p:pic>
      <p:sp>
        <p:nvSpPr>
          <p:cNvPr id="46" name="テキスト ボックス 18">
            <a:extLst>
              <a:ext uri="{FF2B5EF4-FFF2-40B4-BE49-F238E27FC236}">
                <a16:creationId xmlns:a16="http://schemas.microsoft.com/office/drawing/2014/main" id="{499C5D9A-7C27-156E-7D0D-ED6E0BA4AEEE}"/>
              </a:ext>
            </a:extLst>
          </p:cNvPr>
          <p:cNvSpPr txBox="1"/>
          <p:nvPr/>
        </p:nvSpPr>
        <p:spPr>
          <a:xfrm>
            <a:off x="1128055" y="6293822"/>
            <a:ext cx="389850" cy="338554"/>
          </a:xfrm>
          <a:prstGeom prst="rect">
            <a:avLst/>
          </a:prstGeom>
          <a:noFill/>
        </p:spPr>
        <p:txBody>
          <a:bodyPr wrap="none" rtlCol="0">
            <a:spAutoFit/>
          </a:bodyPr>
          <a:lstStyle/>
          <a:p>
            <a:r>
              <a:rPr kumimoji="1" lang="ja-JP" altLang="en-US" sz="1600" dirty="0">
                <a:solidFill>
                  <a:srgbClr val="FF0000"/>
                </a:solidFill>
              </a:rPr>
              <a:t>②</a:t>
            </a:r>
          </a:p>
        </p:txBody>
      </p:sp>
      <p:sp>
        <p:nvSpPr>
          <p:cNvPr id="47" name="テキスト ボックス 21">
            <a:extLst>
              <a:ext uri="{FF2B5EF4-FFF2-40B4-BE49-F238E27FC236}">
                <a16:creationId xmlns:a16="http://schemas.microsoft.com/office/drawing/2014/main" id="{34C7C9FE-B877-23B7-02CF-CDFDEAE8EA3D}"/>
              </a:ext>
            </a:extLst>
          </p:cNvPr>
          <p:cNvSpPr txBox="1"/>
          <p:nvPr/>
        </p:nvSpPr>
        <p:spPr>
          <a:xfrm>
            <a:off x="933130" y="6157952"/>
            <a:ext cx="389850" cy="338554"/>
          </a:xfrm>
          <a:prstGeom prst="rect">
            <a:avLst/>
          </a:prstGeom>
          <a:noFill/>
        </p:spPr>
        <p:txBody>
          <a:bodyPr wrap="none" rtlCol="0">
            <a:spAutoFit/>
          </a:bodyPr>
          <a:lstStyle/>
          <a:p>
            <a:r>
              <a:rPr kumimoji="1" lang="ja-JP" altLang="en-US" sz="1600" dirty="0">
                <a:solidFill>
                  <a:srgbClr val="FF0000"/>
                </a:solidFill>
              </a:rPr>
              <a:t>①</a:t>
            </a:r>
          </a:p>
        </p:txBody>
      </p:sp>
      <p:sp>
        <p:nvSpPr>
          <p:cNvPr id="48" name="テキスト ボックス 18">
            <a:extLst>
              <a:ext uri="{FF2B5EF4-FFF2-40B4-BE49-F238E27FC236}">
                <a16:creationId xmlns:a16="http://schemas.microsoft.com/office/drawing/2014/main" id="{DDBCD0B0-0F98-81D9-B63A-32B0DFC49413}"/>
              </a:ext>
            </a:extLst>
          </p:cNvPr>
          <p:cNvSpPr txBox="1"/>
          <p:nvPr/>
        </p:nvSpPr>
        <p:spPr>
          <a:xfrm>
            <a:off x="3550205" y="6293822"/>
            <a:ext cx="389850" cy="338554"/>
          </a:xfrm>
          <a:prstGeom prst="rect">
            <a:avLst/>
          </a:prstGeom>
          <a:noFill/>
        </p:spPr>
        <p:txBody>
          <a:bodyPr wrap="none" rtlCol="0">
            <a:spAutoFit/>
          </a:bodyPr>
          <a:lstStyle/>
          <a:p>
            <a:r>
              <a:rPr kumimoji="1" lang="ja-JP" altLang="en-US" sz="1600" dirty="0">
                <a:solidFill>
                  <a:srgbClr val="FF0000"/>
                </a:solidFill>
                <a:latin typeface="Calibri" panose="020F0502020204030204" pitchFamily="34" charset="0"/>
                <a:cs typeface="Calibri" panose="020F0502020204030204" pitchFamily="34" charset="0"/>
              </a:rPr>
              <a:t>③</a:t>
            </a:r>
            <a:endParaRPr kumimoji="1" lang="ja-JP" altLang="en-US" sz="1600" dirty="0">
              <a:solidFill>
                <a:srgbClr val="FF0000"/>
              </a:solidFill>
            </a:endParaRPr>
          </a:p>
        </p:txBody>
      </p:sp>
      <p:sp>
        <p:nvSpPr>
          <p:cNvPr id="49" name="テキスト ボックス 18">
            <a:extLst>
              <a:ext uri="{FF2B5EF4-FFF2-40B4-BE49-F238E27FC236}">
                <a16:creationId xmlns:a16="http://schemas.microsoft.com/office/drawing/2014/main" id="{B0AB7E23-492E-C41D-F8CF-FD6CEA3698AF}"/>
              </a:ext>
            </a:extLst>
          </p:cNvPr>
          <p:cNvSpPr txBox="1"/>
          <p:nvPr/>
        </p:nvSpPr>
        <p:spPr>
          <a:xfrm>
            <a:off x="6055280" y="6157952"/>
            <a:ext cx="389850" cy="338554"/>
          </a:xfrm>
          <a:prstGeom prst="rect">
            <a:avLst/>
          </a:prstGeom>
          <a:noFill/>
        </p:spPr>
        <p:txBody>
          <a:bodyPr wrap="none" rtlCol="0">
            <a:spAutoFit/>
          </a:bodyPr>
          <a:lstStyle/>
          <a:p>
            <a:r>
              <a:rPr kumimoji="1" lang="ja-JP" altLang="en-US" sz="1600" dirty="0">
                <a:solidFill>
                  <a:srgbClr val="FF0000"/>
                </a:solidFill>
                <a:latin typeface="Calibri" panose="020F0502020204030204" pitchFamily="34" charset="0"/>
                <a:cs typeface="Calibri" panose="020F0502020204030204" pitchFamily="34" charset="0"/>
              </a:rPr>
              <a:t>④</a:t>
            </a:r>
            <a:endParaRPr kumimoji="1" lang="ja-JP" altLang="en-US" sz="1600" dirty="0">
              <a:solidFill>
                <a:srgbClr val="FF0000"/>
              </a:solidFill>
            </a:endParaRPr>
          </a:p>
        </p:txBody>
      </p:sp>
      <p:sp>
        <p:nvSpPr>
          <p:cNvPr id="50" name="テキスト ボックス 4">
            <a:extLst>
              <a:ext uri="{FF2B5EF4-FFF2-40B4-BE49-F238E27FC236}">
                <a16:creationId xmlns:a16="http://schemas.microsoft.com/office/drawing/2014/main" id="{32E4C21D-F6D2-9749-6519-B1EAD2BA2592}"/>
              </a:ext>
            </a:extLst>
          </p:cNvPr>
          <p:cNvSpPr txBox="1"/>
          <p:nvPr/>
        </p:nvSpPr>
        <p:spPr>
          <a:xfrm>
            <a:off x="1041493" y="8524530"/>
            <a:ext cx="5591950" cy="1676421"/>
          </a:xfrm>
          <a:prstGeom prst="rect">
            <a:avLst/>
          </a:prstGeom>
          <a:noFill/>
        </p:spPr>
        <p:txBody>
          <a:bodyPr wrap="square">
            <a:spAutoFit/>
          </a:bodyPr>
          <a:lstStyle/>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①</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」の場合、「特定疾患療養管理料」を含むレセプトを「生活習慣病管理料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」に置き換えます。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」で選択する場合は、現在の点数を生活習慣病管理料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に置き換えます。</a:t>
            </a:r>
          </a:p>
          <a:p>
            <a:pPr>
              <a:lnSpc>
                <a:spcPct val="125000"/>
              </a:lnSpc>
            </a:pPr>
            <a:r>
              <a:rPr lang="ja-JP" altLang="en-US" sz="1200" dirty="0">
                <a:latin typeface="ＭＳ 明朝" panose="02020609040205080304" pitchFamily="17" charset="-128"/>
                <a:ea typeface="ＭＳ 明朝" panose="02020609040205080304" pitchFamily="17" charset="-128"/>
              </a:rPr>
              <a:t>「プラス優先」とは、現在の点数を生活習慣病管理料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に置き換えた場合と、生活習慣病管理料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に置き換えた場合を比較し、高い点数で算定して表示させます。</a:t>
            </a:r>
            <a:endParaRPr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91528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69907CE-4F7F-4216-8AF7-CD1BAF686950}"/>
              </a:ext>
            </a:extLst>
          </p:cNvPr>
          <p:cNvSpPr/>
          <p:nvPr/>
        </p:nvSpPr>
        <p:spPr>
          <a:xfrm>
            <a:off x="1568303" y="3582543"/>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2EC0BD65-A616-4BD8-A7E7-FA4CFA052271}"/>
              </a:ext>
            </a:extLst>
          </p:cNvPr>
          <p:cNvSpPr/>
          <p:nvPr/>
        </p:nvSpPr>
        <p:spPr>
          <a:xfrm>
            <a:off x="980661" y="3762092"/>
            <a:ext cx="975432" cy="21543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2">
            <a:extLst>
              <a:ext uri="{FF2B5EF4-FFF2-40B4-BE49-F238E27FC236}">
                <a16:creationId xmlns:a16="http://schemas.microsoft.com/office/drawing/2014/main" id="{E8E4B607-E9EF-3E32-F6E0-9C6CCD0D3990}"/>
              </a:ext>
            </a:extLst>
          </p:cNvPr>
          <p:cNvSpPr/>
          <p:nvPr/>
        </p:nvSpPr>
        <p:spPr>
          <a:xfrm>
            <a:off x="1179014" y="3242784"/>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外来データ提出加算</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5" name="テキスト ボックス 4">
            <a:extLst>
              <a:ext uri="{FF2B5EF4-FFF2-40B4-BE49-F238E27FC236}">
                <a16:creationId xmlns:a16="http://schemas.microsoft.com/office/drawing/2014/main" id="{6D653185-1301-7588-F087-131A100C8D5D}"/>
              </a:ext>
            </a:extLst>
          </p:cNvPr>
          <p:cNvSpPr txBox="1"/>
          <p:nvPr/>
        </p:nvSpPr>
        <p:spPr>
          <a:xfrm>
            <a:off x="1080000" y="822500"/>
            <a:ext cx="5706158" cy="2138086"/>
          </a:xfrm>
          <a:prstGeom prst="rect">
            <a:avLst/>
          </a:prstGeom>
          <a:noFill/>
        </p:spPr>
        <p:txBody>
          <a:bodyPr wrap="square">
            <a:spAutoFit/>
          </a:bodyPr>
          <a:lstStyle/>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② </a:t>
            </a:r>
            <a:r>
              <a:rPr lang="ja-JP" altLang="en-US" sz="1200" dirty="0">
                <a:latin typeface="ＭＳ 明朝" panose="02020609040205080304" pitchFamily="17" charset="-128"/>
                <a:ea typeface="ＭＳ 明朝" panose="02020609040205080304" pitchFamily="17" charset="-128"/>
              </a:rPr>
              <a:t>下段</a:t>
            </a:r>
            <a:r>
              <a:rPr kumimoji="1" lang="ja-JP" altLang="en-US" sz="1200" dirty="0">
                <a:solidFill>
                  <a:srgbClr val="FF0000"/>
                </a:solidFill>
              </a:rPr>
              <a:t>算定リスト</a:t>
            </a:r>
            <a:r>
              <a:rPr lang="ja-JP" altLang="en-US" sz="1200" dirty="0">
                <a:latin typeface="ＭＳ 明朝" panose="02020609040205080304" pitchFamily="17" charset="-128"/>
                <a:ea typeface="ＭＳ 明朝" panose="02020609040205080304" pitchFamily="17" charset="-128"/>
              </a:rPr>
              <a:t>の並び順です。</a:t>
            </a:r>
          </a:p>
          <a:p>
            <a:pPr>
              <a:lnSpc>
                <a:spcPct val="125000"/>
              </a:lnSpc>
            </a:pPr>
            <a:r>
              <a:rPr lang="ja-JP" altLang="en-US" sz="1200" dirty="0">
                <a:latin typeface="ＭＳ 明朝" panose="02020609040205080304" pitchFamily="17" charset="-128"/>
                <a:ea typeface="ＭＳ 明朝" panose="02020609040205080304" pitchFamily="17" charset="-128"/>
              </a:rPr>
              <a:t> 「カルテル番号」順と「差額」順に切り替えます。</a:t>
            </a:r>
          </a:p>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③</a:t>
            </a:r>
            <a:r>
              <a:rPr lang="ja-JP" altLang="en-US" sz="1200" dirty="0">
                <a:latin typeface="ＭＳ 明朝" panose="02020609040205080304" pitchFamily="17" charset="-128"/>
                <a:ea typeface="ＭＳ 明朝" panose="02020609040205080304" pitchFamily="17" charset="-128"/>
              </a:rPr>
              <a:t> 「外来データ提出加算」にチェックを入れると、外来データ提出加算を追加算定します。</a:t>
            </a:r>
          </a:p>
          <a:p>
            <a:pPr>
              <a:lnSpc>
                <a:spcPct val="125000"/>
              </a:lnSpc>
            </a:pPr>
            <a:r>
              <a:rPr kumimoji="1" lang="ja-JP" altLang="en-US" sz="1200" dirty="0">
                <a:solidFill>
                  <a:srgbClr val="FF0000"/>
                </a:solidFill>
              </a:rPr>
              <a:t>算定リスト</a:t>
            </a:r>
            <a:r>
              <a:rPr lang="ja-JP" altLang="en-US" sz="1200" dirty="0">
                <a:latin typeface="ＭＳ 明朝" panose="02020609040205080304" pitchFamily="17" charset="-128"/>
                <a:ea typeface="ＭＳ 明朝" panose="02020609040205080304" pitchFamily="17" charset="-128"/>
              </a:rPr>
              <a:t>の「変更後」の「外デ</a:t>
            </a:r>
            <a:r>
              <a:rPr lang="en-US" altLang="ja-JP" sz="1200" dirty="0">
                <a:latin typeface="ＭＳ 明朝" panose="02020609040205080304" pitchFamily="17" charset="-128"/>
                <a:ea typeface="ＭＳ 明朝" panose="02020609040205080304" pitchFamily="17" charset="-128"/>
              </a:rPr>
              <a:t>(l)</a:t>
            </a:r>
            <a:r>
              <a:rPr lang="ja-JP" altLang="en-US" sz="1200" dirty="0">
                <a:latin typeface="ＭＳ 明朝" panose="02020609040205080304" pitchFamily="17" charset="-128"/>
                <a:ea typeface="ＭＳ 明朝" panose="02020609040205080304" pitchFamily="17" charset="-128"/>
              </a:rPr>
              <a:t>」欄に</a:t>
            </a:r>
            <a:r>
              <a:rPr lang="en-US" altLang="ja-JP" sz="1200" dirty="0">
                <a:latin typeface="ＭＳ 明朝" panose="02020609040205080304" pitchFamily="17" charset="-128"/>
                <a:ea typeface="ＭＳ 明朝" panose="02020609040205080304" pitchFamily="17" charset="-128"/>
              </a:rPr>
              <a:t>50</a:t>
            </a:r>
            <a:r>
              <a:rPr lang="ja-JP" altLang="en-US" sz="1200" dirty="0">
                <a:latin typeface="ＭＳ 明朝" panose="02020609040205080304" pitchFamily="17" charset="-128"/>
                <a:ea typeface="ＭＳ 明朝" panose="02020609040205080304" pitchFamily="17" charset="-128"/>
              </a:rPr>
              <a:t>点が加算され、「差額」集計結果も更新されます。 </a:t>
            </a:r>
          </a:p>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④</a:t>
            </a:r>
            <a:r>
              <a:rPr lang="ja-JP" altLang="en-US" sz="1200" dirty="0">
                <a:latin typeface="ＭＳ 明朝" panose="02020609040205080304" pitchFamily="17" charset="-128"/>
                <a:ea typeface="ＭＳ 明朝" panose="02020609040205080304" pitchFamily="17" charset="-128"/>
              </a:rPr>
              <a:t> 「閲覧」と「縦覧」ボタンが配置されています。 リストから選択した「レセプト」が表示されます。  （リスト内のダブルクリックは、デフォルトで「閲覧」動作を実行します。 </a:t>
            </a:r>
            <a:r>
              <a:rPr lang="en-US" altLang="ja-JP" sz="1200" dirty="0">
                <a:latin typeface="ＭＳ 明朝" panose="02020609040205080304" pitchFamily="17" charset="-128"/>
                <a:ea typeface="ＭＳ 明朝" panose="02020609040205080304" pitchFamily="17" charset="-128"/>
              </a:rPr>
              <a:t>)</a:t>
            </a:r>
          </a:p>
        </p:txBody>
      </p:sp>
      <p:pic>
        <p:nvPicPr>
          <p:cNvPr id="40" name="그림 39">
            <a:extLst>
              <a:ext uri="{FF2B5EF4-FFF2-40B4-BE49-F238E27FC236}">
                <a16:creationId xmlns:a16="http://schemas.microsoft.com/office/drawing/2014/main" id="{82F5EF08-2CAB-8DDC-98BE-02EFC9C3F31D}"/>
              </a:ext>
            </a:extLst>
          </p:cNvPr>
          <p:cNvPicPr>
            <a:picLocks noChangeAspect="1"/>
          </p:cNvPicPr>
          <p:nvPr/>
        </p:nvPicPr>
        <p:blipFill>
          <a:blip r:embed="rId2"/>
          <a:stretch>
            <a:fillRect/>
          </a:stretch>
        </p:blipFill>
        <p:spPr>
          <a:xfrm>
            <a:off x="1179014" y="4060031"/>
            <a:ext cx="5214786" cy="3431631"/>
          </a:xfrm>
          <a:prstGeom prst="rect">
            <a:avLst/>
          </a:prstGeom>
        </p:spPr>
      </p:pic>
      <p:sp>
        <p:nvSpPr>
          <p:cNvPr id="42" name="직사각형 41">
            <a:extLst>
              <a:ext uri="{FF2B5EF4-FFF2-40B4-BE49-F238E27FC236}">
                <a16:creationId xmlns:a16="http://schemas.microsoft.com/office/drawing/2014/main" id="{B7FEAA93-EAD1-2CF3-5617-0EDB15A49C3E}"/>
              </a:ext>
            </a:extLst>
          </p:cNvPr>
          <p:cNvSpPr/>
          <p:nvPr/>
        </p:nvSpPr>
        <p:spPr>
          <a:xfrm>
            <a:off x="5034477" y="6228503"/>
            <a:ext cx="404298" cy="1263159"/>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3" name="テキスト ボックス 4">
            <a:extLst>
              <a:ext uri="{FF2B5EF4-FFF2-40B4-BE49-F238E27FC236}">
                <a16:creationId xmlns:a16="http://schemas.microsoft.com/office/drawing/2014/main" id="{BE3BBDB4-2438-7F08-2AFF-36C6573DCC85}"/>
              </a:ext>
            </a:extLst>
          </p:cNvPr>
          <p:cNvSpPr txBox="1"/>
          <p:nvPr/>
        </p:nvSpPr>
        <p:spPr>
          <a:xfrm>
            <a:off x="1080000" y="3654599"/>
            <a:ext cx="5706158" cy="291426"/>
          </a:xfrm>
          <a:prstGeom prst="rect">
            <a:avLst/>
          </a:prstGeom>
          <a:noFill/>
        </p:spPr>
        <p:txBody>
          <a:bodyPr wrap="square">
            <a:spAutoFit/>
          </a:bodyPr>
          <a:lstStyle/>
          <a:p>
            <a:pPr>
              <a:lnSpc>
                <a:spcPct val="125000"/>
              </a:lnSpc>
            </a:pPr>
            <a:r>
              <a:rPr lang="ja-JP" altLang="en-US" sz="1200" dirty="0">
                <a:latin typeface="ＭＳ 明朝" panose="02020609040205080304" pitchFamily="17" charset="-128"/>
                <a:ea typeface="ＭＳ 明朝" panose="02020609040205080304" pitchFamily="17" charset="-128"/>
              </a:rPr>
              <a:t>外来データ提出加算を算定した場合を示します。</a:t>
            </a:r>
            <a:endParaRPr lang="en-US" altLang="ja-JP" sz="1200" dirty="0">
              <a:latin typeface="ＭＳ 明朝" panose="02020609040205080304" pitchFamily="17" charset="-128"/>
              <a:ea typeface="ＭＳ 明朝" panose="02020609040205080304" pitchFamily="17" charset="-128"/>
            </a:endParaRPr>
          </a:p>
        </p:txBody>
      </p:sp>
      <p:sp>
        <p:nvSpPr>
          <p:cNvPr id="44" name="직사각형 43">
            <a:extLst>
              <a:ext uri="{FF2B5EF4-FFF2-40B4-BE49-F238E27FC236}">
                <a16:creationId xmlns:a16="http://schemas.microsoft.com/office/drawing/2014/main" id="{267AF794-0F3B-83C7-6692-4FB3B7560AEB}"/>
              </a:ext>
            </a:extLst>
          </p:cNvPr>
          <p:cNvSpPr/>
          <p:nvPr/>
        </p:nvSpPr>
        <p:spPr>
          <a:xfrm>
            <a:off x="3786406" y="5572125"/>
            <a:ext cx="823693" cy="123825"/>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60699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69907CE-4F7F-4216-8AF7-CD1BAF686950}"/>
              </a:ext>
            </a:extLst>
          </p:cNvPr>
          <p:cNvSpPr/>
          <p:nvPr/>
        </p:nvSpPr>
        <p:spPr>
          <a:xfrm>
            <a:off x="1568303" y="1039368"/>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2EC0BD65-A616-4BD8-A7E7-FA4CFA052271}"/>
              </a:ext>
            </a:extLst>
          </p:cNvPr>
          <p:cNvSpPr/>
          <p:nvPr/>
        </p:nvSpPr>
        <p:spPr>
          <a:xfrm>
            <a:off x="980661" y="1218917"/>
            <a:ext cx="975432" cy="21543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2">
            <a:extLst>
              <a:ext uri="{FF2B5EF4-FFF2-40B4-BE49-F238E27FC236}">
                <a16:creationId xmlns:a16="http://schemas.microsoft.com/office/drawing/2014/main" id="{E8E4B607-E9EF-3E32-F6E0-9C6CCD0D3990}"/>
              </a:ext>
            </a:extLst>
          </p:cNvPr>
          <p:cNvSpPr/>
          <p:nvPr/>
        </p:nvSpPr>
        <p:spPr>
          <a:xfrm>
            <a:off x="1179014" y="822499"/>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算定リスト</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pic>
        <p:nvPicPr>
          <p:cNvPr id="17" name="그림 16">
            <a:extLst>
              <a:ext uri="{FF2B5EF4-FFF2-40B4-BE49-F238E27FC236}">
                <a16:creationId xmlns:a16="http://schemas.microsoft.com/office/drawing/2014/main" id="{CDBE2CCB-CEA7-8C53-6F92-731CCF6ECAD8}"/>
              </a:ext>
            </a:extLst>
          </p:cNvPr>
          <p:cNvPicPr>
            <a:picLocks noChangeAspect="1"/>
          </p:cNvPicPr>
          <p:nvPr/>
        </p:nvPicPr>
        <p:blipFill>
          <a:blip r:embed="rId2"/>
          <a:stretch>
            <a:fillRect/>
          </a:stretch>
        </p:blipFill>
        <p:spPr>
          <a:xfrm>
            <a:off x="1179014" y="1218916"/>
            <a:ext cx="5400000" cy="2170307"/>
          </a:xfrm>
          <a:prstGeom prst="rect">
            <a:avLst/>
          </a:prstGeom>
        </p:spPr>
      </p:pic>
      <p:sp>
        <p:nvSpPr>
          <p:cNvPr id="18" name="직사각형 17">
            <a:extLst>
              <a:ext uri="{FF2B5EF4-FFF2-40B4-BE49-F238E27FC236}">
                <a16:creationId xmlns:a16="http://schemas.microsoft.com/office/drawing/2014/main" id="{516D047F-F0E1-B049-6B79-E9CAB2A1CC1E}"/>
              </a:ext>
            </a:extLst>
          </p:cNvPr>
          <p:cNvSpPr/>
          <p:nvPr/>
        </p:nvSpPr>
        <p:spPr>
          <a:xfrm>
            <a:off x="3135086" y="1828483"/>
            <a:ext cx="3178628" cy="1560740"/>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pic>
        <p:nvPicPr>
          <p:cNvPr id="30" name="그림 29">
            <a:extLst>
              <a:ext uri="{FF2B5EF4-FFF2-40B4-BE49-F238E27FC236}">
                <a16:creationId xmlns:a16="http://schemas.microsoft.com/office/drawing/2014/main" id="{C62CB438-01FE-6D3D-A21F-F5256E8E1F66}"/>
              </a:ext>
            </a:extLst>
          </p:cNvPr>
          <p:cNvPicPr>
            <a:picLocks noChangeAspect="1"/>
          </p:cNvPicPr>
          <p:nvPr/>
        </p:nvPicPr>
        <p:blipFill>
          <a:blip r:embed="rId3"/>
          <a:stretch>
            <a:fillRect/>
          </a:stretch>
        </p:blipFill>
        <p:spPr>
          <a:xfrm>
            <a:off x="1179014" y="4191399"/>
            <a:ext cx="5400000" cy="2201274"/>
          </a:xfrm>
          <a:prstGeom prst="rect">
            <a:avLst/>
          </a:prstGeom>
        </p:spPr>
      </p:pic>
      <p:sp>
        <p:nvSpPr>
          <p:cNvPr id="31" name="직사각형 30">
            <a:extLst>
              <a:ext uri="{FF2B5EF4-FFF2-40B4-BE49-F238E27FC236}">
                <a16:creationId xmlns:a16="http://schemas.microsoft.com/office/drawing/2014/main" id="{5E4A1D81-0EC1-C8AF-AD19-27ED72561148}"/>
              </a:ext>
            </a:extLst>
          </p:cNvPr>
          <p:cNvSpPr/>
          <p:nvPr/>
        </p:nvSpPr>
        <p:spPr>
          <a:xfrm>
            <a:off x="4484915" y="4791826"/>
            <a:ext cx="2094100" cy="1600847"/>
          </a:xfrm>
          <a:prstGeom prst="rect">
            <a:avLst/>
          </a:prstGeom>
          <a:noFill/>
          <a:ln w="3175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aphicFrame>
        <p:nvGraphicFramePr>
          <p:cNvPr id="34" name="オブジェクト 21">
            <a:extLst>
              <a:ext uri="{FF2B5EF4-FFF2-40B4-BE49-F238E27FC236}">
                <a16:creationId xmlns:a16="http://schemas.microsoft.com/office/drawing/2014/main" id="{DFF49219-21B2-7E0B-4FD2-71ECF5CDE494}"/>
              </a:ext>
            </a:extLst>
          </p:cNvPr>
          <p:cNvGraphicFramePr>
            <a:graphicFrameLocks noChangeAspect="1"/>
          </p:cNvGraphicFramePr>
          <p:nvPr>
            <p:extLst>
              <p:ext uri="{D42A27DB-BD31-4B8C-83A1-F6EECF244321}">
                <p14:modId xmlns:p14="http://schemas.microsoft.com/office/powerpoint/2010/main" val="2133170533"/>
              </p:ext>
            </p:extLst>
          </p:nvPr>
        </p:nvGraphicFramePr>
        <p:xfrm>
          <a:off x="3135086" y="3520889"/>
          <a:ext cx="3178628" cy="171354"/>
        </p:xfrm>
        <a:graphic>
          <a:graphicData uri="http://schemas.openxmlformats.org/presentationml/2006/ole">
            <mc:AlternateContent xmlns:mc="http://schemas.openxmlformats.org/markup-compatibility/2006">
              <mc:Choice xmlns:v="urn:schemas-microsoft-com:vml" Requires="v">
                <p:oleObj r:id="rId4" imgW="3898080" imgH="545760" progId="">
                  <p:embed/>
                </p:oleObj>
              </mc:Choice>
              <mc:Fallback>
                <p:oleObj r:id="rId4" imgW="3898080" imgH="545760" progId="">
                  <p:embed/>
                  <p:pic>
                    <p:nvPicPr>
                      <p:cNvPr id="34" name="オブジェクト 21">
                        <a:extLst>
                          <a:ext uri="{FF2B5EF4-FFF2-40B4-BE49-F238E27FC236}">
                            <a16:creationId xmlns:a16="http://schemas.microsoft.com/office/drawing/2014/main" id="{DFF49219-21B2-7E0B-4FD2-71ECF5CDE494}"/>
                          </a:ext>
                        </a:extLst>
                      </p:cNvPr>
                      <p:cNvPicPr/>
                      <p:nvPr/>
                    </p:nvPicPr>
                    <p:blipFill>
                      <a:blip r:embed="rId5"/>
                      <a:stretch>
                        <a:fillRect/>
                      </a:stretch>
                    </p:blipFill>
                    <p:spPr>
                      <a:xfrm>
                        <a:off x="3135086" y="3520889"/>
                        <a:ext cx="3178628" cy="171354"/>
                      </a:xfrm>
                      <a:prstGeom prst="rect">
                        <a:avLst/>
                      </a:prstGeom>
                    </p:spPr>
                  </p:pic>
                </p:oleObj>
              </mc:Fallback>
            </mc:AlternateContent>
          </a:graphicData>
        </a:graphic>
      </p:graphicFrame>
      <p:sp>
        <p:nvSpPr>
          <p:cNvPr id="35" name="テキスト ボックス 27">
            <a:extLst>
              <a:ext uri="{FF2B5EF4-FFF2-40B4-BE49-F238E27FC236}">
                <a16:creationId xmlns:a16="http://schemas.microsoft.com/office/drawing/2014/main" id="{59AEB838-7210-FA75-1F5B-8E7414099BDB}"/>
              </a:ext>
            </a:extLst>
          </p:cNvPr>
          <p:cNvSpPr txBox="1"/>
          <p:nvPr/>
        </p:nvSpPr>
        <p:spPr>
          <a:xfrm>
            <a:off x="3671853" y="3650406"/>
            <a:ext cx="1524776" cy="261610"/>
          </a:xfrm>
          <a:prstGeom prst="rect">
            <a:avLst/>
          </a:prstGeom>
          <a:noFill/>
        </p:spPr>
        <p:txBody>
          <a:bodyPr wrap="none" rtlCol="0">
            <a:spAutoFit/>
          </a:bodyPr>
          <a:lstStyle/>
          <a:p>
            <a:r>
              <a:rPr lang="ja-JP" altLang="en-US" sz="1100" dirty="0">
                <a:solidFill>
                  <a:srgbClr val="FF0000"/>
                </a:solidFill>
                <a:latin typeface="ＭＳ 明朝" panose="02020609040205080304" pitchFamily="17" charset="-128"/>
                <a:ea typeface="ＭＳ 明朝" panose="02020609040205080304" pitchFamily="17" charset="-128"/>
              </a:rPr>
              <a:t>② </a:t>
            </a:r>
            <a:r>
              <a:rPr kumimoji="1" lang="zh-CN" altLang="en-US" sz="1100" dirty="0">
                <a:solidFill>
                  <a:srgbClr val="FF0000"/>
                </a:solidFill>
              </a:rPr>
              <a:t>現在（点数）</a:t>
            </a:r>
            <a:r>
              <a:rPr kumimoji="1" lang="ja-JP" altLang="en-US" sz="1100" dirty="0">
                <a:solidFill>
                  <a:srgbClr val="FF0000"/>
                </a:solidFill>
              </a:rPr>
              <a:t>情報</a:t>
            </a:r>
          </a:p>
        </p:txBody>
      </p:sp>
      <p:sp>
        <p:nvSpPr>
          <p:cNvPr id="36" name="テキスト ボックス 4">
            <a:extLst>
              <a:ext uri="{FF2B5EF4-FFF2-40B4-BE49-F238E27FC236}">
                <a16:creationId xmlns:a16="http://schemas.microsoft.com/office/drawing/2014/main" id="{D551E541-2F54-90FE-4B9C-5CAE4390B624}"/>
              </a:ext>
            </a:extLst>
          </p:cNvPr>
          <p:cNvSpPr txBox="1"/>
          <p:nvPr/>
        </p:nvSpPr>
        <p:spPr>
          <a:xfrm>
            <a:off x="1080000" y="3870678"/>
            <a:ext cx="5400000" cy="280270"/>
          </a:xfrm>
          <a:prstGeom prst="rect">
            <a:avLst/>
          </a:prstGeom>
          <a:noFill/>
        </p:spPr>
        <p:txBody>
          <a:bodyPr wrap="square">
            <a:spAutoFit/>
          </a:bodyPr>
          <a:lstStyle/>
          <a:p>
            <a:pPr>
              <a:lnSpc>
                <a:spcPct val="125000"/>
              </a:lnSpc>
            </a:pPr>
            <a:r>
              <a:rPr kumimoji="1" lang="ja-JP" altLang="en-US" sz="1100" dirty="0">
                <a:solidFill>
                  <a:srgbClr val="FF0000"/>
                </a:solidFill>
              </a:rPr>
              <a:t>① </a:t>
            </a:r>
            <a:r>
              <a:rPr lang="ja-JP" altLang="en-US" sz="1100" dirty="0">
                <a:latin typeface="ＭＳ 明朝" panose="02020609040205080304" pitchFamily="17" charset="-128"/>
                <a:ea typeface="ＭＳ 明朝" panose="02020609040205080304" pitchFamily="17" charset="-128"/>
              </a:rPr>
              <a:t>下段の横スクロールバーで「変更後」の点数を確認します。</a:t>
            </a:r>
            <a:endParaRPr lang="en-US" altLang="ja-JP" sz="1100" dirty="0">
              <a:latin typeface="ＭＳ 明朝" panose="02020609040205080304" pitchFamily="17" charset="-128"/>
              <a:ea typeface="ＭＳ 明朝" panose="02020609040205080304" pitchFamily="17" charset="-128"/>
            </a:endParaRPr>
          </a:p>
        </p:txBody>
      </p:sp>
      <p:sp>
        <p:nvSpPr>
          <p:cNvPr id="37" name="テキスト ボックス 21">
            <a:extLst>
              <a:ext uri="{FF2B5EF4-FFF2-40B4-BE49-F238E27FC236}">
                <a16:creationId xmlns:a16="http://schemas.microsoft.com/office/drawing/2014/main" id="{19EA12E8-2A7F-E8CC-E0E2-057FBA83B34B}"/>
              </a:ext>
            </a:extLst>
          </p:cNvPr>
          <p:cNvSpPr txBox="1"/>
          <p:nvPr/>
        </p:nvSpPr>
        <p:spPr>
          <a:xfrm>
            <a:off x="5480400" y="3031824"/>
            <a:ext cx="389850" cy="338554"/>
          </a:xfrm>
          <a:prstGeom prst="rect">
            <a:avLst/>
          </a:prstGeom>
          <a:noFill/>
        </p:spPr>
        <p:txBody>
          <a:bodyPr wrap="none" rtlCol="0">
            <a:spAutoFit/>
          </a:bodyPr>
          <a:lstStyle/>
          <a:p>
            <a:r>
              <a:rPr kumimoji="1" lang="ja-JP" altLang="en-US" sz="1600" dirty="0">
                <a:solidFill>
                  <a:srgbClr val="FF0000"/>
                </a:solidFill>
              </a:rPr>
              <a:t>①</a:t>
            </a:r>
          </a:p>
        </p:txBody>
      </p:sp>
      <p:graphicFrame>
        <p:nvGraphicFramePr>
          <p:cNvPr id="38" name="オブジェクト 21">
            <a:extLst>
              <a:ext uri="{FF2B5EF4-FFF2-40B4-BE49-F238E27FC236}">
                <a16:creationId xmlns:a16="http://schemas.microsoft.com/office/drawing/2014/main" id="{8995565F-28C4-8D04-7A73-77290D0B139A}"/>
              </a:ext>
            </a:extLst>
          </p:cNvPr>
          <p:cNvGraphicFramePr>
            <a:graphicFrameLocks noChangeAspect="1"/>
          </p:cNvGraphicFramePr>
          <p:nvPr>
            <p:extLst>
              <p:ext uri="{D42A27DB-BD31-4B8C-83A1-F6EECF244321}">
                <p14:modId xmlns:p14="http://schemas.microsoft.com/office/powerpoint/2010/main" val="1343962638"/>
              </p:ext>
            </p:extLst>
          </p:nvPr>
        </p:nvGraphicFramePr>
        <p:xfrm>
          <a:off x="4406537" y="6509450"/>
          <a:ext cx="2259874" cy="171354"/>
        </p:xfrm>
        <a:graphic>
          <a:graphicData uri="http://schemas.openxmlformats.org/presentationml/2006/ole">
            <mc:AlternateContent xmlns:mc="http://schemas.openxmlformats.org/markup-compatibility/2006">
              <mc:Choice xmlns:v="urn:schemas-microsoft-com:vml" Requires="v">
                <p:oleObj r:id="rId4" imgW="3898080" imgH="545760" progId="">
                  <p:embed/>
                </p:oleObj>
              </mc:Choice>
              <mc:Fallback>
                <p:oleObj r:id="rId4" imgW="3898080" imgH="545760" progId="">
                  <p:embed/>
                  <p:pic>
                    <p:nvPicPr>
                      <p:cNvPr id="38" name="オブジェクト 21">
                        <a:extLst>
                          <a:ext uri="{FF2B5EF4-FFF2-40B4-BE49-F238E27FC236}">
                            <a16:creationId xmlns:a16="http://schemas.microsoft.com/office/drawing/2014/main" id="{8995565F-28C4-8D04-7A73-77290D0B139A}"/>
                          </a:ext>
                        </a:extLst>
                      </p:cNvPr>
                      <p:cNvPicPr/>
                      <p:nvPr/>
                    </p:nvPicPr>
                    <p:blipFill>
                      <a:blip r:embed="rId5"/>
                      <a:stretch>
                        <a:fillRect/>
                      </a:stretch>
                    </p:blipFill>
                    <p:spPr>
                      <a:xfrm>
                        <a:off x="4406537" y="6509450"/>
                        <a:ext cx="2259874" cy="171354"/>
                      </a:xfrm>
                      <a:prstGeom prst="rect">
                        <a:avLst/>
                      </a:prstGeom>
                    </p:spPr>
                  </p:pic>
                </p:oleObj>
              </mc:Fallback>
            </mc:AlternateContent>
          </a:graphicData>
        </a:graphic>
      </p:graphicFrame>
      <p:sp>
        <p:nvSpPr>
          <p:cNvPr id="39" name="テキスト ボックス 27">
            <a:extLst>
              <a:ext uri="{FF2B5EF4-FFF2-40B4-BE49-F238E27FC236}">
                <a16:creationId xmlns:a16="http://schemas.microsoft.com/office/drawing/2014/main" id="{5C104AC6-2872-8313-764C-E4C65659ADA2}"/>
              </a:ext>
            </a:extLst>
          </p:cNvPr>
          <p:cNvSpPr txBox="1"/>
          <p:nvPr/>
        </p:nvSpPr>
        <p:spPr>
          <a:xfrm>
            <a:off x="5212913" y="6644669"/>
            <a:ext cx="1140056" cy="261610"/>
          </a:xfrm>
          <a:prstGeom prst="rect">
            <a:avLst/>
          </a:prstGeom>
          <a:noFill/>
        </p:spPr>
        <p:txBody>
          <a:bodyPr wrap="none" rtlCol="0">
            <a:spAutoFit/>
          </a:bodyPr>
          <a:lstStyle/>
          <a:p>
            <a:r>
              <a:rPr lang="ja-JP" altLang="en-US" sz="1100" dirty="0">
                <a:solidFill>
                  <a:srgbClr val="FF0000"/>
                </a:solidFill>
                <a:latin typeface="ＭＳ 明朝" panose="02020609040205080304" pitchFamily="17" charset="-128"/>
                <a:ea typeface="ＭＳ 明朝" panose="02020609040205080304" pitchFamily="17" charset="-128"/>
              </a:rPr>
              <a:t>③ </a:t>
            </a:r>
            <a:r>
              <a:rPr kumimoji="1" lang="ja-JP" altLang="en-US" sz="1100" dirty="0">
                <a:solidFill>
                  <a:srgbClr val="FF0000"/>
                </a:solidFill>
              </a:rPr>
              <a:t>変更後 情報</a:t>
            </a:r>
          </a:p>
        </p:txBody>
      </p:sp>
      <p:sp>
        <p:nvSpPr>
          <p:cNvPr id="3" name="テキスト ボックス 4">
            <a:extLst>
              <a:ext uri="{FF2B5EF4-FFF2-40B4-BE49-F238E27FC236}">
                <a16:creationId xmlns:a16="http://schemas.microsoft.com/office/drawing/2014/main" id="{D3FC428A-5B19-65E5-52BE-5ECDF26999D1}"/>
              </a:ext>
            </a:extLst>
          </p:cNvPr>
          <p:cNvSpPr txBox="1"/>
          <p:nvPr/>
        </p:nvSpPr>
        <p:spPr>
          <a:xfrm>
            <a:off x="1104093" y="6887229"/>
            <a:ext cx="6187576" cy="3061416"/>
          </a:xfrm>
          <a:prstGeom prst="rect">
            <a:avLst/>
          </a:prstGeom>
          <a:noFill/>
        </p:spPr>
        <p:txBody>
          <a:bodyPr wrap="square">
            <a:spAutoFit/>
          </a:bodyPr>
          <a:lstStyle/>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② </a:t>
            </a:r>
            <a:r>
              <a:rPr lang="ja-JP" altLang="en-US" sz="1200" dirty="0">
                <a:latin typeface="ＭＳ 明朝" panose="02020609040205080304" pitchFamily="17" charset="-128"/>
                <a:ea typeface="ＭＳ 明朝" panose="02020609040205080304" pitchFamily="17" charset="-128"/>
              </a:rPr>
              <a:t>現在（点数）情報</a:t>
            </a: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ja-JP" altLang="en-US" sz="1200" dirty="0">
                <a:latin typeface="ＭＳ 明朝" panose="02020609040205080304" pitchFamily="17" charset="-128"/>
                <a:ea typeface="ＭＳ 明朝" panose="02020609040205080304" pitchFamily="17" charset="-128"/>
              </a:rPr>
              <a:t>点数</a:t>
            </a:r>
            <a:r>
              <a:rPr lang="en-US" altLang="ja-JP" sz="1200" dirty="0">
                <a:latin typeface="ＭＳ 明朝" panose="02020609040205080304" pitchFamily="17" charset="-128"/>
                <a:ea typeface="ＭＳ 明朝" panose="02020609040205080304" pitchFamily="17" charset="-128"/>
              </a:rPr>
              <a:t>(a)</a:t>
            </a:r>
            <a:r>
              <a:rPr lang="ja-JP" altLang="en-US" sz="1200" dirty="0">
                <a:latin typeface="ＭＳ 明朝" panose="02020609040205080304" pitchFamily="17" charset="-128"/>
                <a:ea typeface="ＭＳ 明朝" panose="02020609040205080304" pitchFamily="17" charset="-128"/>
              </a:rPr>
              <a:t>：現在の点数</a:t>
            </a:r>
          </a:p>
          <a:p>
            <a:pPr>
              <a:lnSpc>
                <a:spcPct val="125000"/>
              </a:lnSpc>
            </a:pPr>
            <a:r>
              <a:rPr lang="ja-JP" altLang="en-US" sz="1200" dirty="0">
                <a:latin typeface="ＭＳ 明朝" panose="02020609040205080304" pitchFamily="17" charset="-128"/>
                <a:ea typeface="ＭＳ 明朝" panose="02020609040205080304" pitchFamily="17" charset="-128"/>
              </a:rPr>
              <a:t>生活</a:t>
            </a:r>
            <a:r>
              <a:rPr lang="en-US" altLang="ja-JP" sz="1200" dirty="0">
                <a:latin typeface="ＭＳ 明朝" panose="02020609040205080304" pitchFamily="17" charset="-128"/>
                <a:ea typeface="ＭＳ 明朝" panose="02020609040205080304" pitchFamily="17" charset="-128"/>
              </a:rPr>
              <a:t>(b)</a:t>
            </a:r>
            <a:r>
              <a:rPr lang="ja-JP" altLang="en-US" sz="1200" dirty="0">
                <a:latin typeface="ＭＳ 明朝" panose="02020609040205080304" pitchFamily="17" charset="-128"/>
                <a:ea typeface="ＭＳ 明朝" panose="02020609040205080304" pitchFamily="17" charset="-128"/>
              </a:rPr>
              <a:t>：現在の生活習慣病管理料の点数</a:t>
            </a:r>
          </a:p>
          <a:p>
            <a:pPr>
              <a:lnSpc>
                <a:spcPct val="125000"/>
              </a:lnSpc>
            </a:pPr>
            <a:r>
              <a:rPr lang="en-US" altLang="ja-JP" sz="1200" dirty="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６月より前は生活習慣病管理料</a:t>
            </a:r>
          </a:p>
          <a:p>
            <a:pPr>
              <a:lnSpc>
                <a:spcPct val="125000"/>
              </a:lnSpc>
            </a:pPr>
            <a:r>
              <a:rPr lang="en-US" altLang="ja-JP" sz="1200" dirty="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６月以降は生活習慣病管理料（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）または生活習慣病管理料（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）の点数</a:t>
            </a:r>
          </a:p>
          <a:p>
            <a:pPr>
              <a:lnSpc>
                <a:spcPct val="125000"/>
              </a:lnSpc>
            </a:pPr>
            <a:r>
              <a:rPr lang="ja-JP" altLang="en-US" sz="1200" dirty="0">
                <a:latin typeface="ＭＳ 明朝" panose="02020609040205080304" pitchFamily="17" charset="-128"/>
                <a:ea typeface="ＭＳ 明朝" panose="02020609040205080304" pitchFamily="17" charset="-128"/>
              </a:rPr>
              <a:t>特疾</a:t>
            </a:r>
            <a:r>
              <a:rPr lang="en-US" altLang="ja-JP" sz="1200" dirty="0">
                <a:latin typeface="ＭＳ 明朝" panose="02020609040205080304" pitchFamily="17" charset="-128"/>
                <a:ea typeface="ＭＳ 明朝" panose="02020609040205080304" pitchFamily="17" charset="-128"/>
              </a:rPr>
              <a:t>(c)</a:t>
            </a:r>
            <a:r>
              <a:rPr lang="ja-JP" altLang="en-US" sz="1200" dirty="0">
                <a:latin typeface="ＭＳ 明朝" panose="02020609040205080304" pitchFamily="17" charset="-128"/>
                <a:ea typeface="ＭＳ 明朝" panose="02020609040205080304" pitchFamily="17" charset="-128"/>
              </a:rPr>
              <a:t>：特定疾患療養管理料の点数</a:t>
            </a:r>
          </a:p>
          <a:p>
            <a:pPr>
              <a:lnSpc>
                <a:spcPct val="125000"/>
              </a:lnSpc>
            </a:pPr>
            <a:r>
              <a:rPr lang="ja-JP" altLang="en-US" sz="1200" dirty="0">
                <a:latin typeface="ＭＳ 明朝" panose="02020609040205080304" pitchFamily="17" charset="-128"/>
                <a:ea typeface="ＭＳ 明朝" panose="02020609040205080304" pitchFamily="17" charset="-128"/>
              </a:rPr>
              <a:t>特処</a:t>
            </a:r>
            <a:r>
              <a:rPr lang="en-US" altLang="ja-JP" sz="1200" dirty="0">
                <a:latin typeface="ＭＳ 明朝" panose="02020609040205080304" pitchFamily="17" charset="-128"/>
                <a:ea typeface="ＭＳ 明朝" panose="02020609040205080304" pitchFamily="17" charset="-128"/>
              </a:rPr>
              <a:t>(d)</a:t>
            </a:r>
            <a:r>
              <a:rPr lang="ja-JP" altLang="en-US" sz="1200" dirty="0">
                <a:latin typeface="ＭＳ 明朝" panose="02020609040205080304" pitchFamily="17" charset="-128"/>
                <a:ea typeface="ＭＳ 明朝" panose="02020609040205080304" pitchFamily="17" charset="-128"/>
              </a:rPr>
              <a:t>：特定疾患処方管理加算１または特定疾患処方管理加算２の点数</a:t>
            </a:r>
          </a:p>
          <a:p>
            <a:pPr>
              <a:lnSpc>
                <a:spcPct val="125000"/>
              </a:lnSpc>
            </a:pPr>
            <a:r>
              <a:rPr lang="ja-JP" altLang="en-US" sz="1200" dirty="0">
                <a:latin typeface="ＭＳ 明朝" panose="02020609040205080304" pitchFamily="17" charset="-128"/>
                <a:ea typeface="ＭＳ 明朝" panose="02020609040205080304" pitchFamily="17" charset="-128"/>
              </a:rPr>
              <a:t>外管</a:t>
            </a:r>
            <a:r>
              <a:rPr lang="en-US" altLang="ja-JP" sz="1200" dirty="0">
                <a:latin typeface="ＭＳ 明朝" panose="02020609040205080304" pitchFamily="17" charset="-128"/>
                <a:ea typeface="ＭＳ 明朝" panose="02020609040205080304" pitchFamily="17" charset="-128"/>
              </a:rPr>
              <a:t>(e)</a:t>
            </a:r>
            <a:r>
              <a:rPr lang="ja-JP" altLang="en-US" sz="1200" dirty="0">
                <a:latin typeface="ＭＳ 明朝" panose="02020609040205080304" pitchFamily="17" charset="-128"/>
                <a:ea typeface="ＭＳ 明朝" panose="02020609040205080304" pitchFamily="17" charset="-128"/>
              </a:rPr>
              <a:t>：包括対象となる外来管理加算の点数＝生活習慣病管理料（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a:t>
            </a: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en-US" altLang="ja-JP" sz="1200" dirty="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）と同一算定日の外来管理加算の点数。</a:t>
            </a:r>
            <a:r>
              <a:rPr lang="en-US" altLang="ja-JP" sz="1200" dirty="0">
                <a:latin typeface="ＭＳ 明朝" panose="02020609040205080304" pitchFamily="17" charset="-128"/>
                <a:ea typeface="ＭＳ 明朝" panose="02020609040205080304" pitchFamily="17" charset="-128"/>
              </a:rPr>
              <a:t>0</a:t>
            </a:r>
            <a:r>
              <a:rPr lang="ja-JP" altLang="en-US" sz="1200" dirty="0">
                <a:latin typeface="ＭＳ 明朝" panose="02020609040205080304" pitchFamily="17" charset="-128"/>
                <a:ea typeface="ＭＳ 明朝" panose="02020609040205080304" pitchFamily="17" charset="-128"/>
              </a:rPr>
              <a:t>（空欄）もしくは</a:t>
            </a:r>
            <a:r>
              <a:rPr lang="en-US" altLang="ja-JP" sz="1200" dirty="0">
                <a:latin typeface="ＭＳ 明朝" panose="02020609040205080304" pitchFamily="17" charset="-128"/>
                <a:ea typeface="ＭＳ 明朝" panose="02020609040205080304" pitchFamily="17" charset="-128"/>
              </a:rPr>
              <a:t>52</a:t>
            </a:r>
            <a:r>
              <a:rPr lang="ja-JP" altLang="en-US" sz="1200" dirty="0">
                <a:latin typeface="ＭＳ 明朝" panose="02020609040205080304" pitchFamily="17" charset="-128"/>
                <a:ea typeface="ＭＳ 明朝" panose="02020609040205080304" pitchFamily="17" charset="-128"/>
              </a:rPr>
              <a:t>	</a:t>
            </a:r>
          </a:p>
          <a:p>
            <a:pPr>
              <a:lnSpc>
                <a:spcPct val="125000"/>
              </a:lnSpc>
            </a:pPr>
            <a:r>
              <a:rPr lang="ja-JP" altLang="en-US" sz="1200" dirty="0">
                <a:latin typeface="ＭＳ 明朝" panose="02020609040205080304" pitchFamily="17" charset="-128"/>
                <a:ea typeface="ＭＳ 明朝" panose="02020609040205080304" pitchFamily="17" charset="-128"/>
              </a:rPr>
              <a:t>医管</a:t>
            </a:r>
            <a:r>
              <a:rPr lang="en-US" altLang="ja-JP" sz="1200" dirty="0">
                <a:latin typeface="ＭＳ 明朝" panose="02020609040205080304" pitchFamily="17" charset="-128"/>
                <a:ea typeface="ＭＳ 明朝" panose="02020609040205080304" pitchFamily="17" charset="-128"/>
              </a:rPr>
              <a:t>(f)</a:t>
            </a:r>
            <a:r>
              <a:rPr lang="ja-JP" altLang="en-US" sz="1200" dirty="0">
                <a:latin typeface="ＭＳ 明朝" panose="02020609040205080304" pitchFamily="17" charset="-128"/>
                <a:ea typeface="ＭＳ 明朝" panose="02020609040205080304" pitchFamily="17" charset="-128"/>
              </a:rPr>
              <a:t>：医学管理の点数。包括対象と包括対象場外の点数を含む</a:t>
            </a:r>
          </a:p>
          <a:p>
            <a:pPr>
              <a:lnSpc>
                <a:spcPct val="125000"/>
              </a:lnSpc>
            </a:pPr>
            <a:r>
              <a:rPr lang="ja-JP" altLang="en-US" sz="1200" dirty="0">
                <a:latin typeface="ＭＳ 明朝" panose="02020609040205080304" pitchFamily="17" charset="-128"/>
                <a:ea typeface="ＭＳ 明朝" panose="02020609040205080304" pitchFamily="17" charset="-128"/>
              </a:rPr>
              <a:t>注射</a:t>
            </a:r>
            <a:r>
              <a:rPr lang="en-US" altLang="ja-JP" sz="1200" dirty="0">
                <a:latin typeface="ＭＳ 明朝" panose="02020609040205080304" pitchFamily="17" charset="-128"/>
                <a:ea typeface="ＭＳ 明朝" panose="02020609040205080304" pitchFamily="17" charset="-128"/>
              </a:rPr>
              <a:t>(g)</a:t>
            </a:r>
            <a:r>
              <a:rPr lang="ja-JP" altLang="en-US" sz="1200" dirty="0">
                <a:latin typeface="ＭＳ 明朝" panose="02020609040205080304" pitchFamily="17" charset="-128"/>
                <a:ea typeface="ＭＳ 明朝" panose="02020609040205080304" pitchFamily="17" charset="-128"/>
              </a:rPr>
              <a:t>：注射の点数			</a:t>
            </a:r>
          </a:p>
          <a:p>
            <a:pPr>
              <a:lnSpc>
                <a:spcPct val="125000"/>
              </a:lnSpc>
            </a:pPr>
            <a:r>
              <a:rPr lang="ja-JP" altLang="en-US" sz="1200" dirty="0">
                <a:latin typeface="ＭＳ 明朝" panose="02020609040205080304" pitchFamily="17" charset="-128"/>
                <a:ea typeface="ＭＳ 明朝" panose="02020609040205080304" pitchFamily="17" charset="-128"/>
              </a:rPr>
              <a:t>検査</a:t>
            </a:r>
            <a:r>
              <a:rPr lang="en-US" altLang="ja-JP" sz="1200" dirty="0">
                <a:latin typeface="ＭＳ 明朝" panose="02020609040205080304" pitchFamily="17" charset="-128"/>
                <a:ea typeface="ＭＳ 明朝" panose="02020609040205080304" pitchFamily="17" charset="-128"/>
              </a:rPr>
              <a:t>(h)</a:t>
            </a:r>
            <a:r>
              <a:rPr lang="ja-JP" altLang="en-US" sz="1200" dirty="0">
                <a:latin typeface="ＭＳ 明朝" panose="02020609040205080304" pitchFamily="17" charset="-128"/>
                <a:ea typeface="ＭＳ 明朝" panose="02020609040205080304" pitchFamily="17" charset="-128"/>
              </a:rPr>
              <a:t>：検査、病理診断の点数		</a:t>
            </a:r>
          </a:p>
          <a:p>
            <a:pPr>
              <a:lnSpc>
                <a:spcPct val="125000"/>
              </a:lnSpc>
            </a:pPr>
            <a:r>
              <a:rPr lang="ja-JP" altLang="en-US" sz="1200" dirty="0">
                <a:latin typeface="ＭＳ 明朝" panose="02020609040205080304" pitchFamily="17" charset="-128"/>
                <a:ea typeface="ＭＳ 明朝" panose="02020609040205080304" pitchFamily="17" charset="-128"/>
              </a:rPr>
              <a:t>外デ</a:t>
            </a:r>
            <a:r>
              <a:rPr lang="en-US" altLang="ja-JP" sz="1200" dirty="0">
                <a:latin typeface="ＭＳ 明朝" panose="02020609040205080304" pitchFamily="17" charset="-128"/>
                <a:ea typeface="ＭＳ 明朝" panose="02020609040205080304" pitchFamily="17" charset="-128"/>
              </a:rPr>
              <a:t>(</a:t>
            </a:r>
            <a:r>
              <a:rPr lang="en-US" altLang="ja-JP" sz="1200" dirty="0" err="1">
                <a:latin typeface="ＭＳ 明朝" panose="02020609040205080304" pitchFamily="17" charset="-128"/>
                <a:ea typeface="ＭＳ 明朝" panose="02020609040205080304" pitchFamily="17" charset="-128"/>
              </a:rPr>
              <a:t>i</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：現在の外来データ提出加算の点数</a:t>
            </a:r>
            <a:endParaRPr lang="en-US" altLang="ja-JP" sz="1200" dirty="0">
              <a:latin typeface="ＭＳ 明朝" panose="02020609040205080304" pitchFamily="17" charset="-128"/>
              <a:ea typeface="ＭＳ 明朝" panose="02020609040205080304" pitchFamily="17" charset="-128"/>
            </a:endParaRPr>
          </a:p>
        </p:txBody>
      </p:sp>
      <p:cxnSp>
        <p:nvCxnSpPr>
          <p:cNvPr id="19" name="직선 화살표 연결선 18">
            <a:extLst>
              <a:ext uri="{FF2B5EF4-FFF2-40B4-BE49-F238E27FC236}">
                <a16:creationId xmlns:a16="http://schemas.microsoft.com/office/drawing/2014/main" id="{2B35DF1B-958A-B7FE-A5DF-0D52EC7A6DC3}"/>
              </a:ext>
            </a:extLst>
          </p:cNvPr>
          <p:cNvCxnSpPr>
            <a:cxnSpLocks/>
          </p:cNvCxnSpPr>
          <p:nvPr/>
        </p:nvCxnSpPr>
        <p:spPr>
          <a:xfrm>
            <a:off x="5145443" y="3216338"/>
            <a:ext cx="193577" cy="140328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61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69907CE-4F7F-4216-8AF7-CD1BAF686950}"/>
              </a:ext>
            </a:extLst>
          </p:cNvPr>
          <p:cNvSpPr/>
          <p:nvPr/>
        </p:nvSpPr>
        <p:spPr>
          <a:xfrm>
            <a:off x="1568303" y="3420618"/>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2">
            <a:extLst>
              <a:ext uri="{FF2B5EF4-FFF2-40B4-BE49-F238E27FC236}">
                <a16:creationId xmlns:a16="http://schemas.microsoft.com/office/drawing/2014/main" id="{E8E4B607-E9EF-3E32-F6E0-9C6CCD0D3990}"/>
              </a:ext>
            </a:extLst>
          </p:cNvPr>
          <p:cNvSpPr/>
          <p:nvPr/>
        </p:nvSpPr>
        <p:spPr>
          <a:xfrm>
            <a:off x="1179014" y="708964"/>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算定リスト</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5" name="テキスト ボックス 4">
            <a:extLst>
              <a:ext uri="{FF2B5EF4-FFF2-40B4-BE49-F238E27FC236}">
                <a16:creationId xmlns:a16="http://schemas.microsoft.com/office/drawing/2014/main" id="{6D653185-1301-7588-F087-131A100C8D5D}"/>
              </a:ext>
            </a:extLst>
          </p:cNvPr>
          <p:cNvSpPr txBox="1"/>
          <p:nvPr/>
        </p:nvSpPr>
        <p:spPr>
          <a:xfrm>
            <a:off x="1079999" y="1007848"/>
            <a:ext cx="6187576" cy="6293069"/>
          </a:xfrm>
          <a:prstGeom prst="rect">
            <a:avLst/>
          </a:prstGeom>
          <a:noFill/>
        </p:spPr>
        <p:txBody>
          <a:bodyPr wrap="square">
            <a:spAutoFit/>
          </a:bodyPr>
          <a:lstStyle/>
          <a:p>
            <a:pPr>
              <a:lnSpc>
                <a:spcPct val="125000"/>
              </a:lnSpc>
            </a:pPr>
            <a:r>
              <a:rPr lang="ja-JP" altLang="en-US" sz="1200" dirty="0">
                <a:solidFill>
                  <a:srgbClr val="FF0000"/>
                </a:solidFill>
                <a:latin typeface="ＭＳ 明朝" panose="02020609040205080304" pitchFamily="17" charset="-128"/>
                <a:ea typeface="ＭＳ 明朝" panose="02020609040205080304" pitchFamily="17" charset="-128"/>
              </a:rPr>
              <a:t>③</a:t>
            </a:r>
            <a:r>
              <a:rPr lang="ja-JP" altLang="en-US" sz="1200" dirty="0">
                <a:latin typeface="ＭＳ 明朝" panose="02020609040205080304" pitchFamily="17" charset="-128"/>
                <a:ea typeface="ＭＳ 明朝" panose="02020609040205080304" pitchFamily="17" charset="-128"/>
              </a:rPr>
              <a:t> 変更後 情報 </a:t>
            </a: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ja-JP" altLang="en-US" sz="1200" dirty="0">
                <a:latin typeface="ＭＳ 明朝" panose="02020609040205080304" pitchFamily="17" charset="-128"/>
                <a:ea typeface="ＭＳ 明朝" panose="02020609040205080304" pitchFamily="17" charset="-128"/>
              </a:rPr>
              <a:t>点数</a:t>
            </a:r>
            <a:r>
              <a:rPr lang="en-US" altLang="ja-JP" sz="1200" dirty="0">
                <a:latin typeface="ＭＳ 明朝" panose="02020609040205080304" pitchFamily="17" charset="-128"/>
                <a:ea typeface="ＭＳ 明朝" panose="02020609040205080304" pitchFamily="17" charset="-128"/>
              </a:rPr>
              <a:t>(j)</a:t>
            </a:r>
            <a:r>
              <a:rPr lang="ja-JP" altLang="en-US" sz="1200" dirty="0">
                <a:latin typeface="ＭＳ 明朝" panose="02020609040205080304" pitchFamily="17" charset="-128"/>
                <a:ea typeface="ＭＳ 明朝" panose="02020609040205080304" pitchFamily="17" charset="-128"/>
              </a:rPr>
              <a:t>：変更後の点数								</a:t>
            </a:r>
          </a:p>
          <a:p>
            <a:pPr>
              <a:lnSpc>
                <a:spcPct val="125000"/>
              </a:lnSpc>
            </a:pPr>
            <a:r>
              <a:rPr lang="ja-JP" altLang="en-US" sz="1200" dirty="0">
                <a:latin typeface="ＭＳ 明朝" panose="02020609040205080304" pitchFamily="17" charset="-128"/>
                <a:ea typeface="ＭＳ 明朝" panose="02020609040205080304" pitchFamily="17" charset="-128"/>
              </a:rPr>
              <a:t>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：変更後の生活習慣病管理料（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）もしくは生活習慣病管理料（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）の点数	</a:t>
            </a:r>
          </a:p>
          <a:p>
            <a:pPr>
              <a:lnSpc>
                <a:spcPct val="125000"/>
              </a:lnSpc>
            </a:pPr>
            <a:r>
              <a:rPr lang="ja-JP" altLang="en-US" sz="1200" dirty="0">
                <a:latin typeface="ＭＳ 明朝" panose="02020609040205080304" pitchFamily="17" charset="-128"/>
                <a:ea typeface="ＭＳ 明朝" panose="02020609040205080304" pitchFamily="17" charset="-128"/>
              </a:rPr>
              <a:t>外デ</a:t>
            </a:r>
            <a:r>
              <a:rPr lang="en-US" altLang="ja-JP" sz="1200" dirty="0">
                <a:latin typeface="ＭＳ 明朝" panose="02020609040205080304" pitchFamily="17" charset="-128"/>
                <a:ea typeface="ＭＳ 明朝" panose="02020609040205080304" pitchFamily="17" charset="-128"/>
              </a:rPr>
              <a:t>(l)</a:t>
            </a:r>
            <a:r>
              <a:rPr lang="ja-JP" altLang="en-US" sz="1200" dirty="0">
                <a:latin typeface="ＭＳ 明朝" panose="02020609040205080304" pitchFamily="17" charset="-128"/>
                <a:ea typeface="ＭＳ 明朝" panose="02020609040205080304" pitchFamily="17" charset="-128"/>
              </a:rPr>
              <a:t>：変更後の外来データ提出加算の点数	</a:t>
            </a:r>
          </a:p>
          <a:p>
            <a:pPr>
              <a:lnSpc>
                <a:spcPct val="125000"/>
              </a:lnSpc>
            </a:pPr>
            <a:r>
              <a:rPr lang="ja-JP" altLang="en-US" sz="1200" dirty="0">
                <a:latin typeface="ＭＳ 明朝" panose="02020609040205080304" pitchFamily="17" charset="-128"/>
                <a:ea typeface="ＭＳ 明朝" panose="02020609040205080304" pitchFamily="17" charset="-128"/>
              </a:rPr>
              <a:t>差額（円）：差額金額（円）		</a:t>
            </a:r>
          </a:p>
          <a:p>
            <a:pPr>
              <a:lnSpc>
                <a:spcPct val="125000"/>
              </a:lnSpc>
            </a:pPr>
            <a:r>
              <a:rPr lang="ja-JP" altLang="en-US" sz="1200" dirty="0">
                <a:latin typeface="ＭＳ 明朝" panose="02020609040205080304" pitchFamily="17" charset="-128"/>
                <a:ea typeface="ＭＳ 明朝" panose="02020609040205080304" pitchFamily="17" charset="-128"/>
              </a:rPr>
              <a:t>負担（円）：差額の負担金額（円）</a:t>
            </a:r>
            <a:endParaRPr lang="en-US" altLang="ja-JP" sz="1200" dirty="0">
              <a:latin typeface="ＭＳ 明朝" panose="02020609040205080304" pitchFamily="17" charset="-128"/>
              <a:ea typeface="ＭＳ 明朝" panose="02020609040205080304" pitchFamily="17" charset="-128"/>
            </a:endParaRPr>
          </a:p>
          <a:p>
            <a:pPr>
              <a:lnSpc>
                <a:spcPct val="125000"/>
              </a:lnSpc>
            </a:pP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ja-JP" altLang="en-US" sz="1200" dirty="0">
                <a:latin typeface="ＭＳ 明朝" panose="02020609040205080304" pitchFamily="17" charset="-128"/>
                <a:ea typeface="ＭＳ 明朝" panose="02020609040205080304" pitchFamily="17" charset="-128"/>
              </a:rPr>
              <a:t>⦿ 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の場合、				</a:t>
            </a:r>
          </a:p>
          <a:p>
            <a:pPr>
              <a:lnSpc>
                <a:spcPct val="125000"/>
              </a:lnSpc>
            </a:pPr>
            <a:r>
              <a:rPr lang="ja-JP" altLang="en-US" sz="1200" dirty="0">
                <a:latin typeface="ＭＳ 明朝" panose="02020609040205080304" pitchFamily="17" charset="-128"/>
                <a:ea typeface="ＭＳ 明朝" panose="02020609040205080304" pitchFamily="17" charset="-128"/>
              </a:rPr>
              <a:t>点数</a:t>
            </a:r>
            <a:r>
              <a:rPr lang="en-US" altLang="ja-JP" sz="1200" dirty="0">
                <a:latin typeface="ＭＳ 明朝" panose="02020609040205080304" pitchFamily="17" charset="-128"/>
                <a:ea typeface="ＭＳ 明朝" panose="02020609040205080304" pitchFamily="17" charset="-128"/>
              </a:rPr>
              <a:t>(j)= a-(</a:t>
            </a:r>
            <a:r>
              <a:rPr lang="en-US" altLang="ja-JP" sz="1200" dirty="0" err="1">
                <a:latin typeface="ＭＳ 明朝" panose="02020609040205080304" pitchFamily="17" charset="-128"/>
                <a:ea typeface="ＭＳ 明朝" panose="02020609040205080304" pitchFamily="17" charset="-128"/>
              </a:rPr>
              <a:t>b+c+d+e</a:t>
            </a:r>
            <a:r>
              <a:rPr lang="en-US" altLang="ja-JP" sz="1200" dirty="0">
                <a:latin typeface="ＭＳ 明朝" panose="02020609040205080304" pitchFamily="17" charset="-128"/>
                <a:ea typeface="ＭＳ 明朝" panose="02020609040205080304" pitchFamily="17" charset="-128"/>
              </a:rPr>
              <a:t>+(f-</a:t>
            </a:r>
            <a:r>
              <a:rPr lang="ja-JP" altLang="en-US" sz="1200" dirty="0">
                <a:latin typeface="ＭＳ 明朝" panose="02020609040205080304" pitchFamily="17" charset="-128"/>
                <a:ea typeface="ＭＳ 明朝" panose="02020609040205080304" pitchFamily="17" charset="-128"/>
              </a:rPr>
              <a:t>包括を除く</a:t>
            </a:r>
            <a:r>
              <a:rPr lang="en-US" altLang="ja-JP" sz="1200" dirty="0">
                <a:latin typeface="ＭＳ 明朝" panose="02020609040205080304" pitchFamily="17" charset="-128"/>
                <a:ea typeface="ＭＳ 明朝" panose="02020609040205080304" pitchFamily="17" charset="-128"/>
              </a:rPr>
              <a:t>2)+</a:t>
            </a:r>
            <a:r>
              <a:rPr lang="en-US" altLang="ja-JP" sz="1200" dirty="0" err="1">
                <a:latin typeface="ＭＳ 明朝" panose="02020609040205080304" pitchFamily="17" charset="-128"/>
                <a:ea typeface="ＭＳ 明朝" panose="02020609040205080304" pitchFamily="17" charset="-128"/>
              </a:rPr>
              <a:t>g+h</a:t>
            </a:r>
            <a:r>
              <a:rPr lang="en-US" altLang="ja-JP" sz="1200" dirty="0">
                <a:latin typeface="ＭＳ 明朝" panose="02020609040205080304" pitchFamily="17" charset="-128"/>
                <a:ea typeface="ＭＳ 明朝" panose="02020609040205080304" pitchFamily="17" charset="-128"/>
              </a:rPr>
              <a:t>)+k	</a:t>
            </a:r>
          </a:p>
          <a:p>
            <a:pPr>
              <a:lnSpc>
                <a:spcPct val="125000"/>
              </a:lnSpc>
            </a:pPr>
            <a:r>
              <a:rPr lang="ja-JP" altLang="en-US" sz="1200" dirty="0">
                <a:latin typeface="ＭＳ 明朝" panose="02020609040205080304" pitchFamily="17" charset="-128"/>
                <a:ea typeface="ＭＳ 明朝" panose="02020609040205080304" pitchFamily="17" charset="-128"/>
              </a:rPr>
              <a:t>特定疾患療養管理料を含む場合、生活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(Ⅱ)(333)</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生活習慣病管理料を含む場合、生活</a:t>
            </a:r>
            <a:r>
              <a:rPr lang="en-US" altLang="ja-JP" sz="1200" dirty="0">
                <a:latin typeface="ＭＳ 明朝" panose="02020609040205080304" pitchFamily="17" charset="-128"/>
                <a:ea typeface="ＭＳ 明朝" panose="02020609040205080304" pitchFamily="17" charset="-128"/>
              </a:rPr>
              <a:t>(k) = </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を含む場合、生活</a:t>
            </a:r>
            <a:r>
              <a:rPr lang="en-US" altLang="ja-JP" sz="1200" dirty="0">
                <a:latin typeface="ＭＳ 明朝" panose="02020609040205080304" pitchFamily="17" charset="-128"/>
                <a:ea typeface="ＭＳ 明朝" panose="02020609040205080304" pitchFamily="17" charset="-128"/>
              </a:rPr>
              <a:t>(k) = </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を含む場合、生活</a:t>
            </a:r>
            <a:r>
              <a:rPr lang="en-US" altLang="ja-JP" sz="1200" dirty="0">
                <a:latin typeface="ＭＳ 明朝" panose="02020609040205080304" pitchFamily="17" charset="-128"/>
                <a:ea typeface="ＭＳ 明朝" panose="02020609040205080304" pitchFamily="17" charset="-128"/>
              </a:rPr>
              <a:t>(k)= </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(Ⅱ)(333)</a:t>
            </a:r>
          </a:p>
          <a:p>
            <a:pPr>
              <a:lnSpc>
                <a:spcPct val="125000"/>
              </a:lnSpc>
            </a:pP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ja-JP" altLang="en-US" sz="1200" dirty="0">
                <a:latin typeface="ＭＳ 明朝" panose="02020609040205080304" pitchFamily="17" charset="-128"/>
                <a:ea typeface="ＭＳ 明朝" panose="02020609040205080304" pitchFamily="17" charset="-128"/>
              </a:rPr>
              <a:t>⦿ 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の場合、				</a:t>
            </a:r>
          </a:p>
          <a:p>
            <a:pPr>
              <a:lnSpc>
                <a:spcPct val="125000"/>
              </a:lnSpc>
            </a:pPr>
            <a:r>
              <a:rPr lang="ja-JP" altLang="en-US" sz="1200" dirty="0">
                <a:latin typeface="ＭＳ 明朝" panose="02020609040205080304" pitchFamily="17" charset="-128"/>
                <a:ea typeface="ＭＳ 明朝" panose="02020609040205080304" pitchFamily="17" charset="-128"/>
              </a:rPr>
              <a:t>点数</a:t>
            </a:r>
            <a:r>
              <a:rPr lang="en-US" altLang="ja-JP" sz="1200" dirty="0">
                <a:latin typeface="ＭＳ 明朝" panose="02020609040205080304" pitchFamily="17" charset="-128"/>
                <a:ea typeface="ＭＳ 明朝" panose="02020609040205080304" pitchFamily="17" charset="-128"/>
              </a:rPr>
              <a:t>(j)= a-(</a:t>
            </a:r>
            <a:r>
              <a:rPr lang="en-US" altLang="ja-JP" sz="1200" dirty="0" err="1">
                <a:latin typeface="ＭＳ 明朝" panose="02020609040205080304" pitchFamily="17" charset="-128"/>
                <a:ea typeface="ＭＳ 明朝" panose="02020609040205080304" pitchFamily="17" charset="-128"/>
              </a:rPr>
              <a:t>b+c+d+e</a:t>
            </a:r>
            <a:r>
              <a:rPr lang="en-US" altLang="ja-JP" sz="1200" dirty="0">
                <a:latin typeface="ＭＳ 明朝" panose="02020609040205080304" pitchFamily="17" charset="-128"/>
                <a:ea typeface="ＭＳ 明朝" panose="02020609040205080304" pitchFamily="17" charset="-128"/>
              </a:rPr>
              <a:t>+(f-</a:t>
            </a:r>
            <a:r>
              <a:rPr lang="ja-JP" altLang="en-US" sz="1200" dirty="0">
                <a:latin typeface="ＭＳ 明朝" panose="02020609040205080304" pitchFamily="17" charset="-128"/>
                <a:ea typeface="ＭＳ 明朝" panose="02020609040205080304" pitchFamily="17" charset="-128"/>
              </a:rPr>
              <a:t>包括を除く１</a:t>
            </a:r>
            <a:r>
              <a:rPr lang="en-US" altLang="ja-JP" sz="1200" dirty="0">
                <a:latin typeface="ＭＳ 明朝" panose="02020609040205080304" pitchFamily="17" charset="-128"/>
                <a:ea typeface="ＭＳ 明朝" panose="02020609040205080304" pitchFamily="17" charset="-128"/>
              </a:rPr>
              <a:t>)+</a:t>
            </a:r>
            <a:r>
              <a:rPr lang="en-US" altLang="ja-JP" sz="1200" dirty="0" err="1">
                <a:latin typeface="ＭＳ 明朝" panose="02020609040205080304" pitchFamily="17" charset="-128"/>
                <a:ea typeface="ＭＳ 明朝" panose="02020609040205080304" pitchFamily="17" charset="-128"/>
              </a:rPr>
              <a:t>g+h</a:t>
            </a:r>
            <a:r>
              <a:rPr lang="en-US" altLang="ja-JP" sz="1200" dirty="0">
                <a:latin typeface="ＭＳ 明朝" panose="02020609040205080304" pitchFamily="17" charset="-128"/>
                <a:ea typeface="ＭＳ 明朝" panose="02020609040205080304" pitchFamily="17" charset="-128"/>
              </a:rPr>
              <a:t>)+k		</a:t>
            </a:r>
          </a:p>
          <a:p>
            <a:pPr>
              <a:lnSpc>
                <a:spcPct val="125000"/>
              </a:lnSpc>
            </a:pPr>
            <a:r>
              <a:rPr lang="ja-JP" altLang="en-US" sz="1200" dirty="0">
                <a:latin typeface="ＭＳ 明朝" panose="02020609040205080304" pitchFamily="17" charset="-128"/>
                <a:ea typeface="ＭＳ 明朝" panose="02020609040205080304" pitchFamily="17" charset="-128"/>
              </a:rPr>
              <a:t>特定疾患療養管理料を含む場合、 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生活習慣病管理料を含む場合、 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を含む場合、 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を含む場合、 生活</a:t>
            </a:r>
            <a:r>
              <a:rPr lang="en-US" altLang="ja-JP" sz="1200" dirty="0">
                <a:latin typeface="ＭＳ 明朝" panose="02020609040205080304" pitchFamily="17" charset="-128"/>
                <a:ea typeface="ＭＳ 明朝" panose="02020609040205080304" pitchFamily="17" charset="-128"/>
              </a:rPr>
              <a:t>(k)=</a:t>
            </a: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	</a:t>
            </a:r>
          </a:p>
          <a:p>
            <a:pPr>
              <a:lnSpc>
                <a:spcPct val="125000"/>
              </a:lnSpc>
            </a:pPr>
            <a:r>
              <a:rPr lang="en-US" altLang="ja-JP" sz="1200" dirty="0">
                <a:latin typeface="ＭＳ 明朝" panose="02020609040205080304" pitchFamily="17" charset="-128"/>
                <a:ea typeface="ＭＳ 明朝" panose="02020609040205080304" pitchFamily="17" charset="-128"/>
              </a:rPr>
              <a:t>		</a:t>
            </a:r>
          </a:p>
          <a:p>
            <a:pPr>
              <a:lnSpc>
                <a:spcPct val="125000"/>
              </a:lnSpc>
            </a:pP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　プラス優先の場合は </a:t>
            </a:r>
          </a:p>
          <a:p>
            <a:pPr>
              <a:lnSpc>
                <a:spcPct val="125000"/>
              </a:lnSpc>
            </a:pPr>
            <a:r>
              <a:rPr lang="ja-JP" altLang="en-US" sz="1200" dirty="0">
                <a:latin typeface="ＭＳ 明朝" panose="02020609040205080304" pitchFamily="17" charset="-128"/>
                <a:ea typeface="ＭＳ 明朝" panose="02020609040205080304" pitchFamily="17" charset="-128"/>
              </a:rPr>
              <a:t>生活習慣病管理料</a:t>
            </a:r>
            <a:r>
              <a:rPr lang="en-US" altLang="ja-JP" sz="1200" dirty="0">
                <a:latin typeface="ＭＳ 明朝" panose="02020609040205080304" pitchFamily="17" charset="-128"/>
                <a:ea typeface="ＭＳ 明朝" panose="02020609040205080304" pitchFamily="17" charset="-128"/>
              </a:rPr>
              <a:t>(Ⅰ)</a:t>
            </a:r>
            <a:r>
              <a:rPr lang="ja-JP" altLang="en-US" sz="1200" dirty="0">
                <a:latin typeface="ＭＳ 明朝" panose="02020609040205080304" pitchFamily="17" charset="-128"/>
                <a:ea typeface="ＭＳ 明朝" panose="02020609040205080304" pitchFamily="17" charset="-128"/>
              </a:rPr>
              <a:t>と生活習慣病管理料</a:t>
            </a:r>
            <a:r>
              <a:rPr lang="en-US" altLang="ja-JP" sz="1200" dirty="0">
                <a:latin typeface="ＭＳ 明朝" panose="02020609040205080304" pitchFamily="17" charset="-128"/>
                <a:ea typeface="ＭＳ 明朝" panose="02020609040205080304" pitchFamily="17" charset="-128"/>
              </a:rPr>
              <a:t>(Ⅱ)</a:t>
            </a:r>
            <a:r>
              <a:rPr lang="ja-JP" altLang="en-US" sz="1200" dirty="0">
                <a:latin typeface="ＭＳ 明朝" panose="02020609040205080304" pitchFamily="17" charset="-128"/>
                <a:ea typeface="ＭＳ 明朝" panose="02020609040205080304" pitchFamily="17" charset="-128"/>
              </a:rPr>
              <a:t>の高い方の点数を算定します。</a:t>
            </a:r>
            <a:endParaRPr lang="en-US" altLang="ja-JP" sz="1200" dirty="0">
              <a:latin typeface="ＭＳ 明朝" panose="02020609040205080304" pitchFamily="17" charset="-128"/>
              <a:ea typeface="ＭＳ 明朝" panose="02020609040205080304" pitchFamily="17" charset="-128"/>
            </a:endParaRPr>
          </a:p>
          <a:p>
            <a:pPr>
              <a:lnSpc>
                <a:spcPct val="125000"/>
              </a:lnSpc>
            </a:pPr>
            <a:endParaRPr lang="en-US" altLang="ja-JP" sz="1200" dirty="0">
              <a:latin typeface="ＭＳ 明朝" panose="02020609040205080304" pitchFamily="17" charset="-128"/>
              <a:ea typeface="ＭＳ 明朝" panose="02020609040205080304" pitchFamily="17" charset="-128"/>
            </a:endParaRPr>
          </a:p>
          <a:p>
            <a:pPr>
              <a:lnSpc>
                <a:spcPct val="125000"/>
              </a:lnSpc>
            </a:pPr>
            <a:r>
              <a:rPr lang="en-US" altLang="ja-JP" sz="1200" i="1" dirty="0">
                <a:latin typeface="ＭＳ 明朝" panose="02020609040205080304" pitchFamily="17" charset="-128"/>
                <a:ea typeface="ＭＳ 明朝" panose="02020609040205080304" pitchFamily="17" charset="-128"/>
              </a:rPr>
              <a:t>* </a:t>
            </a:r>
            <a:r>
              <a:rPr lang="ja-JP" altLang="en-US" sz="1200" i="1" dirty="0">
                <a:latin typeface="ＭＳ 明朝" panose="02020609040205080304" pitchFamily="17" charset="-128"/>
                <a:ea typeface="ＭＳ 明朝" panose="02020609040205080304" pitchFamily="17" charset="-128"/>
              </a:rPr>
              <a:t>「包括を除く１」 、「包括を除く</a:t>
            </a:r>
            <a:r>
              <a:rPr lang="en-US" altLang="ja-JP" sz="1200" i="1" dirty="0">
                <a:latin typeface="ＭＳ 明朝" panose="02020609040205080304" pitchFamily="17" charset="-128"/>
                <a:ea typeface="ＭＳ 明朝" panose="02020609040205080304" pitchFamily="17" charset="-128"/>
              </a:rPr>
              <a:t>2</a:t>
            </a:r>
            <a:r>
              <a:rPr lang="ja-JP" altLang="en-US" sz="1200" i="1" dirty="0">
                <a:latin typeface="ＭＳ 明朝" panose="02020609040205080304" pitchFamily="17" charset="-128"/>
                <a:ea typeface="ＭＳ 明朝" panose="02020609040205080304" pitchFamily="17" charset="-128"/>
              </a:rPr>
              <a:t>」は （別表１０）を参照 </a:t>
            </a:r>
            <a:endParaRPr lang="en-US" altLang="ja-JP" sz="1200" i="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31171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69907CE-4F7F-4216-8AF7-CD1BAF686950}"/>
              </a:ext>
            </a:extLst>
          </p:cNvPr>
          <p:cNvSpPr/>
          <p:nvPr/>
        </p:nvSpPr>
        <p:spPr>
          <a:xfrm>
            <a:off x="1568303" y="3464169"/>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2EC0BD65-A616-4BD8-A7E7-FA4CFA052271}"/>
              </a:ext>
            </a:extLst>
          </p:cNvPr>
          <p:cNvSpPr/>
          <p:nvPr/>
        </p:nvSpPr>
        <p:spPr>
          <a:xfrm>
            <a:off x="980661" y="3582755"/>
            <a:ext cx="975432" cy="21543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2">
            <a:extLst>
              <a:ext uri="{FF2B5EF4-FFF2-40B4-BE49-F238E27FC236}">
                <a16:creationId xmlns:a16="http://schemas.microsoft.com/office/drawing/2014/main" id="{01568433-E1FB-094C-40E3-BB722BDD40C1}"/>
              </a:ext>
            </a:extLst>
          </p:cNvPr>
          <p:cNvSpPr/>
          <p:nvPr/>
        </p:nvSpPr>
        <p:spPr>
          <a:xfrm>
            <a:off x="1179014" y="708964"/>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「閲覧」と「縦覧」</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pic>
        <p:nvPicPr>
          <p:cNvPr id="7" name="그림 6">
            <a:extLst>
              <a:ext uri="{FF2B5EF4-FFF2-40B4-BE49-F238E27FC236}">
                <a16:creationId xmlns:a16="http://schemas.microsoft.com/office/drawing/2014/main" id="{B28C4C57-AEE7-E15A-9617-FD1941278BF3}"/>
              </a:ext>
            </a:extLst>
          </p:cNvPr>
          <p:cNvPicPr>
            <a:picLocks noChangeAspect="1"/>
          </p:cNvPicPr>
          <p:nvPr/>
        </p:nvPicPr>
        <p:blipFill>
          <a:blip r:embed="rId2"/>
          <a:stretch>
            <a:fillRect/>
          </a:stretch>
        </p:blipFill>
        <p:spPr>
          <a:xfrm>
            <a:off x="1179014" y="1837629"/>
            <a:ext cx="5400000" cy="3585062"/>
          </a:xfrm>
          <a:prstGeom prst="rect">
            <a:avLst/>
          </a:prstGeom>
        </p:spPr>
      </p:pic>
      <p:sp>
        <p:nvSpPr>
          <p:cNvPr id="8" name="テキスト ボックス 16">
            <a:extLst>
              <a:ext uri="{FF2B5EF4-FFF2-40B4-BE49-F238E27FC236}">
                <a16:creationId xmlns:a16="http://schemas.microsoft.com/office/drawing/2014/main" id="{D14D9C41-1AB0-FA88-3141-C7ABA2DB1A7D}"/>
              </a:ext>
            </a:extLst>
          </p:cNvPr>
          <p:cNvSpPr txBox="1"/>
          <p:nvPr/>
        </p:nvSpPr>
        <p:spPr>
          <a:xfrm>
            <a:off x="1179014" y="1082681"/>
            <a:ext cx="5400000" cy="680186"/>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算定リストから選択された「レセプト」の「縦覧」リストを表示します。</a:t>
            </a:r>
            <a:endParaRPr lang="en-US" altLang="ja-JP" sz="1100" dirty="0">
              <a:latin typeface="Century" panose="02040604050505020304" pitchFamily="18" charset="0"/>
              <a:ea typeface="ＭＳ 明朝" panose="02020609040205080304" pitchFamily="17" charset="-128"/>
            </a:endParaRPr>
          </a:p>
          <a:p>
            <a:pPr>
              <a:lnSpc>
                <a:spcPct val="120000"/>
              </a:lnSpc>
            </a:pPr>
            <a:r>
              <a:rPr lang="ja-JP" altLang="en-US" sz="1100" dirty="0">
                <a:latin typeface="Century" panose="02040604050505020304" pitchFamily="18" charset="0"/>
                <a:ea typeface="ＭＳ 明朝" panose="02020609040205080304" pitchFamily="17" charset="-128"/>
              </a:rPr>
              <a:t>最新月より最大で</a:t>
            </a:r>
            <a:r>
              <a:rPr lang="en-US" altLang="ja-JP" sz="1100" dirty="0">
                <a:latin typeface="Century" panose="02040604050505020304" pitchFamily="18" charset="0"/>
                <a:ea typeface="ＭＳ 明朝" panose="02020609040205080304" pitchFamily="17" charset="-128"/>
              </a:rPr>
              <a:t>12</a:t>
            </a:r>
            <a:r>
              <a:rPr lang="ja-JP" altLang="en-US" sz="1100" dirty="0">
                <a:latin typeface="Century" panose="02040604050505020304" pitchFamily="18" charset="0"/>
                <a:ea typeface="ＭＳ 明朝" panose="02020609040205080304" pitchFamily="17" charset="-128"/>
              </a:rPr>
              <a:t>ヶ月のシミュレーション結果が表示されます。該当月の差額の合計が集計される。 </a:t>
            </a:r>
            <a:endParaRPr lang="en-US" altLang="ja-JP" sz="1100" dirty="0">
              <a:latin typeface="ＭＳ 明朝" panose="02020609040205080304" pitchFamily="17" charset="-128"/>
              <a:ea typeface="ＭＳ 明朝" panose="02020609040205080304" pitchFamily="17" charset="-128"/>
            </a:endParaRPr>
          </a:p>
        </p:txBody>
      </p:sp>
      <p:sp>
        <p:nvSpPr>
          <p:cNvPr id="11" name="テキスト ボックス 16">
            <a:extLst>
              <a:ext uri="{FF2B5EF4-FFF2-40B4-BE49-F238E27FC236}">
                <a16:creationId xmlns:a16="http://schemas.microsoft.com/office/drawing/2014/main" id="{C45659BE-B5C9-0CFC-2E76-238B4291FA58}"/>
              </a:ext>
            </a:extLst>
          </p:cNvPr>
          <p:cNvSpPr txBox="1"/>
          <p:nvPr/>
        </p:nvSpPr>
        <p:spPr>
          <a:xfrm>
            <a:off x="1179014" y="5616040"/>
            <a:ext cx="5400000" cy="477054"/>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別の患者の［縦覧］をクリックする。</a:t>
            </a:r>
            <a:endParaRPr lang="en-US" altLang="ja-JP" sz="1100" dirty="0">
              <a:latin typeface="Century" panose="02040604050505020304" pitchFamily="18" charset="0"/>
              <a:ea typeface="ＭＳ 明朝" panose="02020609040205080304" pitchFamily="17" charset="-128"/>
            </a:endParaRPr>
          </a:p>
          <a:p>
            <a:pPr>
              <a:lnSpc>
                <a:spcPct val="120000"/>
              </a:lnSpc>
            </a:pPr>
            <a:r>
              <a:rPr lang="ja-JP" altLang="en-US" sz="1100" dirty="0">
                <a:latin typeface="Century" panose="02040604050505020304" pitchFamily="18" charset="0"/>
                <a:ea typeface="ＭＳ 明朝" panose="02020609040205080304" pitchFamily="17" charset="-128"/>
              </a:rPr>
              <a:t>「縦覧」レセプトリストの中で、該当する「レセプト」を表示します。 </a:t>
            </a:r>
            <a:endParaRPr lang="en-US" altLang="ja-JP" sz="1100" dirty="0">
              <a:latin typeface="ＭＳ 明朝" panose="02020609040205080304" pitchFamily="17" charset="-128"/>
              <a:ea typeface="ＭＳ 明朝" panose="02020609040205080304" pitchFamily="17" charset="-128"/>
            </a:endParaRPr>
          </a:p>
        </p:txBody>
      </p:sp>
      <p:grpSp>
        <p:nvGrpSpPr>
          <p:cNvPr id="14" name="그룹 13">
            <a:extLst>
              <a:ext uri="{FF2B5EF4-FFF2-40B4-BE49-F238E27FC236}">
                <a16:creationId xmlns:a16="http://schemas.microsoft.com/office/drawing/2014/main" id="{2EF1DACF-358C-2D58-0FC5-E67CABA37178}"/>
              </a:ext>
            </a:extLst>
          </p:cNvPr>
          <p:cNvGrpSpPr/>
          <p:nvPr/>
        </p:nvGrpSpPr>
        <p:grpSpPr>
          <a:xfrm>
            <a:off x="1175775" y="6093094"/>
            <a:ext cx="5403239" cy="3564907"/>
            <a:chOff x="1175775" y="5646504"/>
            <a:chExt cx="5403239" cy="3564907"/>
          </a:xfrm>
        </p:grpSpPr>
        <p:pic>
          <p:nvPicPr>
            <p:cNvPr id="12" name="그림 11">
              <a:extLst>
                <a:ext uri="{FF2B5EF4-FFF2-40B4-BE49-F238E27FC236}">
                  <a16:creationId xmlns:a16="http://schemas.microsoft.com/office/drawing/2014/main" id="{8D880672-77E3-9B35-301A-6CF5CE12EA42}"/>
                </a:ext>
              </a:extLst>
            </p:cNvPr>
            <p:cNvPicPr>
              <a:picLocks noChangeAspect="1"/>
            </p:cNvPicPr>
            <p:nvPr/>
          </p:nvPicPr>
          <p:blipFill>
            <a:blip r:embed="rId3"/>
            <a:stretch>
              <a:fillRect/>
            </a:stretch>
          </p:blipFill>
          <p:spPr>
            <a:xfrm>
              <a:off x="1175775" y="5646504"/>
              <a:ext cx="5403239" cy="3564907"/>
            </a:xfrm>
            <a:prstGeom prst="rect">
              <a:avLst/>
            </a:prstGeom>
          </p:spPr>
        </p:pic>
        <p:sp>
          <p:nvSpPr>
            <p:cNvPr id="13" name="직사각형 12">
              <a:extLst>
                <a:ext uri="{FF2B5EF4-FFF2-40B4-BE49-F238E27FC236}">
                  <a16:creationId xmlns:a16="http://schemas.microsoft.com/office/drawing/2014/main" id="{5FF52652-D91C-F5B3-43D8-5996B6811DFC}"/>
                </a:ext>
              </a:extLst>
            </p:cNvPr>
            <p:cNvSpPr/>
            <p:nvPr/>
          </p:nvSpPr>
          <p:spPr>
            <a:xfrm>
              <a:off x="1857374" y="6202951"/>
              <a:ext cx="1209675" cy="10260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grpSp>
      <p:sp>
        <p:nvSpPr>
          <p:cNvPr id="17" name="직사각형 16">
            <a:extLst>
              <a:ext uri="{FF2B5EF4-FFF2-40B4-BE49-F238E27FC236}">
                <a16:creationId xmlns:a16="http://schemas.microsoft.com/office/drawing/2014/main" id="{E242F57E-4A17-D8FD-A1A7-4A096266D54F}"/>
              </a:ext>
            </a:extLst>
          </p:cNvPr>
          <p:cNvSpPr/>
          <p:nvPr/>
        </p:nvSpPr>
        <p:spPr>
          <a:xfrm>
            <a:off x="5001101" y="2481761"/>
            <a:ext cx="404594" cy="251012"/>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cxnSp>
        <p:nvCxnSpPr>
          <p:cNvPr id="18" name="직선 화살표 연결선 17">
            <a:extLst>
              <a:ext uri="{FF2B5EF4-FFF2-40B4-BE49-F238E27FC236}">
                <a16:creationId xmlns:a16="http://schemas.microsoft.com/office/drawing/2014/main" id="{CF9D2C4C-A858-C3AF-22ED-A4F98AB84D21}"/>
              </a:ext>
            </a:extLst>
          </p:cNvPr>
          <p:cNvCxnSpPr>
            <a:cxnSpLocks/>
          </p:cNvCxnSpPr>
          <p:nvPr/>
        </p:nvCxnSpPr>
        <p:spPr>
          <a:xfrm>
            <a:off x="5203398" y="2732773"/>
            <a:ext cx="0" cy="288326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762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69907CE-4F7F-4216-8AF7-CD1BAF686950}"/>
              </a:ext>
            </a:extLst>
          </p:cNvPr>
          <p:cNvSpPr/>
          <p:nvPr/>
        </p:nvSpPr>
        <p:spPr>
          <a:xfrm>
            <a:off x="1568303" y="3083169"/>
            <a:ext cx="1322815" cy="33198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2EC0BD65-A616-4BD8-A7E7-FA4CFA052271}"/>
              </a:ext>
            </a:extLst>
          </p:cNvPr>
          <p:cNvSpPr/>
          <p:nvPr/>
        </p:nvSpPr>
        <p:spPr>
          <a:xfrm>
            <a:off x="980661" y="3201755"/>
            <a:ext cx="975432" cy="21543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2">
            <a:extLst>
              <a:ext uri="{FF2B5EF4-FFF2-40B4-BE49-F238E27FC236}">
                <a16:creationId xmlns:a16="http://schemas.microsoft.com/office/drawing/2014/main" id="{01568433-E1FB-094C-40E3-BB722BDD40C1}"/>
              </a:ext>
            </a:extLst>
          </p:cNvPr>
          <p:cNvSpPr/>
          <p:nvPr/>
        </p:nvSpPr>
        <p:spPr>
          <a:xfrm>
            <a:off x="1179014" y="708964"/>
            <a:ext cx="5400000" cy="252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グラフ</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8" name="テキスト ボックス 16">
            <a:extLst>
              <a:ext uri="{FF2B5EF4-FFF2-40B4-BE49-F238E27FC236}">
                <a16:creationId xmlns:a16="http://schemas.microsoft.com/office/drawing/2014/main" id="{D14D9C41-1AB0-FA88-3141-C7ABA2DB1A7D}"/>
              </a:ext>
            </a:extLst>
          </p:cNvPr>
          <p:cNvSpPr txBox="1"/>
          <p:nvPr/>
        </p:nvSpPr>
        <p:spPr>
          <a:xfrm>
            <a:off x="1179014" y="1082681"/>
            <a:ext cx="5400000" cy="273921"/>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上段の </a:t>
            </a:r>
            <a:r>
              <a:rPr lang="en-US" altLang="ja-JP" sz="1100" dirty="0">
                <a:latin typeface="Century" panose="02040604050505020304" pitchFamily="18" charset="0"/>
                <a:ea typeface="ＭＳ 明朝" panose="02020609040205080304" pitchFamily="17" charset="-128"/>
              </a:rPr>
              <a:t>'</a:t>
            </a:r>
            <a:r>
              <a:rPr lang="ja-JP" altLang="en-US" sz="1100" dirty="0">
                <a:latin typeface="Century" panose="02040604050505020304" pitchFamily="18" charset="0"/>
                <a:ea typeface="ＭＳ 明朝" panose="02020609040205080304" pitchFamily="17" charset="-128"/>
              </a:rPr>
              <a:t>グラフ表示</a:t>
            </a:r>
            <a:r>
              <a:rPr lang="en-US" altLang="ja-JP" sz="1100" dirty="0">
                <a:latin typeface="Century" panose="02040604050505020304" pitchFamily="18" charset="0"/>
                <a:ea typeface="ＭＳ 明朝" panose="02020609040205080304" pitchFamily="17" charset="-128"/>
              </a:rPr>
              <a:t>' </a:t>
            </a:r>
            <a:r>
              <a:rPr lang="ja-JP" altLang="en-US" sz="1100" dirty="0">
                <a:latin typeface="Century" panose="02040604050505020304" pitchFamily="18" charset="0"/>
                <a:ea typeface="ＭＳ 明朝" panose="02020609040205080304" pitchFamily="17" charset="-128"/>
              </a:rPr>
              <a:t>を選択します。 </a:t>
            </a:r>
            <a:endParaRPr lang="en-US" altLang="ja-JP" sz="1100" dirty="0">
              <a:latin typeface="ＭＳ 明朝" panose="02020609040205080304" pitchFamily="17" charset="-128"/>
              <a:ea typeface="ＭＳ 明朝" panose="02020609040205080304" pitchFamily="17" charset="-128"/>
            </a:endParaRPr>
          </a:p>
        </p:txBody>
      </p:sp>
      <p:pic>
        <p:nvPicPr>
          <p:cNvPr id="3" name="그림 2">
            <a:extLst>
              <a:ext uri="{FF2B5EF4-FFF2-40B4-BE49-F238E27FC236}">
                <a16:creationId xmlns:a16="http://schemas.microsoft.com/office/drawing/2014/main" id="{B36B14AA-AF0A-0AE9-A238-FD26EA9F47BA}"/>
              </a:ext>
            </a:extLst>
          </p:cNvPr>
          <p:cNvPicPr>
            <a:picLocks noChangeAspect="1"/>
          </p:cNvPicPr>
          <p:nvPr/>
        </p:nvPicPr>
        <p:blipFill>
          <a:blip r:embed="rId2"/>
          <a:stretch>
            <a:fillRect/>
          </a:stretch>
        </p:blipFill>
        <p:spPr>
          <a:xfrm>
            <a:off x="1179014" y="2319057"/>
            <a:ext cx="5400000" cy="3592539"/>
          </a:xfrm>
          <a:prstGeom prst="rect">
            <a:avLst/>
          </a:prstGeom>
        </p:spPr>
      </p:pic>
      <p:pic>
        <p:nvPicPr>
          <p:cNvPr id="6" name="그림 5">
            <a:extLst>
              <a:ext uri="{FF2B5EF4-FFF2-40B4-BE49-F238E27FC236}">
                <a16:creationId xmlns:a16="http://schemas.microsoft.com/office/drawing/2014/main" id="{01567FE9-0A5F-735A-4B26-F2339CE41C78}"/>
              </a:ext>
            </a:extLst>
          </p:cNvPr>
          <p:cNvPicPr>
            <a:picLocks noChangeAspect="1"/>
          </p:cNvPicPr>
          <p:nvPr/>
        </p:nvPicPr>
        <p:blipFill>
          <a:blip r:embed="rId3"/>
          <a:stretch>
            <a:fillRect/>
          </a:stretch>
        </p:blipFill>
        <p:spPr>
          <a:xfrm>
            <a:off x="1179014" y="1492042"/>
            <a:ext cx="5400000" cy="495343"/>
          </a:xfrm>
          <a:prstGeom prst="rect">
            <a:avLst/>
          </a:prstGeom>
        </p:spPr>
      </p:pic>
      <p:sp>
        <p:nvSpPr>
          <p:cNvPr id="9" name="직사각형 8">
            <a:extLst>
              <a:ext uri="{FF2B5EF4-FFF2-40B4-BE49-F238E27FC236}">
                <a16:creationId xmlns:a16="http://schemas.microsoft.com/office/drawing/2014/main" id="{1C542CE2-2DF1-9F33-8286-FE08F041896A}"/>
              </a:ext>
            </a:extLst>
          </p:cNvPr>
          <p:cNvSpPr/>
          <p:nvPr/>
        </p:nvSpPr>
        <p:spPr>
          <a:xfrm>
            <a:off x="3605432" y="1615888"/>
            <a:ext cx="404594" cy="251012"/>
          </a:xfrm>
          <a:prstGeom prst="rect">
            <a:avLst/>
          </a:prstGeom>
          <a:noFill/>
          <a:ln w="317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cxnSp>
        <p:nvCxnSpPr>
          <p:cNvPr id="10" name="직선 화살표 연결선 9">
            <a:extLst>
              <a:ext uri="{FF2B5EF4-FFF2-40B4-BE49-F238E27FC236}">
                <a16:creationId xmlns:a16="http://schemas.microsoft.com/office/drawing/2014/main" id="{62396EBB-AFC0-CDD5-551A-92E177A150F9}"/>
              </a:ext>
            </a:extLst>
          </p:cNvPr>
          <p:cNvCxnSpPr>
            <a:cxnSpLocks/>
            <a:endCxn id="3" idx="0"/>
          </p:cNvCxnSpPr>
          <p:nvPr/>
        </p:nvCxnSpPr>
        <p:spPr>
          <a:xfrm>
            <a:off x="3782225" y="1845873"/>
            <a:ext cx="96789" cy="47318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6">
            <a:extLst>
              <a:ext uri="{FF2B5EF4-FFF2-40B4-BE49-F238E27FC236}">
                <a16:creationId xmlns:a16="http://schemas.microsoft.com/office/drawing/2014/main" id="{FE9D9C13-C2A6-6AE9-9327-E2ECACBEA35A}"/>
              </a:ext>
            </a:extLst>
          </p:cNvPr>
          <p:cNvSpPr txBox="1"/>
          <p:nvPr/>
        </p:nvSpPr>
        <p:spPr>
          <a:xfrm>
            <a:off x="1179014" y="5985518"/>
            <a:ext cx="5400000" cy="273921"/>
          </a:xfrm>
          <a:prstGeom prst="rect">
            <a:avLst/>
          </a:prstGeom>
          <a:noFill/>
        </p:spPr>
        <p:txBody>
          <a:bodyPr wrap="square">
            <a:spAutoFit/>
          </a:bodyPr>
          <a:lstStyle/>
          <a:p>
            <a:pPr>
              <a:lnSpc>
                <a:spcPct val="120000"/>
              </a:lnSpc>
            </a:pPr>
            <a:r>
              <a:rPr lang="ja-JP" altLang="en-US" sz="1100" dirty="0">
                <a:latin typeface="Century" panose="02040604050505020304" pitchFamily="18" charset="0"/>
                <a:ea typeface="ＭＳ 明朝" panose="02020609040205080304" pitchFamily="17" charset="-128"/>
              </a:rPr>
              <a:t>現在の点数を生活習慣病管理料（</a:t>
            </a:r>
            <a:r>
              <a:rPr lang="en-US" altLang="ja-JP" sz="1100" dirty="0">
                <a:latin typeface="Century" panose="02040604050505020304" pitchFamily="18" charset="0"/>
                <a:ea typeface="ＭＳ 明朝" panose="02020609040205080304" pitchFamily="17" charset="-128"/>
              </a:rPr>
              <a:t>Ⅱ</a:t>
            </a:r>
            <a:r>
              <a:rPr lang="ja-JP" altLang="en-US" sz="1100" dirty="0">
                <a:latin typeface="Century" panose="02040604050505020304" pitchFamily="18" charset="0"/>
                <a:ea typeface="ＭＳ 明朝" panose="02020609040205080304" pitchFamily="17" charset="-128"/>
              </a:rPr>
              <a:t>）に置き換えた場合のグラフ表示を示す。</a:t>
            </a:r>
            <a:endParaRPr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71749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Century"/>
        <a:ea typeface="ＭＳ 明朝"/>
        <a:cs typeface=""/>
      </a:majorFont>
      <a:minorFont>
        <a:latin typeface="Century"/>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905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spPr>
      <a:bodyPr wrap="none" rtlCol="0">
        <a:spAutoFit/>
      </a:bodyPr>
      <a:lstStyle>
        <a:defPPr algn="l">
          <a:defRPr kumimoji="1" sz="11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10264</TotalTime>
  <Words>4093</Words>
  <Application>Microsoft Office PowerPoint</Application>
  <PresentationFormat>사용자 지정</PresentationFormat>
  <Paragraphs>280</Paragraphs>
  <Slides>14</Slides>
  <Notes>0</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0</vt:i4>
      </vt:variant>
      <vt:variant>
        <vt:lpstr>슬라이드 제목</vt:lpstr>
      </vt:variant>
      <vt:variant>
        <vt:i4>14</vt:i4>
      </vt:variant>
    </vt:vector>
  </HeadingPairs>
  <TitlesOfParts>
    <vt:vector size="23" baseType="lpstr">
      <vt:lpstr>ＭＳ ゴシック</vt:lpstr>
      <vt:lpstr>ＭＳ 明朝</vt:lpstr>
      <vt:lpstr>noto</vt:lpstr>
      <vt:lpstr>游ゴシック</vt:lpstr>
      <vt:lpstr>맑은 고딕</vt:lpstr>
      <vt:lpstr>Arial</vt:lpstr>
      <vt:lpstr>Calibri</vt:lpstr>
      <vt:lpstr>Century</vt:lpstr>
      <vt:lpstr>Office テーマ</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honda</dc:creator>
  <cp:lastModifiedBy>baesangwon</cp:lastModifiedBy>
  <cp:revision>547</cp:revision>
  <cp:lastPrinted>2024-05-30T06:21:06Z</cp:lastPrinted>
  <dcterms:created xsi:type="dcterms:W3CDTF">2019-02-22T14:43:31Z</dcterms:created>
  <dcterms:modified xsi:type="dcterms:W3CDTF">2024-06-07T00:27:25Z</dcterms:modified>
</cp:coreProperties>
</file>