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20" r:id="rId1"/>
  </p:sldMasterIdLst>
  <p:notesMasterIdLst>
    <p:notesMasterId r:id="rId6"/>
  </p:notesMasterIdLst>
  <p:handoutMasterIdLst>
    <p:handoutMasterId r:id="rId7"/>
  </p:handoutMasterIdLst>
  <p:sldIdLst>
    <p:sldId id="330" r:id="rId2"/>
    <p:sldId id="426" r:id="rId3"/>
    <p:sldId id="331" r:id="rId4"/>
    <p:sldId id="424" r:id="rId5"/>
  </p:sldIdLst>
  <p:sldSz cx="7559675" cy="106918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제목 없는 구역" id="{00166951-D048-4448-AC3F-E2349C2ADA20}">
          <p14:sldIdLst>
            <p14:sldId id="330"/>
            <p14:sldId id="426"/>
            <p14:sldId id="331"/>
            <p14:sldId id="4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CCFF"/>
    <a:srgbClr val="66CCFF"/>
    <a:srgbClr val="33CCFF"/>
    <a:srgbClr val="0099CC"/>
    <a:srgbClr val="3399FF"/>
    <a:srgbClr val="CC00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89" autoAdjust="0"/>
    <p:restoredTop sz="94660"/>
  </p:normalViewPr>
  <p:slideViewPr>
    <p:cSldViewPr snapToGrid="0">
      <p:cViewPr>
        <p:scale>
          <a:sx n="110" d="100"/>
          <a:sy n="110" d="100"/>
        </p:scale>
        <p:origin x="-246" y="78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038639A5-2DFD-CA1E-381A-37D189670A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A7DACA6-2EF7-239F-6B06-64B3BDA48D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5F2E1-AB5A-4D0D-82D0-5C745D3C59ED}" type="datetimeFigureOut">
              <a:rPr lang="ko-KR" altLang="en-US" smtClean="0"/>
              <a:t>2024-07-03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278B416-AB39-AA17-0A92-8F441BD665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063EC82-B027-41DA-0832-10AC255DCC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63F10-C6FA-4555-9B4E-F0E406518E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36780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52CC8-D3C0-4098-84E6-3F189BCD0975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32B2D-22A9-4108-88A8-AC3059C31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6343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FD57-2AD6-47B3-8430-E6A64BCFA210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617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4E99-F274-4E66-9938-4C31B858F4DD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72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C035-33B1-4716-A568-7A09989A0221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18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591C-871B-4AC9-874A-51E2DB26A09D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03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074E-1019-428B-B014-1CF0336A49CC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07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날짜 개체 틀 7">
            <a:extLst>
              <a:ext uri="{FF2B5EF4-FFF2-40B4-BE49-F238E27FC236}">
                <a16:creationId xmlns:a16="http://schemas.microsoft.com/office/drawing/2014/main" id="{FC40BF4C-2592-E9B3-63A4-E2FE66874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E5121-59E3-428F-83E3-292B33D462CE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9" name="바닥글 개체 틀 8">
            <a:extLst>
              <a:ext uri="{FF2B5EF4-FFF2-40B4-BE49-F238E27FC236}">
                <a16:creationId xmlns:a16="http://schemas.microsoft.com/office/drawing/2014/main" id="{61A1DE13-CC8C-FB8F-D43A-66506EA33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슬라이드 번호 개체 틀 9">
            <a:extLst>
              <a:ext uri="{FF2B5EF4-FFF2-40B4-BE49-F238E27FC236}">
                <a16:creationId xmlns:a16="http://schemas.microsoft.com/office/drawing/2014/main" id="{656B51CC-27FF-B91A-C1EE-B6504159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42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8A28-BAD7-4387-BC91-50365F6B0EB8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006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ECEF-697F-436B-8045-6DE20025F925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823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0B1E9-D086-41AA-8BAF-EDEDD52A7E89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003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BA73-AAB5-421A-BF78-2BFDCA2CDFA2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351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FAA9-9BFA-4A50-AA79-2972644B1131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47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56F3E-CBA6-483D-8562-EB91A80F2171}" type="datetime1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2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5BB72B0-B138-4FA9-8E01-013F9B3B1410}"/>
              </a:ext>
            </a:extLst>
          </p:cNvPr>
          <p:cNvSpPr/>
          <p:nvPr/>
        </p:nvSpPr>
        <p:spPr>
          <a:xfrm>
            <a:off x="1080000" y="1294999"/>
            <a:ext cx="5400000" cy="25200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準備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AB47BD-74C2-4F7D-A107-DF55D43C7741}"/>
              </a:ext>
            </a:extLst>
          </p:cNvPr>
          <p:cNvSpPr txBox="1"/>
          <p:nvPr/>
        </p:nvSpPr>
        <p:spPr>
          <a:xfrm>
            <a:off x="1080000" y="1621974"/>
            <a:ext cx="5400000" cy="486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* 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2024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年７月から既存提供された「チェックリスト」代わりに「請求漏れチェックポイント」で新たに改修しました。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2C884C-46E1-4D5D-AACF-4F6E8F41E036}"/>
              </a:ext>
            </a:extLst>
          </p:cNvPr>
          <p:cNvSpPr txBox="1"/>
          <p:nvPr/>
        </p:nvSpPr>
        <p:spPr>
          <a:xfrm>
            <a:off x="1977262" y="648000"/>
            <a:ext cx="3605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ko-KR" sz="1800" dirty="0">
                <a:effectLst/>
                <a:ea typeface="Meiryo UI" panose="020B0604030504040204" pitchFamily="34" charset="-128"/>
                <a:cs typeface="Times New Roman" panose="02020603050405020304" pitchFamily="18" charset="0"/>
              </a:rPr>
              <a:t>チェックポイント</a:t>
            </a:r>
            <a:r>
              <a:rPr lang="en-US" altLang="ja-JP" sz="1800" dirty="0">
                <a:effectLst/>
                <a:ea typeface="Meiryo UI" panose="020B0604030504040204" pitchFamily="34" charset="-128"/>
                <a:cs typeface="Times New Roman" panose="02020603050405020304" pitchFamily="18" charset="0"/>
              </a:rPr>
              <a:t>(</a:t>
            </a:r>
            <a:r>
              <a:rPr lang="ja-JP" altLang="en-US" sz="1800" dirty="0">
                <a:effectLst/>
                <a:ea typeface="Meiryo UI" panose="020B0604030504040204" pitchFamily="34" charset="-128"/>
                <a:cs typeface="Times New Roman" panose="02020603050405020304" pitchFamily="18" charset="0"/>
              </a:rPr>
              <a:t>オリジナルチェックリスト</a:t>
            </a:r>
            <a:r>
              <a:rPr lang="en-US" altLang="ja-JP" sz="1800" dirty="0">
                <a:effectLst/>
                <a:ea typeface="Meiryo UI" panose="020B0604030504040204" pitchFamily="34" charset="-128"/>
                <a:cs typeface="Times New Roman" panose="02020603050405020304" pitchFamily="18" charset="0"/>
              </a:rPr>
              <a:t>)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5A247431-7B11-D2D1-8BE0-D1B6070C6D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7006" y="2390281"/>
            <a:ext cx="2381582" cy="2791215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4A5BB94C-9E5B-6D8A-D183-3882910CC030}"/>
              </a:ext>
            </a:extLst>
          </p:cNvPr>
          <p:cNvSpPr/>
          <p:nvPr/>
        </p:nvSpPr>
        <p:spPr>
          <a:xfrm>
            <a:off x="2695074" y="4022412"/>
            <a:ext cx="1648326" cy="252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grpSp>
        <p:nvGrpSpPr>
          <p:cNvPr id="10" name="docshapegroup515">
            <a:extLst>
              <a:ext uri="{FF2B5EF4-FFF2-40B4-BE49-F238E27FC236}">
                <a16:creationId xmlns:a16="http://schemas.microsoft.com/office/drawing/2014/main" id="{E3F4F0D5-D60E-CCE5-31DA-4665CA23FA82}"/>
              </a:ext>
            </a:extLst>
          </p:cNvPr>
          <p:cNvGrpSpPr>
            <a:grpSpLocks/>
          </p:cNvGrpSpPr>
          <p:nvPr/>
        </p:nvGrpSpPr>
        <p:grpSpPr bwMode="auto">
          <a:xfrm>
            <a:off x="4854175" y="2726879"/>
            <a:ext cx="2100078" cy="1730376"/>
            <a:chOff x="5390" y="466"/>
            <a:chExt cx="4565" cy="2727"/>
          </a:xfrm>
        </p:grpSpPr>
        <p:sp>
          <p:nvSpPr>
            <p:cNvPr id="11" name="docshape516">
              <a:extLst>
                <a:ext uri="{FF2B5EF4-FFF2-40B4-BE49-F238E27FC236}">
                  <a16:creationId xmlns:a16="http://schemas.microsoft.com/office/drawing/2014/main" id="{2F082558-D0E7-D54F-F2A1-0A57904D642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0" y="473"/>
              <a:ext cx="4565" cy="2712"/>
            </a:xfrm>
            <a:custGeom>
              <a:avLst/>
              <a:gdLst>
                <a:gd name="T0" fmla="+- 0 9503 5390"/>
                <a:gd name="T1" fmla="*/ T0 w 4565"/>
                <a:gd name="T2" fmla="+- 0 474 474"/>
                <a:gd name="T3" fmla="*/ 474 h 2712"/>
                <a:gd name="T4" fmla="+- 0 5842 5390"/>
                <a:gd name="T5" fmla="*/ T4 w 4565"/>
                <a:gd name="T6" fmla="+- 0 474 474"/>
                <a:gd name="T7" fmla="*/ 474 h 2712"/>
                <a:gd name="T8" fmla="+- 0 5769 5390"/>
                <a:gd name="T9" fmla="*/ T8 w 4565"/>
                <a:gd name="T10" fmla="+- 0 480 474"/>
                <a:gd name="T11" fmla="*/ 480 h 2712"/>
                <a:gd name="T12" fmla="+- 0 5700 5390"/>
                <a:gd name="T13" fmla="*/ T12 w 4565"/>
                <a:gd name="T14" fmla="+- 0 497 474"/>
                <a:gd name="T15" fmla="*/ 497 h 2712"/>
                <a:gd name="T16" fmla="+- 0 5635 5390"/>
                <a:gd name="T17" fmla="*/ T16 w 4565"/>
                <a:gd name="T18" fmla="+- 0 524 474"/>
                <a:gd name="T19" fmla="*/ 524 h 2712"/>
                <a:gd name="T20" fmla="+- 0 5575 5390"/>
                <a:gd name="T21" fmla="*/ T20 w 4565"/>
                <a:gd name="T22" fmla="+- 0 561 474"/>
                <a:gd name="T23" fmla="*/ 561 h 2712"/>
                <a:gd name="T24" fmla="+- 0 5523 5390"/>
                <a:gd name="T25" fmla="*/ T24 w 4565"/>
                <a:gd name="T26" fmla="+- 0 606 474"/>
                <a:gd name="T27" fmla="*/ 606 h 2712"/>
                <a:gd name="T28" fmla="+- 0 5478 5390"/>
                <a:gd name="T29" fmla="*/ T28 w 4565"/>
                <a:gd name="T30" fmla="+- 0 659 474"/>
                <a:gd name="T31" fmla="*/ 659 h 2712"/>
                <a:gd name="T32" fmla="+- 0 5441 5390"/>
                <a:gd name="T33" fmla="*/ T32 w 4565"/>
                <a:gd name="T34" fmla="+- 0 718 474"/>
                <a:gd name="T35" fmla="*/ 718 h 2712"/>
                <a:gd name="T36" fmla="+- 0 5413 5390"/>
                <a:gd name="T37" fmla="*/ T36 w 4565"/>
                <a:gd name="T38" fmla="+- 0 783 474"/>
                <a:gd name="T39" fmla="*/ 783 h 2712"/>
                <a:gd name="T40" fmla="+- 0 5396 5390"/>
                <a:gd name="T41" fmla="*/ T40 w 4565"/>
                <a:gd name="T42" fmla="+- 0 852 474"/>
                <a:gd name="T43" fmla="*/ 852 h 2712"/>
                <a:gd name="T44" fmla="+- 0 5390 5390"/>
                <a:gd name="T45" fmla="*/ T44 w 4565"/>
                <a:gd name="T46" fmla="+- 0 926 474"/>
                <a:gd name="T47" fmla="*/ 926 h 2712"/>
                <a:gd name="T48" fmla="+- 0 5390 5390"/>
                <a:gd name="T49" fmla="*/ T48 w 4565"/>
                <a:gd name="T50" fmla="+- 0 2734 474"/>
                <a:gd name="T51" fmla="*/ 2734 h 2712"/>
                <a:gd name="T52" fmla="+- 0 5396 5390"/>
                <a:gd name="T53" fmla="*/ T52 w 4565"/>
                <a:gd name="T54" fmla="+- 0 2807 474"/>
                <a:gd name="T55" fmla="*/ 2807 h 2712"/>
                <a:gd name="T56" fmla="+- 0 5413 5390"/>
                <a:gd name="T57" fmla="*/ T56 w 4565"/>
                <a:gd name="T58" fmla="+- 0 2876 474"/>
                <a:gd name="T59" fmla="*/ 2876 h 2712"/>
                <a:gd name="T60" fmla="+- 0 5441 5390"/>
                <a:gd name="T61" fmla="*/ T60 w 4565"/>
                <a:gd name="T62" fmla="+- 0 2941 474"/>
                <a:gd name="T63" fmla="*/ 2941 h 2712"/>
                <a:gd name="T64" fmla="+- 0 5478 5390"/>
                <a:gd name="T65" fmla="*/ T64 w 4565"/>
                <a:gd name="T66" fmla="+- 0 3001 474"/>
                <a:gd name="T67" fmla="*/ 3001 h 2712"/>
                <a:gd name="T68" fmla="+- 0 5523 5390"/>
                <a:gd name="T69" fmla="*/ T68 w 4565"/>
                <a:gd name="T70" fmla="+- 0 3053 474"/>
                <a:gd name="T71" fmla="*/ 3053 h 2712"/>
                <a:gd name="T72" fmla="+- 0 5575 5390"/>
                <a:gd name="T73" fmla="*/ T72 w 4565"/>
                <a:gd name="T74" fmla="+- 0 3098 474"/>
                <a:gd name="T75" fmla="*/ 3098 h 2712"/>
                <a:gd name="T76" fmla="+- 0 5635 5390"/>
                <a:gd name="T77" fmla="*/ T76 w 4565"/>
                <a:gd name="T78" fmla="+- 0 3135 474"/>
                <a:gd name="T79" fmla="*/ 3135 h 2712"/>
                <a:gd name="T80" fmla="+- 0 5700 5390"/>
                <a:gd name="T81" fmla="*/ T80 w 4565"/>
                <a:gd name="T82" fmla="+- 0 3163 474"/>
                <a:gd name="T83" fmla="*/ 3163 h 2712"/>
                <a:gd name="T84" fmla="+- 0 5769 5390"/>
                <a:gd name="T85" fmla="*/ T84 w 4565"/>
                <a:gd name="T86" fmla="+- 0 3180 474"/>
                <a:gd name="T87" fmla="*/ 3180 h 2712"/>
                <a:gd name="T88" fmla="+- 0 5842 5390"/>
                <a:gd name="T89" fmla="*/ T88 w 4565"/>
                <a:gd name="T90" fmla="+- 0 3186 474"/>
                <a:gd name="T91" fmla="*/ 3186 h 2712"/>
                <a:gd name="T92" fmla="+- 0 9503 5390"/>
                <a:gd name="T93" fmla="*/ T92 w 4565"/>
                <a:gd name="T94" fmla="+- 0 3186 474"/>
                <a:gd name="T95" fmla="*/ 3186 h 2712"/>
                <a:gd name="T96" fmla="+- 0 9577 5390"/>
                <a:gd name="T97" fmla="*/ T96 w 4565"/>
                <a:gd name="T98" fmla="+- 0 3180 474"/>
                <a:gd name="T99" fmla="*/ 3180 h 2712"/>
                <a:gd name="T100" fmla="+- 0 9646 5390"/>
                <a:gd name="T101" fmla="*/ T100 w 4565"/>
                <a:gd name="T102" fmla="+- 0 3163 474"/>
                <a:gd name="T103" fmla="*/ 3163 h 2712"/>
                <a:gd name="T104" fmla="+- 0 9711 5390"/>
                <a:gd name="T105" fmla="*/ T104 w 4565"/>
                <a:gd name="T106" fmla="+- 0 3135 474"/>
                <a:gd name="T107" fmla="*/ 3135 h 2712"/>
                <a:gd name="T108" fmla="+- 0 9770 5390"/>
                <a:gd name="T109" fmla="*/ T108 w 4565"/>
                <a:gd name="T110" fmla="+- 0 3098 474"/>
                <a:gd name="T111" fmla="*/ 3098 h 2712"/>
                <a:gd name="T112" fmla="+- 0 9823 5390"/>
                <a:gd name="T113" fmla="*/ T112 w 4565"/>
                <a:gd name="T114" fmla="+- 0 3053 474"/>
                <a:gd name="T115" fmla="*/ 3053 h 2712"/>
                <a:gd name="T116" fmla="+- 0 9868 5390"/>
                <a:gd name="T117" fmla="*/ T116 w 4565"/>
                <a:gd name="T118" fmla="+- 0 3001 474"/>
                <a:gd name="T119" fmla="*/ 3001 h 2712"/>
                <a:gd name="T120" fmla="+- 0 9905 5390"/>
                <a:gd name="T121" fmla="*/ T120 w 4565"/>
                <a:gd name="T122" fmla="+- 0 2941 474"/>
                <a:gd name="T123" fmla="*/ 2941 h 2712"/>
                <a:gd name="T124" fmla="+- 0 9932 5390"/>
                <a:gd name="T125" fmla="*/ T124 w 4565"/>
                <a:gd name="T126" fmla="+- 0 2876 474"/>
                <a:gd name="T127" fmla="*/ 2876 h 2712"/>
                <a:gd name="T128" fmla="+- 0 9949 5390"/>
                <a:gd name="T129" fmla="*/ T128 w 4565"/>
                <a:gd name="T130" fmla="+- 0 2807 474"/>
                <a:gd name="T131" fmla="*/ 2807 h 2712"/>
                <a:gd name="T132" fmla="+- 0 9955 5390"/>
                <a:gd name="T133" fmla="*/ T132 w 4565"/>
                <a:gd name="T134" fmla="+- 0 2734 474"/>
                <a:gd name="T135" fmla="*/ 2734 h 2712"/>
                <a:gd name="T136" fmla="+- 0 9955 5390"/>
                <a:gd name="T137" fmla="*/ T136 w 4565"/>
                <a:gd name="T138" fmla="+- 0 926 474"/>
                <a:gd name="T139" fmla="*/ 926 h 2712"/>
                <a:gd name="T140" fmla="+- 0 9949 5390"/>
                <a:gd name="T141" fmla="*/ T140 w 4565"/>
                <a:gd name="T142" fmla="+- 0 852 474"/>
                <a:gd name="T143" fmla="*/ 852 h 2712"/>
                <a:gd name="T144" fmla="+- 0 9932 5390"/>
                <a:gd name="T145" fmla="*/ T144 w 4565"/>
                <a:gd name="T146" fmla="+- 0 783 474"/>
                <a:gd name="T147" fmla="*/ 783 h 2712"/>
                <a:gd name="T148" fmla="+- 0 9905 5390"/>
                <a:gd name="T149" fmla="*/ T148 w 4565"/>
                <a:gd name="T150" fmla="+- 0 718 474"/>
                <a:gd name="T151" fmla="*/ 718 h 2712"/>
                <a:gd name="T152" fmla="+- 0 9868 5390"/>
                <a:gd name="T153" fmla="*/ T152 w 4565"/>
                <a:gd name="T154" fmla="+- 0 659 474"/>
                <a:gd name="T155" fmla="*/ 659 h 2712"/>
                <a:gd name="T156" fmla="+- 0 9823 5390"/>
                <a:gd name="T157" fmla="*/ T156 w 4565"/>
                <a:gd name="T158" fmla="+- 0 606 474"/>
                <a:gd name="T159" fmla="*/ 606 h 2712"/>
                <a:gd name="T160" fmla="+- 0 9770 5390"/>
                <a:gd name="T161" fmla="*/ T160 w 4565"/>
                <a:gd name="T162" fmla="+- 0 561 474"/>
                <a:gd name="T163" fmla="*/ 561 h 2712"/>
                <a:gd name="T164" fmla="+- 0 9711 5390"/>
                <a:gd name="T165" fmla="*/ T164 w 4565"/>
                <a:gd name="T166" fmla="+- 0 524 474"/>
                <a:gd name="T167" fmla="*/ 524 h 2712"/>
                <a:gd name="T168" fmla="+- 0 9646 5390"/>
                <a:gd name="T169" fmla="*/ T168 w 4565"/>
                <a:gd name="T170" fmla="+- 0 497 474"/>
                <a:gd name="T171" fmla="*/ 497 h 2712"/>
                <a:gd name="T172" fmla="+- 0 9577 5390"/>
                <a:gd name="T173" fmla="*/ T172 w 4565"/>
                <a:gd name="T174" fmla="+- 0 480 474"/>
                <a:gd name="T175" fmla="*/ 480 h 2712"/>
                <a:gd name="T176" fmla="+- 0 9503 5390"/>
                <a:gd name="T177" fmla="*/ T176 w 4565"/>
                <a:gd name="T178" fmla="+- 0 474 474"/>
                <a:gd name="T179" fmla="*/ 474 h 271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</a:cxnLst>
              <a:rect l="0" t="0" r="r" b="b"/>
              <a:pathLst>
                <a:path w="4565" h="2712">
                  <a:moveTo>
                    <a:pt x="4113" y="0"/>
                  </a:moveTo>
                  <a:lnTo>
                    <a:pt x="452" y="0"/>
                  </a:lnTo>
                  <a:lnTo>
                    <a:pt x="379" y="6"/>
                  </a:lnTo>
                  <a:lnTo>
                    <a:pt x="310" y="23"/>
                  </a:lnTo>
                  <a:lnTo>
                    <a:pt x="245" y="50"/>
                  </a:lnTo>
                  <a:lnTo>
                    <a:pt x="185" y="87"/>
                  </a:lnTo>
                  <a:lnTo>
                    <a:pt x="133" y="132"/>
                  </a:lnTo>
                  <a:lnTo>
                    <a:pt x="88" y="185"/>
                  </a:lnTo>
                  <a:lnTo>
                    <a:pt x="51" y="244"/>
                  </a:lnTo>
                  <a:lnTo>
                    <a:pt x="23" y="309"/>
                  </a:lnTo>
                  <a:lnTo>
                    <a:pt x="6" y="378"/>
                  </a:lnTo>
                  <a:lnTo>
                    <a:pt x="0" y="452"/>
                  </a:lnTo>
                  <a:lnTo>
                    <a:pt x="0" y="2260"/>
                  </a:lnTo>
                  <a:lnTo>
                    <a:pt x="6" y="2333"/>
                  </a:lnTo>
                  <a:lnTo>
                    <a:pt x="23" y="2402"/>
                  </a:lnTo>
                  <a:lnTo>
                    <a:pt x="51" y="2467"/>
                  </a:lnTo>
                  <a:lnTo>
                    <a:pt x="88" y="2527"/>
                  </a:lnTo>
                  <a:lnTo>
                    <a:pt x="133" y="2579"/>
                  </a:lnTo>
                  <a:lnTo>
                    <a:pt x="185" y="2624"/>
                  </a:lnTo>
                  <a:lnTo>
                    <a:pt x="245" y="2661"/>
                  </a:lnTo>
                  <a:lnTo>
                    <a:pt x="310" y="2689"/>
                  </a:lnTo>
                  <a:lnTo>
                    <a:pt x="379" y="2706"/>
                  </a:lnTo>
                  <a:lnTo>
                    <a:pt x="452" y="2712"/>
                  </a:lnTo>
                  <a:lnTo>
                    <a:pt x="4113" y="2712"/>
                  </a:lnTo>
                  <a:lnTo>
                    <a:pt x="4187" y="2706"/>
                  </a:lnTo>
                  <a:lnTo>
                    <a:pt x="4256" y="2689"/>
                  </a:lnTo>
                  <a:lnTo>
                    <a:pt x="4321" y="2661"/>
                  </a:lnTo>
                  <a:lnTo>
                    <a:pt x="4380" y="2624"/>
                  </a:lnTo>
                  <a:lnTo>
                    <a:pt x="4433" y="2579"/>
                  </a:lnTo>
                  <a:lnTo>
                    <a:pt x="4478" y="2527"/>
                  </a:lnTo>
                  <a:lnTo>
                    <a:pt x="4515" y="2467"/>
                  </a:lnTo>
                  <a:lnTo>
                    <a:pt x="4542" y="2402"/>
                  </a:lnTo>
                  <a:lnTo>
                    <a:pt x="4559" y="2333"/>
                  </a:lnTo>
                  <a:lnTo>
                    <a:pt x="4565" y="2260"/>
                  </a:lnTo>
                  <a:lnTo>
                    <a:pt x="4565" y="452"/>
                  </a:lnTo>
                  <a:lnTo>
                    <a:pt x="4559" y="378"/>
                  </a:lnTo>
                  <a:lnTo>
                    <a:pt x="4542" y="309"/>
                  </a:lnTo>
                  <a:lnTo>
                    <a:pt x="4515" y="244"/>
                  </a:lnTo>
                  <a:lnTo>
                    <a:pt x="4478" y="185"/>
                  </a:lnTo>
                  <a:lnTo>
                    <a:pt x="4433" y="132"/>
                  </a:lnTo>
                  <a:lnTo>
                    <a:pt x="4380" y="87"/>
                  </a:lnTo>
                  <a:lnTo>
                    <a:pt x="4321" y="50"/>
                  </a:lnTo>
                  <a:lnTo>
                    <a:pt x="4256" y="23"/>
                  </a:lnTo>
                  <a:lnTo>
                    <a:pt x="4187" y="6"/>
                  </a:lnTo>
                  <a:lnTo>
                    <a:pt x="4113" y="0"/>
                  </a:ln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docshape517">
              <a:extLst>
                <a:ext uri="{FF2B5EF4-FFF2-40B4-BE49-F238E27FC236}">
                  <a16:creationId xmlns:a16="http://schemas.microsoft.com/office/drawing/2014/main" id="{BC15079E-61DC-794B-BC31-6A289F2B4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0" y="473"/>
              <a:ext cx="4565" cy="2712"/>
            </a:xfrm>
            <a:custGeom>
              <a:avLst/>
              <a:gdLst>
                <a:gd name="T0" fmla="+- 0 5390 5390"/>
                <a:gd name="T1" fmla="*/ T0 w 4565"/>
                <a:gd name="T2" fmla="+- 0 926 474"/>
                <a:gd name="T3" fmla="*/ 926 h 2712"/>
                <a:gd name="T4" fmla="+- 0 5396 5390"/>
                <a:gd name="T5" fmla="*/ T4 w 4565"/>
                <a:gd name="T6" fmla="+- 0 852 474"/>
                <a:gd name="T7" fmla="*/ 852 h 2712"/>
                <a:gd name="T8" fmla="+- 0 5413 5390"/>
                <a:gd name="T9" fmla="*/ T8 w 4565"/>
                <a:gd name="T10" fmla="+- 0 783 474"/>
                <a:gd name="T11" fmla="*/ 783 h 2712"/>
                <a:gd name="T12" fmla="+- 0 5441 5390"/>
                <a:gd name="T13" fmla="*/ T12 w 4565"/>
                <a:gd name="T14" fmla="+- 0 718 474"/>
                <a:gd name="T15" fmla="*/ 718 h 2712"/>
                <a:gd name="T16" fmla="+- 0 5478 5390"/>
                <a:gd name="T17" fmla="*/ T16 w 4565"/>
                <a:gd name="T18" fmla="+- 0 659 474"/>
                <a:gd name="T19" fmla="*/ 659 h 2712"/>
                <a:gd name="T20" fmla="+- 0 5523 5390"/>
                <a:gd name="T21" fmla="*/ T20 w 4565"/>
                <a:gd name="T22" fmla="+- 0 606 474"/>
                <a:gd name="T23" fmla="*/ 606 h 2712"/>
                <a:gd name="T24" fmla="+- 0 5575 5390"/>
                <a:gd name="T25" fmla="*/ T24 w 4565"/>
                <a:gd name="T26" fmla="+- 0 561 474"/>
                <a:gd name="T27" fmla="*/ 561 h 2712"/>
                <a:gd name="T28" fmla="+- 0 5635 5390"/>
                <a:gd name="T29" fmla="*/ T28 w 4565"/>
                <a:gd name="T30" fmla="+- 0 524 474"/>
                <a:gd name="T31" fmla="*/ 524 h 2712"/>
                <a:gd name="T32" fmla="+- 0 5700 5390"/>
                <a:gd name="T33" fmla="*/ T32 w 4565"/>
                <a:gd name="T34" fmla="+- 0 497 474"/>
                <a:gd name="T35" fmla="*/ 497 h 2712"/>
                <a:gd name="T36" fmla="+- 0 5769 5390"/>
                <a:gd name="T37" fmla="*/ T36 w 4565"/>
                <a:gd name="T38" fmla="+- 0 480 474"/>
                <a:gd name="T39" fmla="*/ 480 h 2712"/>
                <a:gd name="T40" fmla="+- 0 5842 5390"/>
                <a:gd name="T41" fmla="*/ T40 w 4565"/>
                <a:gd name="T42" fmla="+- 0 474 474"/>
                <a:gd name="T43" fmla="*/ 474 h 2712"/>
                <a:gd name="T44" fmla="+- 0 9503 5390"/>
                <a:gd name="T45" fmla="*/ T44 w 4565"/>
                <a:gd name="T46" fmla="+- 0 474 474"/>
                <a:gd name="T47" fmla="*/ 474 h 2712"/>
                <a:gd name="T48" fmla="+- 0 9577 5390"/>
                <a:gd name="T49" fmla="*/ T48 w 4565"/>
                <a:gd name="T50" fmla="+- 0 480 474"/>
                <a:gd name="T51" fmla="*/ 480 h 2712"/>
                <a:gd name="T52" fmla="+- 0 9646 5390"/>
                <a:gd name="T53" fmla="*/ T52 w 4565"/>
                <a:gd name="T54" fmla="+- 0 497 474"/>
                <a:gd name="T55" fmla="*/ 497 h 2712"/>
                <a:gd name="T56" fmla="+- 0 9711 5390"/>
                <a:gd name="T57" fmla="*/ T56 w 4565"/>
                <a:gd name="T58" fmla="+- 0 524 474"/>
                <a:gd name="T59" fmla="*/ 524 h 2712"/>
                <a:gd name="T60" fmla="+- 0 9770 5390"/>
                <a:gd name="T61" fmla="*/ T60 w 4565"/>
                <a:gd name="T62" fmla="+- 0 561 474"/>
                <a:gd name="T63" fmla="*/ 561 h 2712"/>
                <a:gd name="T64" fmla="+- 0 9823 5390"/>
                <a:gd name="T65" fmla="*/ T64 w 4565"/>
                <a:gd name="T66" fmla="+- 0 606 474"/>
                <a:gd name="T67" fmla="*/ 606 h 2712"/>
                <a:gd name="T68" fmla="+- 0 9868 5390"/>
                <a:gd name="T69" fmla="*/ T68 w 4565"/>
                <a:gd name="T70" fmla="+- 0 659 474"/>
                <a:gd name="T71" fmla="*/ 659 h 2712"/>
                <a:gd name="T72" fmla="+- 0 9905 5390"/>
                <a:gd name="T73" fmla="*/ T72 w 4565"/>
                <a:gd name="T74" fmla="+- 0 718 474"/>
                <a:gd name="T75" fmla="*/ 718 h 2712"/>
                <a:gd name="T76" fmla="+- 0 9932 5390"/>
                <a:gd name="T77" fmla="*/ T76 w 4565"/>
                <a:gd name="T78" fmla="+- 0 783 474"/>
                <a:gd name="T79" fmla="*/ 783 h 2712"/>
                <a:gd name="T80" fmla="+- 0 9949 5390"/>
                <a:gd name="T81" fmla="*/ T80 w 4565"/>
                <a:gd name="T82" fmla="+- 0 852 474"/>
                <a:gd name="T83" fmla="*/ 852 h 2712"/>
                <a:gd name="T84" fmla="+- 0 9955 5390"/>
                <a:gd name="T85" fmla="*/ T84 w 4565"/>
                <a:gd name="T86" fmla="+- 0 926 474"/>
                <a:gd name="T87" fmla="*/ 926 h 2712"/>
                <a:gd name="T88" fmla="+- 0 9955 5390"/>
                <a:gd name="T89" fmla="*/ T88 w 4565"/>
                <a:gd name="T90" fmla="+- 0 2734 474"/>
                <a:gd name="T91" fmla="*/ 2734 h 2712"/>
                <a:gd name="T92" fmla="+- 0 9949 5390"/>
                <a:gd name="T93" fmla="*/ T92 w 4565"/>
                <a:gd name="T94" fmla="+- 0 2807 474"/>
                <a:gd name="T95" fmla="*/ 2807 h 2712"/>
                <a:gd name="T96" fmla="+- 0 9932 5390"/>
                <a:gd name="T97" fmla="*/ T96 w 4565"/>
                <a:gd name="T98" fmla="+- 0 2876 474"/>
                <a:gd name="T99" fmla="*/ 2876 h 2712"/>
                <a:gd name="T100" fmla="+- 0 9905 5390"/>
                <a:gd name="T101" fmla="*/ T100 w 4565"/>
                <a:gd name="T102" fmla="+- 0 2941 474"/>
                <a:gd name="T103" fmla="*/ 2941 h 2712"/>
                <a:gd name="T104" fmla="+- 0 9868 5390"/>
                <a:gd name="T105" fmla="*/ T104 w 4565"/>
                <a:gd name="T106" fmla="+- 0 3001 474"/>
                <a:gd name="T107" fmla="*/ 3001 h 2712"/>
                <a:gd name="T108" fmla="+- 0 9823 5390"/>
                <a:gd name="T109" fmla="*/ T108 w 4565"/>
                <a:gd name="T110" fmla="+- 0 3053 474"/>
                <a:gd name="T111" fmla="*/ 3053 h 2712"/>
                <a:gd name="T112" fmla="+- 0 9770 5390"/>
                <a:gd name="T113" fmla="*/ T112 w 4565"/>
                <a:gd name="T114" fmla="+- 0 3098 474"/>
                <a:gd name="T115" fmla="*/ 3098 h 2712"/>
                <a:gd name="T116" fmla="+- 0 9711 5390"/>
                <a:gd name="T117" fmla="*/ T116 w 4565"/>
                <a:gd name="T118" fmla="+- 0 3135 474"/>
                <a:gd name="T119" fmla="*/ 3135 h 2712"/>
                <a:gd name="T120" fmla="+- 0 9646 5390"/>
                <a:gd name="T121" fmla="*/ T120 w 4565"/>
                <a:gd name="T122" fmla="+- 0 3163 474"/>
                <a:gd name="T123" fmla="*/ 3163 h 2712"/>
                <a:gd name="T124" fmla="+- 0 9577 5390"/>
                <a:gd name="T125" fmla="*/ T124 w 4565"/>
                <a:gd name="T126" fmla="+- 0 3180 474"/>
                <a:gd name="T127" fmla="*/ 3180 h 2712"/>
                <a:gd name="T128" fmla="+- 0 9503 5390"/>
                <a:gd name="T129" fmla="*/ T128 w 4565"/>
                <a:gd name="T130" fmla="+- 0 3186 474"/>
                <a:gd name="T131" fmla="*/ 3186 h 2712"/>
                <a:gd name="T132" fmla="+- 0 5842 5390"/>
                <a:gd name="T133" fmla="*/ T132 w 4565"/>
                <a:gd name="T134" fmla="+- 0 3186 474"/>
                <a:gd name="T135" fmla="*/ 3186 h 2712"/>
                <a:gd name="T136" fmla="+- 0 5769 5390"/>
                <a:gd name="T137" fmla="*/ T136 w 4565"/>
                <a:gd name="T138" fmla="+- 0 3180 474"/>
                <a:gd name="T139" fmla="*/ 3180 h 2712"/>
                <a:gd name="T140" fmla="+- 0 5700 5390"/>
                <a:gd name="T141" fmla="*/ T140 w 4565"/>
                <a:gd name="T142" fmla="+- 0 3163 474"/>
                <a:gd name="T143" fmla="*/ 3163 h 2712"/>
                <a:gd name="T144" fmla="+- 0 5635 5390"/>
                <a:gd name="T145" fmla="*/ T144 w 4565"/>
                <a:gd name="T146" fmla="+- 0 3135 474"/>
                <a:gd name="T147" fmla="*/ 3135 h 2712"/>
                <a:gd name="T148" fmla="+- 0 5575 5390"/>
                <a:gd name="T149" fmla="*/ T148 w 4565"/>
                <a:gd name="T150" fmla="+- 0 3098 474"/>
                <a:gd name="T151" fmla="*/ 3098 h 2712"/>
                <a:gd name="T152" fmla="+- 0 5523 5390"/>
                <a:gd name="T153" fmla="*/ T152 w 4565"/>
                <a:gd name="T154" fmla="+- 0 3053 474"/>
                <a:gd name="T155" fmla="*/ 3053 h 2712"/>
                <a:gd name="T156" fmla="+- 0 5478 5390"/>
                <a:gd name="T157" fmla="*/ T156 w 4565"/>
                <a:gd name="T158" fmla="+- 0 3001 474"/>
                <a:gd name="T159" fmla="*/ 3001 h 2712"/>
                <a:gd name="T160" fmla="+- 0 5441 5390"/>
                <a:gd name="T161" fmla="*/ T160 w 4565"/>
                <a:gd name="T162" fmla="+- 0 2941 474"/>
                <a:gd name="T163" fmla="*/ 2941 h 2712"/>
                <a:gd name="T164" fmla="+- 0 5413 5390"/>
                <a:gd name="T165" fmla="*/ T164 w 4565"/>
                <a:gd name="T166" fmla="+- 0 2876 474"/>
                <a:gd name="T167" fmla="*/ 2876 h 2712"/>
                <a:gd name="T168" fmla="+- 0 5396 5390"/>
                <a:gd name="T169" fmla="*/ T168 w 4565"/>
                <a:gd name="T170" fmla="+- 0 2807 474"/>
                <a:gd name="T171" fmla="*/ 2807 h 2712"/>
                <a:gd name="T172" fmla="+- 0 5390 5390"/>
                <a:gd name="T173" fmla="*/ T172 w 4565"/>
                <a:gd name="T174" fmla="+- 0 2734 474"/>
                <a:gd name="T175" fmla="*/ 2734 h 2712"/>
                <a:gd name="T176" fmla="+- 0 5390 5390"/>
                <a:gd name="T177" fmla="*/ T176 w 4565"/>
                <a:gd name="T178" fmla="+- 0 926 474"/>
                <a:gd name="T179" fmla="*/ 926 h 271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</a:cxnLst>
              <a:rect l="0" t="0" r="r" b="b"/>
              <a:pathLst>
                <a:path w="4565" h="2712">
                  <a:moveTo>
                    <a:pt x="0" y="452"/>
                  </a:moveTo>
                  <a:lnTo>
                    <a:pt x="6" y="378"/>
                  </a:lnTo>
                  <a:lnTo>
                    <a:pt x="23" y="309"/>
                  </a:lnTo>
                  <a:lnTo>
                    <a:pt x="51" y="244"/>
                  </a:lnTo>
                  <a:lnTo>
                    <a:pt x="88" y="185"/>
                  </a:lnTo>
                  <a:lnTo>
                    <a:pt x="133" y="132"/>
                  </a:lnTo>
                  <a:lnTo>
                    <a:pt x="185" y="87"/>
                  </a:lnTo>
                  <a:lnTo>
                    <a:pt x="245" y="50"/>
                  </a:lnTo>
                  <a:lnTo>
                    <a:pt x="310" y="23"/>
                  </a:lnTo>
                  <a:lnTo>
                    <a:pt x="379" y="6"/>
                  </a:lnTo>
                  <a:lnTo>
                    <a:pt x="452" y="0"/>
                  </a:lnTo>
                  <a:lnTo>
                    <a:pt x="4113" y="0"/>
                  </a:lnTo>
                  <a:lnTo>
                    <a:pt x="4187" y="6"/>
                  </a:lnTo>
                  <a:lnTo>
                    <a:pt x="4256" y="23"/>
                  </a:lnTo>
                  <a:lnTo>
                    <a:pt x="4321" y="50"/>
                  </a:lnTo>
                  <a:lnTo>
                    <a:pt x="4380" y="87"/>
                  </a:lnTo>
                  <a:lnTo>
                    <a:pt x="4433" y="132"/>
                  </a:lnTo>
                  <a:lnTo>
                    <a:pt x="4478" y="185"/>
                  </a:lnTo>
                  <a:lnTo>
                    <a:pt x="4515" y="244"/>
                  </a:lnTo>
                  <a:lnTo>
                    <a:pt x="4542" y="309"/>
                  </a:lnTo>
                  <a:lnTo>
                    <a:pt x="4559" y="378"/>
                  </a:lnTo>
                  <a:lnTo>
                    <a:pt x="4565" y="452"/>
                  </a:lnTo>
                  <a:lnTo>
                    <a:pt x="4565" y="2260"/>
                  </a:lnTo>
                  <a:lnTo>
                    <a:pt x="4559" y="2333"/>
                  </a:lnTo>
                  <a:lnTo>
                    <a:pt x="4542" y="2402"/>
                  </a:lnTo>
                  <a:lnTo>
                    <a:pt x="4515" y="2467"/>
                  </a:lnTo>
                  <a:lnTo>
                    <a:pt x="4478" y="2527"/>
                  </a:lnTo>
                  <a:lnTo>
                    <a:pt x="4433" y="2579"/>
                  </a:lnTo>
                  <a:lnTo>
                    <a:pt x="4380" y="2624"/>
                  </a:lnTo>
                  <a:lnTo>
                    <a:pt x="4321" y="2661"/>
                  </a:lnTo>
                  <a:lnTo>
                    <a:pt x="4256" y="2689"/>
                  </a:lnTo>
                  <a:lnTo>
                    <a:pt x="4187" y="2706"/>
                  </a:lnTo>
                  <a:lnTo>
                    <a:pt x="4113" y="2712"/>
                  </a:lnTo>
                  <a:lnTo>
                    <a:pt x="452" y="2712"/>
                  </a:lnTo>
                  <a:lnTo>
                    <a:pt x="379" y="2706"/>
                  </a:lnTo>
                  <a:lnTo>
                    <a:pt x="310" y="2689"/>
                  </a:lnTo>
                  <a:lnTo>
                    <a:pt x="245" y="2661"/>
                  </a:lnTo>
                  <a:lnTo>
                    <a:pt x="185" y="2624"/>
                  </a:lnTo>
                  <a:lnTo>
                    <a:pt x="133" y="2579"/>
                  </a:lnTo>
                  <a:lnTo>
                    <a:pt x="88" y="2527"/>
                  </a:lnTo>
                  <a:lnTo>
                    <a:pt x="51" y="2467"/>
                  </a:lnTo>
                  <a:lnTo>
                    <a:pt x="23" y="2402"/>
                  </a:lnTo>
                  <a:lnTo>
                    <a:pt x="6" y="2333"/>
                  </a:lnTo>
                  <a:lnTo>
                    <a:pt x="0" y="2260"/>
                  </a:lnTo>
                  <a:lnTo>
                    <a:pt x="0" y="452"/>
                  </a:lnTo>
                  <a:close/>
                </a:path>
              </a:pathLst>
            </a:custGeom>
            <a:noFill/>
            <a:ln w="9525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docshape518">
              <a:extLst>
                <a:ext uri="{FF2B5EF4-FFF2-40B4-BE49-F238E27FC236}">
                  <a16:creationId xmlns:a16="http://schemas.microsoft.com/office/drawing/2014/main" id="{F482C93B-9943-9674-43DF-572645BD58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02" y="466"/>
              <a:ext cx="4044" cy="27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endParaRPr lang="en-US" altLang="ja-JP" sz="1100" dirty="0">
                <a:latin typeface="+mj-ea"/>
                <a:ea typeface="+mj-ea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lang="en-US" altLang="ja-JP" sz="1100" dirty="0">
                  <a:latin typeface="+mj-ea"/>
                  <a:ea typeface="+mj-ea"/>
                </a:rPr>
                <a:t>  </a:t>
              </a:r>
              <a:r>
                <a:rPr kumimoji="0" lang="ja-JP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</a:rPr>
                <a:t>日常診療の中で陥りやすい請求漏れをまとめた「請求漏れチェックポイント」を整理して作成しています。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</a:rPr>
                <a:t>「</a:t>
              </a:r>
              <a:r>
                <a:rPr kumimoji="0" lang="en-US" altLang="ja-JP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</a:rPr>
                <a:t>2024</a:t>
              </a:r>
              <a:r>
                <a:rPr kumimoji="0" lang="ja-JP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</a:rPr>
                <a:t>年レセプト総点検マニュアル」図書内容で新たに改修しました。 </a:t>
              </a:r>
              <a:endParaRPr kumimoji="0" lang="ko-KR" altLang="ko-K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endParaRPr>
            </a:p>
          </p:txBody>
        </p:sp>
      </p:grpSp>
      <p:sp>
        <p:nvSpPr>
          <p:cNvPr id="15" name="テキスト ボックス 16">
            <a:extLst>
              <a:ext uri="{FF2B5EF4-FFF2-40B4-BE49-F238E27FC236}">
                <a16:creationId xmlns:a16="http://schemas.microsoft.com/office/drawing/2014/main" id="{6C5409BD-6A11-3C69-72A0-D98F8786088F}"/>
              </a:ext>
            </a:extLst>
          </p:cNvPr>
          <p:cNvSpPr txBox="1"/>
          <p:nvPr/>
        </p:nvSpPr>
        <p:spPr>
          <a:xfrm>
            <a:off x="985614" y="5947489"/>
            <a:ext cx="5400000" cy="273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最初は 「検索結果」 タブが空です。  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20">
            <a:extLst>
              <a:ext uri="{FF2B5EF4-FFF2-40B4-BE49-F238E27FC236}">
                <a16:creationId xmlns:a16="http://schemas.microsoft.com/office/drawing/2014/main" id="{79D18B42-A473-A7BE-244D-0429F8DC61AB}"/>
              </a:ext>
            </a:extLst>
          </p:cNvPr>
          <p:cNvSpPr/>
          <p:nvPr/>
        </p:nvSpPr>
        <p:spPr>
          <a:xfrm>
            <a:off x="1037866" y="5637135"/>
            <a:ext cx="5400000" cy="25200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初期画面</a:t>
            </a:r>
          </a:p>
        </p:txBody>
      </p:sp>
      <p:pic>
        <p:nvPicPr>
          <p:cNvPr id="23" name="그림 22">
            <a:extLst>
              <a:ext uri="{FF2B5EF4-FFF2-40B4-BE49-F238E27FC236}">
                <a16:creationId xmlns:a16="http://schemas.microsoft.com/office/drawing/2014/main" id="{060D24DD-B761-F0C3-D7D9-7642D81BDE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614" y="6376415"/>
            <a:ext cx="5558217" cy="2430291"/>
          </a:xfrm>
          <a:prstGeom prst="rect">
            <a:avLst/>
          </a:prstGeom>
        </p:spPr>
      </p:pic>
      <p:sp>
        <p:nvSpPr>
          <p:cNvPr id="24" name="テキスト ボックス 16">
            <a:extLst>
              <a:ext uri="{FF2B5EF4-FFF2-40B4-BE49-F238E27FC236}">
                <a16:creationId xmlns:a16="http://schemas.microsoft.com/office/drawing/2014/main" id="{B8B9D3A2-D394-BA48-E147-2336C03289B1}"/>
              </a:ext>
            </a:extLst>
          </p:cNvPr>
          <p:cNvSpPr txBox="1"/>
          <p:nvPr/>
        </p:nvSpPr>
        <p:spPr>
          <a:xfrm>
            <a:off x="1037866" y="9010974"/>
            <a:ext cx="5400000" cy="10810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①　「検索結果」のタブをクリックし、「検索」をクリックすると、「項目」、「チェックポイントの記載事項」が表示されます。 </a:t>
            </a:r>
          </a:p>
          <a:p>
            <a:pPr>
              <a:lnSpc>
                <a:spcPct val="120000"/>
              </a:lnSpc>
            </a:pPr>
            <a:r>
              <a:rPr lang="ja-JP" altLang="en-US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②　「レセプト点検のチェックポイント</a:t>
            </a:r>
            <a:r>
              <a:rPr lang="en-US" altLang="ja-JP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(</a:t>
            </a:r>
            <a:r>
              <a:rPr lang="ja-JP" altLang="en-US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基本</a:t>
            </a:r>
            <a:r>
              <a:rPr lang="en-US" altLang="ja-JP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)</a:t>
            </a:r>
            <a:r>
              <a:rPr lang="ja-JP" altLang="en-US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」　：「チェックポイント」の全体内容が確認できるようにデフォルトで表示されます。</a:t>
            </a:r>
            <a:endParaRPr lang="en-US" altLang="ja-JP" sz="1100" dirty="0"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pPr>
              <a:lnSpc>
                <a:spcPct val="120000"/>
              </a:lnSpc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2AA95623-BD25-90A6-8E30-50FF178A2099}"/>
              </a:ext>
            </a:extLst>
          </p:cNvPr>
          <p:cNvSpPr/>
          <p:nvPr/>
        </p:nvSpPr>
        <p:spPr>
          <a:xfrm>
            <a:off x="2399038" y="6460479"/>
            <a:ext cx="500573" cy="329084"/>
          </a:xfrm>
          <a:prstGeom prst="roundRect">
            <a:avLst>
              <a:gd name="adj" fmla="val 27635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561B4B-9A83-C27F-C6A8-1FD243856826}"/>
              </a:ext>
            </a:extLst>
          </p:cNvPr>
          <p:cNvSpPr txBox="1"/>
          <p:nvPr/>
        </p:nvSpPr>
        <p:spPr>
          <a:xfrm>
            <a:off x="1294155" y="7155003"/>
            <a:ext cx="414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①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28F8B07-2089-0A5E-81DC-FE623AFB1261}"/>
              </a:ext>
            </a:extLst>
          </p:cNvPr>
          <p:cNvSpPr txBox="1"/>
          <p:nvPr/>
        </p:nvSpPr>
        <p:spPr>
          <a:xfrm>
            <a:off x="2368615" y="7155003"/>
            <a:ext cx="5309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</a:rPr>
              <a:t>②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557507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>
            <a:extLst>
              <a:ext uri="{FF2B5EF4-FFF2-40B4-BE49-F238E27FC236}">
                <a16:creationId xmlns:a16="http://schemas.microsoft.com/office/drawing/2014/main" id="{76AA2F06-E0C7-6BFA-C717-C141A49070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198" y="2566426"/>
            <a:ext cx="5124381" cy="3373417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71CD79E-5834-4BF5-BA03-98A28CC78FF5}"/>
              </a:ext>
            </a:extLst>
          </p:cNvPr>
          <p:cNvSpPr txBox="1"/>
          <p:nvPr/>
        </p:nvSpPr>
        <p:spPr>
          <a:xfrm>
            <a:off x="1079837" y="1201068"/>
            <a:ext cx="5585658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参考で、                            をクリックすると、「チェックポイント」操作手順に対する案内が表示されます。 </a:t>
            </a:r>
            <a:endParaRPr lang="en-US" altLang="ja-JP" sz="11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5C75A7D3-42FA-62FE-E4D1-E7830EE947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3518" y="1206206"/>
            <a:ext cx="1039979" cy="264556"/>
          </a:xfrm>
          <a:prstGeom prst="rect">
            <a:avLst/>
          </a:prstGeom>
        </p:spPr>
      </p:pic>
      <p:sp>
        <p:nvSpPr>
          <p:cNvPr id="8" name="正方形/長方形 2">
            <a:extLst>
              <a:ext uri="{FF2B5EF4-FFF2-40B4-BE49-F238E27FC236}">
                <a16:creationId xmlns:a16="http://schemas.microsoft.com/office/drawing/2014/main" id="{E46DD240-8175-C5AD-5FBB-E31F6A530F98}"/>
              </a:ext>
            </a:extLst>
          </p:cNvPr>
          <p:cNvSpPr/>
          <p:nvPr/>
        </p:nvSpPr>
        <p:spPr>
          <a:xfrm>
            <a:off x="1079837" y="1846481"/>
            <a:ext cx="5400000" cy="25200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検索後画面</a:t>
            </a:r>
          </a:p>
        </p:txBody>
      </p:sp>
      <p:sp>
        <p:nvSpPr>
          <p:cNvPr id="9" name="テキスト ボックス 4">
            <a:extLst>
              <a:ext uri="{FF2B5EF4-FFF2-40B4-BE49-F238E27FC236}">
                <a16:creationId xmlns:a16="http://schemas.microsoft.com/office/drawing/2014/main" id="{8521B3A3-271D-91D6-4930-CA60A6669E30}"/>
              </a:ext>
            </a:extLst>
          </p:cNvPr>
          <p:cNvSpPr txBox="1"/>
          <p:nvPr/>
        </p:nvSpPr>
        <p:spPr>
          <a:xfrm>
            <a:off x="1079837" y="2195044"/>
            <a:ext cx="5400000" cy="27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「診療年月」を選択して</a:t>
            </a:r>
            <a:r>
              <a:rPr lang="ja-JP" altLang="en-US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「検索」をクリックすると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、画面が表示されます。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2" name="テキスト ボックス 27">
            <a:extLst>
              <a:ext uri="{FF2B5EF4-FFF2-40B4-BE49-F238E27FC236}">
                <a16:creationId xmlns:a16="http://schemas.microsoft.com/office/drawing/2014/main" id="{46959765-32A2-5952-0795-EEF23CFC7CFB}"/>
              </a:ext>
            </a:extLst>
          </p:cNvPr>
          <p:cNvSpPr txBox="1"/>
          <p:nvPr/>
        </p:nvSpPr>
        <p:spPr>
          <a:xfrm>
            <a:off x="1966924" y="4490440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solidFill>
                  <a:srgbClr val="FF0000"/>
                </a:solidFill>
              </a:rPr>
              <a:t>「項目」</a:t>
            </a:r>
          </a:p>
        </p:txBody>
      </p:sp>
      <p:sp>
        <p:nvSpPr>
          <p:cNvPr id="15" name="오른쪽 중괄호 14">
            <a:extLst>
              <a:ext uri="{FF2B5EF4-FFF2-40B4-BE49-F238E27FC236}">
                <a16:creationId xmlns:a16="http://schemas.microsoft.com/office/drawing/2014/main" id="{326A6990-B24C-F063-0C10-B3849F2CCCDE}"/>
              </a:ext>
            </a:extLst>
          </p:cNvPr>
          <p:cNvSpPr/>
          <p:nvPr/>
        </p:nvSpPr>
        <p:spPr>
          <a:xfrm>
            <a:off x="1788735" y="4536159"/>
            <a:ext cx="261256" cy="163961"/>
          </a:xfrm>
          <a:prstGeom prst="rightBrace">
            <a:avLst>
              <a:gd name="adj1" fmla="val 8333"/>
              <a:gd name="adj2" fmla="val 52832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テキスト ボックス 27">
            <a:extLst>
              <a:ext uri="{FF2B5EF4-FFF2-40B4-BE49-F238E27FC236}">
                <a16:creationId xmlns:a16="http://schemas.microsoft.com/office/drawing/2014/main" id="{BC8C5322-B2F9-3413-A59C-C7CA07B8D216}"/>
              </a:ext>
            </a:extLst>
          </p:cNvPr>
          <p:cNvSpPr txBox="1"/>
          <p:nvPr/>
        </p:nvSpPr>
        <p:spPr>
          <a:xfrm>
            <a:off x="3723458" y="3873401"/>
            <a:ext cx="18004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900" dirty="0">
                <a:solidFill>
                  <a:srgbClr val="FF0000"/>
                </a:solidFill>
              </a:rPr>
              <a:t>当該</a:t>
            </a:r>
            <a:r>
              <a:rPr kumimoji="1" lang="ja-JP" altLang="en-US" sz="900" dirty="0">
                <a:solidFill>
                  <a:srgbClr val="FF0000"/>
                </a:solidFill>
              </a:rPr>
              <a:t>チェックポイント記載事項</a:t>
            </a:r>
          </a:p>
        </p:txBody>
      </p:sp>
      <p:sp>
        <p:nvSpPr>
          <p:cNvPr id="19" name="오른쪽 중괄호 18">
            <a:extLst>
              <a:ext uri="{FF2B5EF4-FFF2-40B4-BE49-F238E27FC236}">
                <a16:creationId xmlns:a16="http://schemas.microsoft.com/office/drawing/2014/main" id="{FC862C07-4FD2-7D3B-3FD0-845267A8E488}"/>
              </a:ext>
            </a:extLst>
          </p:cNvPr>
          <p:cNvSpPr/>
          <p:nvPr/>
        </p:nvSpPr>
        <p:spPr>
          <a:xfrm>
            <a:off x="3537836" y="3886032"/>
            <a:ext cx="261257" cy="604408"/>
          </a:xfrm>
          <a:prstGeom prst="rightBrace">
            <a:avLst>
              <a:gd name="adj1" fmla="val 8333"/>
              <a:gd name="adj2" fmla="val 21183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テキスト ボックス 27">
            <a:extLst>
              <a:ext uri="{FF2B5EF4-FFF2-40B4-BE49-F238E27FC236}">
                <a16:creationId xmlns:a16="http://schemas.microsoft.com/office/drawing/2014/main" id="{6081251C-0618-1459-1495-F6A219F38261}"/>
              </a:ext>
            </a:extLst>
          </p:cNvPr>
          <p:cNvSpPr txBox="1"/>
          <p:nvPr/>
        </p:nvSpPr>
        <p:spPr>
          <a:xfrm>
            <a:off x="3998551" y="4924330"/>
            <a:ext cx="17171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solidFill>
                  <a:srgbClr val="FF0000"/>
                </a:solidFill>
              </a:rPr>
              <a:t>　 「レセプト閲覧」クリック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2B0CF5F-9314-7130-6304-08C6099E3FFA}"/>
              </a:ext>
            </a:extLst>
          </p:cNvPr>
          <p:cNvSpPr/>
          <p:nvPr/>
        </p:nvSpPr>
        <p:spPr>
          <a:xfrm>
            <a:off x="5658679" y="4924330"/>
            <a:ext cx="448896" cy="216705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4" name="テキスト ボックス 27">
            <a:extLst>
              <a:ext uri="{FF2B5EF4-FFF2-40B4-BE49-F238E27FC236}">
                <a16:creationId xmlns:a16="http://schemas.microsoft.com/office/drawing/2014/main" id="{6478C333-482D-0977-6C7A-71C9B3D37D75}"/>
              </a:ext>
            </a:extLst>
          </p:cNvPr>
          <p:cNvSpPr txBox="1"/>
          <p:nvPr/>
        </p:nvSpPr>
        <p:spPr>
          <a:xfrm>
            <a:off x="2107166" y="3676352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solidFill>
                  <a:srgbClr val="FF0000"/>
                </a:solidFill>
              </a:rPr>
              <a:t>「項目」</a:t>
            </a:r>
          </a:p>
        </p:txBody>
      </p:sp>
      <p:sp>
        <p:nvSpPr>
          <p:cNvPr id="16" name="오른쪽 중괄호 15">
            <a:extLst>
              <a:ext uri="{FF2B5EF4-FFF2-40B4-BE49-F238E27FC236}">
                <a16:creationId xmlns:a16="http://schemas.microsoft.com/office/drawing/2014/main" id="{5DE4B3D7-ACB8-E2D5-84A4-DB7AEDC0612C}"/>
              </a:ext>
            </a:extLst>
          </p:cNvPr>
          <p:cNvSpPr/>
          <p:nvPr/>
        </p:nvSpPr>
        <p:spPr>
          <a:xfrm>
            <a:off x="1928977" y="3722071"/>
            <a:ext cx="261256" cy="163961"/>
          </a:xfrm>
          <a:prstGeom prst="rightBrace">
            <a:avLst>
              <a:gd name="adj1" fmla="val 8333"/>
              <a:gd name="adj2" fmla="val 52832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テキスト ボックス 27">
            <a:extLst>
              <a:ext uri="{FF2B5EF4-FFF2-40B4-BE49-F238E27FC236}">
                <a16:creationId xmlns:a16="http://schemas.microsoft.com/office/drawing/2014/main" id="{16426546-EBFB-72CF-54AF-5ED4161B0F46}"/>
              </a:ext>
            </a:extLst>
          </p:cNvPr>
          <p:cNvSpPr txBox="1"/>
          <p:nvPr/>
        </p:nvSpPr>
        <p:spPr>
          <a:xfrm>
            <a:off x="1966924" y="5346795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solidFill>
                  <a:srgbClr val="FF0000"/>
                </a:solidFill>
              </a:rPr>
              <a:t>「項目」</a:t>
            </a:r>
          </a:p>
        </p:txBody>
      </p:sp>
      <p:sp>
        <p:nvSpPr>
          <p:cNvPr id="24" name="오른쪽 중괄호 23">
            <a:extLst>
              <a:ext uri="{FF2B5EF4-FFF2-40B4-BE49-F238E27FC236}">
                <a16:creationId xmlns:a16="http://schemas.microsoft.com/office/drawing/2014/main" id="{0B0A5209-F60C-9D4F-5EE7-B708650ECBAB}"/>
              </a:ext>
            </a:extLst>
          </p:cNvPr>
          <p:cNvSpPr/>
          <p:nvPr/>
        </p:nvSpPr>
        <p:spPr>
          <a:xfrm>
            <a:off x="1788735" y="5392514"/>
            <a:ext cx="261256" cy="163961"/>
          </a:xfrm>
          <a:prstGeom prst="rightBrace">
            <a:avLst>
              <a:gd name="adj1" fmla="val 8333"/>
              <a:gd name="adj2" fmla="val 52832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テキスト ボックス 4">
            <a:extLst>
              <a:ext uri="{FF2B5EF4-FFF2-40B4-BE49-F238E27FC236}">
                <a16:creationId xmlns:a16="http://schemas.microsoft.com/office/drawing/2014/main" id="{9FED3541-02AB-1D47-B061-2A874D269E81}"/>
              </a:ext>
            </a:extLst>
          </p:cNvPr>
          <p:cNvSpPr txBox="1"/>
          <p:nvPr/>
        </p:nvSpPr>
        <p:spPr>
          <a:xfrm>
            <a:off x="1112243" y="6073966"/>
            <a:ext cx="5284290" cy="21791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「項目」、「チェックポイントの記載事項」、「レセプト閲覧」ボタンで画面が表示されます。 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「レセプト閲覧」 ボタンをクリックすると、該当記載事項に含むする「診療行為」を含めされたレセプトを閲覧できるようにします。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例えば、「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102 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投薬 内服薬の多剤投与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逓減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に関して、種類数の数え方、臨時薬の扱いに誤りはないか。」の「レセプト閲覧」をクリックすると、「レセプト」リストが表示されます。</a:t>
            </a:r>
          </a:p>
        </p:txBody>
      </p:sp>
    </p:spTree>
    <p:extLst>
      <p:ext uri="{BB962C8B-B14F-4D97-AF65-F5344CB8AC3E}">
        <p14:creationId xmlns:p14="http://schemas.microsoft.com/office/powerpoint/2010/main" val="2908989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>
            <a:extLst>
              <a:ext uri="{FF2B5EF4-FFF2-40B4-BE49-F238E27FC236}">
                <a16:creationId xmlns:a16="http://schemas.microsoft.com/office/drawing/2014/main" id="{E4C2E7BC-A03E-C11F-273B-9DA13C1198BC}"/>
              </a:ext>
            </a:extLst>
          </p:cNvPr>
          <p:cNvGrpSpPr/>
          <p:nvPr/>
        </p:nvGrpSpPr>
        <p:grpSpPr>
          <a:xfrm>
            <a:off x="1050201" y="1580834"/>
            <a:ext cx="5391292" cy="2728387"/>
            <a:chOff x="1050201" y="1580834"/>
            <a:chExt cx="5391292" cy="2728387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17E12F86-06FB-D8AE-A94F-864AB2D69F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50201" y="1580834"/>
              <a:ext cx="5391292" cy="2728386"/>
            </a:xfrm>
            <a:prstGeom prst="rect">
              <a:avLst/>
            </a:prstGeom>
          </p:spPr>
        </p:pic>
        <p:sp>
          <p:nvSpPr>
            <p:cNvPr id="3" name="직사각형 2">
              <a:extLst>
                <a:ext uri="{FF2B5EF4-FFF2-40B4-BE49-F238E27FC236}">
                  <a16:creationId xmlns:a16="http://schemas.microsoft.com/office/drawing/2014/main" id="{330DF332-307F-E993-8794-DCD5E993F1B1}"/>
                </a:ext>
              </a:extLst>
            </p:cNvPr>
            <p:cNvSpPr/>
            <p:nvPr/>
          </p:nvSpPr>
          <p:spPr>
            <a:xfrm>
              <a:off x="2934789" y="3573191"/>
              <a:ext cx="2168464" cy="7360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</p:grpSp>
      <p:sp>
        <p:nvSpPr>
          <p:cNvPr id="10" name="テキスト ボックス 4">
            <a:extLst>
              <a:ext uri="{FF2B5EF4-FFF2-40B4-BE49-F238E27FC236}">
                <a16:creationId xmlns:a16="http://schemas.microsoft.com/office/drawing/2014/main" id="{A0C752F2-EDA9-52E0-811B-D57FD5AA9E3E}"/>
              </a:ext>
            </a:extLst>
          </p:cNvPr>
          <p:cNvSpPr txBox="1"/>
          <p:nvPr/>
        </p:nvSpPr>
        <p:spPr>
          <a:xfrm>
            <a:off x="1006676" y="4240740"/>
            <a:ext cx="5469632" cy="13328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① 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選択された 「項目」、「チェックポイント記載事項」情報を表示します。</a:t>
            </a:r>
          </a:p>
          <a:p>
            <a:pPr>
              <a:lnSpc>
                <a:spcPct val="125000"/>
              </a:lnSpc>
            </a:pPr>
            <a:r>
              <a:rPr lang="ja-JP" altLang="en-US" sz="11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②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「チェックポイント記載事項」に該当する診療行為等が表示されます。  </a:t>
            </a:r>
          </a:p>
          <a:p>
            <a:pPr>
              <a:lnSpc>
                <a:spcPct val="125000"/>
              </a:lnSpc>
            </a:pPr>
            <a:r>
              <a:rPr lang="ja-JP" altLang="en-US" sz="11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③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「診療行為」を含むレセプトのリストが検索され、表示されます。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1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④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検索されたレセプトリストから「カルテル番号」、「患者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highlight>
                  <a:srgbClr val="FDFDFD"/>
                </a:highlight>
                <a:latin typeface="noto"/>
              </a:rPr>
              <a:t>氏名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」で検索できます。 　　　　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CSV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ダウンロードをクリックすると、リストをダウンロードします。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ja-JP" altLang="ja-JP" sz="11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⑤</a:t>
            </a:r>
            <a:r>
              <a:rPr lang="ja-JP" altLang="en-US" sz="11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リストからダブルクリックすると、 レセプト詳細が表示されます。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0" name="テキスト ボックス 18">
            <a:extLst>
              <a:ext uri="{FF2B5EF4-FFF2-40B4-BE49-F238E27FC236}">
                <a16:creationId xmlns:a16="http://schemas.microsoft.com/office/drawing/2014/main" id="{C5B840C9-5809-41A0-EF91-A29658ECB161}"/>
              </a:ext>
            </a:extLst>
          </p:cNvPr>
          <p:cNvSpPr txBox="1"/>
          <p:nvPr/>
        </p:nvSpPr>
        <p:spPr>
          <a:xfrm>
            <a:off x="6050123" y="2695491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21" name="テキスト ボックス 21">
            <a:extLst>
              <a:ext uri="{FF2B5EF4-FFF2-40B4-BE49-F238E27FC236}">
                <a16:creationId xmlns:a16="http://schemas.microsoft.com/office/drawing/2014/main" id="{EB00A8E4-CE6A-8F9E-4C99-CF848F5AA0BE}"/>
              </a:ext>
            </a:extLst>
          </p:cNvPr>
          <p:cNvSpPr txBox="1"/>
          <p:nvPr/>
        </p:nvSpPr>
        <p:spPr>
          <a:xfrm>
            <a:off x="2066573" y="2695491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23" name="テキスト ボックス 18">
            <a:extLst>
              <a:ext uri="{FF2B5EF4-FFF2-40B4-BE49-F238E27FC236}">
                <a16:creationId xmlns:a16="http://schemas.microsoft.com/office/drawing/2014/main" id="{76D4FE7E-9F6B-A60F-C77D-7BE95AD3E7B8}"/>
              </a:ext>
            </a:extLst>
          </p:cNvPr>
          <p:cNvSpPr txBox="1"/>
          <p:nvPr/>
        </p:nvSpPr>
        <p:spPr>
          <a:xfrm>
            <a:off x="2066573" y="3682847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③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18">
            <a:extLst>
              <a:ext uri="{FF2B5EF4-FFF2-40B4-BE49-F238E27FC236}">
                <a16:creationId xmlns:a16="http://schemas.microsoft.com/office/drawing/2014/main" id="{454B7FFD-286B-924F-47B2-42A96E3132A0}"/>
              </a:ext>
            </a:extLst>
          </p:cNvPr>
          <p:cNvSpPr txBox="1"/>
          <p:nvPr/>
        </p:nvSpPr>
        <p:spPr>
          <a:xfrm>
            <a:off x="3854561" y="2002915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④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32" name="正方形/長方形 2">
            <a:extLst>
              <a:ext uri="{FF2B5EF4-FFF2-40B4-BE49-F238E27FC236}">
                <a16:creationId xmlns:a16="http://schemas.microsoft.com/office/drawing/2014/main" id="{47663AA5-90FB-8AF8-D463-06DA711EEC41}"/>
              </a:ext>
            </a:extLst>
          </p:cNvPr>
          <p:cNvSpPr/>
          <p:nvPr/>
        </p:nvSpPr>
        <p:spPr>
          <a:xfrm>
            <a:off x="1041493" y="1228710"/>
            <a:ext cx="5400000" cy="25200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レセプト閲覧</a:t>
            </a:r>
          </a:p>
        </p:txBody>
      </p:sp>
      <p:sp>
        <p:nvSpPr>
          <p:cNvPr id="42" name="テキスト ボックス 4">
            <a:extLst>
              <a:ext uri="{FF2B5EF4-FFF2-40B4-BE49-F238E27FC236}">
                <a16:creationId xmlns:a16="http://schemas.microsoft.com/office/drawing/2014/main" id="{188F7AF5-E5B6-22B1-ACD2-AB4D9C03F849}"/>
              </a:ext>
            </a:extLst>
          </p:cNvPr>
          <p:cNvSpPr txBox="1"/>
          <p:nvPr/>
        </p:nvSpPr>
        <p:spPr>
          <a:xfrm>
            <a:off x="1076308" y="5789468"/>
            <a:ext cx="5400000" cy="27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レセプト詳細画面です。 （点検レセプト詳細画面とは違います。）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3" name="正方形/長方形 23">
            <a:extLst>
              <a:ext uri="{FF2B5EF4-FFF2-40B4-BE49-F238E27FC236}">
                <a16:creationId xmlns:a16="http://schemas.microsoft.com/office/drawing/2014/main" id="{4E9D86DB-BE57-CB19-A658-DE5B743A8AAE}"/>
              </a:ext>
            </a:extLst>
          </p:cNvPr>
          <p:cNvSpPr/>
          <p:nvPr/>
        </p:nvSpPr>
        <p:spPr>
          <a:xfrm>
            <a:off x="1533596" y="7592477"/>
            <a:ext cx="1322815" cy="33198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25">
            <a:extLst>
              <a:ext uri="{FF2B5EF4-FFF2-40B4-BE49-F238E27FC236}">
                <a16:creationId xmlns:a16="http://schemas.microsoft.com/office/drawing/2014/main" id="{4F023BCC-BF92-8316-B60E-9F230501F993}"/>
              </a:ext>
            </a:extLst>
          </p:cNvPr>
          <p:cNvSpPr/>
          <p:nvPr/>
        </p:nvSpPr>
        <p:spPr>
          <a:xfrm>
            <a:off x="945954" y="7711063"/>
            <a:ext cx="975432" cy="215431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60B3AAE3-34F9-CAE5-CD0C-34E0E796EF2E}"/>
              </a:ext>
            </a:extLst>
          </p:cNvPr>
          <p:cNvGrpSpPr/>
          <p:nvPr/>
        </p:nvGrpSpPr>
        <p:grpSpPr>
          <a:xfrm>
            <a:off x="1076308" y="6090005"/>
            <a:ext cx="5228698" cy="3413869"/>
            <a:chOff x="1076308" y="6090005"/>
            <a:chExt cx="5228698" cy="3413869"/>
          </a:xfrm>
        </p:grpSpPr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F4DC59E2-6172-59E2-523C-F37E7AE072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76308" y="6090005"/>
              <a:ext cx="5228698" cy="3413869"/>
            </a:xfrm>
            <a:prstGeom prst="rect">
              <a:avLst/>
            </a:prstGeom>
          </p:spPr>
        </p:pic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2AD50171-32B1-8C82-45C6-CB82D2133BDF}"/>
                </a:ext>
              </a:extLst>
            </p:cNvPr>
            <p:cNvSpPr/>
            <p:nvPr/>
          </p:nvSpPr>
          <p:spPr>
            <a:xfrm>
              <a:off x="1202671" y="6681307"/>
              <a:ext cx="1653740" cy="2154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91528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>
            <a:extLst>
              <a:ext uri="{FF2B5EF4-FFF2-40B4-BE49-F238E27FC236}">
                <a16:creationId xmlns:a16="http://schemas.microsoft.com/office/drawing/2014/main" id="{591F2B31-76AA-BF38-535E-BAEBC2ACC3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854" y="1875272"/>
            <a:ext cx="5611343" cy="3470634"/>
          </a:xfrm>
          <a:prstGeom prst="rect">
            <a:avLst/>
          </a:prstGeom>
        </p:spPr>
      </p:pic>
      <p:sp>
        <p:nvSpPr>
          <p:cNvPr id="4" name="正方形/長方形 2">
            <a:extLst>
              <a:ext uri="{FF2B5EF4-FFF2-40B4-BE49-F238E27FC236}">
                <a16:creationId xmlns:a16="http://schemas.microsoft.com/office/drawing/2014/main" id="{E8E4B607-E9EF-3E32-F6E0-9C6CCD0D3990}"/>
              </a:ext>
            </a:extLst>
          </p:cNvPr>
          <p:cNvSpPr/>
          <p:nvPr/>
        </p:nvSpPr>
        <p:spPr>
          <a:xfrm>
            <a:off x="980661" y="822500"/>
            <a:ext cx="5400000" cy="25200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レセプト点検のチェックポイント</a:t>
            </a:r>
            <a:r>
              <a:rPr kumimoji="1" lang="en-US" altLang="ja-JP" sz="1400" dirty="0">
                <a:solidFill>
                  <a:schemeClr val="tx1"/>
                </a:solidFill>
              </a:rPr>
              <a:t>(</a:t>
            </a:r>
            <a:r>
              <a:rPr kumimoji="1" lang="ja-JP" altLang="en-US" sz="1400" dirty="0">
                <a:solidFill>
                  <a:schemeClr val="tx1"/>
                </a:solidFill>
              </a:rPr>
              <a:t>基本</a:t>
            </a:r>
            <a:r>
              <a:rPr kumimoji="1" lang="en-US" altLang="ja-JP" sz="1400" dirty="0">
                <a:solidFill>
                  <a:schemeClr val="tx1"/>
                </a:solidFill>
              </a:rPr>
              <a:t>)</a:t>
            </a:r>
            <a:endParaRPr kumimoji="1" lang="ja-JP" altLang="en-US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B7FEAA93-EAD1-2CF3-5617-0EDB15A49C3E}"/>
              </a:ext>
            </a:extLst>
          </p:cNvPr>
          <p:cNvSpPr/>
          <p:nvPr/>
        </p:nvSpPr>
        <p:spPr>
          <a:xfrm>
            <a:off x="5349609" y="2786744"/>
            <a:ext cx="1031051" cy="2559162"/>
          </a:xfrm>
          <a:prstGeom prst="rect">
            <a:avLst/>
          </a:prstGeom>
          <a:noFill/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43" name="テキスト ボックス 4">
            <a:extLst>
              <a:ext uri="{FF2B5EF4-FFF2-40B4-BE49-F238E27FC236}">
                <a16:creationId xmlns:a16="http://schemas.microsoft.com/office/drawing/2014/main" id="{BE3BBDB4-2438-7F08-2AFF-36C6573DCC85}"/>
              </a:ext>
            </a:extLst>
          </p:cNvPr>
          <p:cNvSpPr txBox="1"/>
          <p:nvPr/>
        </p:nvSpPr>
        <p:spPr>
          <a:xfrm>
            <a:off x="926758" y="1205848"/>
            <a:ext cx="5706158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「レセプト点検のチェックポイント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基本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」タブを選択し、全体チェックポインタの内容を確認することができます。（１４０件）</a:t>
            </a:r>
            <a:endParaRPr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27">
            <a:extLst>
              <a:ext uri="{FF2B5EF4-FFF2-40B4-BE49-F238E27FC236}">
                <a16:creationId xmlns:a16="http://schemas.microsoft.com/office/drawing/2014/main" id="{338963AB-85A6-3878-3F4F-D214ED2BAEAB}"/>
              </a:ext>
            </a:extLst>
          </p:cNvPr>
          <p:cNvSpPr txBox="1"/>
          <p:nvPr/>
        </p:nvSpPr>
        <p:spPr>
          <a:xfrm>
            <a:off x="5295733" y="3048613"/>
            <a:ext cx="10310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</a:rPr>
              <a:t>「診療行為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r>
              <a:rPr kumimoji="1" lang="ja-JP" altLang="en-US" sz="1100" dirty="0">
                <a:solidFill>
                  <a:srgbClr val="FF0000"/>
                </a:solidFill>
              </a:rPr>
              <a:t>グループ名」</a:t>
            </a:r>
          </a:p>
        </p:txBody>
      </p:sp>
      <p:sp>
        <p:nvSpPr>
          <p:cNvPr id="9" name="テキスト ボックス 4">
            <a:extLst>
              <a:ext uri="{FF2B5EF4-FFF2-40B4-BE49-F238E27FC236}">
                <a16:creationId xmlns:a16="http://schemas.microsoft.com/office/drawing/2014/main" id="{D4089AC4-8BD0-DB94-211A-40B561484F11}"/>
              </a:ext>
            </a:extLst>
          </p:cNvPr>
          <p:cNvSpPr txBox="1"/>
          <p:nvPr/>
        </p:nvSpPr>
        <p:spPr>
          <a:xfrm>
            <a:off x="926758" y="5583041"/>
            <a:ext cx="5706158" cy="1214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右側の赤枠部分に「チェックポインタ記載事項」に該当する「診療行為グループ名」が表示されます。 </a:t>
            </a:r>
            <a:endParaRPr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「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34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」行の「</a:t>
            </a:r>
            <a:r>
              <a:rPr lang="ja-JP" altLang="en-US" sz="12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特定疾患療養管理料（複数科受診</a:t>
            </a:r>
            <a:r>
              <a:rPr lang="en-US" altLang="ja-JP" sz="12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」をクリックすると、 「特定疾患療養管理料（複数科受診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」の診療行為コード情報が表示します。</a:t>
            </a:r>
            <a:endParaRPr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783E3EBA-21C6-67E9-23C2-86FFCB034E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5838" y="6944962"/>
            <a:ext cx="4707998" cy="292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990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2">
      <a:majorFont>
        <a:latin typeface="Century"/>
        <a:ea typeface="ＭＳ 明朝"/>
        <a:cs typeface=""/>
      </a:majorFont>
      <a:minorFont>
        <a:latin typeface="Century"/>
        <a:ea typeface="ＭＳ 明朝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">
          <a:solidFill>
            <a:srgbClr val="FF0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</a:spPr>
      <a:bodyPr wrap="none" rtlCol="0">
        <a:spAutoFit/>
      </a:bodyPr>
      <a:lstStyle>
        <a:defPPr algn="l">
          <a:defRPr kumimoji="1" sz="11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10345</TotalTime>
  <Words>519</Words>
  <Application>Microsoft Office PowerPoint</Application>
  <PresentationFormat>사용자 지정</PresentationFormat>
  <Paragraphs>45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4" baseType="lpstr">
      <vt:lpstr>Meiryo UI</vt:lpstr>
      <vt:lpstr>MS Gothic</vt:lpstr>
      <vt:lpstr>MS Mincho</vt:lpstr>
      <vt:lpstr>noto</vt:lpstr>
      <vt:lpstr>Yu Gothic</vt:lpstr>
      <vt:lpstr>맑은 고딕</vt:lpstr>
      <vt:lpstr>Arial</vt:lpstr>
      <vt:lpstr>Calibri</vt:lpstr>
      <vt:lpstr>Century</vt:lpstr>
      <vt:lpstr>Office テーマ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honda</dc:creator>
  <cp:lastModifiedBy>baesangwon</cp:lastModifiedBy>
  <cp:revision>548</cp:revision>
  <cp:lastPrinted>2024-05-30T06:21:06Z</cp:lastPrinted>
  <dcterms:created xsi:type="dcterms:W3CDTF">2019-02-22T14:43:31Z</dcterms:created>
  <dcterms:modified xsi:type="dcterms:W3CDTF">2024-07-03T07:08:24Z</dcterms:modified>
</cp:coreProperties>
</file>