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68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16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63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69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94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0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45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44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39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2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73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70121-53A5-4BB7-8537-A976A23E2877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96BC6-8A4C-40CC-A59E-176476CDB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61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8376919-605C-D64E-C1A9-B2E6EB173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40" y="436652"/>
            <a:ext cx="5901024" cy="392480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338150-2206-5DB7-47F2-7690A19C0D8B}"/>
              </a:ext>
            </a:extLst>
          </p:cNvPr>
          <p:cNvSpPr txBox="1"/>
          <p:nvPr/>
        </p:nvSpPr>
        <p:spPr>
          <a:xfrm>
            <a:off x="251012" y="98612"/>
            <a:ext cx="904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886479</a:t>
            </a:r>
            <a:r>
              <a:rPr kumimoji="1" lang="ja-JP" altLang="en-US" dirty="0">
                <a:latin typeface="+mn-ea"/>
              </a:rPr>
              <a:t>：</a:t>
            </a:r>
            <a:r>
              <a:rPr kumimoji="1" lang="en-US" altLang="ja-JP" dirty="0">
                <a:latin typeface="+mn-ea"/>
              </a:rPr>
              <a:t>6/20</a:t>
            </a:r>
            <a:r>
              <a:rPr kumimoji="1" lang="ja-JP" altLang="en-US" dirty="0">
                <a:latin typeface="+mn-ea"/>
              </a:rPr>
              <a:t>～</a:t>
            </a:r>
            <a:r>
              <a:rPr kumimoji="1" lang="en-US" altLang="ja-JP" dirty="0">
                <a:latin typeface="+mn-ea"/>
              </a:rPr>
              <a:t>6/28</a:t>
            </a:r>
            <a:r>
              <a:rPr kumimoji="1" lang="ja-JP" altLang="en-US" dirty="0">
                <a:latin typeface="+mn-ea"/>
              </a:rPr>
              <a:t>入院　</a:t>
            </a:r>
            <a:r>
              <a:rPr kumimoji="1" lang="ja-JP" altLang="en-US" sz="1400" dirty="0">
                <a:latin typeface="+mn-ea"/>
              </a:rPr>
              <a:t>（短手</a:t>
            </a:r>
            <a:r>
              <a:rPr kumimoji="1" lang="en-US" altLang="ja-JP" sz="1400" dirty="0">
                <a:latin typeface="+mn-ea"/>
              </a:rPr>
              <a:t>3</a:t>
            </a:r>
            <a:r>
              <a:rPr kumimoji="1" lang="ja-JP" altLang="en-US" sz="1400" dirty="0">
                <a:latin typeface="+mn-ea"/>
              </a:rPr>
              <a:t>算定日が</a:t>
            </a:r>
            <a:r>
              <a:rPr kumimoji="1" lang="en-US" altLang="ja-JP" sz="1400" dirty="0">
                <a:latin typeface="+mn-ea"/>
              </a:rPr>
              <a:t>6/21</a:t>
            </a:r>
            <a:r>
              <a:rPr kumimoji="1" lang="ja-JP" altLang="en-US" sz="1400" dirty="0">
                <a:latin typeface="+mn-ea"/>
              </a:rPr>
              <a:t>。</a:t>
            </a:r>
            <a:r>
              <a:rPr kumimoji="1" lang="en-US" altLang="ja-JP" sz="1400" dirty="0">
                <a:latin typeface="+mn-ea"/>
              </a:rPr>
              <a:t>6/20</a:t>
            </a:r>
            <a:r>
              <a:rPr kumimoji="1" lang="ja-JP" altLang="en-US" sz="1400" dirty="0">
                <a:latin typeface="+mn-ea"/>
              </a:rPr>
              <a:t>～</a:t>
            </a:r>
            <a:r>
              <a:rPr kumimoji="1" lang="en-US" altLang="ja-JP" sz="1400" dirty="0">
                <a:latin typeface="+mn-ea"/>
              </a:rPr>
              <a:t>6/24</a:t>
            </a:r>
            <a:r>
              <a:rPr kumimoji="1" lang="ja-JP" altLang="en-US" sz="1400" dirty="0">
                <a:latin typeface="+mn-ea"/>
              </a:rPr>
              <a:t>まで包括診療、</a:t>
            </a:r>
            <a:r>
              <a:rPr kumimoji="1" lang="en-US" altLang="ja-JP" sz="1400" dirty="0">
                <a:latin typeface="+mn-ea"/>
              </a:rPr>
              <a:t>6/25</a:t>
            </a:r>
            <a:r>
              <a:rPr kumimoji="1" lang="ja-JP" altLang="en-US" sz="1400" dirty="0">
                <a:latin typeface="+mn-ea"/>
              </a:rPr>
              <a:t>～出来高算定）</a:t>
            </a:r>
            <a:endParaRPr kumimoji="1" lang="ja-JP" altLang="en-US" dirty="0">
              <a:latin typeface="+mn-ea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5247DEB-69CF-293A-78FC-F903CD7C6D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141" y="4399027"/>
            <a:ext cx="6723529" cy="2341995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443D095-0EE1-062A-8012-C04D159DB1BD}"/>
              </a:ext>
            </a:extLst>
          </p:cNvPr>
          <p:cNvSpPr/>
          <p:nvPr/>
        </p:nvSpPr>
        <p:spPr>
          <a:xfrm>
            <a:off x="3048000" y="5020236"/>
            <a:ext cx="6391835" cy="833718"/>
          </a:xfrm>
          <a:prstGeom prst="rect">
            <a:avLst/>
          </a:prstGeom>
          <a:solidFill>
            <a:srgbClr val="FFE699">
              <a:alpha val="2588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A71348F-1948-888A-0F8D-43E9448A7E87}"/>
              </a:ext>
            </a:extLst>
          </p:cNvPr>
          <p:cNvSpPr txBox="1"/>
          <p:nvPr/>
        </p:nvSpPr>
        <p:spPr>
          <a:xfrm>
            <a:off x="4912660" y="5172635"/>
            <a:ext cx="362791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これは、包括診療</a:t>
            </a:r>
            <a:endParaRPr kumimoji="1" lang="en-US" altLang="ja-JP" sz="1050" b="1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  <a:p>
            <a:r>
              <a:rPr kumimoji="1" lang="ja-JP" altLang="en-US" sz="105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短手</a:t>
            </a:r>
            <a:r>
              <a:rPr kumimoji="1" lang="en-US" altLang="ja-JP" sz="105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3</a:t>
            </a:r>
            <a:r>
              <a:rPr kumimoji="1" lang="ja-JP" altLang="en-US" sz="105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（水晶体再建術・眼内レンズ挿入・その他・片側）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A9112F87-41F9-C7DD-ECA4-179815346E40}"/>
              </a:ext>
            </a:extLst>
          </p:cNvPr>
          <p:cNvSpPr/>
          <p:nvPr/>
        </p:nvSpPr>
        <p:spPr>
          <a:xfrm>
            <a:off x="3496235" y="5002306"/>
            <a:ext cx="448236" cy="134470"/>
          </a:xfrm>
          <a:prstGeom prst="ellipse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00CE9FD2-91C2-215E-72F8-02D5A4063D47}"/>
              </a:ext>
            </a:extLst>
          </p:cNvPr>
          <p:cNvSpPr/>
          <p:nvPr/>
        </p:nvSpPr>
        <p:spPr>
          <a:xfrm>
            <a:off x="9386046" y="4778188"/>
            <a:ext cx="233083" cy="17929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2222755-0401-4911-E4EE-EF78C4A76650}"/>
              </a:ext>
            </a:extLst>
          </p:cNvPr>
          <p:cNvSpPr/>
          <p:nvPr/>
        </p:nvSpPr>
        <p:spPr>
          <a:xfrm>
            <a:off x="206188" y="3702424"/>
            <a:ext cx="3926541" cy="27790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859C7CAD-32F6-3285-3E2C-A28FB4C64404}"/>
              </a:ext>
            </a:extLst>
          </p:cNvPr>
          <p:cNvSpPr/>
          <p:nvPr/>
        </p:nvSpPr>
        <p:spPr>
          <a:xfrm>
            <a:off x="8803341" y="4975412"/>
            <a:ext cx="233083" cy="179295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F4CACAE-058D-0527-630C-AAFC780CC067}"/>
              </a:ext>
            </a:extLst>
          </p:cNvPr>
          <p:cNvSpPr txBox="1"/>
          <p:nvPr/>
        </p:nvSpPr>
        <p:spPr>
          <a:xfrm>
            <a:off x="6346178" y="2294965"/>
            <a:ext cx="34788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6/21</a:t>
            </a:r>
            <a:r>
              <a:rPr kumimoji="1" lang="ja-JP" altLang="en-US" sz="1000" dirty="0">
                <a:latin typeface="+mn-ea"/>
              </a:rPr>
              <a:t>に水晶体再建術施行。算定は短手</a:t>
            </a:r>
            <a:r>
              <a:rPr kumimoji="1" lang="en-US" altLang="ja-JP" sz="1000" dirty="0">
                <a:latin typeface="+mn-ea"/>
              </a:rPr>
              <a:t>3</a:t>
            </a:r>
            <a:r>
              <a:rPr kumimoji="1" lang="ja-JP" altLang="en-US" sz="1000" dirty="0">
                <a:latin typeface="+mn-ea"/>
              </a:rPr>
              <a:t>（包括）で算定。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その後の創傷処置を、</a:t>
            </a:r>
            <a:endParaRPr kumimoji="1" lang="en-US" altLang="ja-JP" sz="1000" dirty="0">
              <a:latin typeface="+mn-ea"/>
            </a:endParaRPr>
          </a:p>
          <a:p>
            <a:r>
              <a:rPr kumimoji="1" lang="en-US" altLang="ja-JP" sz="1000" dirty="0">
                <a:latin typeface="+mn-ea"/>
              </a:rPr>
              <a:t>6/22</a:t>
            </a:r>
            <a:r>
              <a:rPr kumimoji="1" lang="ja-JP" altLang="en-US" sz="1000" dirty="0">
                <a:latin typeface="+mn-ea"/>
              </a:rPr>
              <a:t>（包括）</a:t>
            </a:r>
            <a:endParaRPr kumimoji="1" lang="en-US" altLang="ja-JP" sz="1000" dirty="0">
              <a:latin typeface="+mn-ea"/>
            </a:endParaRPr>
          </a:p>
          <a:p>
            <a:r>
              <a:rPr kumimoji="1" lang="en-US" altLang="ja-JP" sz="1000" dirty="0">
                <a:latin typeface="+mn-ea"/>
              </a:rPr>
              <a:t>6/23</a:t>
            </a:r>
            <a:r>
              <a:rPr kumimoji="1" lang="ja-JP" altLang="en-US" sz="1000" dirty="0">
                <a:latin typeface="+mn-ea"/>
              </a:rPr>
              <a:t>（包括）</a:t>
            </a:r>
            <a:endParaRPr kumimoji="1" lang="en-US" altLang="ja-JP" sz="1000" dirty="0">
              <a:latin typeface="+mn-ea"/>
            </a:endParaRPr>
          </a:p>
          <a:p>
            <a:r>
              <a:rPr kumimoji="1" lang="en-US" altLang="ja-JP" sz="1000" dirty="0">
                <a:latin typeface="+mn-ea"/>
              </a:rPr>
              <a:t>6/24</a:t>
            </a:r>
            <a:r>
              <a:rPr kumimoji="1" lang="ja-JP" altLang="en-US" sz="1000" dirty="0">
                <a:latin typeface="+mn-ea"/>
              </a:rPr>
              <a:t>（包括）</a:t>
            </a:r>
            <a:endParaRPr kumimoji="1" lang="en-US" altLang="ja-JP" sz="1000" dirty="0">
              <a:latin typeface="+mn-ea"/>
            </a:endParaRPr>
          </a:p>
          <a:p>
            <a:r>
              <a:rPr kumimoji="1" lang="en-US" altLang="ja-JP" sz="1000" dirty="0">
                <a:solidFill>
                  <a:srgbClr val="FF0000"/>
                </a:solidFill>
                <a:latin typeface="+mn-ea"/>
              </a:rPr>
              <a:t>6/25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（出来高）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この点検メッセージが表示されたが、短手</a:t>
            </a:r>
            <a:r>
              <a:rPr kumimoji="1" lang="en-US" altLang="ja-JP" sz="1000" dirty="0">
                <a:solidFill>
                  <a:srgbClr val="FF0000"/>
                </a:solidFill>
                <a:latin typeface="+mn-ea"/>
              </a:rPr>
              <a:t>3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の手術は</a:t>
            </a:r>
            <a:endParaRPr kumimoji="1" lang="en-US" altLang="ja-JP" sz="10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+mn-ea"/>
              </a:rPr>
              <a:t>手術と判断されていないのでしょうか？</a:t>
            </a:r>
            <a:endParaRPr kumimoji="1" lang="ja-JP" altLang="en-US" sz="1000" dirty="0">
              <a:latin typeface="+mn-ea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997C57C-1C82-7A86-3C53-EC3E320A5597}"/>
              </a:ext>
            </a:extLst>
          </p:cNvPr>
          <p:cNvCxnSpPr>
            <a:cxnSpLocks/>
          </p:cNvCxnSpPr>
          <p:nvPr/>
        </p:nvCxnSpPr>
        <p:spPr>
          <a:xfrm flipH="1">
            <a:off x="4168588" y="3370729"/>
            <a:ext cx="2223247" cy="5109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楕円 21">
            <a:extLst>
              <a:ext uri="{FF2B5EF4-FFF2-40B4-BE49-F238E27FC236}">
                <a16:creationId xmlns:a16="http://schemas.microsoft.com/office/drawing/2014/main" id="{86BB47C4-2C2B-3915-F163-AE5B2F6D8E34}"/>
              </a:ext>
            </a:extLst>
          </p:cNvPr>
          <p:cNvSpPr/>
          <p:nvPr/>
        </p:nvSpPr>
        <p:spPr>
          <a:xfrm>
            <a:off x="3505199" y="5853953"/>
            <a:ext cx="448236" cy="134470"/>
          </a:xfrm>
          <a:prstGeom prst="ellipse">
            <a:avLst/>
          </a:prstGeom>
          <a:noFill/>
          <a:ln w="19050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CF9D250D-8C8A-8430-8A0F-AB6992B6DD01}"/>
              </a:ext>
            </a:extLst>
          </p:cNvPr>
          <p:cNvCxnSpPr>
            <a:cxnSpLocks/>
          </p:cNvCxnSpPr>
          <p:nvPr/>
        </p:nvCxnSpPr>
        <p:spPr>
          <a:xfrm>
            <a:off x="9439835" y="4419599"/>
            <a:ext cx="0" cy="232186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A97CB1A7-A460-3422-749F-EF7E41D543F3}"/>
              </a:ext>
            </a:extLst>
          </p:cNvPr>
          <p:cNvCxnSpPr>
            <a:cxnSpLocks/>
          </p:cNvCxnSpPr>
          <p:nvPr/>
        </p:nvCxnSpPr>
        <p:spPr>
          <a:xfrm>
            <a:off x="8740589" y="4410634"/>
            <a:ext cx="0" cy="232186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16DF3B7-CF8B-DD50-B7F1-2E06BBCB1DD7}"/>
              </a:ext>
            </a:extLst>
          </p:cNvPr>
          <p:cNvSpPr/>
          <p:nvPr/>
        </p:nvSpPr>
        <p:spPr>
          <a:xfrm>
            <a:off x="8749553" y="4518212"/>
            <a:ext cx="699247" cy="2187387"/>
          </a:xfrm>
          <a:prstGeom prst="rect">
            <a:avLst/>
          </a:prstGeom>
          <a:solidFill>
            <a:schemeClr val="accent6">
              <a:lumMod val="20000"/>
              <a:lumOff val="80000"/>
              <a:alpha val="25882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5C2C23C-8E22-8841-D5B9-715FAE9943C7}"/>
              </a:ext>
            </a:extLst>
          </p:cNvPr>
          <p:cNvSpPr txBox="1"/>
          <p:nvPr/>
        </p:nvSpPr>
        <p:spPr>
          <a:xfrm>
            <a:off x="8650944" y="4123765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包括診療期間</a:t>
            </a:r>
          </a:p>
        </p:txBody>
      </p:sp>
    </p:spTree>
    <p:extLst>
      <p:ext uri="{BB962C8B-B14F-4D97-AF65-F5344CB8AC3E}">
        <p14:creationId xmlns:p14="http://schemas.microsoft.com/office/powerpoint/2010/main" val="2787416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102</TotalTime>
  <Words>108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2024-07-04T01:15:45Z</dcterms:created>
  <dcterms:modified xsi:type="dcterms:W3CDTF">2024-07-04T02:58:05Z</dcterms:modified>
</cp:coreProperties>
</file>