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1"/>
  </p:sldMasterIdLst>
  <p:notesMasterIdLst>
    <p:notesMasterId r:id="rId29"/>
  </p:notesMasterIdLst>
  <p:handoutMasterIdLst>
    <p:handoutMasterId r:id="rId30"/>
  </p:handoutMasterIdLst>
  <p:sldIdLst>
    <p:sldId id="330" r:id="rId2"/>
    <p:sldId id="427" r:id="rId3"/>
    <p:sldId id="428" r:id="rId4"/>
    <p:sldId id="430" r:id="rId5"/>
    <p:sldId id="431" r:id="rId6"/>
    <p:sldId id="432" r:id="rId7"/>
    <p:sldId id="434" r:id="rId8"/>
    <p:sldId id="435" r:id="rId9"/>
    <p:sldId id="433" r:id="rId10"/>
    <p:sldId id="436" r:id="rId11"/>
    <p:sldId id="440" r:id="rId12"/>
    <p:sldId id="439" r:id="rId13"/>
    <p:sldId id="441" r:id="rId14"/>
    <p:sldId id="442" r:id="rId15"/>
    <p:sldId id="443" r:id="rId16"/>
    <p:sldId id="444" r:id="rId17"/>
    <p:sldId id="446" r:id="rId18"/>
    <p:sldId id="447" r:id="rId19"/>
    <p:sldId id="448" r:id="rId20"/>
    <p:sldId id="449" r:id="rId21"/>
    <p:sldId id="450" r:id="rId22"/>
    <p:sldId id="451" r:id="rId23"/>
    <p:sldId id="452" r:id="rId24"/>
    <p:sldId id="453" r:id="rId25"/>
    <p:sldId id="454" r:id="rId26"/>
    <p:sldId id="455" r:id="rId27"/>
    <p:sldId id="429" r:id="rId28"/>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제목 없는 구역" id="{00166951-D048-4448-AC3F-E2349C2ADA20}">
          <p14:sldIdLst>
            <p14:sldId id="330"/>
            <p14:sldId id="427"/>
            <p14:sldId id="428"/>
            <p14:sldId id="430"/>
            <p14:sldId id="431"/>
            <p14:sldId id="432"/>
            <p14:sldId id="434"/>
            <p14:sldId id="435"/>
            <p14:sldId id="433"/>
            <p14:sldId id="436"/>
            <p14:sldId id="440"/>
            <p14:sldId id="439"/>
            <p14:sldId id="441"/>
            <p14:sldId id="442"/>
            <p14:sldId id="443"/>
            <p14:sldId id="444"/>
            <p14:sldId id="446"/>
            <p14:sldId id="447"/>
            <p14:sldId id="448"/>
            <p14:sldId id="449"/>
            <p14:sldId id="450"/>
            <p14:sldId id="451"/>
            <p14:sldId id="452"/>
            <p14:sldId id="453"/>
            <p14:sldId id="454"/>
            <p14:sldId id="455"/>
            <p14:sldId id="429"/>
          </p14:sldIdLst>
        </p14:section>
      </p14:sectionLst>
    </p:ex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99CCFF"/>
    <a:srgbClr val="66CCFF"/>
    <a:srgbClr val="33CCFF"/>
    <a:srgbClr val="0099CC"/>
    <a:srgbClr val="3399FF"/>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16" autoAdjust="0"/>
    <p:restoredTop sz="94660"/>
  </p:normalViewPr>
  <p:slideViewPr>
    <p:cSldViewPr snapToGrid="0">
      <p:cViewPr varScale="1">
        <p:scale>
          <a:sx n="71" d="100"/>
          <a:sy n="71" d="100"/>
        </p:scale>
        <p:origin x="3612" y="90"/>
      </p:cViewPr>
      <p:guideLst>
        <p:guide orient="horz" pos="3368"/>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038639A5-2DFD-CA1E-381A-37D189670A0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8A7DACA6-2EF7-239F-6B06-64B3BDA48D01}"/>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B585F2E1-AB5A-4D0D-82D0-5C745D3C59ED}" type="datetimeFigureOut">
              <a:rPr lang="ko-KR" altLang="en-US" smtClean="0"/>
              <a:t>2024-07-19</a:t>
            </a:fld>
            <a:endParaRPr lang="ko-KR" altLang="en-US"/>
          </a:p>
        </p:txBody>
      </p:sp>
      <p:sp>
        <p:nvSpPr>
          <p:cNvPr id="4" name="바닥글 개체 틀 3">
            <a:extLst>
              <a:ext uri="{FF2B5EF4-FFF2-40B4-BE49-F238E27FC236}">
                <a16:creationId xmlns:a16="http://schemas.microsoft.com/office/drawing/2014/main" id="{0278B416-AB39-AA17-0A92-8F441BD6657B}"/>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2063EC82-B027-41DA-0832-10AC255DCC5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1C63F10-C6FA-4555-9B4E-F0E406518E3B}" type="slidenum">
              <a:rPr lang="ko-KR" altLang="en-US" smtClean="0"/>
              <a:t>‹#›</a:t>
            </a:fld>
            <a:endParaRPr lang="ko-KR" altLang="en-US"/>
          </a:p>
        </p:txBody>
      </p:sp>
    </p:spTree>
    <p:extLst>
      <p:ext uri="{BB962C8B-B14F-4D97-AF65-F5344CB8AC3E}">
        <p14:creationId xmlns:p14="http://schemas.microsoft.com/office/powerpoint/2010/main" val="1943678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E952CC8-D3C0-4098-84E6-3F189BCD097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132B2D-22A9-4108-88A8-AC3059C31BDB}" type="slidenum">
              <a:rPr kumimoji="1" lang="ja-JP" altLang="en-US" smtClean="0"/>
              <a:t>‹#›</a:t>
            </a:fld>
            <a:endParaRPr kumimoji="1" lang="ja-JP" altLang="en-US"/>
          </a:p>
        </p:txBody>
      </p:sp>
    </p:spTree>
    <p:extLst>
      <p:ext uri="{BB962C8B-B14F-4D97-AF65-F5344CB8AC3E}">
        <p14:creationId xmlns:p14="http://schemas.microsoft.com/office/powerpoint/2010/main" val="24536343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5DFD57-2AD6-47B3-8430-E6A64BCFA210}"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dirty="0"/>
          </a:p>
        </p:txBody>
      </p:sp>
    </p:spTree>
    <p:extLst>
      <p:ext uri="{BB962C8B-B14F-4D97-AF65-F5344CB8AC3E}">
        <p14:creationId xmlns:p14="http://schemas.microsoft.com/office/powerpoint/2010/main" val="23561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A34E99-F274-4E66-9938-4C31B858F4DD}"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1297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39C035-33B1-4716-A568-7A09989A0221}"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1011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E591C-871B-4AC9-874A-51E2DB26A09D}"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5140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07074E-1019-428B-B014-1CF0336A49CC}"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42900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날짜 개체 틀 7">
            <a:extLst>
              <a:ext uri="{FF2B5EF4-FFF2-40B4-BE49-F238E27FC236}">
                <a16:creationId xmlns:a16="http://schemas.microsoft.com/office/drawing/2014/main" id="{FC40BF4C-2592-E9B3-63A4-E2FE66874F73}"/>
              </a:ext>
            </a:extLst>
          </p:cNvPr>
          <p:cNvSpPr>
            <a:spLocks noGrp="1"/>
          </p:cNvSpPr>
          <p:nvPr>
            <p:ph type="dt" sz="half" idx="10"/>
          </p:nvPr>
        </p:nvSpPr>
        <p:spPr/>
        <p:txBody>
          <a:bodyPr/>
          <a:lstStyle/>
          <a:p>
            <a:fld id="{0E1E5121-59E3-428F-83E3-292B33D462CE}" type="datetime1">
              <a:rPr kumimoji="1" lang="ja-JP" altLang="en-US" smtClean="0"/>
              <a:t>2024/7/19</a:t>
            </a:fld>
            <a:endParaRPr kumimoji="1" lang="ja-JP" altLang="en-US"/>
          </a:p>
        </p:txBody>
      </p:sp>
      <p:sp>
        <p:nvSpPr>
          <p:cNvPr id="9" name="바닥글 개체 틀 8">
            <a:extLst>
              <a:ext uri="{FF2B5EF4-FFF2-40B4-BE49-F238E27FC236}">
                <a16:creationId xmlns:a16="http://schemas.microsoft.com/office/drawing/2014/main" id="{61A1DE13-CC8C-FB8F-D43A-66506EA33B1B}"/>
              </a:ext>
            </a:extLst>
          </p:cNvPr>
          <p:cNvSpPr>
            <a:spLocks noGrp="1"/>
          </p:cNvSpPr>
          <p:nvPr>
            <p:ph type="ftr" sz="quarter" idx="11"/>
          </p:nvPr>
        </p:nvSpPr>
        <p:spPr/>
        <p:txBody>
          <a:bodyPr/>
          <a:lstStyle/>
          <a:p>
            <a:endParaRPr kumimoji="1" lang="ja-JP" altLang="en-US"/>
          </a:p>
        </p:txBody>
      </p:sp>
      <p:sp>
        <p:nvSpPr>
          <p:cNvPr id="10" name="슬라이드 번호 개체 틀 9">
            <a:extLst>
              <a:ext uri="{FF2B5EF4-FFF2-40B4-BE49-F238E27FC236}">
                <a16:creationId xmlns:a16="http://schemas.microsoft.com/office/drawing/2014/main" id="{656B51CC-27FF-B91A-C1EE-B6504159257F}"/>
              </a:ext>
            </a:extLst>
          </p:cNvPr>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3104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4B8A28-BAD7-4387-BC91-50365F6B0EB8}" type="datetime1">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07500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2BECEF-697F-436B-8045-6DE20025F925}" type="datetime1">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9948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0B1E9-D086-41AA-8BAF-EDEDD52A7E89}" type="datetime1">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93AED-EEE3-4FE1-BF0F-C13142AE3BDC}" type="slidenum">
              <a:rPr kumimoji="1" lang="ja-JP" altLang="en-US" smtClean="0"/>
              <a:t>‹#›</a:t>
            </a:fld>
            <a:endParaRPr kumimoji="1" lang="ja-JP" altLang="en-US" dirty="0"/>
          </a:p>
        </p:txBody>
      </p:sp>
    </p:spTree>
    <p:extLst>
      <p:ext uri="{BB962C8B-B14F-4D97-AF65-F5344CB8AC3E}">
        <p14:creationId xmlns:p14="http://schemas.microsoft.com/office/powerpoint/2010/main" val="35500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CDBA73-AAB5-421A-BF78-2BFDCA2CDFA2}" type="datetime1">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3893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B0FAA9-9BFA-4A50-AA79-2972644B1131}" type="datetime1">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9904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0D56F3E-CBA6-483D-8562-EB91A80F2171}" type="datetime1">
              <a:rPr kumimoji="1" lang="ja-JP" altLang="en-US" smtClean="0"/>
              <a:t>2024/7/19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76729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그룹 32">
            <a:extLst>
              <a:ext uri="{FF2B5EF4-FFF2-40B4-BE49-F238E27FC236}">
                <a16:creationId xmlns:a16="http://schemas.microsoft.com/office/drawing/2014/main" id="{85A7EFAE-8EDC-3523-7006-CE8ABB0568D6}"/>
              </a:ext>
            </a:extLst>
          </p:cNvPr>
          <p:cNvGrpSpPr/>
          <p:nvPr/>
        </p:nvGrpSpPr>
        <p:grpSpPr>
          <a:xfrm>
            <a:off x="1122527" y="5443131"/>
            <a:ext cx="4452622" cy="4444959"/>
            <a:chOff x="1037866" y="4664129"/>
            <a:chExt cx="4452622" cy="4444959"/>
          </a:xfrm>
        </p:grpSpPr>
        <p:pic>
          <p:nvPicPr>
            <p:cNvPr id="31" name="그림 30">
              <a:extLst>
                <a:ext uri="{FF2B5EF4-FFF2-40B4-BE49-F238E27FC236}">
                  <a16:creationId xmlns:a16="http://schemas.microsoft.com/office/drawing/2014/main" id="{02692F8D-F833-C7DB-E966-863B071A21D1}"/>
                </a:ext>
              </a:extLst>
            </p:cNvPr>
            <p:cNvPicPr>
              <a:picLocks noChangeAspect="1"/>
            </p:cNvPicPr>
            <p:nvPr/>
          </p:nvPicPr>
          <p:blipFill>
            <a:blip r:embed="rId2"/>
            <a:stretch>
              <a:fillRect/>
            </a:stretch>
          </p:blipFill>
          <p:spPr>
            <a:xfrm>
              <a:off x="1037866" y="4664129"/>
              <a:ext cx="4452622" cy="4444959"/>
            </a:xfrm>
            <a:prstGeom prst="rect">
              <a:avLst/>
            </a:prstGeom>
          </p:spPr>
        </p:pic>
        <p:sp>
          <p:nvSpPr>
            <p:cNvPr id="32" name="사각형: 둥근 모서리 31">
              <a:extLst>
                <a:ext uri="{FF2B5EF4-FFF2-40B4-BE49-F238E27FC236}">
                  <a16:creationId xmlns:a16="http://schemas.microsoft.com/office/drawing/2014/main" id="{74EA6319-FB7D-D5D7-8072-8A9192AFDB3F}"/>
                </a:ext>
              </a:extLst>
            </p:cNvPr>
            <p:cNvSpPr/>
            <p:nvPr/>
          </p:nvSpPr>
          <p:spPr>
            <a:xfrm>
              <a:off x="1336687" y="4815637"/>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pic>
        <p:nvPicPr>
          <p:cNvPr id="14" name="그림 13">
            <a:extLst>
              <a:ext uri="{FF2B5EF4-FFF2-40B4-BE49-F238E27FC236}">
                <a16:creationId xmlns:a16="http://schemas.microsoft.com/office/drawing/2014/main" id="{31F90E2A-E902-989F-B2FC-245A4E93EEB1}"/>
              </a:ext>
            </a:extLst>
          </p:cNvPr>
          <p:cNvPicPr>
            <a:picLocks noChangeAspect="1"/>
          </p:cNvPicPr>
          <p:nvPr/>
        </p:nvPicPr>
        <p:blipFill>
          <a:blip r:embed="rId3"/>
          <a:stretch>
            <a:fillRect/>
          </a:stretch>
        </p:blipFill>
        <p:spPr>
          <a:xfrm>
            <a:off x="1070275" y="2325096"/>
            <a:ext cx="2524477" cy="172426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308446"/>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案内</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35421"/>
            <a:ext cx="5400000" cy="48641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レセプト抽出とは設定された抽出ルールに合致したレセプトを審査月のレセプトの中から抽出する機能です。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61447"/>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10" name="docshapegroup515">
            <a:extLst>
              <a:ext uri="{FF2B5EF4-FFF2-40B4-BE49-F238E27FC236}">
                <a16:creationId xmlns:a16="http://schemas.microsoft.com/office/drawing/2014/main" id="{E3F4F0D5-D60E-CCE5-31DA-4665CA23FA82}"/>
              </a:ext>
            </a:extLst>
          </p:cNvPr>
          <p:cNvGrpSpPr>
            <a:grpSpLocks/>
          </p:cNvGrpSpPr>
          <p:nvPr/>
        </p:nvGrpSpPr>
        <p:grpSpPr bwMode="auto">
          <a:xfrm>
            <a:off x="3779837" y="8051662"/>
            <a:ext cx="2854880" cy="1738313"/>
            <a:chOff x="5390" y="466"/>
            <a:chExt cx="4565" cy="2727"/>
          </a:xfrm>
        </p:grpSpPr>
        <p:sp>
          <p:nvSpPr>
            <p:cNvPr id="11" name="docshape516">
              <a:extLst>
                <a:ext uri="{FF2B5EF4-FFF2-40B4-BE49-F238E27FC236}">
                  <a16:creationId xmlns:a16="http://schemas.microsoft.com/office/drawing/2014/main" id="{2F082558-D0E7-D54F-F2A1-0A57904D642A}"/>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ＭＳ Ｐゴシック" panose="020B0600070205080204" pitchFamily="50" charset="-128"/>
              </a:endParaRPr>
            </a:p>
          </p:txBody>
        </p:sp>
        <p:sp>
          <p:nvSpPr>
            <p:cNvPr id="12" name="docshape517">
              <a:extLst>
                <a:ext uri="{FF2B5EF4-FFF2-40B4-BE49-F238E27FC236}">
                  <a16:creationId xmlns:a16="http://schemas.microsoft.com/office/drawing/2014/main" id="{BC15079E-61DC-794B-BC31-6A289F2B4CE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ＭＳ Ｐゴシック" panose="020B0600070205080204" pitchFamily="50" charset="-128"/>
              </a:endParaRPr>
            </a:p>
          </p:txBody>
        </p:sp>
        <p:sp>
          <p:nvSpPr>
            <p:cNvPr id="13" name="docshape518">
              <a:extLst>
                <a:ext uri="{FF2B5EF4-FFF2-40B4-BE49-F238E27FC236}">
                  <a16:creationId xmlns:a16="http://schemas.microsoft.com/office/drawing/2014/main" id="{F482C93B-9943-9674-43DF-572645BD58B5}"/>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ＭＳ Ｐゴシック" panose="020B0600070205080204" pitchFamily="50" charset="-128"/>
                <a:ea typeface="ＭＳ Ｐゴシック" panose="020B0600070205080204"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ＭＳ Ｐゴシック" panose="020B0600070205080204" pitchFamily="50" charset="-128"/>
                  <a:ea typeface="ＭＳ Ｐゴシック" panose="020B0600070205080204" pitchFamily="50" charset="-128"/>
                </a:rPr>
                <a:t>予め</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個の抽出ルールが基本的に提供設定され、</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ＭＳ Ｐゴシック" panose="020B0600070205080204" pitchFamily="50" charset="-128"/>
                  <a:ea typeface="ＭＳ Ｐゴシック" panose="020B0600070205080204" pitchFamily="50" charset="-128"/>
                </a:rPr>
                <a:t>このうちチェックが入り</a:t>
              </a:r>
              <a:r>
                <a:rPr lang="en-US" altLang="ja-JP" sz="1100" dirty="0">
                  <a:latin typeface="ＭＳ Ｐゴシック" panose="020B0600070205080204" pitchFamily="50" charset="-128"/>
                  <a:ea typeface="ＭＳ Ｐゴシック" panose="020B0600070205080204" pitchFamily="50" charset="-128"/>
                </a:rPr>
                <a:t>5</a:t>
              </a:r>
              <a:r>
                <a:rPr lang="ja-JP" altLang="en-US" sz="1100" dirty="0">
                  <a:latin typeface="ＭＳ Ｐゴシック" panose="020B0600070205080204" pitchFamily="50" charset="-128"/>
                  <a:ea typeface="ＭＳ Ｐゴシック" panose="020B0600070205080204"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ＭＳ Ｐゴシック" panose="020B0600070205080204" pitchFamily="50" charset="-128"/>
                  <a:ea typeface="ＭＳ Ｐゴシック" panose="020B0600070205080204" pitchFamily="50" charset="-128"/>
                </a:rPr>
                <a:t>不要なルールのチェックを外し、必要なルールにチェックを入れてください。</a:t>
              </a:r>
              <a:endParaRPr kumimoji="0" lang="ko-KR" altLang="ko-KR" sz="1100" b="0" i="0" u="none" strike="noStrike" cap="none" normalizeH="0" baseline="0" dirty="0">
                <a:ln>
                  <a:noFill/>
                </a:ln>
                <a:solidFill>
                  <a:schemeClr val="tx1"/>
                </a:solidFill>
                <a:effectLst/>
                <a:latin typeface="ＭＳ Ｐゴシック" panose="020B0600070205080204" pitchFamily="50" charset="-128"/>
                <a:ea typeface="+mj-ea"/>
              </a:endParaRPr>
            </a:p>
          </p:txBody>
        </p:sp>
      </p:grpSp>
      <p:sp>
        <p:nvSpPr>
          <p:cNvPr id="22" name="직사각형 21">
            <a:extLst>
              <a:ext uri="{FF2B5EF4-FFF2-40B4-BE49-F238E27FC236}">
                <a16:creationId xmlns:a16="http://schemas.microsoft.com/office/drawing/2014/main" id="{8515A4A2-98DF-9F4D-5BD0-F4B7AC0A3528}"/>
              </a:ext>
            </a:extLst>
          </p:cNvPr>
          <p:cNvSpPr/>
          <p:nvPr/>
        </p:nvSpPr>
        <p:spPr>
          <a:xfrm>
            <a:off x="1511260" y="3375677"/>
            <a:ext cx="897501" cy="20966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9" name="テキスト ボックス 4">
            <a:extLst>
              <a:ext uri="{FF2B5EF4-FFF2-40B4-BE49-F238E27FC236}">
                <a16:creationId xmlns:a16="http://schemas.microsoft.com/office/drawing/2014/main" id="{C79B080F-4566-962C-D6EE-2AA680310F1B}"/>
              </a:ext>
            </a:extLst>
          </p:cNvPr>
          <p:cNvSpPr txBox="1"/>
          <p:nvPr/>
        </p:nvSpPr>
        <p:spPr>
          <a:xfrm>
            <a:off x="980220" y="4165149"/>
            <a:ext cx="5780062"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ナビゲーションウィンドウの「点検業務」の「レセプト抽出」をダブルクリックします。</a:t>
            </a:r>
          </a:p>
        </p:txBody>
      </p:sp>
      <p:sp>
        <p:nvSpPr>
          <p:cNvPr id="34" name="직사각형 33">
            <a:extLst>
              <a:ext uri="{FF2B5EF4-FFF2-40B4-BE49-F238E27FC236}">
                <a16:creationId xmlns:a16="http://schemas.microsoft.com/office/drawing/2014/main" id="{D64AD199-50F6-A4AA-7664-4A1F109857BA}"/>
              </a:ext>
            </a:extLst>
          </p:cNvPr>
          <p:cNvSpPr/>
          <p:nvPr/>
        </p:nvSpPr>
        <p:spPr>
          <a:xfrm>
            <a:off x="1164661" y="6573746"/>
            <a:ext cx="2429033" cy="3216229"/>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35" name="직선 화살표 연결선 34">
            <a:extLst>
              <a:ext uri="{FF2B5EF4-FFF2-40B4-BE49-F238E27FC236}">
                <a16:creationId xmlns:a16="http://schemas.microsoft.com/office/drawing/2014/main" id="{FD0CB77A-6C2E-7005-03D2-A8AC40CC5914}"/>
              </a:ext>
            </a:extLst>
          </p:cNvPr>
          <p:cNvCxnSpPr>
            <a:cxnSpLocks/>
          </p:cNvCxnSpPr>
          <p:nvPr/>
        </p:nvCxnSpPr>
        <p:spPr>
          <a:xfrm flipH="1" flipV="1">
            <a:off x="3520453" y="7950437"/>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20">
            <a:extLst>
              <a:ext uri="{FF2B5EF4-FFF2-40B4-BE49-F238E27FC236}">
                <a16:creationId xmlns:a16="http://schemas.microsoft.com/office/drawing/2014/main" id="{1945614A-EAF6-5EE6-4515-DBE56BFE60D5}"/>
              </a:ext>
            </a:extLst>
          </p:cNvPr>
          <p:cNvSpPr/>
          <p:nvPr/>
        </p:nvSpPr>
        <p:spPr>
          <a:xfrm>
            <a:off x="1080000" y="469798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ＭＳ Ｐゴシック" panose="020B0600070205080204" pitchFamily="50" charset="-128"/>
                <a:ea typeface="ＭＳ Ｐゴシック" panose="020B0600070205080204" pitchFamily="50" charset="-128"/>
              </a:rPr>
              <a:t>初期画面</a:t>
            </a:r>
          </a:p>
        </p:txBody>
      </p:sp>
      <p:sp>
        <p:nvSpPr>
          <p:cNvPr id="39" name="テキスト ボックス 16">
            <a:extLst>
              <a:ext uri="{FF2B5EF4-FFF2-40B4-BE49-F238E27FC236}">
                <a16:creationId xmlns:a16="http://schemas.microsoft.com/office/drawing/2014/main" id="{DFE03D1B-1AD4-C19D-A9C9-259855409139}"/>
              </a:ext>
            </a:extLst>
          </p:cNvPr>
          <p:cNvSpPr txBox="1"/>
          <p:nvPr/>
        </p:nvSpPr>
        <p:spPr>
          <a:xfrm>
            <a:off x="1037682" y="5029460"/>
            <a:ext cx="5400000" cy="273921"/>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「抽出検索結果」は空の状態です。</a:t>
            </a:r>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5750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抽出ルール管理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34181" y="7112137"/>
            <a:ext cx="5319853" cy="274819"/>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 該当抽出ルールタイプで照会します。</a:t>
            </a:r>
          </a:p>
        </p:txBody>
      </p:sp>
      <p:pic>
        <p:nvPicPr>
          <p:cNvPr id="8" name="그림 7">
            <a:extLst>
              <a:ext uri="{FF2B5EF4-FFF2-40B4-BE49-F238E27FC236}">
                <a16:creationId xmlns:a16="http://schemas.microsoft.com/office/drawing/2014/main" id="{FB4F9A65-DFA2-BFF2-E1DA-26720351937A}"/>
              </a:ext>
            </a:extLst>
          </p:cNvPr>
          <p:cNvPicPr>
            <a:picLocks noChangeAspect="1"/>
          </p:cNvPicPr>
          <p:nvPr/>
        </p:nvPicPr>
        <p:blipFill>
          <a:blip r:embed="rId2"/>
          <a:stretch>
            <a:fillRect/>
          </a:stretch>
        </p:blipFill>
        <p:spPr>
          <a:xfrm>
            <a:off x="1079999" y="3480831"/>
            <a:ext cx="5336985" cy="3505055"/>
          </a:xfrm>
          <a:prstGeom prst="rect">
            <a:avLst/>
          </a:prstGeom>
        </p:spPr>
      </p:pic>
      <p:pic>
        <p:nvPicPr>
          <p:cNvPr id="10" name="그림 9">
            <a:extLst>
              <a:ext uri="{FF2B5EF4-FFF2-40B4-BE49-F238E27FC236}">
                <a16:creationId xmlns:a16="http://schemas.microsoft.com/office/drawing/2014/main" id="{75B338B8-E4FF-38B9-D8BD-E033EFEBE75A}"/>
              </a:ext>
            </a:extLst>
          </p:cNvPr>
          <p:cNvPicPr>
            <a:picLocks noChangeAspect="1"/>
          </p:cNvPicPr>
          <p:nvPr/>
        </p:nvPicPr>
        <p:blipFill>
          <a:blip r:embed="rId3"/>
          <a:stretch>
            <a:fillRect/>
          </a:stretch>
        </p:blipFill>
        <p:spPr>
          <a:xfrm>
            <a:off x="1079999" y="2046960"/>
            <a:ext cx="5336985" cy="1207639"/>
          </a:xfrm>
          <a:prstGeom prst="rect">
            <a:avLst/>
          </a:prstGeom>
        </p:spPr>
      </p:pic>
      <p:cxnSp>
        <p:nvCxnSpPr>
          <p:cNvPr id="11" name="직선 화살표 연결선 10">
            <a:extLst>
              <a:ext uri="{FF2B5EF4-FFF2-40B4-BE49-F238E27FC236}">
                <a16:creationId xmlns:a16="http://schemas.microsoft.com/office/drawing/2014/main" id="{8FE90EC3-D778-FF23-F688-A41A7DDB12E7}"/>
              </a:ext>
            </a:extLst>
          </p:cNvPr>
          <p:cNvCxnSpPr>
            <a:cxnSpLocks/>
          </p:cNvCxnSpPr>
          <p:nvPr/>
        </p:nvCxnSpPr>
        <p:spPr>
          <a:xfrm>
            <a:off x="1916213" y="2868281"/>
            <a:ext cx="0" cy="6246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직사각형 12">
            <a:extLst>
              <a:ext uri="{FF2B5EF4-FFF2-40B4-BE49-F238E27FC236}">
                <a16:creationId xmlns:a16="http://schemas.microsoft.com/office/drawing/2014/main" id="{BA5478CC-6FA9-0F19-9738-308BBD6844A9}"/>
              </a:ext>
            </a:extLst>
          </p:cNvPr>
          <p:cNvSpPr/>
          <p:nvPr/>
        </p:nvSpPr>
        <p:spPr>
          <a:xfrm>
            <a:off x="1557060" y="2608660"/>
            <a:ext cx="718306" cy="25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21" name="그림 20">
            <a:extLst>
              <a:ext uri="{FF2B5EF4-FFF2-40B4-BE49-F238E27FC236}">
                <a16:creationId xmlns:a16="http://schemas.microsoft.com/office/drawing/2014/main" id="{921743E3-0606-525E-3740-5429AD98D4AA}"/>
              </a:ext>
            </a:extLst>
          </p:cNvPr>
          <p:cNvPicPr>
            <a:picLocks noChangeAspect="1"/>
          </p:cNvPicPr>
          <p:nvPr/>
        </p:nvPicPr>
        <p:blipFill>
          <a:blip r:embed="rId4"/>
          <a:stretch>
            <a:fillRect/>
          </a:stretch>
        </p:blipFill>
        <p:spPr>
          <a:xfrm>
            <a:off x="1159823" y="7396352"/>
            <a:ext cx="1291182" cy="1241521"/>
          </a:xfrm>
          <a:prstGeom prst="rect">
            <a:avLst/>
          </a:prstGeom>
        </p:spPr>
      </p:pic>
      <p:pic>
        <p:nvPicPr>
          <p:cNvPr id="27" name="그림 26">
            <a:extLst>
              <a:ext uri="{FF2B5EF4-FFF2-40B4-BE49-F238E27FC236}">
                <a16:creationId xmlns:a16="http://schemas.microsoft.com/office/drawing/2014/main" id="{F9F1FC69-F137-BFB9-3E34-B8DFBE49C9F7}"/>
              </a:ext>
            </a:extLst>
          </p:cNvPr>
          <p:cNvPicPr>
            <a:picLocks noChangeAspect="1"/>
          </p:cNvPicPr>
          <p:nvPr/>
        </p:nvPicPr>
        <p:blipFill>
          <a:blip r:embed="rId5"/>
          <a:stretch>
            <a:fillRect/>
          </a:stretch>
        </p:blipFill>
        <p:spPr>
          <a:xfrm>
            <a:off x="1115378" y="8917439"/>
            <a:ext cx="4344006" cy="990738"/>
          </a:xfrm>
          <a:prstGeom prst="rect">
            <a:avLst/>
          </a:prstGeom>
        </p:spPr>
      </p:pic>
      <p:sp>
        <p:nvSpPr>
          <p:cNvPr id="30" name="TextBox 29">
            <a:extLst>
              <a:ext uri="{FF2B5EF4-FFF2-40B4-BE49-F238E27FC236}">
                <a16:creationId xmlns:a16="http://schemas.microsoft.com/office/drawing/2014/main" id="{BC507411-50B3-0705-BC42-25D6623BEF83}"/>
              </a:ext>
            </a:extLst>
          </p:cNvPr>
          <p:cNvSpPr txBox="1"/>
          <p:nvPr/>
        </p:nvSpPr>
        <p:spPr>
          <a:xfrm>
            <a:off x="1526363" y="361005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31" name="TextBox 30">
            <a:extLst>
              <a:ext uri="{FF2B5EF4-FFF2-40B4-BE49-F238E27FC236}">
                <a16:creationId xmlns:a16="http://schemas.microsoft.com/office/drawing/2014/main" id="{D128D5FE-61E6-0548-E950-DD60826DACCB}"/>
              </a:ext>
            </a:extLst>
          </p:cNvPr>
          <p:cNvSpPr txBox="1"/>
          <p:nvPr/>
        </p:nvSpPr>
        <p:spPr>
          <a:xfrm>
            <a:off x="2649293" y="360654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32" name="직사각형 31">
            <a:extLst>
              <a:ext uri="{FF2B5EF4-FFF2-40B4-BE49-F238E27FC236}">
                <a16:creationId xmlns:a16="http://schemas.microsoft.com/office/drawing/2014/main" id="{2F647177-3371-06BB-4DC6-E69946B0EA2C}"/>
              </a:ext>
            </a:extLst>
          </p:cNvPr>
          <p:cNvSpPr/>
          <p:nvPr/>
        </p:nvSpPr>
        <p:spPr>
          <a:xfrm>
            <a:off x="1115378" y="3993538"/>
            <a:ext cx="2085021" cy="22032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3" name="TextBox 32">
            <a:extLst>
              <a:ext uri="{FF2B5EF4-FFF2-40B4-BE49-F238E27FC236}">
                <a16:creationId xmlns:a16="http://schemas.microsoft.com/office/drawing/2014/main" id="{C2E54E47-FBD3-76B9-36DD-849E27E3EC90}"/>
              </a:ext>
            </a:extLst>
          </p:cNvPr>
          <p:cNvSpPr txBox="1"/>
          <p:nvPr/>
        </p:nvSpPr>
        <p:spPr>
          <a:xfrm>
            <a:off x="769973" y="393442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34" name="テキスト ボックス 4">
            <a:extLst>
              <a:ext uri="{FF2B5EF4-FFF2-40B4-BE49-F238E27FC236}">
                <a16:creationId xmlns:a16="http://schemas.microsoft.com/office/drawing/2014/main" id="{BC31FEE1-23F0-057F-97E2-0283CEAF9642}"/>
              </a:ext>
            </a:extLst>
          </p:cNvPr>
          <p:cNvSpPr txBox="1"/>
          <p:nvPr/>
        </p:nvSpPr>
        <p:spPr>
          <a:xfrm>
            <a:off x="1232400" y="177437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［抽出ルール管理］をクリックし、「抽出ルール管理」の画面を開きます。</a:t>
            </a:r>
          </a:p>
        </p:txBody>
      </p:sp>
      <p:sp>
        <p:nvSpPr>
          <p:cNvPr id="35" name="직사각형 34">
            <a:extLst>
              <a:ext uri="{FF2B5EF4-FFF2-40B4-BE49-F238E27FC236}">
                <a16:creationId xmlns:a16="http://schemas.microsoft.com/office/drawing/2014/main" id="{1ED34FE0-EA6E-7AEA-47E6-2355008862B8}"/>
              </a:ext>
            </a:extLst>
          </p:cNvPr>
          <p:cNvSpPr/>
          <p:nvPr/>
        </p:nvSpPr>
        <p:spPr>
          <a:xfrm>
            <a:off x="1382233" y="4217522"/>
            <a:ext cx="255181" cy="233857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6" name="TextBox 35">
            <a:extLst>
              <a:ext uri="{FF2B5EF4-FFF2-40B4-BE49-F238E27FC236}">
                <a16:creationId xmlns:a16="http://schemas.microsoft.com/office/drawing/2014/main" id="{67866DA5-BF04-BA43-4173-ED8970AA3F34}"/>
              </a:ext>
            </a:extLst>
          </p:cNvPr>
          <p:cNvSpPr txBox="1"/>
          <p:nvPr/>
        </p:nvSpPr>
        <p:spPr>
          <a:xfrm>
            <a:off x="1314898" y="6492303"/>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④</a:t>
            </a:r>
          </a:p>
        </p:txBody>
      </p:sp>
      <p:sp>
        <p:nvSpPr>
          <p:cNvPr id="40" name="テキスト ボックス 4">
            <a:extLst>
              <a:ext uri="{FF2B5EF4-FFF2-40B4-BE49-F238E27FC236}">
                <a16:creationId xmlns:a16="http://schemas.microsoft.com/office/drawing/2014/main" id="{5C319BA5-1621-440C-2629-2A13AB670896}"/>
              </a:ext>
            </a:extLst>
          </p:cNvPr>
          <p:cNvSpPr txBox="1"/>
          <p:nvPr/>
        </p:nvSpPr>
        <p:spPr>
          <a:xfrm>
            <a:off x="1062867" y="8602829"/>
            <a:ext cx="5336985" cy="274819"/>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 該当項目として登録された抽出ルールを照会します。</a:t>
            </a:r>
          </a:p>
        </p:txBody>
      </p:sp>
    </p:spTree>
    <p:extLst>
      <p:ext uri="{BB962C8B-B14F-4D97-AF65-F5344CB8AC3E}">
        <p14:creationId xmlns:p14="http://schemas.microsoft.com/office/powerpoint/2010/main" val="341916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抽出ルール管理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pic>
        <p:nvPicPr>
          <p:cNvPr id="29" name="그림 28">
            <a:extLst>
              <a:ext uri="{FF2B5EF4-FFF2-40B4-BE49-F238E27FC236}">
                <a16:creationId xmlns:a16="http://schemas.microsoft.com/office/drawing/2014/main" id="{EC039646-03B9-FE58-DE1C-3F5AEA293EC3}"/>
              </a:ext>
            </a:extLst>
          </p:cNvPr>
          <p:cNvPicPr>
            <a:picLocks noChangeAspect="1"/>
          </p:cNvPicPr>
          <p:nvPr/>
        </p:nvPicPr>
        <p:blipFill>
          <a:blip r:embed="rId2"/>
          <a:stretch>
            <a:fillRect/>
          </a:stretch>
        </p:blipFill>
        <p:spPr>
          <a:xfrm>
            <a:off x="1314898" y="1672825"/>
            <a:ext cx="3352795" cy="421340"/>
          </a:xfrm>
          <a:prstGeom prst="rect">
            <a:avLst/>
          </a:prstGeom>
        </p:spPr>
      </p:pic>
      <p:pic>
        <p:nvPicPr>
          <p:cNvPr id="38" name="그림 37">
            <a:extLst>
              <a:ext uri="{FF2B5EF4-FFF2-40B4-BE49-F238E27FC236}">
                <a16:creationId xmlns:a16="http://schemas.microsoft.com/office/drawing/2014/main" id="{D0599870-3361-4C2B-0CD2-43C485E0B2F8}"/>
              </a:ext>
            </a:extLst>
          </p:cNvPr>
          <p:cNvPicPr>
            <a:picLocks noChangeAspect="1"/>
          </p:cNvPicPr>
          <p:nvPr/>
        </p:nvPicPr>
        <p:blipFill>
          <a:blip r:embed="rId3"/>
          <a:stretch>
            <a:fillRect/>
          </a:stretch>
        </p:blipFill>
        <p:spPr>
          <a:xfrm>
            <a:off x="1314898" y="2880335"/>
            <a:ext cx="5165102" cy="2339352"/>
          </a:xfrm>
          <a:prstGeom prst="rect">
            <a:avLst/>
          </a:prstGeom>
        </p:spPr>
      </p:pic>
      <p:sp>
        <p:nvSpPr>
          <p:cNvPr id="39" name="テキスト ボックス 4">
            <a:extLst>
              <a:ext uri="{FF2B5EF4-FFF2-40B4-BE49-F238E27FC236}">
                <a16:creationId xmlns:a16="http://schemas.microsoft.com/office/drawing/2014/main" id="{A310D415-5D2C-1B1F-1A58-97846CBA21C3}"/>
              </a:ext>
            </a:extLst>
          </p:cNvPr>
          <p:cNvSpPr txBox="1"/>
          <p:nvPr/>
        </p:nvSpPr>
        <p:spPr>
          <a:xfrm>
            <a:off x="1008416" y="2175280"/>
            <a:ext cx="5336985" cy="698012"/>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新規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新しい抽出ルールを作成します。</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削除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選択抽出ルールを削除します。</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条件印刷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抽出条件を印刷します。</a:t>
            </a:r>
          </a:p>
        </p:txBody>
      </p:sp>
      <p:sp>
        <p:nvSpPr>
          <p:cNvPr id="4" name="テキスト ボックス 4">
            <a:extLst>
              <a:ext uri="{FF2B5EF4-FFF2-40B4-BE49-F238E27FC236}">
                <a16:creationId xmlns:a16="http://schemas.microsoft.com/office/drawing/2014/main" id="{E9831439-2BC8-864C-F52C-C216E2C363D7}"/>
              </a:ext>
            </a:extLst>
          </p:cNvPr>
          <p:cNvSpPr txBox="1"/>
          <p:nvPr/>
        </p:nvSpPr>
        <p:spPr>
          <a:xfrm>
            <a:off x="1111344" y="5280048"/>
            <a:ext cx="5336985" cy="48641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   複写</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似たルールを作るときに、既存ルールからコピー作成するようにします。</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 コーディング方式のルールはコピーできません。</a:t>
            </a:r>
          </a:p>
        </p:txBody>
      </p:sp>
      <p:sp>
        <p:nvSpPr>
          <p:cNvPr id="7" name="TextBox 6">
            <a:extLst>
              <a:ext uri="{FF2B5EF4-FFF2-40B4-BE49-F238E27FC236}">
                <a16:creationId xmlns:a16="http://schemas.microsoft.com/office/drawing/2014/main" id="{A0F40441-1BBC-1F99-10EB-2C2B59964131}"/>
              </a:ext>
            </a:extLst>
          </p:cNvPr>
          <p:cNvSpPr txBox="1"/>
          <p:nvPr/>
        </p:nvSpPr>
        <p:spPr>
          <a:xfrm>
            <a:off x="928879" y="172741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9" name="テキスト ボックス 4">
            <a:extLst>
              <a:ext uri="{FF2B5EF4-FFF2-40B4-BE49-F238E27FC236}">
                <a16:creationId xmlns:a16="http://schemas.microsoft.com/office/drawing/2014/main" id="{CE2CFB24-B1BB-78A3-BC34-5FEB6F5E597F}"/>
              </a:ext>
            </a:extLst>
          </p:cNvPr>
          <p:cNvSpPr txBox="1"/>
          <p:nvPr/>
        </p:nvSpPr>
        <p:spPr>
          <a:xfrm>
            <a:off x="1008416" y="6782606"/>
            <a:ext cx="5408569" cy="274819"/>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④</a:t>
            </a:r>
            <a:r>
              <a:rPr lang="ja-JP" altLang="en-US" sz="1100" dirty="0">
                <a:latin typeface="ＭＳ Ｐゴシック" panose="020B0600070205080204" pitchFamily="50" charset="-128"/>
                <a:ea typeface="ＭＳ Ｐゴシック" panose="020B0600070205080204" pitchFamily="50" charset="-128"/>
              </a:rPr>
              <a:t> 「レセプト抽出」画面で抽出ルール名の一覧に表示されない設定方法</a:t>
            </a:r>
          </a:p>
        </p:txBody>
      </p:sp>
      <p:pic>
        <p:nvPicPr>
          <p:cNvPr id="16" name="그림 15">
            <a:extLst>
              <a:ext uri="{FF2B5EF4-FFF2-40B4-BE49-F238E27FC236}">
                <a16:creationId xmlns:a16="http://schemas.microsoft.com/office/drawing/2014/main" id="{F2F62447-F7CC-ADD1-4617-A8A97C2A3BF0}"/>
              </a:ext>
            </a:extLst>
          </p:cNvPr>
          <p:cNvPicPr>
            <a:picLocks noChangeAspect="1"/>
          </p:cNvPicPr>
          <p:nvPr/>
        </p:nvPicPr>
        <p:blipFill>
          <a:blip r:embed="rId4"/>
          <a:stretch>
            <a:fillRect/>
          </a:stretch>
        </p:blipFill>
        <p:spPr>
          <a:xfrm>
            <a:off x="1283554" y="5826824"/>
            <a:ext cx="5133431" cy="848019"/>
          </a:xfrm>
          <a:prstGeom prst="rect">
            <a:avLst/>
          </a:prstGeom>
        </p:spPr>
      </p:pic>
      <p:sp>
        <p:nvSpPr>
          <p:cNvPr id="17" name="직사각형 16">
            <a:extLst>
              <a:ext uri="{FF2B5EF4-FFF2-40B4-BE49-F238E27FC236}">
                <a16:creationId xmlns:a16="http://schemas.microsoft.com/office/drawing/2014/main" id="{395059D8-ABAC-DC17-88ED-603BC871FDF1}"/>
              </a:ext>
            </a:extLst>
          </p:cNvPr>
          <p:cNvSpPr/>
          <p:nvPr/>
        </p:nvSpPr>
        <p:spPr>
          <a:xfrm>
            <a:off x="1314897" y="6262573"/>
            <a:ext cx="5030503" cy="24720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19" name="그림 18">
            <a:extLst>
              <a:ext uri="{FF2B5EF4-FFF2-40B4-BE49-F238E27FC236}">
                <a16:creationId xmlns:a16="http://schemas.microsoft.com/office/drawing/2014/main" id="{536902FB-8A09-025B-7A81-637CA589C723}"/>
              </a:ext>
            </a:extLst>
          </p:cNvPr>
          <p:cNvPicPr>
            <a:picLocks noChangeAspect="1"/>
          </p:cNvPicPr>
          <p:nvPr/>
        </p:nvPicPr>
        <p:blipFill>
          <a:blip r:embed="rId5"/>
          <a:stretch>
            <a:fillRect/>
          </a:stretch>
        </p:blipFill>
        <p:spPr>
          <a:xfrm>
            <a:off x="1283554" y="7071818"/>
            <a:ext cx="5196446" cy="1493897"/>
          </a:xfrm>
          <a:prstGeom prst="rect">
            <a:avLst/>
          </a:prstGeom>
        </p:spPr>
      </p:pic>
      <p:sp>
        <p:nvSpPr>
          <p:cNvPr id="20" name="직사각형 19">
            <a:extLst>
              <a:ext uri="{FF2B5EF4-FFF2-40B4-BE49-F238E27FC236}">
                <a16:creationId xmlns:a16="http://schemas.microsoft.com/office/drawing/2014/main" id="{79E33672-668C-968E-FD60-48B15334C0C8}"/>
              </a:ext>
            </a:extLst>
          </p:cNvPr>
          <p:cNvSpPr/>
          <p:nvPr/>
        </p:nvSpPr>
        <p:spPr>
          <a:xfrm>
            <a:off x="1637413" y="8330063"/>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25" name="그림 24">
            <a:extLst>
              <a:ext uri="{FF2B5EF4-FFF2-40B4-BE49-F238E27FC236}">
                <a16:creationId xmlns:a16="http://schemas.microsoft.com/office/drawing/2014/main" id="{E6DD0B43-6996-0F1E-92BD-596360330462}"/>
              </a:ext>
            </a:extLst>
          </p:cNvPr>
          <p:cNvPicPr>
            <a:picLocks noChangeAspect="1"/>
          </p:cNvPicPr>
          <p:nvPr/>
        </p:nvPicPr>
        <p:blipFill>
          <a:blip r:embed="rId6"/>
          <a:stretch>
            <a:fillRect/>
          </a:stretch>
        </p:blipFill>
        <p:spPr>
          <a:xfrm>
            <a:off x="4091957" y="8820648"/>
            <a:ext cx="2356371" cy="1415282"/>
          </a:xfrm>
          <a:prstGeom prst="rect">
            <a:avLst/>
          </a:prstGeom>
        </p:spPr>
      </p:pic>
      <p:pic>
        <p:nvPicPr>
          <p:cNvPr id="28" name="그림 27">
            <a:extLst>
              <a:ext uri="{FF2B5EF4-FFF2-40B4-BE49-F238E27FC236}">
                <a16:creationId xmlns:a16="http://schemas.microsoft.com/office/drawing/2014/main" id="{F3263EE5-9CCA-8D16-A73B-21AFB100EE95}"/>
              </a:ext>
            </a:extLst>
          </p:cNvPr>
          <p:cNvPicPr>
            <a:picLocks noChangeAspect="1"/>
          </p:cNvPicPr>
          <p:nvPr/>
        </p:nvPicPr>
        <p:blipFill>
          <a:blip r:embed="rId7"/>
          <a:stretch>
            <a:fillRect/>
          </a:stretch>
        </p:blipFill>
        <p:spPr>
          <a:xfrm>
            <a:off x="1314897" y="8852027"/>
            <a:ext cx="2356371" cy="1424100"/>
          </a:xfrm>
          <a:prstGeom prst="rect">
            <a:avLst/>
          </a:prstGeom>
        </p:spPr>
      </p:pic>
      <p:cxnSp>
        <p:nvCxnSpPr>
          <p:cNvPr id="37" name="직선 화살표 연결선 36">
            <a:extLst>
              <a:ext uri="{FF2B5EF4-FFF2-40B4-BE49-F238E27FC236}">
                <a16:creationId xmlns:a16="http://schemas.microsoft.com/office/drawing/2014/main" id="{7A57C854-BDAE-7104-D9CA-14EA40E9E133}"/>
              </a:ext>
            </a:extLst>
          </p:cNvPr>
          <p:cNvCxnSpPr>
            <a:cxnSpLocks/>
          </p:cNvCxnSpPr>
          <p:nvPr/>
        </p:nvCxnSpPr>
        <p:spPr>
          <a:xfrm>
            <a:off x="3444160" y="9938971"/>
            <a:ext cx="5569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직사각형 46">
            <a:extLst>
              <a:ext uri="{FF2B5EF4-FFF2-40B4-BE49-F238E27FC236}">
                <a16:creationId xmlns:a16="http://schemas.microsoft.com/office/drawing/2014/main" id="{DB710770-B378-14F2-E90D-BF974C5F3FB0}"/>
              </a:ext>
            </a:extLst>
          </p:cNvPr>
          <p:cNvSpPr/>
          <p:nvPr/>
        </p:nvSpPr>
        <p:spPr>
          <a:xfrm>
            <a:off x="1314111" y="9821205"/>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8" name="テキスト ボックス 4">
            <a:extLst>
              <a:ext uri="{FF2B5EF4-FFF2-40B4-BE49-F238E27FC236}">
                <a16:creationId xmlns:a16="http://schemas.microsoft.com/office/drawing/2014/main" id="{21E80396-2706-01F5-A445-3344EED2D2B2}"/>
              </a:ext>
            </a:extLst>
          </p:cNvPr>
          <p:cNvSpPr txBox="1"/>
          <p:nvPr/>
        </p:nvSpPr>
        <p:spPr>
          <a:xfrm>
            <a:off x="1435396" y="8581796"/>
            <a:ext cx="1360968" cy="274819"/>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ko-KR" altLang="en-US" sz="1100" b="0" i="0" dirty="0">
                <a:solidFill>
                  <a:srgbClr val="000000"/>
                </a:solidFill>
                <a:effectLst/>
                <a:highlight>
                  <a:srgbClr val="FDFDFD"/>
                </a:highlight>
                <a:latin typeface="ＭＳ Ｐゴシック" panose="020B0600070205080204" pitchFamily="50" charset="-128"/>
              </a:rPr>
              <a:t>変更前</a:t>
            </a:r>
            <a:endParaRPr lang="ja-JP" altLang="en-US" sz="1100" dirty="0">
              <a:latin typeface="ＭＳ Ｐゴシック" panose="020B0600070205080204" pitchFamily="50" charset="-128"/>
              <a:ea typeface="ＭＳ Ｐゴシック" panose="020B0600070205080204" pitchFamily="50" charset="-128"/>
            </a:endParaRPr>
          </a:p>
        </p:txBody>
      </p:sp>
      <p:sp>
        <p:nvSpPr>
          <p:cNvPr id="49" name="テキスト ボックス 4">
            <a:extLst>
              <a:ext uri="{FF2B5EF4-FFF2-40B4-BE49-F238E27FC236}">
                <a16:creationId xmlns:a16="http://schemas.microsoft.com/office/drawing/2014/main" id="{4BDAA257-9B34-3A79-A1A8-C4AE99CFFAAE}"/>
              </a:ext>
            </a:extLst>
          </p:cNvPr>
          <p:cNvSpPr txBox="1"/>
          <p:nvPr/>
        </p:nvSpPr>
        <p:spPr>
          <a:xfrm>
            <a:off x="4872981" y="8580108"/>
            <a:ext cx="794324" cy="285527"/>
          </a:xfrm>
          <a:prstGeom prst="rect">
            <a:avLst/>
          </a:prstGeom>
          <a:noFill/>
        </p:spPr>
        <p:txBody>
          <a:bodyPr wrap="square">
            <a:spAutoFit/>
          </a:bodyPr>
          <a:lstStyle/>
          <a:p>
            <a:pPr>
              <a:lnSpc>
                <a:spcPct val="125000"/>
              </a:lnSpc>
            </a:pPr>
            <a:r>
              <a:rPr lang="ko-KR" altLang="en-US" sz="1100" b="0" i="0" dirty="0">
                <a:solidFill>
                  <a:srgbClr val="000000"/>
                </a:solidFill>
                <a:effectLst/>
                <a:highlight>
                  <a:srgbClr val="FDFDFD"/>
                </a:highlight>
                <a:latin typeface="ＭＳ Ｐゴシック" panose="020B0600070205080204" pitchFamily="50" charset="-128"/>
              </a:rPr>
              <a:t>変更後</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3151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新規の抽出ルール</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［新規］をクリックすると、新しい抽出ルールを作成することができます。</a:t>
            </a:r>
          </a:p>
        </p:txBody>
      </p:sp>
      <p:pic>
        <p:nvPicPr>
          <p:cNvPr id="8" name="그림 7">
            <a:extLst>
              <a:ext uri="{FF2B5EF4-FFF2-40B4-BE49-F238E27FC236}">
                <a16:creationId xmlns:a16="http://schemas.microsoft.com/office/drawing/2014/main" id="{FB4F9A65-DFA2-BFF2-E1DA-26720351937A}"/>
              </a:ext>
            </a:extLst>
          </p:cNvPr>
          <p:cNvPicPr>
            <a:picLocks noChangeAspect="1"/>
          </p:cNvPicPr>
          <p:nvPr/>
        </p:nvPicPr>
        <p:blipFill>
          <a:blip r:embed="rId2"/>
          <a:stretch>
            <a:fillRect/>
          </a:stretch>
        </p:blipFill>
        <p:spPr>
          <a:xfrm>
            <a:off x="1111344" y="1971768"/>
            <a:ext cx="5336985" cy="3505055"/>
          </a:xfrm>
          <a:prstGeom prst="rect">
            <a:avLst/>
          </a:prstGeom>
        </p:spPr>
      </p:pic>
      <p:sp>
        <p:nvSpPr>
          <p:cNvPr id="14" name="직사각형 13">
            <a:extLst>
              <a:ext uri="{FF2B5EF4-FFF2-40B4-BE49-F238E27FC236}">
                <a16:creationId xmlns:a16="http://schemas.microsoft.com/office/drawing/2014/main" id="{59E69055-0492-1ACC-2C05-54103B91F7D6}"/>
              </a:ext>
            </a:extLst>
          </p:cNvPr>
          <p:cNvSpPr/>
          <p:nvPr/>
        </p:nvSpPr>
        <p:spPr>
          <a:xfrm>
            <a:off x="1197352" y="2522219"/>
            <a:ext cx="460774"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15" name="그림 14">
            <a:extLst>
              <a:ext uri="{FF2B5EF4-FFF2-40B4-BE49-F238E27FC236}">
                <a16:creationId xmlns:a16="http://schemas.microsoft.com/office/drawing/2014/main" id="{8825E6EE-8582-7489-B1CE-0CA51BD30F96}"/>
              </a:ext>
            </a:extLst>
          </p:cNvPr>
          <p:cNvPicPr>
            <a:picLocks noChangeAspect="1"/>
          </p:cNvPicPr>
          <p:nvPr/>
        </p:nvPicPr>
        <p:blipFill>
          <a:blip r:embed="rId3"/>
          <a:stretch>
            <a:fillRect/>
          </a:stretch>
        </p:blipFill>
        <p:spPr>
          <a:xfrm>
            <a:off x="1080000" y="8169594"/>
            <a:ext cx="2907763" cy="1548579"/>
          </a:xfrm>
          <a:prstGeom prst="rect">
            <a:avLst/>
          </a:prstGeom>
        </p:spPr>
      </p:pic>
      <p:pic>
        <p:nvPicPr>
          <p:cNvPr id="17" name="그림 16">
            <a:extLst>
              <a:ext uri="{FF2B5EF4-FFF2-40B4-BE49-F238E27FC236}">
                <a16:creationId xmlns:a16="http://schemas.microsoft.com/office/drawing/2014/main" id="{5E154743-D69C-75AA-56C6-A8CDC0B2A7B2}"/>
              </a:ext>
            </a:extLst>
          </p:cNvPr>
          <p:cNvPicPr>
            <a:picLocks noChangeAspect="1"/>
          </p:cNvPicPr>
          <p:nvPr/>
        </p:nvPicPr>
        <p:blipFill>
          <a:blip r:embed="rId4"/>
          <a:stretch>
            <a:fillRect/>
          </a:stretch>
        </p:blipFill>
        <p:spPr>
          <a:xfrm>
            <a:off x="4039728" y="8178887"/>
            <a:ext cx="2906305" cy="1539286"/>
          </a:xfrm>
          <a:prstGeom prst="rect">
            <a:avLst/>
          </a:prstGeom>
        </p:spPr>
      </p:pic>
      <p:pic>
        <p:nvPicPr>
          <p:cNvPr id="21" name="그림 20">
            <a:extLst>
              <a:ext uri="{FF2B5EF4-FFF2-40B4-BE49-F238E27FC236}">
                <a16:creationId xmlns:a16="http://schemas.microsoft.com/office/drawing/2014/main" id="{2BCEA97A-1C7E-C508-5BCB-DEC8F8B799A4}"/>
              </a:ext>
            </a:extLst>
          </p:cNvPr>
          <p:cNvPicPr>
            <a:picLocks noChangeAspect="1"/>
          </p:cNvPicPr>
          <p:nvPr/>
        </p:nvPicPr>
        <p:blipFill>
          <a:blip r:embed="rId5"/>
          <a:stretch>
            <a:fillRect/>
          </a:stretch>
        </p:blipFill>
        <p:spPr>
          <a:xfrm>
            <a:off x="4092890" y="6175763"/>
            <a:ext cx="2915390" cy="1527109"/>
          </a:xfrm>
          <a:prstGeom prst="rect">
            <a:avLst/>
          </a:prstGeom>
        </p:spPr>
      </p:pic>
      <p:sp>
        <p:nvSpPr>
          <p:cNvPr id="22" name="テキスト ボックス 4">
            <a:extLst>
              <a:ext uri="{FF2B5EF4-FFF2-40B4-BE49-F238E27FC236}">
                <a16:creationId xmlns:a16="http://schemas.microsoft.com/office/drawing/2014/main" id="{D6BF29E4-2D58-BF6F-EF42-BB26DB4C8787}"/>
              </a:ext>
            </a:extLst>
          </p:cNvPr>
          <p:cNvSpPr txBox="1"/>
          <p:nvPr/>
        </p:nvSpPr>
        <p:spPr>
          <a:xfrm>
            <a:off x="1099437" y="5587732"/>
            <a:ext cx="555449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新規ルールには「</a:t>
            </a:r>
            <a:r>
              <a:rPr lang="ja-JP" altLang="en-US" sz="1100" dirty="0">
                <a:solidFill>
                  <a:srgbClr val="FF0000"/>
                </a:solidFill>
                <a:latin typeface="ＭＳ Ｐゴシック" panose="020B0600070205080204" pitchFamily="50" charset="-128"/>
                <a:ea typeface="ＭＳ Ｐゴシック" panose="020B0600070205080204" pitchFamily="50" charset="-128"/>
              </a:rPr>
              <a:t>病名</a:t>
            </a:r>
            <a:r>
              <a:rPr lang="ja-JP" altLang="en-US" sz="1100" dirty="0">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コメント</a:t>
            </a:r>
            <a:r>
              <a:rPr lang="ja-JP" altLang="en-US" sz="1100" dirty="0">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テンプレート／複数条件</a:t>
            </a:r>
            <a:r>
              <a:rPr lang="ja-JP" altLang="en-US" sz="1100" dirty="0">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詳細条件</a:t>
            </a:r>
            <a:r>
              <a:rPr lang="ja-JP" altLang="en-US" sz="1100" dirty="0">
                <a:latin typeface="ＭＳ Ｐゴシック" panose="020B0600070205080204" pitchFamily="50" charset="-128"/>
                <a:ea typeface="ＭＳ Ｐゴシック" panose="020B0600070205080204" pitchFamily="50" charset="-128"/>
              </a:rPr>
              <a:t>」があります。</a:t>
            </a:r>
          </a:p>
        </p:txBody>
      </p:sp>
      <p:sp>
        <p:nvSpPr>
          <p:cNvPr id="23" name="テキスト ボックス 4">
            <a:extLst>
              <a:ext uri="{FF2B5EF4-FFF2-40B4-BE49-F238E27FC236}">
                <a16:creationId xmlns:a16="http://schemas.microsoft.com/office/drawing/2014/main" id="{2C0EC0DD-1A87-CD3D-D7E6-5C2C41BF8C6D}"/>
              </a:ext>
            </a:extLst>
          </p:cNvPr>
          <p:cNvSpPr txBox="1"/>
          <p:nvPr/>
        </p:nvSpPr>
        <p:spPr>
          <a:xfrm>
            <a:off x="1099437" y="7681809"/>
            <a:ext cx="2888325" cy="274819"/>
          </a:xfrm>
          <a:prstGeom prst="rect">
            <a:avLst/>
          </a:prstGeom>
          <a:noFill/>
        </p:spPr>
        <p:txBody>
          <a:bodyPr wrap="square">
            <a:spAutoFit/>
          </a:bodyPr>
          <a:lstStyle/>
          <a:p>
            <a:pPr algn="ctr">
              <a:lnSpc>
                <a:spcPct val="125000"/>
              </a:lnSpc>
            </a:pPr>
            <a:r>
              <a:rPr lang="ja-JP" altLang="en-US" sz="1100" dirty="0">
                <a:latin typeface="ＭＳ Ｐゴシック" panose="020B0600070205080204" pitchFamily="50" charset="-128"/>
                <a:ea typeface="ＭＳ Ｐゴシック" panose="020B0600070205080204" pitchFamily="50" charset="-128"/>
              </a:rPr>
              <a:t>ルール</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タイプ： 「病名」</a:t>
            </a:r>
          </a:p>
        </p:txBody>
      </p:sp>
      <p:sp>
        <p:nvSpPr>
          <p:cNvPr id="24" name="テキスト ボックス 4">
            <a:extLst>
              <a:ext uri="{FF2B5EF4-FFF2-40B4-BE49-F238E27FC236}">
                <a16:creationId xmlns:a16="http://schemas.microsoft.com/office/drawing/2014/main" id="{F3C1D46C-6691-A2DF-9F63-F156B986C84A}"/>
              </a:ext>
            </a:extLst>
          </p:cNvPr>
          <p:cNvSpPr txBox="1"/>
          <p:nvPr/>
        </p:nvSpPr>
        <p:spPr>
          <a:xfrm>
            <a:off x="4188550" y="7681809"/>
            <a:ext cx="2851629" cy="274819"/>
          </a:xfrm>
          <a:prstGeom prst="rect">
            <a:avLst/>
          </a:prstGeom>
          <a:noFill/>
        </p:spPr>
        <p:txBody>
          <a:bodyPr wrap="square">
            <a:spAutoFit/>
          </a:bodyPr>
          <a:lstStyle/>
          <a:p>
            <a:pPr algn="ctr">
              <a:lnSpc>
                <a:spcPct val="125000"/>
              </a:lnSpc>
            </a:pPr>
            <a:r>
              <a:rPr lang="ja-JP" altLang="en-US" sz="1100" dirty="0">
                <a:latin typeface="ＭＳ Ｐゴシック" panose="020B0600070205080204" pitchFamily="50" charset="-128"/>
                <a:ea typeface="ＭＳ Ｐゴシック" panose="020B0600070205080204" pitchFamily="50" charset="-128"/>
              </a:rPr>
              <a:t>ルール</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タイプ： 「コメント」</a:t>
            </a:r>
          </a:p>
        </p:txBody>
      </p:sp>
      <p:sp>
        <p:nvSpPr>
          <p:cNvPr id="25" name="テキスト ボックス 4">
            <a:extLst>
              <a:ext uri="{FF2B5EF4-FFF2-40B4-BE49-F238E27FC236}">
                <a16:creationId xmlns:a16="http://schemas.microsoft.com/office/drawing/2014/main" id="{07E55428-A07A-E057-392F-46B7C6E8B874}"/>
              </a:ext>
            </a:extLst>
          </p:cNvPr>
          <p:cNvSpPr txBox="1"/>
          <p:nvPr/>
        </p:nvSpPr>
        <p:spPr>
          <a:xfrm>
            <a:off x="935665" y="9719861"/>
            <a:ext cx="3189124" cy="274819"/>
          </a:xfrm>
          <a:prstGeom prst="rect">
            <a:avLst/>
          </a:prstGeom>
          <a:noFill/>
        </p:spPr>
        <p:txBody>
          <a:bodyPr wrap="square">
            <a:spAutoFit/>
          </a:bodyPr>
          <a:lstStyle/>
          <a:p>
            <a:pPr algn="ctr">
              <a:lnSpc>
                <a:spcPct val="125000"/>
              </a:lnSpc>
            </a:pPr>
            <a:r>
              <a:rPr lang="ja-JP" altLang="en-US" sz="1100" dirty="0">
                <a:latin typeface="ＭＳ Ｐゴシック" panose="020B0600070205080204" pitchFamily="50" charset="-128"/>
                <a:ea typeface="ＭＳ Ｐゴシック" panose="020B0600070205080204" pitchFamily="50" charset="-128"/>
              </a:rPr>
              <a:t>ルール</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タイプ：「テンプレート／複数条件」</a:t>
            </a:r>
          </a:p>
        </p:txBody>
      </p:sp>
      <p:sp>
        <p:nvSpPr>
          <p:cNvPr id="26" name="テキスト ボックス 4">
            <a:extLst>
              <a:ext uri="{FF2B5EF4-FFF2-40B4-BE49-F238E27FC236}">
                <a16:creationId xmlns:a16="http://schemas.microsoft.com/office/drawing/2014/main" id="{B8F8BB4B-2766-5E01-3DD4-524A668C814F}"/>
              </a:ext>
            </a:extLst>
          </p:cNvPr>
          <p:cNvSpPr txBox="1"/>
          <p:nvPr/>
        </p:nvSpPr>
        <p:spPr>
          <a:xfrm>
            <a:off x="4038269" y="9718173"/>
            <a:ext cx="2906304" cy="285527"/>
          </a:xfrm>
          <a:prstGeom prst="rect">
            <a:avLst/>
          </a:prstGeom>
          <a:noFill/>
        </p:spPr>
        <p:txBody>
          <a:bodyPr wrap="square">
            <a:spAutoFit/>
          </a:bodyPr>
          <a:lstStyle/>
          <a:p>
            <a:pPr algn="ctr">
              <a:lnSpc>
                <a:spcPct val="125000"/>
              </a:lnSpc>
            </a:pPr>
            <a:r>
              <a:rPr lang="ja-JP" altLang="en-US" sz="1100" dirty="0">
                <a:latin typeface="ＭＳ Ｐゴシック" panose="020B0600070205080204" pitchFamily="50" charset="-128"/>
                <a:ea typeface="ＭＳ Ｐゴシック" panose="020B0600070205080204" pitchFamily="50" charset="-128"/>
              </a:rPr>
              <a:t>ルール</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タイプ： 「詳細条件」</a:t>
            </a:r>
          </a:p>
        </p:txBody>
      </p:sp>
      <p:pic>
        <p:nvPicPr>
          <p:cNvPr id="30" name="그림 29">
            <a:extLst>
              <a:ext uri="{FF2B5EF4-FFF2-40B4-BE49-F238E27FC236}">
                <a16:creationId xmlns:a16="http://schemas.microsoft.com/office/drawing/2014/main" id="{DDB0F622-3221-E47D-0B45-D1690EE0E5A6}"/>
              </a:ext>
            </a:extLst>
          </p:cNvPr>
          <p:cNvPicPr>
            <a:picLocks noChangeAspect="1"/>
          </p:cNvPicPr>
          <p:nvPr/>
        </p:nvPicPr>
        <p:blipFill>
          <a:blip r:embed="rId6"/>
          <a:stretch>
            <a:fillRect/>
          </a:stretch>
        </p:blipFill>
        <p:spPr>
          <a:xfrm>
            <a:off x="1080001" y="6175763"/>
            <a:ext cx="2915556" cy="1497026"/>
          </a:xfrm>
          <a:prstGeom prst="rect">
            <a:avLst/>
          </a:prstGeom>
        </p:spPr>
      </p:pic>
    </p:spTree>
    <p:extLst>
      <p:ext uri="{BB962C8B-B14F-4D97-AF65-F5344CB8AC3E}">
        <p14:creationId xmlns:p14="http://schemas.microsoft.com/office/powerpoint/2010/main" val="316784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그림 48">
            <a:extLst>
              <a:ext uri="{FF2B5EF4-FFF2-40B4-BE49-F238E27FC236}">
                <a16:creationId xmlns:a16="http://schemas.microsoft.com/office/drawing/2014/main" id="{B4942F35-B309-C5F3-12E6-71167B8C1D23}"/>
              </a:ext>
            </a:extLst>
          </p:cNvPr>
          <p:cNvPicPr>
            <a:picLocks noChangeAspect="1"/>
          </p:cNvPicPr>
          <p:nvPr/>
        </p:nvPicPr>
        <p:blipFill>
          <a:blip r:embed="rId2"/>
          <a:stretch>
            <a:fillRect/>
          </a:stretch>
        </p:blipFill>
        <p:spPr>
          <a:xfrm>
            <a:off x="1042728" y="6742196"/>
            <a:ext cx="5467107" cy="2414200"/>
          </a:xfrm>
          <a:prstGeom prst="rect">
            <a:avLst/>
          </a:prstGeom>
        </p:spPr>
      </p:pic>
      <p:pic>
        <p:nvPicPr>
          <p:cNvPr id="47" name="그림 46">
            <a:extLst>
              <a:ext uri="{FF2B5EF4-FFF2-40B4-BE49-F238E27FC236}">
                <a16:creationId xmlns:a16="http://schemas.microsoft.com/office/drawing/2014/main" id="{22F20A9E-6B46-576B-BFB0-E324C650F415}"/>
              </a:ext>
            </a:extLst>
          </p:cNvPr>
          <p:cNvPicPr>
            <a:picLocks noChangeAspect="1"/>
          </p:cNvPicPr>
          <p:nvPr/>
        </p:nvPicPr>
        <p:blipFill>
          <a:blip r:embed="rId3"/>
          <a:stretch>
            <a:fillRect/>
          </a:stretch>
        </p:blipFill>
        <p:spPr>
          <a:xfrm>
            <a:off x="1080000" y="1938424"/>
            <a:ext cx="5386713" cy="261574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病名タイプ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(1/2)</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「病名」に切り替えると、病名に関するルールを設定する画面になります。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4577531"/>
            <a:ext cx="5554490" cy="48641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件以上の病名」と「</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ヶ月以上の疑い病名を有するレセプト」の抽出ルールの設定方法を説明します。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119763"/>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「略称」「抽出ルール名」を入力し、</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「病名</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」の「指定件数」に「</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」を入力し、</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③</a:t>
            </a:r>
            <a:r>
              <a:rPr lang="ja-JP" altLang="en-US" sz="1100" dirty="0">
                <a:latin typeface="ＭＳ Ｐゴシック" panose="020B0600070205080204" pitchFamily="50" charset="-128"/>
                <a:ea typeface="ＭＳ Ｐゴシック" panose="020B0600070205080204" pitchFamily="50" charset="-128"/>
              </a:rPr>
              <a:t>「病名</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」の「継続月数」に「</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」を入力し、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転帰を含む</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を解除し、</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に</a:t>
            </a:r>
            <a:r>
              <a:rPr lang="ja-JP" altLang="en-US" sz="1100" dirty="0">
                <a:latin typeface="ＭＳ Ｐゴシック" panose="020B0600070205080204" pitchFamily="50" charset="-128"/>
                <a:ea typeface="ＭＳ Ｐゴシック" panose="020B0600070205080204" pitchFamily="50" charset="-128"/>
              </a:rPr>
              <a:t>「疑い病名」を入力し、 ［適用］をクリックすると右の</a:t>
            </a:r>
            <a:r>
              <a:rPr lang="en-US" altLang="ja-JP" sz="1100" dirty="0" err="1">
                <a:latin typeface="ＭＳ Ｐゴシック" panose="020B0600070205080204" pitchFamily="50" charset="-128"/>
                <a:ea typeface="ＭＳ Ｐゴシック" panose="020B0600070205080204" pitchFamily="50" charset="-128"/>
              </a:rPr>
              <a:t>G001</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名称に文字列が入ります。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④</a:t>
            </a:r>
            <a:r>
              <a:rPr lang="ja-JP" altLang="en-US" sz="1100" dirty="0">
                <a:latin typeface="ＭＳ Ｐゴシック" panose="020B0600070205080204" pitchFamily="50" charset="-128"/>
                <a:ea typeface="ＭＳ Ｐゴシック" panose="020B0600070205080204" pitchFamily="50" charset="-128"/>
              </a:rPr>
              <a:t>「疑い病名」をクリックして選択し、</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⑤</a:t>
            </a:r>
            <a:r>
              <a:rPr lang="ja-JP" altLang="en-US" sz="1100" dirty="0">
                <a:latin typeface="ＭＳ Ｐゴシック" panose="020B0600070205080204" pitchFamily="50" charset="-128"/>
                <a:ea typeface="ＭＳ Ｐゴシック" panose="020B0600070205080204" pitchFamily="50" charset="-128"/>
              </a:rPr>
              <a:t>［項目追加］をクリックして項目を追加します。</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534613"/>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8" name="TextBox 17">
            <a:extLst>
              <a:ext uri="{FF2B5EF4-FFF2-40B4-BE49-F238E27FC236}">
                <a16:creationId xmlns:a16="http://schemas.microsoft.com/office/drawing/2014/main" id="{62212775-F49C-7F1F-E1C9-5AABBC354BE1}"/>
              </a:ext>
            </a:extLst>
          </p:cNvPr>
          <p:cNvSpPr txBox="1"/>
          <p:nvPr/>
        </p:nvSpPr>
        <p:spPr>
          <a:xfrm>
            <a:off x="826537" y="752398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9736" y="802088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826537" y="846712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28" name="TextBox 27">
            <a:extLst>
              <a:ext uri="{FF2B5EF4-FFF2-40B4-BE49-F238E27FC236}">
                <a16:creationId xmlns:a16="http://schemas.microsoft.com/office/drawing/2014/main" id="{2BB07BCA-A542-7BA9-DBDF-9057EFFB806D}"/>
              </a:ext>
            </a:extLst>
          </p:cNvPr>
          <p:cNvSpPr txBox="1"/>
          <p:nvPr/>
        </p:nvSpPr>
        <p:spPr>
          <a:xfrm>
            <a:off x="6197717" y="724446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④</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1138538" y="8086210"/>
            <a:ext cx="2782620" cy="25121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151205" y="8373153"/>
            <a:ext cx="2782620" cy="56893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1" name="사각형: 둥근 모서리 30">
            <a:extLst>
              <a:ext uri="{FF2B5EF4-FFF2-40B4-BE49-F238E27FC236}">
                <a16:creationId xmlns:a16="http://schemas.microsoft.com/office/drawing/2014/main" id="{24D7C05A-E860-3A39-1001-60C583E2C0A8}"/>
              </a:ext>
            </a:extLst>
          </p:cNvPr>
          <p:cNvSpPr/>
          <p:nvPr/>
        </p:nvSpPr>
        <p:spPr>
          <a:xfrm>
            <a:off x="4204913" y="7342634"/>
            <a:ext cx="2063361" cy="14220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5316864" y="6885265"/>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659503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⑤</a:t>
            </a:r>
          </a:p>
        </p:txBody>
      </p:sp>
      <p:sp>
        <p:nvSpPr>
          <p:cNvPr id="50" name="テキスト ボックス 4">
            <a:extLst>
              <a:ext uri="{FF2B5EF4-FFF2-40B4-BE49-F238E27FC236}">
                <a16:creationId xmlns:a16="http://schemas.microsoft.com/office/drawing/2014/main" id="{4EFC9E35-C9D3-EB5D-8813-40A342F561FD}"/>
              </a:ext>
            </a:extLst>
          </p:cNvPr>
          <p:cNvSpPr txBox="1"/>
          <p:nvPr/>
        </p:nvSpPr>
        <p:spPr>
          <a:xfrm>
            <a:off x="934079" y="9345244"/>
            <a:ext cx="5554490" cy="497124"/>
          </a:xfrm>
          <a:prstGeom prst="rect">
            <a:avLst/>
          </a:prstGeom>
          <a:noFill/>
        </p:spPr>
        <p:txBody>
          <a:bodyPr wrap="square">
            <a:spAutoFit/>
          </a:bodyPr>
          <a:lstStyle/>
          <a:p>
            <a:pPr>
              <a:lnSpc>
                <a:spcPct val="125000"/>
              </a:lnSpc>
            </a:pPr>
            <a:r>
              <a:rPr lang="en-US" altLang="ja-JP" sz="1100" dirty="0">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en-US" altLang="ja-JP" sz="1100" dirty="0">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グループ</a:t>
            </a:r>
            <a:r>
              <a:rPr lang="ja-JP" altLang="en-US" sz="1100" dirty="0">
                <a:latin typeface="ＭＳ Ｐゴシック" panose="020B0600070205080204" pitchFamily="50" charset="-128"/>
                <a:ea typeface="ＭＳ Ｐゴシック" panose="020B0600070205080204" pitchFamily="50" charset="-128"/>
              </a:rPr>
              <a:t>の疑い病名を設定します。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項目検索ポップアップがオープンします。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51" name="사각형: 둥근 모서리 50">
            <a:extLst>
              <a:ext uri="{FF2B5EF4-FFF2-40B4-BE49-F238E27FC236}">
                <a16:creationId xmlns:a16="http://schemas.microsoft.com/office/drawing/2014/main" id="{421D4383-C7C3-B146-8C83-89D9A453B705}"/>
              </a:ext>
            </a:extLst>
          </p:cNvPr>
          <p:cNvSpPr/>
          <p:nvPr/>
        </p:nvSpPr>
        <p:spPr>
          <a:xfrm>
            <a:off x="1344939" y="2491144"/>
            <a:ext cx="464811"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Tree>
    <p:extLst>
      <p:ext uri="{BB962C8B-B14F-4D97-AF65-F5344CB8AC3E}">
        <p14:creationId xmlns:p14="http://schemas.microsoft.com/office/powerpoint/2010/main" val="234380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BA7A4361-2667-8B8A-2D5E-1E35420BB25F}"/>
              </a:ext>
            </a:extLst>
          </p:cNvPr>
          <p:cNvPicPr>
            <a:picLocks noChangeAspect="1"/>
          </p:cNvPicPr>
          <p:nvPr/>
        </p:nvPicPr>
        <p:blipFill>
          <a:blip r:embed="rId2"/>
          <a:stretch>
            <a:fillRect/>
          </a:stretch>
        </p:blipFill>
        <p:spPr>
          <a:xfrm>
            <a:off x="1080000" y="7200197"/>
            <a:ext cx="5433635" cy="3003106"/>
          </a:xfrm>
          <a:prstGeom prst="rect">
            <a:avLst/>
          </a:prstGeom>
        </p:spPr>
      </p:pic>
      <p:pic>
        <p:nvPicPr>
          <p:cNvPr id="5" name="그림 4">
            <a:extLst>
              <a:ext uri="{FF2B5EF4-FFF2-40B4-BE49-F238E27FC236}">
                <a16:creationId xmlns:a16="http://schemas.microsoft.com/office/drawing/2014/main" id="{BF3FE29C-BDEF-0A08-13E6-732574CE454D}"/>
              </a:ext>
            </a:extLst>
          </p:cNvPr>
          <p:cNvPicPr>
            <a:picLocks noChangeAspect="1"/>
          </p:cNvPicPr>
          <p:nvPr/>
        </p:nvPicPr>
        <p:blipFill>
          <a:blip r:embed="rId3"/>
          <a:stretch>
            <a:fillRect/>
          </a:stretch>
        </p:blipFill>
        <p:spPr>
          <a:xfrm>
            <a:off x="1080000" y="2423390"/>
            <a:ext cx="5408569" cy="3546320"/>
          </a:xfrm>
          <a:prstGeom prst="rect">
            <a:avLst/>
          </a:prstGeom>
          <a:ln>
            <a:solidFill>
              <a:schemeClr val="tx1"/>
            </a:solidFill>
            <a:prstDash val="sysDash"/>
          </a:ln>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病名タイプ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(2/2)</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項目</a:t>
            </a:r>
            <a:r>
              <a:rPr lang="ja-JP" altLang="en-US" sz="1100" dirty="0">
                <a:latin typeface="ＭＳ Ｐゴシック" panose="020B0600070205080204" pitchFamily="50" charset="-128"/>
                <a:ea typeface="ＭＳ Ｐゴシック" panose="020B0600070205080204" pitchFamily="50" charset="-128"/>
              </a:rPr>
              <a:t>を設定する</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項目検索</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画面が表示されます。。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30054" y="1877103"/>
            <a:ext cx="5408569" cy="486415"/>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⑥</a:t>
            </a:r>
            <a:r>
              <a:rPr lang="ja-JP" altLang="en-US" sz="1100" dirty="0">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文字列</a:t>
            </a:r>
            <a:r>
              <a:rPr lang="ja-JP" altLang="en-US" sz="1100" dirty="0">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に</a:t>
            </a:r>
            <a:r>
              <a:rPr lang="ja-JP" altLang="en-US" sz="1100" dirty="0">
                <a:latin typeface="ＭＳ Ｐゴシック" panose="020B0600070205080204" pitchFamily="50" charset="-128"/>
                <a:ea typeface="ＭＳ Ｐゴシック" panose="020B0600070205080204" pitchFamily="50" charset="-128"/>
              </a:rPr>
              <a:t>「疑い」</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を入力し、 </a:t>
            </a:r>
            <a:r>
              <a:rPr lang="ja-JP" altLang="en-US" sz="1100" dirty="0">
                <a:latin typeface="ＭＳ Ｐゴシック" panose="020B0600070205080204" pitchFamily="50" charset="-128"/>
                <a:ea typeface="ＭＳ Ｐゴシック" panose="020B0600070205080204" pitchFamily="50" charset="-128"/>
              </a:rPr>
              <a:t>［↓追加］をクリックすると追加されます</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⑦</a:t>
            </a:r>
            <a:r>
              <a:rPr lang="ja-JP" altLang="en-US" sz="1100" dirty="0">
                <a:latin typeface="ＭＳ Ｐゴシック" panose="020B0600070205080204" pitchFamily="50" charset="-128"/>
                <a:ea typeface="ＭＳ Ｐゴシック" panose="020B0600070205080204" pitchFamily="50" charset="-128"/>
              </a:rPr>
              <a:t>［適用］をクリックします。</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18" name="TextBox 17">
            <a:extLst>
              <a:ext uri="{FF2B5EF4-FFF2-40B4-BE49-F238E27FC236}">
                <a16:creationId xmlns:a16="http://schemas.microsoft.com/office/drawing/2014/main" id="{62212775-F49C-7F1F-E1C9-5AABBC354BE1}"/>
              </a:ext>
            </a:extLst>
          </p:cNvPr>
          <p:cNvSpPr txBox="1"/>
          <p:nvPr/>
        </p:nvSpPr>
        <p:spPr>
          <a:xfrm>
            <a:off x="885075" y="459180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⑥</a:t>
            </a:r>
          </a:p>
        </p:txBody>
      </p:sp>
      <p:sp>
        <p:nvSpPr>
          <p:cNvPr id="20" name="TextBox 19">
            <a:extLst>
              <a:ext uri="{FF2B5EF4-FFF2-40B4-BE49-F238E27FC236}">
                <a16:creationId xmlns:a16="http://schemas.microsoft.com/office/drawing/2014/main" id="{174FD760-E35A-119C-71EA-B3C51B7527BB}"/>
              </a:ext>
            </a:extLst>
          </p:cNvPr>
          <p:cNvSpPr txBox="1"/>
          <p:nvPr/>
        </p:nvSpPr>
        <p:spPr>
          <a:xfrm>
            <a:off x="3509901" y="438444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⑦</a:t>
            </a: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250868" y="4688956"/>
            <a:ext cx="1828453" cy="1951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8" name="사각형: 둥근 모서리 7">
            <a:extLst>
              <a:ext uri="{FF2B5EF4-FFF2-40B4-BE49-F238E27FC236}">
                <a16:creationId xmlns:a16="http://schemas.microsoft.com/office/drawing/2014/main" id="{E16D5043-C24D-D0B4-3D5E-B02443342486}"/>
              </a:ext>
            </a:extLst>
          </p:cNvPr>
          <p:cNvSpPr/>
          <p:nvPr/>
        </p:nvSpPr>
        <p:spPr>
          <a:xfrm>
            <a:off x="3547980" y="4688086"/>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9" name="사각형: 둥근 모서리 8">
            <a:extLst>
              <a:ext uri="{FF2B5EF4-FFF2-40B4-BE49-F238E27FC236}">
                <a16:creationId xmlns:a16="http://schemas.microsoft.com/office/drawing/2014/main" id="{54A3A12F-671A-1AF7-F1B4-3B249FD77A10}"/>
              </a:ext>
            </a:extLst>
          </p:cNvPr>
          <p:cNvSpPr/>
          <p:nvPr/>
        </p:nvSpPr>
        <p:spPr>
          <a:xfrm>
            <a:off x="2516195" y="3735507"/>
            <a:ext cx="3839544"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「疑い」は、病名コードが存在するわけではありませんので、文字列名称で設定することにします。</a:t>
            </a:r>
            <a:endParaRPr kumimoji="1" lang="ko-KR" altLang="en-US" sz="1100" dirty="0">
              <a:solidFill>
                <a:schemeClr val="tx1"/>
              </a:solidFill>
              <a:latin typeface="ＭＳ Ｐゴシック" panose="020B0600070205080204" pitchFamily="50" charset="-128"/>
            </a:endParaRPr>
          </a:p>
        </p:txBody>
      </p:sp>
      <p:sp>
        <p:nvSpPr>
          <p:cNvPr id="13" name="テキスト ボックス 4">
            <a:extLst>
              <a:ext uri="{FF2B5EF4-FFF2-40B4-BE49-F238E27FC236}">
                <a16:creationId xmlns:a16="http://schemas.microsoft.com/office/drawing/2014/main" id="{EE6E45BB-2474-2EAD-9EFA-EA707B75C2CC}"/>
              </a:ext>
            </a:extLst>
          </p:cNvPr>
          <p:cNvSpPr txBox="1"/>
          <p:nvPr/>
        </p:nvSpPr>
        <p:spPr>
          <a:xfrm>
            <a:off x="1113635" y="6045791"/>
            <a:ext cx="5400000" cy="909608"/>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⑧</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G001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「疑い病名」に「疑い」文字列が追加されました。</a:t>
            </a:r>
          </a:p>
          <a:p>
            <a:pPr>
              <a:lnSpc>
                <a:spcPct val="125000"/>
              </a:lnSpc>
            </a:pPr>
            <a:r>
              <a:rPr kumimoji="1" lang="ko-KR" altLang="en-US" sz="1100" dirty="0">
                <a:solidFill>
                  <a:srgbClr val="FF0000"/>
                </a:solidFill>
                <a:latin typeface="ＭＳ Ｐゴシック" panose="020B0600070205080204" pitchFamily="50" charset="-128"/>
              </a:rPr>
              <a:t>⑨</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条件登録</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をクリックすると「</a:t>
            </a:r>
            <a:r>
              <a:rPr lang="ja-JP" altLang="en-US"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病名が 「</a:t>
            </a:r>
            <a:r>
              <a:rPr lang="en-US" altLang="ja-JP"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8</a:t>
            </a:r>
            <a:r>
              <a:rPr lang="ja-JP" altLang="en-US"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「疑い病名」 を含み病名が</a:t>
            </a:r>
            <a:r>
              <a:rPr lang="en-US" altLang="ja-JP"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1" i="0" dirty="0">
                <a:solidFill>
                  <a:schemeClr val="accent1">
                    <a:lumMod val="75000"/>
                  </a:schemeClr>
                </a:solidFill>
                <a:effectLst/>
                <a:highlight>
                  <a:srgbClr val="FDFDFD"/>
                </a:highlight>
                <a:latin typeface="ＭＳ Ｐゴシック" panose="020B0600070205080204" pitchFamily="50" charset="-128"/>
                <a:ea typeface="ＭＳ Ｐゴシック" panose="020B0600070205080204" pitchFamily="50" charset="-128"/>
              </a:rPr>
              <a:t>ヶ月以上継続した場合抽出する</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」という抽出条件が登録され、</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⑩</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「保存</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をクリックして保存します。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14" name="사각형: 둥근 모서리 13">
            <a:extLst>
              <a:ext uri="{FF2B5EF4-FFF2-40B4-BE49-F238E27FC236}">
                <a16:creationId xmlns:a16="http://schemas.microsoft.com/office/drawing/2014/main" id="{685074CB-8936-90BD-00C3-BA1FD4657E64}"/>
              </a:ext>
            </a:extLst>
          </p:cNvPr>
          <p:cNvSpPr/>
          <p:nvPr/>
        </p:nvSpPr>
        <p:spPr>
          <a:xfrm>
            <a:off x="2656906" y="7464822"/>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5" name="사각형: 둥근 모서리 14">
            <a:extLst>
              <a:ext uri="{FF2B5EF4-FFF2-40B4-BE49-F238E27FC236}">
                <a16:creationId xmlns:a16="http://schemas.microsoft.com/office/drawing/2014/main" id="{F1D10796-76A1-5A5C-1E60-276E64607DFF}"/>
              </a:ext>
            </a:extLst>
          </p:cNvPr>
          <p:cNvSpPr/>
          <p:nvPr/>
        </p:nvSpPr>
        <p:spPr>
          <a:xfrm>
            <a:off x="3434984" y="9670728"/>
            <a:ext cx="534177" cy="20692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7" name="직사각형 16">
            <a:extLst>
              <a:ext uri="{FF2B5EF4-FFF2-40B4-BE49-F238E27FC236}">
                <a16:creationId xmlns:a16="http://schemas.microsoft.com/office/drawing/2014/main" id="{55D8F72C-B5A7-61D6-12A2-C0D59794F339}"/>
              </a:ext>
            </a:extLst>
          </p:cNvPr>
          <p:cNvSpPr/>
          <p:nvPr/>
        </p:nvSpPr>
        <p:spPr>
          <a:xfrm>
            <a:off x="1210011" y="9928484"/>
            <a:ext cx="2737885" cy="2748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9" name="직사각형 18">
            <a:extLst>
              <a:ext uri="{FF2B5EF4-FFF2-40B4-BE49-F238E27FC236}">
                <a16:creationId xmlns:a16="http://schemas.microsoft.com/office/drawing/2014/main" id="{DAD3D460-BB03-9859-3DD5-6A25A732B7B4}"/>
              </a:ext>
            </a:extLst>
          </p:cNvPr>
          <p:cNvSpPr/>
          <p:nvPr/>
        </p:nvSpPr>
        <p:spPr>
          <a:xfrm>
            <a:off x="4105612" y="7846829"/>
            <a:ext cx="2333012"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1" name="TextBox 20">
            <a:extLst>
              <a:ext uri="{FF2B5EF4-FFF2-40B4-BE49-F238E27FC236}">
                <a16:creationId xmlns:a16="http://schemas.microsoft.com/office/drawing/2014/main" id="{B092EC81-E1BA-33E1-288E-59421D7161A4}"/>
              </a:ext>
            </a:extLst>
          </p:cNvPr>
          <p:cNvSpPr txBox="1"/>
          <p:nvPr/>
        </p:nvSpPr>
        <p:spPr>
          <a:xfrm>
            <a:off x="5491101" y="784437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⑧</a:t>
            </a:r>
          </a:p>
        </p:txBody>
      </p:sp>
      <p:sp>
        <p:nvSpPr>
          <p:cNvPr id="23" name="TextBox 22">
            <a:extLst>
              <a:ext uri="{FF2B5EF4-FFF2-40B4-BE49-F238E27FC236}">
                <a16:creationId xmlns:a16="http://schemas.microsoft.com/office/drawing/2014/main" id="{7AE8DB1C-8858-3B61-5464-82C434B89DB9}"/>
              </a:ext>
            </a:extLst>
          </p:cNvPr>
          <p:cNvSpPr txBox="1"/>
          <p:nvPr/>
        </p:nvSpPr>
        <p:spPr>
          <a:xfrm>
            <a:off x="3884995" y="962426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⑨</a:t>
            </a:r>
          </a:p>
        </p:txBody>
      </p:sp>
      <p:sp>
        <p:nvSpPr>
          <p:cNvPr id="24" name="TextBox 23">
            <a:extLst>
              <a:ext uri="{FF2B5EF4-FFF2-40B4-BE49-F238E27FC236}">
                <a16:creationId xmlns:a16="http://schemas.microsoft.com/office/drawing/2014/main" id="{3612D0CE-384E-3A3F-FBCC-B573998694D3}"/>
              </a:ext>
            </a:extLst>
          </p:cNvPr>
          <p:cNvSpPr txBox="1"/>
          <p:nvPr/>
        </p:nvSpPr>
        <p:spPr>
          <a:xfrm>
            <a:off x="3045134" y="739357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⑩</a:t>
            </a:r>
          </a:p>
        </p:txBody>
      </p:sp>
    </p:spTree>
    <p:extLst>
      <p:ext uri="{BB962C8B-B14F-4D97-AF65-F5344CB8AC3E}">
        <p14:creationId xmlns:p14="http://schemas.microsoft.com/office/powerpoint/2010/main" val="298044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F436FC18-5891-D9BC-9698-E358877D019B}"/>
              </a:ext>
            </a:extLst>
          </p:cNvPr>
          <p:cNvPicPr>
            <a:picLocks noChangeAspect="1"/>
          </p:cNvPicPr>
          <p:nvPr/>
        </p:nvPicPr>
        <p:blipFill>
          <a:blip r:embed="rId2"/>
          <a:stretch>
            <a:fillRect/>
          </a:stretch>
        </p:blipFill>
        <p:spPr>
          <a:xfrm>
            <a:off x="1076836" y="6719200"/>
            <a:ext cx="5411733" cy="2740557"/>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コメントタイプ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(1/3)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「コメント」に切り替えると、コメントに関するルールを設定する画面になります。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4683861"/>
            <a:ext cx="555449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「内視鏡前検査のコメント漏れ」の抽出ルールの設定方法を説明します。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087319"/>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「略称」「抽出ルール名」を入力し、</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「コメント対象」に診療行為で「感染症検査」と入力し、</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［適用］をクリックすると、右の</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の名称に文字列が入ります。</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③</a:t>
            </a:r>
            <a:r>
              <a:rPr lang="ja-JP" altLang="en-US" sz="1100" dirty="0">
                <a:latin typeface="ＭＳ Ｐゴシック" panose="020B0600070205080204" pitchFamily="50" charset="-128"/>
                <a:ea typeface="ＭＳ Ｐゴシック" panose="020B0600070205080204" pitchFamily="50" charset="-128"/>
              </a:rPr>
              <a:t>「コメント文字列」に「コメントのみ」で「検査コメント」無⦿　と入力し、</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［適用］をクリックすると、右の</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の名称に文字列が入ります。</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④</a:t>
            </a:r>
            <a:r>
              <a:rPr lang="ja-JP" altLang="en-US" sz="1100" dirty="0">
                <a:latin typeface="ＭＳ Ｐゴシック" panose="020B0600070205080204" pitchFamily="50" charset="-128"/>
                <a:ea typeface="ＭＳ Ｐゴシック" panose="020B0600070205080204" pitchFamily="50" charset="-128"/>
              </a:rPr>
              <a:t>「感染症検査」をクリックして選択し、</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⑤</a:t>
            </a:r>
            <a:r>
              <a:rPr lang="ja-JP" altLang="en-US" sz="1100" dirty="0">
                <a:latin typeface="ＭＳ Ｐゴシック" panose="020B0600070205080204" pitchFamily="50" charset="-128"/>
                <a:ea typeface="ＭＳ Ｐゴシック" panose="020B0600070205080204" pitchFamily="50" charset="-128"/>
              </a:rPr>
              <a:t>［項目追加］をクリックして項目を追加します。</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715453"/>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8" name="TextBox 17">
            <a:extLst>
              <a:ext uri="{FF2B5EF4-FFF2-40B4-BE49-F238E27FC236}">
                <a16:creationId xmlns:a16="http://schemas.microsoft.com/office/drawing/2014/main" id="{62212775-F49C-7F1F-E1C9-5AABBC354BE1}"/>
              </a:ext>
            </a:extLst>
          </p:cNvPr>
          <p:cNvSpPr txBox="1"/>
          <p:nvPr/>
        </p:nvSpPr>
        <p:spPr>
          <a:xfrm>
            <a:off x="826537" y="789613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9736" y="839303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826537" y="883927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28" name="TextBox 27">
            <a:extLst>
              <a:ext uri="{FF2B5EF4-FFF2-40B4-BE49-F238E27FC236}">
                <a16:creationId xmlns:a16="http://schemas.microsoft.com/office/drawing/2014/main" id="{2BB07BCA-A542-7BA9-DBDF-9057EFFB806D}"/>
              </a:ext>
            </a:extLst>
          </p:cNvPr>
          <p:cNvSpPr txBox="1"/>
          <p:nvPr/>
        </p:nvSpPr>
        <p:spPr>
          <a:xfrm>
            <a:off x="6362157" y="7417827"/>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④</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1138538" y="8309192"/>
            <a:ext cx="2782620" cy="4003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151205" y="8889943"/>
            <a:ext cx="2782620" cy="3955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1" name="사각형: 둥근 모서리 30">
            <a:extLst>
              <a:ext uri="{FF2B5EF4-FFF2-40B4-BE49-F238E27FC236}">
                <a16:creationId xmlns:a16="http://schemas.microsoft.com/office/drawing/2014/main" id="{24D7C05A-E860-3A39-1001-60C583E2C0A8}"/>
              </a:ext>
            </a:extLst>
          </p:cNvPr>
          <p:cNvSpPr/>
          <p:nvPr/>
        </p:nvSpPr>
        <p:spPr>
          <a:xfrm>
            <a:off x="4134356" y="7501765"/>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5316864" y="7079794"/>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676688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⑤</a:t>
            </a:r>
          </a:p>
        </p:txBody>
      </p:sp>
      <p:pic>
        <p:nvPicPr>
          <p:cNvPr id="5" name="그림 4">
            <a:extLst>
              <a:ext uri="{FF2B5EF4-FFF2-40B4-BE49-F238E27FC236}">
                <a16:creationId xmlns:a16="http://schemas.microsoft.com/office/drawing/2014/main" id="{2F73D479-7CED-FF73-3747-841C5B322F81}"/>
              </a:ext>
            </a:extLst>
          </p:cNvPr>
          <p:cNvPicPr>
            <a:picLocks noChangeAspect="1"/>
          </p:cNvPicPr>
          <p:nvPr/>
        </p:nvPicPr>
        <p:blipFill>
          <a:blip r:embed="rId3"/>
          <a:stretch>
            <a:fillRect/>
          </a:stretch>
        </p:blipFill>
        <p:spPr>
          <a:xfrm>
            <a:off x="1079676" y="1876667"/>
            <a:ext cx="5400000" cy="2725934"/>
          </a:xfrm>
          <a:prstGeom prst="rect">
            <a:avLst/>
          </a:prstGeom>
        </p:spPr>
      </p:pic>
      <p:sp>
        <p:nvSpPr>
          <p:cNvPr id="9" name="사각형: 둥근 모서리 8">
            <a:extLst>
              <a:ext uri="{FF2B5EF4-FFF2-40B4-BE49-F238E27FC236}">
                <a16:creationId xmlns:a16="http://schemas.microsoft.com/office/drawing/2014/main" id="{3A4F7E0A-EF1F-3BB9-5379-4C8B8ABF4397}"/>
              </a:ext>
            </a:extLst>
          </p:cNvPr>
          <p:cNvSpPr/>
          <p:nvPr/>
        </p:nvSpPr>
        <p:spPr>
          <a:xfrm>
            <a:off x="1830714" y="2583235"/>
            <a:ext cx="464811"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Tree>
    <p:extLst>
      <p:ext uri="{BB962C8B-B14F-4D97-AF65-F5344CB8AC3E}">
        <p14:creationId xmlns:p14="http://schemas.microsoft.com/office/powerpoint/2010/main" val="238767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54D0221C-2913-15EA-FAC1-67D8894A3E9F}"/>
              </a:ext>
            </a:extLst>
          </p:cNvPr>
          <p:cNvPicPr>
            <a:picLocks noChangeAspect="1"/>
          </p:cNvPicPr>
          <p:nvPr/>
        </p:nvPicPr>
        <p:blipFill>
          <a:blip r:embed="rId2"/>
          <a:stretch>
            <a:fillRect/>
          </a:stretch>
        </p:blipFill>
        <p:spPr>
          <a:xfrm>
            <a:off x="1080000" y="2515708"/>
            <a:ext cx="5408569" cy="2951697"/>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コメントタイプ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(2/3)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60950" y="1621974"/>
            <a:ext cx="5778000" cy="698012"/>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⑥</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「感染症検査」項目を設定します。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「項目追加」をクリックして</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項目検索</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画面から目的の診療行為（検査）を検索して、</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⑦</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該当する</a:t>
            </a:r>
            <a:r>
              <a:rPr lang="ja-JP" altLang="en-US" sz="1100" b="1" dirty="0">
                <a:latin typeface="ＭＳ Ｐゴシック" panose="020B0600070205080204" pitchFamily="50" charset="-128"/>
                <a:ea typeface="ＭＳ Ｐゴシック" panose="020B0600070205080204" pitchFamily="50" charset="-128"/>
              </a:rPr>
              <a:t>検査をダブルクリック</a:t>
            </a:r>
            <a:r>
              <a:rPr lang="ja-JP" altLang="en-US" sz="1100" dirty="0">
                <a:latin typeface="ＭＳ Ｐゴシック" panose="020B0600070205080204" pitchFamily="50" charset="-128"/>
                <a:ea typeface="ＭＳ Ｐゴシック" panose="020B0600070205080204" pitchFamily="50" charset="-128"/>
              </a:rPr>
              <a:t>するか、「↓追加」をクリックすると追加されます。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554044"/>
            <a:ext cx="5408569" cy="486415"/>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⑧</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必要な診療行為を追加したら、最後に［適用］をクリックします。</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「感染症検査」に３個の診療行為が追加されました。</a:t>
            </a:r>
            <a:endParaRPr lang="en-US" altLang="ja-JP" sz="1100" dirty="0">
              <a:latin typeface="ＭＳ Ｐゴシック" panose="020B0600070205080204" pitchFamily="50" charset="-128"/>
              <a:ea typeface="ＭＳ Ｐゴシック" panose="020B0600070205080204" pitchFamily="50" charset="-128"/>
            </a:endParaRP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297757" y="3089502"/>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726218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⑤</a:t>
            </a:r>
          </a:p>
        </p:txBody>
      </p:sp>
      <p:sp>
        <p:nvSpPr>
          <p:cNvPr id="12" name="사각형: 둥근 모서리 11">
            <a:extLst>
              <a:ext uri="{FF2B5EF4-FFF2-40B4-BE49-F238E27FC236}">
                <a16:creationId xmlns:a16="http://schemas.microsoft.com/office/drawing/2014/main" id="{6D28A2BA-DBE9-94E6-8B12-B41C176D0D0C}"/>
              </a:ext>
            </a:extLst>
          </p:cNvPr>
          <p:cNvSpPr/>
          <p:nvPr/>
        </p:nvSpPr>
        <p:spPr>
          <a:xfrm>
            <a:off x="3079321" y="3774059"/>
            <a:ext cx="2787357"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ＭＳ Ｐゴシック" panose="020B0600070205080204" pitchFamily="50" charset="-128"/>
                <a:ea typeface="ＭＳ Ｐゴシック" panose="020B0600070205080204" pitchFamily="50" charset="-128"/>
              </a:rPr>
              <a:t>※</a:t>
            </a:r>
            <a:r>
              <a:rPr kumimoji="1" lang="ja-JP" altLang="en-US" sz="1100" dirty="0">
                <a:solidFill>
                  <a:srgbClr val="0070C0"/>
                </a:solidFill>
                <a:latin typeface="ＭＳ Ｐゴシック" panose="020B0600070205080204" pitchFamily="50" charset="-128"/>
                <a:ea typeface="ＭＳ Ｐゴシック" panose="020B0600070205080204" pitchFamily="50" charset="-128"/>
              </a:rPr>
              <a:t>ＨＢｓは全角でないと検索されません。</a:t>
            </a:r>
            <a:endParaRPr kumimoji="1" lang="ko-KR" altLang="en-US" sz="1100" dirty="0">
              <a:solidFill>
                <a:srgbClr val="0070C0"/>
              </a:solidFill>
              <a:latin typeface="ＭＳ Ｐゴシック" panose="020B0600070205080204" pitchFamily="50" charset="-128"/>
            </a:endParaRPr>
          </a:p>
        </p:txBody>
      </p:sp>
      <p:sp>
        <p:nvSpPr>
          <p:cNvPr id="14" name="사각형: 둥근 모서리 13">
            <a:extLst>
              <a:ext uri="{FF2B5EF4-FFF2-40B4-BE49-F238E27FC236}">
                <a16:creationId xmlns:a16="http://schemas.microsoft.com/office/drawing/2014/main" id="{C4554713-A709-6336-EB18-FE46442E9855}"/>
              </a:ext>
            </a:extLst>
          </p:cNvPr>
          <p:cNvSpPr/>
          <p:nvPr/>
        </p:nvSpPr>
        <p:spPr>
          <a:xfrm>
            <a:off x="2684975" y="4753681"/>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Y</a:t>
            </a:r>
            <a:endParaRPr kumimoji="1" lang="ko-KR" altLang="en-US" dirty="0">
              <a:latin typeface="ＭＳ Ｐゴシック" panose="020B0600070205080204" pitchFamily="50" charset="-128"/>
            </a:endParaRPr>
          </a:p>
        </p:txBody>
      </p:sp>
      <p:pic>
        <p:nvPicPr>
          <p:cNvPr id="17" name="그림 16">
            <a:extLst>
              <a:ext uri="{FF2B5EF4-FFF2-40B4-BE49-F238E27FC236}">
                <a16:creationId xmlns:a16="http://schemas.microsoft.com/office/drawing/2014/main" id="{A88F138B-CF47-F3BB-737F-A7F577D55C6D}"/>
              </a:ext>
            </a:extLst>
          </p:cNvPr>
          <p:cNvPicPr>
            <a:picLocks noChangeAspect="1"/>
          </p:cNvPicPr>
          <p:nvPr/>
        </p:nvPicPr>
        <p:blipFill>
          <a:blip r:embed="rId3"/>
          <a:stretch>
            <a:fillRect/>
          </a:stretch>
        </p:blipFill>
        <p:spPr>
          <a:xfrm>
            <a:off x="1080000" y="6143543"/>
            <a:ext cx="5408569" cy="1482902"/>
          </a:xfrm>
          <a:prstGeom prst="rect">
            <a:avLst/>
          </a:prstGeom>
        </p:spPr>
      </p:pic>
      <p:sp>
        <p:nvSpPr>
          <p:cNvPr id="19" name="사각형: 둥근 모서리 18">
            <a:extLst>
              <a:ext uri="{FF2B5EF4-FFF2-40B4-BE49-F238E27FC236}">
                <a16:creationId xmlns:a16="http://schemas.microsoft.com/office/drawing/2014/main" id="{72CD7B26-CA9F-319B-EC00-13C28BDFB271}"/>
              </a:ext>
            </a:extLst>
          </p:cNvPr>
          <p:cNvSpPr/>
          <p:nvPr/>
        </p:nvSpPr>
        <p:spPr>
          <a:xfrm>
            <a:off x="3514092" y="6372492"/>
            <a:ext cx="40909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4" name="TextBox 33">
            <a:extLst>
              <a:ext uri="{FF2B5EF4-FFF2-40B4-BE49-F238E27FC236}">
                <a16:creationId xmlns:a16="http://schemas.microsoft.com/office/drawing/2014/main" id="{B96CED7A-BAA0-29F4-A0C4-D6DF4553DEC8}"/>
              </a:ext>
            </a:extLst>
          </p:cNvPr>
          <p:cNvSpPr txBox="1"/>
          <p:nvPr/>
        </p:nvSpPr>
        <p:spPr>
          <a:xfrm>
            <a:off x="3389987" y="303753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⑥</a:t>
            </a:r>
          </a:p>
        </p:txBody>
      </p:sp>
      <p:sp>
        <p:nvSpPr>
          <p:cNvPr id="36" name="TextBox 35">
            <a:extLst>
              <a:ext uri="{FF2B5EF4-FFF2-40B4-BE49-F238E27FC236}">
                <a16:creationId xmlns:a16="http://schemas.microsoft.com/office/drawing/2014/main" id="{892541F0-4BBF-0931-1FC9-BD6B5387877E}"/>
              </a:ext>
            </a:extLst>
          </p:cNvPr>
          <p:cNvSpPr txBox="1"/>
          <p:nvPr/>
        </p:nvSpPr>
        <p:spPr>
          <a:xfrm>
            <a:off x="2768220" y="444382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⑦</a:t>
            </a:r>
          </a:p>
        </p:txBody>
      </p:sp>
      <p:sp>
        <p:nvSpPr>
          <p:cNvPr id="37" name="TextBox 36">
            <a:extLst>
              <a:ext uri="{FF2B5EF4-FFF2-40B4-BE49-F238E27FC236}">
                <a16:creationId xmlns:a16="http://schemas.microsoft.com/office/drawing/2014/main" id="{9C015B2E-342B-2E5C-7570-AAE816FC2A1F}"/>
              </a:ext>
            </a:extLst>
          </p:cNvPr>
          <p:cNvSpPr txBox="1"/>
          <p:nvPr/>
        </p:nvSpPr>
        <p:spPr>
          <a:xfrm>
            <a:off x="3523715" y="602491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⑧</a:t>
            </a:r>
          </a:p>
        </p:txBody>
      </p:sp>
      <p:pic>
        <p:nvPicPr>
          <p:cNvPr id="39" name="그림 38">
            <a:extLst>
              <a:ext uri="{FF2B5EF4-FFF2-40B4-BE49-F238E27FC236}">
                <a16:creationId xmlns:a16="http://schemas.microsoft.com/office/drawing/2014/main" id="{E4D1D032-17CB-63C6-67C5-FD9519993E79}"/>
              </a:ext>
            </a:extLst>
          </p:cNvPr>
          <p:cNvPicPr>
            <a:picLocks noChangeAspect="1"/>
          </p:cNvPicPr>
          <p:nvPr/>
        </p:nvPicPr>
        <p:blipFill>
          <a:blip r:embed="rId4"/>
          <a:stretch>
            <a:fillRect/>
          </a:stretch>
        </p:blipFill>
        <p:spPr>
          <a:xfrm>
            <a:off x="1060950" y="7947722"/>
            <a:ext cx="5427619" cy="1848199"/>
          </a:xfrm>
          <a:prstGeom prst="rect">
            <a:avLst/>
          </a:prstGeom>
        </p:spPr>
      </p:pic>
      <p:cxnSp>
        <p:nvCxnSpPr>
          <p:cNvPr id="42" name="직선 화살표 연결선 41">
            <a:extLst>
              <a:ext uri="{FF2B5EF4-FFF2-40B4-BE49-F238E27FC236}">
                <a16:creationId xmlns:a16="http://schemas.microsoft.com/office/drawing/2014/main" id="{85B2F588-8D81-7F1F-9170-32D6309E41FE}"/>
              </a:ext>
            </a:extLst>
          </p:cNvPr>
          <p:cNvCxnSpPr/>
          <p:nvPr/>
        </p:nvCxnSpPr>
        <p:spPr>
          <a:xfrm>
            <a:off x="3718640" y="6603500"/>
            <a:ext cx="596185" cy="2073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0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コメントタイプ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(3/3)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1" name="テキスト ボックス 4">
            <a:extLst>
              <a:ext uri="{FF2B5EF4-FFF2-40B4-BE49-F238E27FC236}">
                <a16:creationId xmlns:a16="http://schemas.microsoft.com/office/drawing/2014/main" id="{F66E3A5A-3D4D-1BE2-EFFD-9D26B187F2B3}"/>
              </a:ext>
            </a:extLst>
          </p:cNvPr>
          <p:cNvSpPr txBox="1"/>
          <p:nvPr/>
        </p:nvSpPr>
        <p:spPr>
          <a:xfrm>
            <a:off x="1014356" y="1614479"/>
            <a:ext cx="5408569" cy="698012"/>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⑨</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　「検査コメント」に文字列を追加する場合には、</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項目検索</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下の「文字列」の欄に「</a:t>
            </a:r>
            <a:r>
              <a:rPr lang="ja-JP" altLang="en-US" sz="1100" b="1" dirty="0">
                <a:latin typeface="ＭＳ Ｐゴシック" panose="020B0600070205080204" pitchFamily="50" charset="-128"/>
                <a:ea typeface="ＭＳ Ｐゴシック" panose="020B0600070205080204" pitchFamily="50" charset="-128"/>
              </a:rPr>
              <a:t>内視鏡前検査</a:t>
            </a:r>
            <a:r>
              <a:rPr lang="ja-JP" altLang="en-US" sz="1100" dirty="0">
                <a:latin typeface="ＭＳ Ｐゴシック" panose="020B0600070205080204" pitchFamily="50" charset="-128"/>
                <a:ea typeface="ＭＳ Ｐゴシック" panose="020B0600070205080204" pitchFamily="50" charset="-128"/>
              </a:rPr>
              <a:t>」と入力し、</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［↓追加］ をクリックし、［適用］をクリックします。</a:t>
            </a:r>
            <a:endParaRPr lang="en-US" altLang="ja-JP" sz="1100" dirty="0">
              <a:latin typeface="ＭＳ Ｐゴシック" panose="020B0600070205080204" pitchFamily="50" charset="-128"/>
              <a:ea typeface="ＭＳ Ｐゴシック" panose="020B0600070205080204" pitchFamily="50" charset="-128"/>
            </a:endParaRPr>
          </a:p>
        </p:txBody>
      </p:sp>
      <p:pic>
        <p:nvPicPr>
          <p:cNvPr id="24" name="그림 23">
            <a:extLst>
              <a:ext uri="{FF2B5EF4-FFF2-40B4-BE49-F238E27FC236}">
                <a16:creationId xmlns:a16="http://schemas.microsoft.com/office/drawing/2014/main" id="{F87BAAD2-CF2E-4586-461C-746099EF6062}"/>
              </a:ext>
            </a:extLst>
          </p:cNvPr>
          <p:cNvPicPr>
            <a:picLocks noChangeAspect="1"/>
          </p:cNvPicPr>
          <p:nvPr/>
        </p:nvPicPr>
        <p:blipFill>
          <a:blip r:embed="rId2"/>
          <a:stretch>
            <a:fillRect/>
          </a:stretch>
        </p:blipFill>
        <p:spPr>
          <a:xfrm>
            <a:off x="1071431" y="2410500"/>
            <a:ext cx="5408569" cy="920982"/>
          </a:xfrm>
          <a:prstGeom prst="rect">
            <a:avLst/>
          </a:prstGeom>
          <a:ln>
            <a:solidFill>
              <a:schemeClr val="tx1"/>
            </a:solidFill>
            <a:prstDash val="sysDash"/>
          </a:ln>
        </p:spPr>
      </p:pic>
      <p:sp>
        <p:nvSpPr>
          <p:cNvPr id="25" name="사각형: 둥근 모서리 24">
            <a:extLst>
              <a:ext uri="{FF2B5EF4-FFF2-40B4-BE49-F238E27FC236}">
                <a16:creationId xmlns:a16="http://schemas.microsoft.com/office/drawing/2014/main" id="{62407B2A-3E34-8629-B582-3431DDCFE328}"/>
              </a:ext>
            </a:extLst>
          </p:cNvPr>
          <p:cNvSpPr/>
          <p:nvPr/>
        </p:nvSpPr>
        <p:spPr>
          <a:xfrm>
            <a:off x="1129272" y="2549088"/>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 name="TextBox 3">
            <a:extLst>
              <a:ext uri="{FF2B5EF4-FFF2-40B4-BE49-F238E27FC236}">
                <a16:creationId xmlns:a16="http://schemas.microsoft.com/office/drawing/2014/main" id="{2B275DCB-8B3C-9422-5A7A-BC3F9E100F6E}"/>
              </a:ext>
            </a:extLst>
          </p:cNvPr>
          <p:cNvSpPr txBox="1"/>
          <p:nvPr/>
        </p:nvSpPr>
        <p:spPr>
          <a:xfrm>
            <a:off x="3867150" y="2511318"/>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⑨</a:t>
            </a:r>
          </a:p>
        </p:txBody>
      </p:sp>
      <p:pic>
        <p:nvPicPr>
          <p:cNvPr id="8" name="그림 7">
            <a:extLst>
              <a:ext uri="{FF2B5EF4-FFF2-40B4-BE49-F238E27FC236}">
                <a16:creationId xmlns:a16="http://schemas.microsoft.com/office/drawing/2014/main" id="{B9E8BA59-834B-7F0F-AE52-A1D28388AFEE}"/>
              </a:ext>
            </a:extLst>
          </p:cNvPr>
          <p:cNvPicPr>
            <a:picLocks noChangeAspect="1"/>
          </p:cNvPicPr>
          <p:nvPr/>
        </p:nvPicPr>
        <p:blipFill>
          <a:blip r:embed="rId3"/>
          <a:stretch>
            <a:fillRect/>
          </a:stretch>
        </p:blipFill>
        <p:spPr>
          <a:xfrm>
            <a:off x="1080000" y="4506099"/>
            <a:ext cx="5403724" cy="3526159"/>
          </a:xfrm>
          <a:prstGeom prst="rect">
            <a:avLst/>
          </a:prstGeom>
        </p:spPr>
      </p:pic>
      <p:sp>
        <p:nvSpPr>
          <p:cNvPr id="9" name="テキスト ボックス 4">
            <a:extLst>
              <a:ext uri="{FF2B5EF4-FFF2-40B4-BE49-F238E27FC236}">
                <a16:creationId xmlns:a16="http://schemas.microsoft.com/office/drawing/2014/main" id="{64995DA2-C26F-F2D9-8650-3CFAADDD1C85}"/>
              </a:ext>
            </a:extLst>
          </p:cNvPr>
          <p:cNvSpPr txBox="1"/>
          <p:nvPr/>
        </p:nvSpPr>
        <p:spPr>
          <a:xfrm>
            <a:off x="1071430" y="3406906"/>
            <a:ext cx="5408569" cy="909608"/>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⑩</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「感染症検査」に３個の診療行為、</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a:t>
            </a:r>
            <a:r>
              <a:rPr lang="ja-JP" altLang="en-US" sz="1100" b="1" dirty="0">
                <a:latin typeface="ＭＳ Ｐゴシック" panose="020B0600070205080204" pitchFamily="50" charset="-128"/>
                <a:ea typeface="ＭＳ Ｐゴシック" panose="020B0600070205080204" pitchFamily="50" charset="-128"/>
              </a:rPr>
              <a:t>内視鏡前検査</a:t>
            </a:r>
            <a:r>
              <a:rPr lang="ja-JP" altLang="en-US" sz="1100" dirty="0">
                <a:latin typeface="ＭＳ Ｐゴシック" panose="020B0600070205080204" pitchFamily="50" charset="-128"/>
                <a:ea typeface="ＭＳ Ｐゴシック" panose="020B0600070205080204" pitchFamily="50" charset="-128"/>
              </a:rPr>
              <a:t>」に文字列が追加され ました。［条件登録］をクリックすると「</a:t>
            </a:r>
            <a:r>
              <a:rPr lang="ja-JP" altLang="en-US" sz="1100" b="1" dirty="0">
                <a:solidFill>
                  <a:srgbClr val="0070C0"/>
                </a:solidFill>
                <a:latin typeface="ＭＳ Ｐゴシック" panose="020B0600070205080204" pitchFamily="50" charset="-128"/>
                <a:ea typeface="ＭＳ Ｐゴシック" panose="020B0600070205080204" pitchFamily="50" charset="-128"/>
              </a:rPr>
              <a:t>「感染症検査」があり、</a:t>
            </a:r>
          </a:p>
          <a:p>
            <a:pPr>
              <a:lnSpc>
                <a:spcPct val="125000"/>
              </a:lnSpc>
            </a:pPr>
            <a:r>
              <a:rPr lang="ja-JP" altLang="en-US" sz="1100" b="1" dirty="0">
                <a:solidFill>
                  <a:srgbClr val="0070C0"/>
                </a:solidFill>
                <a:latin typeface="ＭＳ Ｐゴシック" panose="020B0600070205080204" pitchFamily="50" charset="-128"/>
                <a:ea typeface="ＭＳ Ｐゴシック" panose="020B0600070205080204" pitchFamily="50" charset="-128"/>
              </a:rPr>
              <a:t>「検査コメント」が有る場合抽出する</a:t>
            </a:r>
            <a:r>
              <a:rPr lang="ja-JP" altLang="en-US" sz="1100" dirty="0">
                <a:latin typeface="ＭＳ Ｐゴシック" panose="020B0600070205080204" pitchFamily="50" charset="-128"/>
                <a:ea typeface="ＭＳ Ｐゴシック" panose="020B0600070205080204" pitchFamily="50" charset="-128"/>
              </a:rPr>
              <a:t>」 という抽出ルールが登録されます。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⑪</a:t>
            </a:r>
            <a:r>
              <a:rPr lang="ja-JP" altLang="en-US" sz="1100" dirty="0">
                <a:latin typeface="ＭＳ Ｐゴシック" panose="020B0600070205080204" pitchFamily="50" charset="-128"/>
                <a:ea typeface="ＭＳ Ｐゴシック" panose="020B0600070205080204" pitchFamily="50" charset="-128"/>
              </a:rPr>
              <a:t>［保存］をクリックして保存します。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11" name="사각형: 둥근 모서리 10">
            <a:extLst>
              <a:ext uri="{FF2B5EF4-FFF2-40B4-BE49-F238E27FC236}">
                <a16:creationId xmlns:a16="http://schemas.microsoft.com/office/drawing/2014/main" id="{B494F393-1B88-3B7F-4948-17A77B7B130E}"/>
              </a:ext>
            </a:extLst>
          </p:cNvPr>
          <p:cNvSpPr/>
          <p:nvPr/>
        </p:nvSpPr>
        <p:spPr>
          <a:xfrm>
            <a:off x="3386697" y="6996981"/>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3" name="TextBox 12">
            <a:extLst>
              <a:ext uri="{FF2B5EF4-FFF2-40B4-BE49-F238E27FC236}">
                <a16:creationId xmlns:a16="http://schemas.microsoft.com/office/drawing/2014/main" id="{6687879D-91C1-F9C7-F531-0CA3B2F8A2F0}"/>
              </a:ext>
            </a:extLst>
          </p:cNvPr>
          <p:cNvSpPr txBox="1"/>
          <p:nvPr/>
        </p:nvSpPr>
        <p:spPr>
          <a:xfrm>
            <a:off x="3917521" y="695749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⑩</a:t>
            </a:r>
          </a:p>
        </p:txBody>
      </p:sp>
      <p:sp>
        <p:nvSpPr>
          <p:cNvPr id="15" name="사각형: 둥근 모서리 14">
            <a:extLst>
              <a:ext uri="{FF2B5EF4-FFF2-40B4-BE49-F238E27FC236}">
                <a16:creationId xmlns:a16="http://schemas.microsoft.com/office/drawing/2014/main" id="{45651E8D-5040-EB7B-A675-2B7C515E4648}"/>
              </a:ext>
            </a:extLst>
          </p:cNvPr>
          <p:cNvSpPr/>
          <p:nvPr/>
        </p:nvSpPr>
        <p:spPr>
          <a:xfrm>
            <a:off x="2615172" y="4861909"/>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ＭＳ Ｐゴシック" panose="020B0600070205080204" pitchFamily="50" charset="-128"/>
            </a:endParaRPr>
          </a:p>
        </p:txBody>
      </p:sp>
      <p:sp>
        <p:nvSpPr>
          <p:cNvPr id="16" name="TextBox 15">
            <a:extLst>
              <a:ext uri="{FF2B5EF4-FFF2-40B4-BE49-F238E27FC236}">
                <a16:creationId xmlns:a16="http://schemas.microsoft.com/office/drawing/2014/main" id="{364BA050-D075-7EFF-A8EC-8BFF792E0E72}"/>
              </a:ext>
            </a:extLst>
          </p:cNvPr>
          <p:cNvSpPr txBox="1"/>
          <p:nvPr/>
        </p:nvSpPr>
        <p:spPr>
          <a:xfrm>
            <a:off x="3022171" y="4822423"/>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⑪</a:t>
            </a:r>
          </a:p>
        </p:txBody>
      </p:sp>
    </p:spTree>
    <p:extLst>
      <p:ext uri="{BB962C8B-B14F-4D97-AF65-F5344CB8AC3E}">
        <p14:creationId xmlns:p14="http://schemas.microsoft.com/office/powerpoint/2010/main" val="71595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98099861-C131-2510-C31F-6E92DE9C8DF5}"/>
              </a:ext>
            </a:extLst>
          </p:cNvPr>
          <p:cNvPicPr>
            <a:picLocks noChangeAspect="1"/>
          </p:cNvPicPr>
          <p:nvPr/>
        </p:nvPicPr>
        <p:blipFill>
          <a:blip r:embed="rId2"/>
          <a:stretch>
            <a:fillRect/>
          </a:stretch>
        </p:blipFill>
        <p:spPr>
          <a:xfrm>
            <a:off x="1086884" y="2163136"/>
            <a:ext cx="5403313" cy="3008268"/>
          </a:xfrm>
          <a:prstGeom prst="rect">
            <a:avLst/>
          </a:prstGeom>
        </p:spPr>
      </p:pic>
      <p:pic>
        <p:nvPicPr>
          <p:cNvPr id="24" name="그림 23">
            <a:extLst>
              <a:ext uri="{FF2B5EF4-FFF2-40B4-BE49-F238E27FC236}">
                <a16:creationId xmlns:a16="http://schemas.microsoft.com/office/drawing/2014/main" id="{67B6A52D-3B8B-FE57-9E22-407DB77F3D74}"/>
              </a:ext>
            </a:extLst>
          </p:cNvPr>
          <p:cNvPicPr>
            <a:picLocks noChangeAspect="1"/>
          </p:cNvPicPr>
          <p:nvPr/>
        </p:nvPicPr>
        <p:blipFill>
          <a:blip r:embed="rId3"/>
          <a:stretch>
            <a:fillRect/>
          </a:stretch>
        </p:blipFill>
        <p:spPr>
          <a:xfrm>
            <a:off x="1101710" y="8300580"/>
            <a:ext cx="5192205" cy="2348457"/>
          </a:xfrm>
          <a:prstGeom prst="rect">
            <a:avLst/>
          </a:prstGeom>
        </p:spPr>
      </p:pic>
      <p:pic>
        <p:nvPicPr>
          <p:cNvPr id="13" name="그림 12">
            <a:extLst>
              <a:ext uri="{FF2B5EF4-FFF2-40B4-BE49-F238E27FC236}">
                <a16:creationId xmlns:a16="http://schemas.microsoft.com/office/drawing/2014/main" id="{B88895C5-ABDB-1B40-89A3-8E4CA43E1D32}"/>
              </a:ext>
            </a:extLst>
          </p:cNvPr>
          <p:cNvPicPr>
            <a:picLocks noChangeAspect="1"/>
          </p:cNvPicPr>
          <p:nvPr/>
        </p:nvPicPr>
        <p:blipFill>
          <a:blip r:embed="rId4"/>
          <a:stretch>
            <a:fillRect/>
          </a:stretch>
        </p:blipFill>
        <p:spPr>
          <a:xfrm>
            <a:off x="1101710" y="5777757"/>
            <a:ext cx="5443005" cy="182600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テンプレート／複数条件タイプ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(1/3)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48641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「テンプレート／複数条件」に切り替えると、テンプレートから新規ルールを作成する、または複数条件でルールを設定する画面になります。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5196328"/>
            <a:ext cx="555449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デフォルトのテンプレート抽出ルールの設定方法を説明します。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47821" y="5489445"/>
            <a:ext cx="5408569" cy="285527"/>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 </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テンプレートの選択</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をクリックします。</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20" name="TextBox 19">
            <a:extLst>
              <a:ext uri="{FF2B5EF4-FFF2-40B4-BE49-F238E27FC236}">
                <a16:creationId xmlns:a16="http://schemas.microsoft.com/office/drawing/2014/main" id="{174FD760-E35A-119C-71EA-B3C51B7527BB}"/>
              </a:ext>
            </a:extLst>
          </p:cNvPr>
          <p:cNvSpPr txBox="1"/>
          <p:nvPr/>
        </p:nvSpPr>
        <p:spPr>
          <a:xfrm>
            <a:off x="4192147" y="952918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3460638" y="10003620"/>
            <a:ext cx="2782620" cy="3059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1" name="사각형: 둥근 모서리 10">
            <a:extLst>
              <a:ext uri="{FF2B5EF4-FFF2-40B4-BE49-F238E27FC236}">
                <a16:creationId xmlns:a16="http://schemas.microsoft.com/office/drawing/2014/main" id="{C276A121-E0CE-7CF5-A956-0A8C83C4FF87}"/>
              </a:ext>
            </a:extLst>
          </p:cNvPr>
          <p:cNvSpPr/>
          <p:nvPr/>
        </p:nvSpPr>
        <p:spPr>
          <a:xfrm>
            <a:off x="2254941" y="2871761"/>
            <a:ext cx="970580"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4" name="TextBox 13">
            <a:extLst>
              <a:ext uri="{FF2B5EF4-FFF2-40B4-BE49-F238E27FC236}">
                <a16:creationId xmlns:a16="http://schemas.microsoft.com/office/drawing/2014/main" id="{CBE709E2-A05B-4EEF-96EF-47B8E05E5770}"/>
              </a:ext>
            </a:extLst>
          </p:cNvPr>
          <p:cNvSpPr txBox="1"/>
          <p:nvPr/>
        </p:nvSpPr>
        <p:spPr>
          <a:xfrm>
            <a:off x="3205425" y="729538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15" name="사각형: 둥근 모서리 14">
            <a:extLst>
              <a:ext uri="{FF2B5EF4-FFF2-40B4-BE49-F238E27FC236}">
                <a16:creationId xmlns:a16="http://schemas.microsoft.com/office/drawing/2014/main" id="{C3C3F018-AF00-3F16-DDBB-512D28063BEF}"/>
              </a:ext>
            </a:extLst>
          </p:cNvPr>
          <p:cNvSpPr/>
          <p:nvPr/>
        </p:nvSpPr>
        <p:spPr>
          <a:xfrm>
            <a:off x="3676798" y="9576187"/>
            <a:ext cx="593751" cy="2915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7" name="テキスト ボックス 4">
            <a:extLst>
              <a:ext uri="{FF2B5EF4-FFF2-40B4-BE49-F238E27FC236}">
                <a16:creationId xmlns:a16="http://schemas.microsoft.com/office/drawing/2014/main" id="{BCE95C09-1319-40C5-FB8F-106ED3542468}"/>
              </a:ext>
            </a:extLst>
          </p:cNvPr>
          <p:cNvSpPr txBox="1"/>
          <p:nvPr/>
        </p:nvSpPr>
        <p:spPr>
          <a:xfrm>
            <a:off x="979947" y="7633329"/>
            <a:ext cx="5534981" cy="486415"/>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テンプレート選択</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画面のテンプレートリストの中から選択し、ダブルクリックします。「</a:t>
            </a:r>
            <a:r>
              <a:rPr lang="en-US" altLang="ja-JP" sz="1100" dirty="0">
                <a:latin typeface="ＭＳ Ｐゴシック" panose="020B0600070205080204" pitchFamily="50" charset="-128"/>
                <a:ea typeface="ＭＳ Ｐゴシック" panose="020B0600070205080204" pitchFamily="50" charset="-128"/>
              </a:rPr>
              <a:t>ID</a:t>
            </a:r>
            <a:r>
              <a:rPr lang="ja-JP" altLang="en-US" sz="1100" dirty="0">
                <a:latin typeface="ＭＳ Ｐゴシック" panose="020B0600070205080204" pitchFamily="50" charset="-128"/>
                <a:ea typeface="ＭＳ Ｐゴシック" panose="020B0600070205080204" pitchFamily="50" charset="-128"/>
              </a:rPr>
              <a:t>」「略称」「名称」に内容が転写され、確認したら［設定登録］をクリックします。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25" name="사각형: 둥근 모서리 24">
            <a:extLst>
              <a:ext uri="{FF2B5EF4-FFF2-40B4-BE49-F238E27FC236}">
                <a16:creationId xmlns:a16="http://schemas.microsoft.com/office/drawing/2014/main" id="{D7A6C3FE-BBD6-7651-F117-9DCBA3D32CDD}"/>
              </a:ext>
            </a:extLst>
          </p:cNvPr>
          <p:cNvSpPr/>
          <p:nvPr/>
        </p:nvSpPr>
        <p:spPr>
          <a:xfrm>
            <a:off x="2443424" y="7373580"/>
            <a:ext cx="823965"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Tree>
    <p:extLst>
      <p:ext uri="{BB962C8B-B14F-4D97-AF65-F5344CB8AC3E}">
        <p14:creationId xmlns:p14="http://schemas.microsoft.com/office/powerpoint/2010/main" val="220397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그림 39">
            <a:extLst>
              <a:ext uri="{FF2B5EF4-FFF2-40B4-BE49-F238E27FC236}">
                <a16:creationId xmlns:a16="http://schemas.microsoft.com/office/drawing/2014/main" id="{BD45E729-616F-A264-AD93-AF86F7FE573D}"/>
              </a:ext>
            </a:extLst>
          </p:cNvPr>
          <p:cNvPicPr>
            <a:picLocks noChangeAspect="1"/>
          </p:cNvPicPr>
          <p:nvPr/>
        </p:nvPicPr>
        <p:blipFill>
          <a:blip r:embed="rId2"/>
          <a:stretch>
            <a:fillRect/>
          </a:stretch>
        </p:blipFill>
        <p:spPr>
          <a:xfrm>
            <a:off x="1081074" y="3773102"/>
            <a:ext cx="5485185" cy="2777830"/>
          </a:xfrm>
          <a:prstGeom prst="rect">
            <a:avLst/>
          </a:prstGeom>
        </p:spPr>
      </p:pic>
      <p:pic>
        <p:nvPicPr>
          <p:cNvPr id="38" name="그림 37">
            <a:extLst>
              <a:ext uri="{FF2B5EF4-FFF2-40B4-BE49-F238E27FC236}">
                <a16:creationId xmlns:a16="http://schemas.microsoft.com/office/drawing/2014/main" id="{CA1DE72A-1B29-FBB1-AC10-4D7F0A7563CD}"/>
              </a:ext>
            </a:extLst>
          </p:cNvPr>
          <p:cNvPicPr>
            <a:picLocks noChangeAspect="1"/>
          </p:cNvPicPr>
          <p:nvPr/>
        </p:nvPicPr>
        <p:blipFill>
          <a:blip r:embed="rId3"/>
          <a:stretch>
            <a:fillRect/>
          </a:stretch>
        </p:blipFill>
        <p:spPr>
          <a:xfrm>
            <a:off x="1199052" y="7293357"/>
            <a:ext cx="5418086" cy="3171278"/>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テンプレート／複数条件タイプ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(2/3)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79999" y="1602924"/>
            <a:ext cx="5464715" cy="2179186"/>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「複数条件」の設定です。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「インフル薬あり検査なし」の抽出ルールの設定方法を説明します。</a:t>
            </a: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「略称」「抽出ルール名」を入力し、</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」に「医薬品」選択で「</a:t>
            </a:r>
            <a:r>
              <a:rPr lang="ja-JP" altLang="en-US" sz="1100" b="1" dirty="0">
                <a:latin typeface="ＭＳ Ｐゴシック" panose="020B0600070205080204" pitchFamily="50" charset="-128"/>
                <a:ea typeface="ＭＳ Ｐゴシック" panose="020B0600070205080204" pitchFamily="50" charset="-128"/>
              </a:rPr>
              <a:t>抗インフルエンザ薬</a:t>
            </a:r>
            <a:r>
              <a:rPr lang="ja-JP" altLang="en-US" sz="1100" dirty="0">
                <a:latin typeface="ＭＳ Ｐゴシック" panose="020B0600070205080204" pitchFamily="50" charset="-128"/>
                <a:ea typeface="ＭＳ Ｐゴシック" panose="020B0600070205080204" pitchFamily="50" charset="-128"/>
              </a:rPr>
              <a:t>」と入力し、有⦿　と入力し、［適用］をクリックすると、右の</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の名称に文字列が入ります。　　</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③</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」は「診療行為」選択で「</a:t>
            </a:r>
            <a:r>
              <a:rPr lang="ja-JP" altLang="en-US" sz="1100" b="1" dirty="0">
                <a:latin typeface="ＭＳ Ｐゴシック" panose="020B0600070205080204" pitchFamily="50" charset="-128"/>
                <a:ea typeface="ＭＳ Ｐゴシック" panose="020B0600070205080204" pitchFamily="50" charset="-128"/>
              </a:rPr>
              <a:t>インフルエンザ検査</a:t>
            </a:r>
            <a:r>
              <a:rPr lang="ja-JP" altLang="en-US" sz="1100" dirty="0">
                <a:latin typeface="ＭＳ Ｐゴシック" panose="020B0600070205080204" pitchFamily="50" charset="-128"/>
                <a:ea typeface="ＭＳ Ｐゴシック" panose="020B0600070205080204" pitchFamily="50" charset="-128"/>
              </a:rPr>
              <a:t>」と入力し、無⦿　と入力し、適用］をクリックすると、右の</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の名称に文字列が入ります。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④</a:t>
            </a:r>
            <a:r>
              <a:rPr lang="ja-JP" altLang="en-US" sz="1100" dirty="0">
                <a:latin typeface="ＭＳ Ｐゴシック" panose="020B0600070205080204" pitchFamily="50" charset="-128"/>
                <a:ea typeface="ＭＳ Ｐゴシック" panose="020B0600070205080204" pitchFamily="50" charset="-128"/>
              </a:rPr>
              <a:t>「抗インフルエンザ薬」をクリックして選択し、</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⑤</a:t>
            </a:r>
            <a:r>
              <a:rPr lang="ja-JP" altLang="en-US" sz="1100" dirty="0">
                <a:latin typeface="ＭＳ Ｐゴシック" panose="020B0600070205080204" pitchFamily="50" charset="-128"/>
                <a:ea typeface="ＭＳ Ｐゴシック" panose="020B0600070205080204" pitchFamily="50" charset="-128"/>
              </a:rPr>
              <a:t>［項目追加］をクリックして項目を追加します。</a:t>
            </a:r>
          </a:p>
        </p:txBody>
      </p:sp>
      <p:sp>
        <p:nvSpPr>
          <p:cNvPr id="25" name="사각형: 둥근 모서리 24">
            <a:extLst>
              <a:ext uri="{FF2B5EF4-FFF2-40B4-BE49-F238E27FC236}">
                <a16:creationId xmlns:a16="http://schemas.microsoft.com/office/drawing/2014/main" id="{D7A6C3FE-BBD6-7651-F117-9DCBA3D32CDD}"/>
              </a:ext>
            </a:extLst>
          </p:cNvPr>
          <p:cNvSpPr/>
          <p:nvPr/>
        </p:nvSpPr>
        <p:spPr>
          <a:xfrm>
            <a:off x="1352470" y="5732884"/>
            <a:ext cx="2596532" cy="3889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8" name="사각형: 둥근 모서리 7">
            <a:extLst>
              <a:ext uri="{FF2B5EF4-FFF2-40B4-BE49-F238E27FC236}">
                <a16:creationId xmlns:a16="http://schemas.microsoft.com/office/drawing/2014/main" id="{973696AF-8195-DB26-9474-BCEA8379B1D1}"/>
              </a:ext>
            </a:extLst>
          </p:cNvPr>
          <p:cNvSpPr/>
          <p:nvPr/>
        </p:nvSpPr>
        <p:spPr>
          <a:xfrm>
            <a:off x="4182543" y="5682599"/>
            <a:ext cx="2361204" cy="73242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100" dirty="0" err="1">
                <a:solidFill>
                  <a:schemeClr val="tx1"/>
                </a:solidFill>
                <a:latin typeface="ＭＳ Ｐゴシック" panose="020B0600070205080204" pitchFamily="50" charset="-128"/>
                <a:ea typeface="ＭＳ Ｐゴシック" panose="020B0600070205080204" pitchFamily="50" charset="-128"/>
              </a:rPr>
              <a:t>G001</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医薬品処方の有無のみ確認しますので、集計項目の値は変更なくそのままにしておきます。</a:t>
            </a:r>
            <a:endParaRPr kumimoji="1" lang="ko-KR" altLang="en-US" sz="1100" dirty="0">
              <a:solidFill>
                <a:schemeClr val="tx1"/>
              </a:solidFill>
              <a:latin typeface="ＭＳ Ｐゴシック" panose="020B0600070205080204" pitchFamily="50" charset="-128"/>
            </a:endParaRPr>
          </a:p>
        </p:txBody>
      </p:sp>
      <p:sp>
        <p:nvSpPr>
          <p:cNvPr id="12" name="사각형: 둥근 모서리 11">
            <a:extLst>
              <a:ext uri="{FF2B5EF4-FFF2-40B4-BE49-F238E27FC236}">
                <a16:creationId xmlns:a16="http://schemas.microsoft.com/office/drawing/2014/main" id="{AC352DB8-F2FC-5F92-BF2D-5B8D43D3D58C}"/>
              </a:ext>
            </a:extLst>
          </p:cNvPr>
          <p:cNvSpPr/>
          <p:nvPr/>
        </p:nvSpPr>
        <p:spPr>
          <a:xfrm>
            <a:off x="1270522" y="4756228"/>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6" name="TextBox 15">
            <a:extLst>
              <a:ext uri="{FF2B5EF4-FFF2-40B4-BE49-F238E27FC236}">
                <a16:creationId xmlns:a16="http://schemas.microsoft.com/office/drawing/2014/main" id="{7798C4E6-5CD7-B253-46A1-DCCE591FF6C4}"/>
              </a:ext>
            </a:extLst>
          </p:cNvPr>
          <p:cNvSpPr txBox="1"/>
          <p:nvPr/>
        </p:nvSpPr>
        <p:spPr>
          <a:xfrm>
            <a:off x="974241" y="480464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18" name="TextBox 17">
            <a:extLst>
              <a:ext uri="{FF2B5EF4-FFF2-40B4-BE49-F238E27FC236}">
                <a16:creationId xmlns:a16="http://schemas.microsoft.com/office/drawing/2014/main" id="{AB6B30E1-BFA9-2096-4D87-8AC212DD48D2}"/>
              </a:ext>
            </a:extLst>
          </p:cNvPr>
          <p:cNvSpPr txBox="1"/>
          <p:nvPr/>
        </p:nvSpPr>
        <p:spPr>
          <a:xfrm>
            <a:off x="1040847" y="574996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19" name="TextBox 18">
            <a:extLst>
              <a:ext uri="{FF2B5EF4-FFF2-40B4-BE49-F238E27FC236}">
                <a16:creationId xmlns:a16="http://schemas.microsoft.com/office/drawing/2014/main" id="{6B61A71F-BE09-7482-33C6-9011C0DA02C1}"/>
              </a:ext>
            </a:extLst>
          </p:cNvPr>
          <p:cNvSpPr txBox="1"/>
          <p:nvPr/>
        </p:nvSpPr>
        <p:spPr>
          <a:xfrm>
            <a:off x="1022663" y="605925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21" name="사각형: 둥근 모서리 20">
            <a:extLst>
              <a:ext uri="{FF2B5EF4-FFF2-40B4-BE49-F238E27FC236}">
                <a16:creationId xmlns:a16="http://schemas.microsoft.com/office/drawing/2014/main" id="{DC1013E1-B425-BF46-26E8-346C8B2320E7}"/>
              </a:ext>
            </a:extLst>
          </p:cNvPr>
          <p:cNvSpPr/>
          <p:nvPr/>
        </p:nvSpPr>
        <p:spPr>
          <a:xfrm>
            <a:off x="1352468" y="6158548"/>
            <a:ext cx="2596533" cy="13996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3" name="TextBox 22">
            <a:extLst>
              <a:ext uri="{FF2B5EF4-FFF2-40B4-BE49-F238E27FC236}">
                <a16:creationId xmlns:a16="http://schemas.microsoft.com/office/drawing/2014/main" id="{369AB895-FAB9-78EB-69BB-9020A5F58B9A}"/>
              </a:ext>
            </a:extLst>
          </p:cNvPr>
          <p:cNvSpPr txBox="1"/>
          <p:nvPr/>
        </p:nvSpPr>
        <p:spPr>
          <a:xfrm>
            <a:off x="3840428" y="444358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④</a:t>
            </a:r>
          </a:p>
        </p:txBody>
      </p:sp>
      <p:sp>
        <p:nvSpPr>
          <p:cNvPr id="26" name="사각형: 둥근 모서리 25">
            <a:extLst>
              <a:ext uri="{FF2B5EF4-FFF2-40B4-BE49-F238E27FC236}">
                <a16:creationId xmlns:a16="http://schemas.microsoft.com/office/drawing/2014/main" id="{D9E316B9-DEF6-6C3B-EA1D-A07EDD4216FB}"/>
              </a:ext>
            </a:extLst>
          </p:cNvPr>
          <p:cNvSpPr/>
          <p:nvPr/>
        </p:nvSpPr>
        <p:spPr>
          <a:xfrm>
            <a:off x="4182543" y="4532703"/>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7" name="사각형: 둥근 모서리 26">
            <a:extLst>
              <a:ext uri="{FF2B5EF4-FFF2-40B4-BE49-F238E27FC236}">
                <a16:creationId xmlns:a16="http://schemas.microsoft.com/office/drawing/2014/main" id="{D2BDF490-8491-5F3E-59FD-B8EF898453A4}"/>
              </a:ext>
            </a:extLst>
          </p:cNvPr>
          <p:cNvSpPr/>
          <p:nvPr/>
        </p:nvSpPr>
        <p:spPr>
          <a:xfrm>
            <a:off x="5407298" y="4123015"/>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8" name="TextBox 27">
            <a:extLst>
              <a:ext uri="{FF2B5EF4-FFF2-40B4-BE49-F238E27FC236}">
                <a16:creationId xmlns:a16="http://schemas.microsoft.com/office/drawing/2014/main" id="{3F76CCEC-604F-C851-10D9-433FCA45098E}"/>
              </a:ext>
            </a:extLst>
          </p:cNvPr>
          <p:cNvSpPr txBox="1"/>
          <p:nvPr/>
        </p:nvSpPr>
        <p:spPr>
          <a:xfrm>
            <a:off x="5447088" y="381011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⑤</a:t>
            </a:r>
          </a:p>
        </p:txBody>
      </p:sp>
      <p:sp>
        <p:nvSpPr>
          <p:cNvPr id="30" name="テキスト ボックス 4">
            <a:extLst>
              <a:ext uri="{FF2B5EF4-FFF2-40B4-BE49-F238E27FC236}">
                <a16:creationId xmlns:a16="http://schemas.microsoft.com/office/drawing/2014/main" id="{293FEB9F-6B1C-5142-E12D-86708A7DE804}"/>
              </a:ext>
            </a:extLst>
          </p:cNvPr>
          <p:cNvSpPr txBox="1"/>
          <p:nvPr/>
        </p:nvSpPr>
        <p:spPr>
          <a:xfrm>
            <a:off x="1079999" y="6556661"/>
            <a:ext cx="5778000" cy="698012"/>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⑥</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「抗インフルエンザ薬」を検索画面から目的の医薬品を検索して、</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⑦</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該当する医薬品を</a:t>
            </a:r>
            <a:r>
              <a:rPr lang="ja-JP" altLang="en-US" sz="1100" b="1" dirty="0">
                <a:latin typeface="ＭＳ Ｐゴシック" panose="020B0600070205080204" pitchFamily="50" charset="-128"/>
                <a:ea typeface="ＭＳ Ｐゴシック" panose="020B0600070205080204" pitchFamily="50" charset="-128"/>
              </a:rPr>
              <a:t>ダブルクリック</a:t>
            </a:r>
            <a:r>
              <a:rPr lang="ja-JP" altLang="en-US" sz="1100" dirty="0">
                <a:latin typeface="ＭＳ Ｐゴシック" panose="020B0600070205080204" pitchFamily="50" charset="-128"/>
                <a:ea typeface="ＭＳ Ｐゴシック" panose="020B0600070205080204" pitchFamily="50" charset="-128"/>
              </a:rPr>
              <a:t>するか、「↓追加」をクリックすると追加されます。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⑧</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必要な医薬品を追加したら、最後に［適用］をクリックします。</a:t>
            </a:r>
          </a:p>
        </p:txBody>
      </p:sp>
      <p:sp>
        <p:nvSpPr>
          <p:cNvPr id="32" name="사각형: 둥근 모서리 31">
            <a:extLst>
              <a:ext uri="{FF2B5EF4-FFF2-40B4-BE49-F238E27FC236}">
                <a16:creationId xmlns:a16="http://schemas.microsoft.com/office/drawing/2014/main" id="{2D902764-B5A6-001C-B1A2-05B05868B749}"/>
              </a:ext>
            </a:extLst>
          </p:cNvPr>
          <p:cNvSpPr/>
          <p:nvPr/>
        </p:nvSpPr>
        <p:spPr>
          <a:xfrm>
            <a:off x="1281721" y="7542478"/>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4" name="사각형: 둥근 모서리 33">
            <a:extLst>
              <a:ext uri="{FF2B5EF4-FFF2-40B4-BE49-F238E27FC236}">
                <a16:creationId xmlns:a16="http://schemas.microsoft.com/office/drawing/2014/main" id="{B98EB86E-BB5F-F1A2-704A-C3F70D70BB78}"/>
              </a:ext>
            </a:extLst>
          </p:cNvPr>
          <p:cNvSpPr/>
          <p:nvPr/>
        </p:nvSpPr>
        <p:spPr>
          <a:xfrm>
            <a:off x="2784192" y="9219337"/>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Y</a:t>
            </a:r>
            <a:endParaRPr kumimoji="1" lang="ko-KR" altLang="en-US" dirty="0">
              <a:latin typeface="ＭＳ Ｐゴシック" panose="020B0600070205080204" pitchFamily="50" charset="-128"/>
            </a:endParaRPr>
          </a:p>
        </p:txBody>
      </p:sp>
      <p:sp>
        <p:nvSpPr>
          <p:cNvPr id="35" name="TextBox 34">
            <a:extLst>
              <a:ext uri="{FF2B5EF4-FFF2-40B4-BE49-F238E27FC236}">
                <a16:creationId xmlns:a16="http://schemas.microsoft.com/office/drawing/2014/main" id="{F497284D-F183-9A15-0938-94D5700F7205}"/>
              </a:ext>
            </a:extLst>
          </p:cNvPr>
          <p:cNvSpPr txBox="1"/>
          <p:nvPr/>
        </p:nvSpPr>
        <p:spPr>
          <a:xfrm>
            <a:off x="3344453" y="751837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⑥</a:t>
            </a:r>
          </a:p>
        </p:txBody>
      </p:sp>
      <p:sp>
        <p:nvSpPr>
          <p:cNvPr id="36" name="TextBox 35">
            <a:extLst>
              <a:ext uri="{FF2B5EF4-FFF2-40B4-BE49-F238E27FC236}">
                <a16:creationId xmlns:a16="http://schemas.microsoft.com/office/drawing/2014/main" id="{932D0943-F057-BF67-0E3A-D7A4793B7E30}"/>
              </a:ext>
            </a:extLst>
          </p:cNvPr>
          <p:cNvSpPr txBox="1"/>
          <p:nvPr/>
        </p:nvSpPr>
        <p:spPr>
          <a:xfrm>
            <a:off x="2867437" y="890948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⑦</a:t>
            </a:r>
          </a:p>
        </p:txBody>
      </p:sp>
      <p:sp>
        <p:nvSpPr>
          <p:cNvPr id="41" name="TextBox 40">
            <a:extLst>
              <a:ext uri="{FF2B5EF4-FFF2-40B4-BE49-F238E27FC236}">
                <a16:creationId xmlns:a16="http://schemas.microsoft.com/office/drawing/2014/main" id="{4017F9CA-A142-2F4B-B490-6E2FA190D822}"/>
              </a:ext>
            </a:extLst>
          </p:cNvPr>
          <p:cNvSpPr txBox="1"/>
          <p:nvPr/>
        </p:nvSpPr>
        <p:spPr>
          <a:xfrm>
            <a:off x="3631614" y="891961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⑧</a:t>
            </a:r>
          </a:p>
        </p:txBody>
      </p:sp>
      <p:sp>
        <p:nvSpPr>
          <p:cNvPr id="42" name="사각형: 둥근 모서리 41">
            <a:extLst>
              <a:ext uri="{FF2B5EF4-FFF2-40B4-BE49-F238E27FC236}">
                <a16:creationId xmlns:a16="http://schemas.microsoft.com/office/drawing/2014/main" id="{83E16376-C42E-283A-3645-0636B0827CB9}"/>
              </a:ext>
            </a:extLst>
          </p:cNvPr>
          <p:cNvSpPr/>
          <p:nvPr/>
        </p:nvSpPr>
        <p:spPr>
          <a:xfrm>
            <a:off x="3598398" y="9219337"/>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ＭＳ Ｐゴシック" panose="020B0600070205080204" pitchFamily="50" charset="-128"/>
            </a:endParaRPr>
          </a:p>
        </p:txBody>
      </p:sp>
    </p:spTree>
    <p:extLst>
      <p:ext uri="{BB962C8B-B14F-4D97-AF65-F5344CB8AC3E}">
        <p14:creationId xmlns:p14="http://schemas.microsoft.com/office/powerpoint/2010/main" val="141740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27">
            <a:extLst>
              <a:ext uri="{FF2B5EF4-FFF2-40B4-BE49-F238E27FC236}">
                <a16:creationId xmlns:a16="http://schemas.microsoft.com/office/drawing/2014/main" id="{EA94AEAB-8C3A-B775-9213-A22B5221BB28}"/>
              </a:ext>
            </a:extLst>
          </p:cNvPr>
          <p:cNvGrpSpPr/>
          <p:nvPr/>
        </p:nvGrpSpPr>
        <p:grpSpPr>
          <a:xfrm>
            <a:off x="1037866" y="6339547"/>
            <a:ext cx="5466668" cy="3008423"/>
            <a:chOff x="1037866" y="6233217"/>
            <a:chExt cx="5466668" cy="3008423"/>
          </a:xfrm>
        </p:grpSpPr>
        <p:pic>
          <p:nvPicPr>
            <p:cNvPr id="21" name="그림 20">
              <a:extLst>
                <a:ext uri="{FF2B5EF4-FFF2-40B4-BE49-F238E27FC236}">
                  <a16:creationId xmlns:a16="http://schemas.microsoft.com/office/drawing/2014/main" id="{179702D2-99D1-6FCF-7C50-BED872C410AF}"/>
                </a:ext>
              </a:extLst>
            </p:cNvPr>
            <p:cNvPicPr>
              <a:picLocks noChangeAspect="1"/>
            </p:cNvPicPr>
            <p:nvPr/>
          </p:nvPicPr>
          <p:blipFill>
            <a:blip r:embed="rId2"/>
            <a:stretch>
              <a:fillRect/>
            </a:stretch>
          </p:blipFill>
          <p:spPr>
            <a:xfrm>
              <a:off x="1037866" y="6233217"/>
              <a:ext cx="5466668" cy="3008423"/>
            </a:xfrm>
            <a:prstGeom prst="rect">
              <a:avLst/>
            </a:prstGeom>
          </p:spPr>
        </p:pic>
        <p:sp>
          <p:nvSpPr>
            <p:cNvPr id="18" name="사각형: 둥근 모서리 17">
              <a:extLst>
                <a:ext uri="{FF2B5EF4-FFF2-40B4-BE49-F238E27FC236}">
                  <a16:creationId xmlns:a16="http://schemas.microsoft.com/office/drawing/2014/main" id="{19D8F3F3-9A77-88B7-B8DF-C5B343469E37}"/>
                </a:ext>
              </a:extLst>
            </p:cNvPr>
            <p:cNvSpPr/>
            <p:nvPr/>
          </p:nvSpPr>
          <p:spPr>
            <a:xfrm>
              <a:off x="4059172" y="6623231"/>
              <a:ext cx="1512288" cy="26184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grpSp>
        <p:nvGrpSpPr>
          <p:cNvPr id="8" name="그룹 7">
            <a:extLst>
              <a:ext uri="{FF2B5EF4-FFF2-40B4-BE49-F238E27FC236}">
                <a16:creationId xmlns:a16="http://schemas.microsoft.com/office/drawing/2014/main" id="{F33DAC35-5299-A06F-E63F-39135F184FB2}"/>
              </a:ext>
            </a:extLst>
          </p:cNvPr>
          <p:cNvGrpSpPr/>
          <p:nvPr/>
        </p:nvGrpSpPr>
        <p:grpSpPr>
          <a:xfrm>
            <a:off x="1080000" y="2038310"/>
            <a:ext cx="5463826" cy="3598825"/>
            <a:chOff x="1080000" y="2038310"/>
            <a:chExt cx="5463826" cy="3598825"/>
          </a:xfrm>
        </p:grpSpPr>
        <p:pic>
          <p:nvPicPr>
            <p:cNvPr id="6" name="그림 5">
              <a:extLst>
                <a:ext uri="{FF2B5EF4-FFF2-40B4-BE49-F238E27FC236}">
                  <a16:creationId xmlns:a16="http://schemas.microsoft.com/office/drawing/2014/main" id="{8B1DD07F-9174-93C9-0D61-F47E9C17EC05}"/>
                </a:ext>
              </a:extLst>
            </p:cNvPr>
            <p:cNvPicPr>
              <a:picLocks noChangeAspect="1"/>
            </p:cNvPicPr>
            <p:nvPr/>
          </p:nvPicPr>
          <p:blipFill>
            <a:blip r:embed="rId3"/>
            <a:stretch>
              <a:fillRect/>
            </a:stretch>
          </p:blipFill>
          <p:spPr>
            <a:xfrm>
              <a:off x="1080000" y="2038310"/>
              <a:ext cx="5463826" cy="3598825"/>
            </a:xfrm>
            <a:prstGeom prst="rect">
              <a:avLst/>
            </a:prstGeom>
          </p:spPr>
        </p:pic>
        <p:sp>
          <p:nvSpPr>
            <p:cNvPr id="7" name="사각형: 둥근 모서리 6">
              <a:extLst>
                <a:ext uri="{FF2B5EF4-FFF2-40B4-BE49-F238E27FC236}">
                  <a16:creationId xmlns:a16="http://schemas.microsoft.com/office/drawing/2014/main" id="{A9BB6E12-17C2-CB23-71D5-D03874A5E772}"/>
                </a:ext>
              </a:extLst>
            </p:cNvPr>
            <p:cNvSpPr/>
            <p:nvPr/>
          </p:nvSpPr>
          <p:spPr>
            <a:xfrm>
              <a:off x="1294155" y="2136785"/>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レセプト抽出</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抽出ルールを選択後［レセ抽出］をクリックすると抽出が始まります。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5" name="テキスト ボックス 16">
            <a:extLst>
              <a:ext uri="{FF2B5EF4-FFF2-40B4-BE49-F238E27FC236}">
                <a16:creationId xmlns:a16="http://schemas.microsoft.com/office/drawing/2014/main" id="{6C5409BD-6A11-3C69-72A0-D98F8786088F}"/>
              </a:ext>
            </a:extLst>
          </p:cNvPr>
          <p:cNvSpPr txBox="1"/>
          <p:nvPr/>
        </p:nvSpPr>
        <p:spPr>
          <a:xfrm>
            <a:off x="1037866" y="5699374"/>
            <a:ext cx="5400000" cy="471604"/>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抽出結果のリストが表示されます。</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患者氏名をダブルクリックすると抽出結果の「詳細」画面が表示されます。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24" name="テキスト ボックス 16">
            <a:extLst>
              <a:ext uri="{FF2B5EF4-FFF2-40B4-BE49-F238E27FC236}">
                <a16:creationId xmlns:a16="http://schemas.microsoft.com/office/drawing/2014/main" id="{B8B9D3A2-D394-BA48-E147-2336C03289B1}"/>
              </a:ext>
            </a:extLst>
          </p:cNvPr>
          <p:cNvSpPr txBox="1"/>
          <p:nvPr/>
        </p:nvSpPr>
        <p:spPr>
          <a:xfrm>
            <a:off x="1037866" y="9439716"/>
            <a:ext cx="5400000" cy="680186"/>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リスト右端の「点検」項目に「未」と表示されています。 </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これは「レセプト」を点検したという意味で、「レセ画面点検」で「レセプト」を開き閲覧すると「</a:t>
            </a:r>
            <a:r>
              <a:rPr lang="ja-JP" altLang="en-US" sz="1100" dirty="0">
                <a:solidFill>
                  <a:srgbClr val="FF0000"/>
                </a:solidFill>
                <a:latin typeface="ＭＳ Ｐゴシック" panose="020B0600070205080204" pitchFamily="50" charset="-128"/>
                <a:ea typeface="ＭＳ Ｐゴシック" panose="020B0600070205080204" pitchFamily="50" charset="-128"/>
              </a:rPr>
              <a:t>済</a:t>
            </a:r>
            <a:r>
              <a:rPr lang="ja-JP" altLang="en-US" sz="1100" dirty="0">
                <a:latin typeface="ＭＳ Ｐゴシック" panose="020B0600070205080204" pitchFamily="50" charset="-128"/>
                <a:ea typeface="ＭＳ Ｐゴシック" panose="020B0600070205080204" pitchFamily="50" charset="-128"/>
              </a:rPr>
              <a:t>」に変更されます。 </a:t>
            </a:r>
          </a:p>
        </p:txBody>
      </p:sp>
      <p:sp>
        <p:nvSpPr>
          <p:cNvPr id="25" name="사각형: 둥근 모서리 24">
            <a:extLst>
              <a:ext uri="{FF2B5EF4-FFF2-40B4-BE49-F238E27FC236}">
                <a16:creationId xmlns:a16="http://schemas.microsoft.com/office/drawing/2014/main" id="{2AA95623-BD25-90A6-8E30-50FF178A2099}"/>
              </a:ext>
            </a:extLst>
          </p:cNvPr>
          <p:cNvSpPr/>
          <p:nvPr/>
        </p:nvSpPr>
        <p:spPr>
          <a:xfrm>
            <a:off x="2292712" y="2675380"/>
            <a:ext cx="606899" cy="227307"/>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1" name="사각형: 둥근 모서리 30">
            <a:extLst>
              <a:ext uri="{FF2B5EF4-FFF2-40B4-BE49-F238E27FC236}">
                <a16:creationId xmlns:a16="http://schemas.microsoft.com/office/drawing/2014/main" id="{23AB81D0-CCA3-E266-2480-597B44EF349A}"/>
              </a:ext>
            </a:extLst>
          </p:cNvPr>
          <p:cNvSpPr/>
          <p:nvPr/>
        </p:nvSpPr>
        <p:spPr>
          <a:xfrm>
            <a:off x="6186462" y="6557428"/>
            <a:ext cx="318072" cy="2790542"/>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Tree>
    <p:extLst>
      <p:ext uri="{BB962C8B-B14F-4D97-AF65-F5344CB8AC3E}">
        <p14:creationId xmlns:p14="http://schemas.microsoft.com/office/powerpoint/2010/main" val="245771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4C45722-1EF8-FC48-79AE-070D457EEA5F}"/>
              </a:ext>
            </a:extLst>
          </p:cNvPr>
          <p:cNvPicPr>
            <a:picLocks noChangeAspect="1"/>
          </p:cNvPicPr>
          <p:nvPr/>
        </p:nvPicPr>
        <p:blipFill>
          <a:blip r:embed="rId2"/>
          <a:stretch>
            <a:fillRect/>
          </a:stretch>
        </p:blipFill>
        <p:spPr>
          <a:xfrm>
            <a:off x="1074187" y="2758613"/>
            <a:ext cx="5400000" cy="3149040"/>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テンプレート／複数条件タイプ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(3/3)</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79999" y="1602924"/>
            <a:ext cx="5464715" cy="1332801"/>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」も同様に処理します。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⑨</a:t>
            </a:r>
            <a:r>
              <a:rPr kumimoji="1" lang="ja-JP" altLang="en-US"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条件登録］をクリックすると「</a:t>
            </a:r>
            <a:r>
              <a:rPr lang="ja-JP" altLang="en-US" sz="1100" b="1" dirty="0">
                <a:solidFill>
                  <a:srgbClr val="0070C0"/>
                </a:solidFill>
                <a:latin typeface="ＭＳ Ｐゴシック" panose="020B0600070205080204" pitchFamily="50" charset="-128"/>
                <a:ea typeface="ＭＳ Ｐゴシック" panose="020B0600070205080204" pitchFamily="50" charset="-128"/>
              </a:rPr>
              <a:t>「抗インフルエンザ薬」 があり、</a:t>
            </a:r>
          </a:p>
          <a:p>
            <a:pPr>
              <a:lnSpc>
                <a:spcPct val="125000"/>
              </a:lnSpc>
            </a:pPr>
            <a:r>
              <a:rPr lang="ja-JP" altLang="en-US" sz="1100" b="1" dirty="0">
                <a:solidFill>
                  <a:srgbClr val="0070C0"/>
                </a:solidFill>
                <a:latin typeface="ＭＳ Ｐゴシック" panose="020B0600070205080204" pitchFamily="50" charset="-128"/>
                <a:ea typeface="ＭＳ Ｐゴシック" panose="020B0600070205080204" pitchFamily="50" charset="-128"/>
              </a:rPr>
              <a:t>「インフルエンザ検査」 が無い場合抽出する</a:t>
            </a:r>
            <a:r>
              <a:rPr lang="ja-JP" altLang="en-US" sz="1100" dirty="0">
                <a:latin typeface="ＭＳ Ｐゴシック" panose="020B0600070205080204" pitchFamily="50" charset="-128"/>
                <a:ea typeface="ＭＳ Ｐゴシック" panose="020B0600070205080204" pitchFamily="50" charset="-128"/>
              </a:rPr>
              <a:t>」 という抽出ルールが登録されます。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⑩</a:t>
            </a:r>
            <a:r>
              <a:rPr lang="ja-JP" altLang="en-US" sz="1100" dirty="0">
                <a:latin typeface="ＭＳ Ｐゴシック" panose="020B0600070205080204" pitchFamily="50" charset="-128"/>
                <a:ea typeface="ＭＳ Ｐゴシック" panose="020B0600070205080204" pitchFamily="50" charset="-128"/>
              </a:rPr>
              <a:t>［保存］をクリックして保存します。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p:txBody>
      </p:sp>
      <p:sp>
        <p:nvSpPr>
          <p:cNvPr id="16" name="TextBox 15">
            <a:extLst>
              <a:ext uri="{FF2B5EF4-FFF2-40B4-BE49-F238E27FC236}">
                <a16:creationId xmlns:a16="http://schemas.microsoft.com/office/drawing/2014/main" id="{7798C4E6-5CD7-B253-46A1-DCCE591FF6C4}"/>
              </a:ext>
            </a:extLst>
          </p:cNvPr>
          <p:cNvSpPr txBox="1"/>
          <p:nvPr/>
        </p:nvSpPr>
        <p:spPr>
          <a:xfrm>
            <a:off x="3079321" y="521841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⑨</a:t>
            </a:r>
          </a:p>
        </p:txBody>
      </p:sp>
      <p:sp>
        <p:nvSpPr>
          <p:cNvPr id="7" name="TextBox 6">
            <a:extLst>
              <a:ext uri="{FF2B5EF4-FFF2-40B4-BE49-F238E27FC236}">
                <a16:creationId xmlns:a16="http://schemas.microsoft.com/office/drawing/2014/main" id="{9E8E1466-8A36-B5CA-E0D3-229D89A9AA2B}"/>
              </a:ext>
            </a:extLst>
          </p:cNvPr>
          <p:cNvSpPr txBox="1"/>
          <p:nvPr/>
        </p:nvSpPr>
        <p:spPr>
          <a:xfrm>
            <a:off x="2970732" y="3090952"/>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⑩</a:t>
            </a:r>
          </a:p>
        </p:txBody>
      </p:sp>
      <p:sp>
        <p:nvSpPr>
          <p:cNvPr id="9" name="사각형: 둥근 모서리 8">
            <a:extLst>
              <a:ext uri="{FF2B5EF4-FFF2-40B4-BE49-F238E27FC236}">
                <a16:creationId xmlns:a16="http://schemas.microsoft.com/office/drawing/2014/main" id="{386E7958-157B-591F-ED09-D122C2E9DA20}"/>
              </a:ext>
            </a:extLst>
          </p:cNvPr>
          <p:cNvSpPr/>
          <p:nvPr/>
        </p:nvSpPr>
        <p:spPr>
          <a:xfrm>
            <a:off x="2650734" y="3133433"/>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ＭＳ Ｐゴシック" panose="020B0600070205080204" pitchFamily="50" charset="-128"/>
            </a:endParaRPr>
          </a:p>
        </p:txBody>
      </p:sp>
      <p:sp>
        <p:nvSpPr>
          <p:cNvPr id="10" name="사각형: 둥근 모서리 9">
            <a:extLst>
              <a:ext uri="{FF2B5EF4-FFF2-40B4-BE49-F238E27FC236}">
                <a16:creationId xmlns:a16="http://schemas.microsoft.com/office/drawing/2014/main" id="{55A283F7-4D54-AF1B-236C-779947E61BE5}"/>
              </a:ext>
            </a:extLst>
          </p:cNvPr>
          <p:cNvSpPr/>
          <p:nvPr/>
        </p:nvSpPr>
        <p:spPr>
          <a:xfrm>
            <a:off x="3401106" y="5246524"/>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ＭＳ Ｐゴシック" panose="020B0600070205080204" pitchFamily="50" charset="-128"/>
            </a:endParaRPr>
          </a:p>
        </p:txBody>
      </p:sp>
    </p:spTree>
    <p:extLst>
      <p:ext uri="{BB962C8B-B14F-4D97-AF65-F5344CB8AC3E}">
        <p14:creationId xmlns:p14="http://schemas.microsoft.com/office/powerpoint/2010/main" val="242441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922B2DF9-D362-D203-A61F-064E5948D1FF}"/>
              </a:ext>
            </a:extLst>
          </p:cNvPr>
          <p:cNvPicPr>
            <a:picLocks noChangeAspect="1"/>
          </p:cNvPicPr>
          <p:nvPr/>
        </p:nvPicPr>
        <p:blipFill>
          <a:blip r:embed="rId2"/>
          <a:stretch>
            <a:fillRect/>
          </a:stretch>
        </p:blipFill>
        <p:spPr>
          <a:xfrm>
            <a:off x="1069819" y="6953131"/>
            <a:ext cx="5329125" cy="3264947"/>
          </a:xfrm>
          <a:prstGeom prst="rect">
            <a:avLst/>
          </a:prstGeom>
        </p:spPr>
      </p:pic>
      <p:pic>
        <p:nvPicPr>
          <p:cNvPr id="7" name="그림 6">
            <a:extLst>
              <a:ext uri="{FF2B5EF4-FFF2-40B4-BE49-F238E27FC236}">
                <a16:creationId xmlns:a16="http://schemas.microsoft.com/office/drawing/2014/main" id="{F286B956-7A3A-BDEC-C594-684932CCBA54}"/>
              </a:ext>
            </a:extLst>
          </p:cNvPr>
          <p:cNvPicPr>
            <a:picLocks noChangeAspect="1"/>
          </p:cNvPicPr>
          <p:nvPr/>
        </p:nvPicPr>
        <p:blipFill>
          <a:blip r:embed="rId3"/>
          <a:stretch>
            <a:fillRect/>
          </a:stretch>
        </p:blipFill>
        <p:spPr>
          <a:xfrm>
            <a:off x="1080001" y="2124269"/>
            <a:ext cx="5400000" cy="2861884"/>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(1/6)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「詳細条件」に切り替えると、段階別に条件付与できるルールを設定する画面になります。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996859" y="5017375"/>
            <a:ext cx="555449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「在・施医総管（月</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回）の算定漏」の抽出ルールの設定方法を説明します。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69820" y="5347110"/>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　</a:t>
            </a:r>
            <a:r>
              <a:rPr lang="ja-JP" altLang="en-US" sz="1100" dirty="0">
                <a:latin typeface="ＭＳ Ｐゴシック" panose="020B0600070205080204" pitchFamily="50" charset="-128"/>
                <a:ea typeface="ＭＳ Ｐゴシック" panose="020B0600070205080204" pitchFamily="50" charset="-128"/>
              </a:rPr>
              <a:t>「略称」「抽出ルール名」を入力し、</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「新規」 をクリックすると、下に</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段階入力欄を表示されます。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③</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１段階として、「在宅患者訪問診療料」の全体コードの回数</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グループ項目コードの合計回数</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と一致するレセプトを探すように設定します。</a:t>
            </a:r>
          </a:p>
          <a:p>
            <a:pPr>
              <a:lnSpc>
                <a:spcPct val="125000"/>
              </a:lnSpc>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 適用区分：診療行為で、有⦿と入力し、</a:t>
            </a:r>
          </a:p>
          <a:p>
            <a:pPr>
              <a:lnSpc>
                <a:spcPct val="125000"/>
              </a:lnSpc>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 集計区分：全体コードで、集計範囲：同一レセプト内で、</a:t>
            </a:r>
          </a:p>
          <a:p>
            <a:pPr>
              <a:lnSpc>
                <a:spcPct val="125000"/>
              </a:lnSpc>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 集計項目：回数で、比較演算子：一致、比較値：１と入力</a:t>
            </a:r>
            <a:endParaRPr lang="en-US" altLang="ja-JP" sz="1100" dirty="0">
              <a:latin typeface="ＭＳ Ｐゴシック" panose="020B0600070205080204" pitchFamily="50" charset="-128"/>
              <a:ea typeface="ＭＳ Ｐゴシック" panose="020B0600070205080204" pitchFamily="50"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745599"/>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8" name="TextBox 17">
            <a:extLst>
              <a:ext uri="{FF2B5EF4-FFF2-40B4-BE49-F238E27FC236}">
                <a16:creationId xmlns:a16="http://schemas.microsoft.com/office/drawing/2014/main" id="{62212775-F49C-7F1F-E1C9-5AABBC354BE1}"/>
              </a:ext>
            </a:extLst>
          </p:cNvPr>
          <p:cNvSpPr txBox="1"/>
          <p:nvPr/>
        </p:nvSpPr>
        <p:spPr>
          <a:xfrm>
            <a:off x="836585" y="768511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6537" y="8181603"/>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1006191" y="981641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③</a:t>
            </a:r>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031510" y="9421978"/>
            <a:ext cx="2977782" cy="8259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408055" y="8303504"/>
            <a:ext cx="290116" cy="13616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9" name="사각형: 둥근 모서리 8">
            <a:extLst>
              <a:ext uri="{FF2B5EF4-FFF2-40B4-BE49-F238E27FC236}">
                <a16:creationId xmlns:a16="http://schemas.microsoft.com/office/drawing/2014/main" id="{3A4F7E0A-EF1F-3BB9-5379-4C8B8ABF4397}"/>
              </a:ext>
            </a:extLst>
          </p:cNvPr>
          <p:cNvSpPr/>
          <p:nvPr/>
        </p:nvSpPr>
        <p:spPr>
          <a:xfrm>
            <a:off x="3177193" y="2697796"/>
            <a:ext cx="612692" cy="15074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9" name="사각형: 둥근 모서리 18">
            <a:extLst>
              <a:ext uri="{FF2B5EF4-FFF2-40B4-BE49-F238E27FC236}">
                <a16:creationId xmlns:a16="http://schemas.microsoft.com/office/drawing/2014/main" id="{CC1D4B5E-506B-3B03-DAB7-DD82C1B89477}"/>
              </a:ext>
            </a:extLst>
          </p:cNvPr>
          <p:cNvSpPr/>
          <p:nvPr/>
        </p:nvSpPr>
        <p:spPr>
          <a:xfrm>
            <a:off x="4059532" y="9729827"/>
            <a:ext cx="1919235"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ＭＳ Ｐゴシック" panose="020B0600070205080204" pitchFamily="50" charset="-128"/>
                <a:ea typeface="ＭＳ Ｐゴシック" panose="020B0600070205080204" pitchFamily="50" charset="-128"/>
              </a:rPr>
              <a:t>※</a:t>
            </a:r>
            <a:r>
              <a:rPr kumimoji="1" lang="ja-JP" altLang="en-US" sz="1100" dirty="0">
                <a:solidFill>
                  <a:srgbClr val="0000FF"/>
                </a:solidFill>
                <a:latin typeface="ＭＳ Ｐゴシック" panose="020B0600070205080204" pitchFamily="50" charset="-128"/>
                <a:ea typeface="ＭＳ Ｐゴシック" panose="020B0600070205080204" pitchFamily="50" charset="-128"/>
              </a:rPr>
              <a:t>比較値は</a:t>
            </a:r>
            <a:endParaRPr kumimoji="1" lang="en-US" altLang="ja-JP" sz="1100" dirty="0">
              <a:solidFill>
                <a:srgbClr val="0000FF"/>
              </a:solidFill>
              <a:latin typeface="ＭＳ Ｐゴシック" panose="020B0600070205080204" pitchFamily="50" charset="-128"/>
              <a:ea typeface="ＭＳ Ｐゴシック" panose="020B0600070205080204" pitchFamily="50" charset="-128"/>
            </a:endParaRPr>
          </a:p>
          <a:p>
            <a:pPr algn="ctr"/>
            <a:r>
              <a:rPr kumimoji="1" lang="ja-JP" altLang="en-US" sz="1100" dirty="0">
                <a:solidFill>
                  <a:srgbClr val="0000FF"/>
                </a:solidFill>
                <a:latin typeface="ＭＳ Ｐゴシック" panose="020B0600070205080204" pitchFamily="50" charset="-128"/>
                <a:ea typeface="ＭＳ Ｐゴシック" panose="020B0600070205080204" pitchFamily="50" charset="-128"/>
              </a:rPr>
              <a:t>半角でお願いします</a:t>
            </a:r>
            <a:endParaRPr kumimoji="1" lang="ko-KR" altLang="en-US" sz="1100" dirty="0">
              <a:solidFill>
                <a:srgbClr val="0000FF"/>
              </a:solidFill>
              <a:latin typeface="ＭＳ Ｐゴシック" panose="020B0600070205080204" pitchFamily="50" charset="-128"/>
            </a:endParaRPr>
          </a:p>
        </p:txBody>
      </p:sp>
    </p:spTree>
    <p:extLst>
      <p:ext uri="{BB962C8B-B14F-4D97-AF65-F5344CB8AC3E}">
        <p14:creationId xmlns:p14="http://schemas.microsoft.com/office/powerpoint/2010/main" val="241307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그림 53">
            <a:extLst>
              <a:ext uri="{FF2B5EF4-FFF2-40B4-BE49-F238E27FC236}">
                <a16:creationId xmlns:a16="http://schemas.microsoft.com/office/drawing/2014/main" id="{80261066-3D57-E1AC-6DDD-979B335F39BB}"/>
              </a:ext>
            </a:extLst>
          </p:cNvPr>
          <p:cNvPicPr>
            <a:picLocks noChangeAspect="1"/>
          </p:cNvPicPr>
          <p:nvPr/>
        </p:nvPicPr>
        <p:blipFill>
          <a:blip r:embed="rId2"/>
          <a:stretch>
            <a:fillRect/>
          </a:stretch>
        </p:blipFill>
        <p:spPr>
          <a:xfrm>
            <a:off x="1079675" y="7592155"/>
            <a:ext cx="5400001" cy="2983298"/>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(2/6)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41A24D6-93B9-E790-4746-8AC7DCDFD2BD}"/>
              </a:ext>
            </a:extLst>
          </p:cNvPr>
          <p:cNvSpPr txBox="1"/>
          <p:nvPr/>
        </p:nvSpPr>
        <p:spPr>
          <a:xfrm>
            <a:off x="1019579" y="1599079"/>
            <a:ext cx="5712817" cy="698012"/>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④ </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１</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段階にマッピングされる「在宅患者訪問診療料」（</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グループ項目）を登録します。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マッピング グループ管理</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横「</a:t>
            </a:r>
            <a:r>
              <a:rPr lang="ja-JP" altLang="en-US" sz="1100" b="1"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」をクリックして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グループ　新規</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をクリックし、</a:t>
            </a:r>
            <a:r>
              <a:rPr lang="en-US" altLang="ja-JP" sz="1100" dirty="0" err="1">
                <a:latin typeface="ＭＳ Ｐゴシック" panose="020B0600070205080204" pitchFamily="50" charset="-128"/>
                <a:ea typeface="ＭＳ Ｐゴシック" panose="020B0600070205080204" pitchFamily="50" charset="-128"/>
              </a:rPr>
              <a:t>G001</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グループ名称を入力します。</a:t>
            </a:r>
            <a:endParaRPr lang="en-US" altLang="ja-JP" sz="1100" dirty="0">
              <a:latin typeface="ＭＳ Ｐゴシック" panose="020B0600070205080204" pitchFamily="50" charset="-128"/>
              <a:ea typeface="ＭＳ Ｐゴシック" panose="020B0600070205080204" pitchFamily="50" charset="-128"/>
            </a:endParaRPr>
          </a:p>
        </p:txBody>
      </p:sp>
      <p:pic>
        <p:nvPicPr>
          <p:cNvPr id="9" name="그림 8">
            <a:extLst>
              <a:ext uri="{FF2B5EF4-FFF2-40B4-BE49-F238E27FC236}">
                <a16:creationId xmlns:a16="http://schemas.microsoft.com/office/drawing/2014/main" id="{2D7FB2C8-04B4-6975-A14E-7ECAE8175FAC}"/>
              </a:ext>
            </a:extLst>
          </p:cNvPr>
          <p:cNvPicPr>
            <a:picLocks noChangeAspect="1"/>
          </p:cNvPicPr>
          <p:nvPr/>
        </p:nvPicPr>
        <p:blipFill>
          <a:blip r:embed="rId3"/>
          <a:stretch>
            <a:fillRect/>
          </a:stretch>
        </p:blipFill>
        <p:spPr>
          <a:xfrm>
            <a:off x="1069819" y="2375651"/>
            <a:ext cx="3120344" cy="907335"/>
          </a:xfrm>
          <a:prstGeom prst="rect">
            <a:avLst/>
          </a:prstGeom>
        </p:spPr>
      </p:pic>
      <p:sp>
        <p:nvSpPr>
          <p:cNvPr id="11" name="사각형: 둥근 모서리 10">
            <a:extLst>
              <a:ext uri="{FF2B5EF4-FFF2-40B4-BE49-F238E27FC236}">
                <a16:creationId xmlns:a16="http://schemas.microsoft.com/office/drawing/2014/main" id="{25849380-80B6-F324-A158-54EAFA2EE07A}"/>
              </a:ext>
            </a:extLst>
          </p:cNvPr>
          <p:cNvSpPr/>
          <p:nvPr/>
        </p:nvSpPr>
        <p:spPr>
          <a:xfrm>
            <a:off x="2322713" y="2408882"/>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3" name="사각형: 둥근 모서리 12">
            <a:extLst>
              <a:ext uri="{FF2B5EF4-FFF2-40B4-BE49-F238E27FC236}">
                <a16:creationId xmlns:a16="http://schemas.microsoft.com/office/drawing/2014/main" id="{19CE0E5A-94B0-75D4-AD6B-ABEAD956308D}"/>
              </a:ext>
            </a:extLst>
          </p:cNvPr>
          <p:cNvSpPr/>
          <p:nvPr/>
        </p:nvSpPr>
        <p:spPr>
          <a:xfrm>
            <a:off x="1079999" y="2617252"/>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5" name="TextBox 14">
            <a:extLst>
              <a:ext uri="{FF2B5EF4-FFF2-40B4-BE49-F238E27FC236}">
                <a16:creationId xmlns:a16="http://schemas.microsoft.com/office/drawing/2014/main" id="{3F0CD070-88A7-079E-A53A-04DBBA77DE07}"/>
              </a:ext>
            </a:extLst>
          </p:cNvPr>
          <p:cNvSpPr txBox="1"/>
          <p:nvPr/>
        </p:nvSpPr>
        <p:spPr>
          <a:xfrm>
            <a:off x="2506865" y="2534019"/>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④</a:t>
            </a:r>
          </a:p>
        </p:txBody>
      </p:sp>
      <p:pic>
        <p:nvPicPr>
          <p:cNvPr id="18" name="그림 17">
            <a:extLst>
              <a:ext uri="{FF2B5EF4-FFF2-40B4-BE49-F238E27FC236}">
                <a16:creationId xmlns:a16="http://schemas.microsoft.com/office/drawing/2014/main" id="{F72B7073-463A-83A6-D654-FF2E5B34FD3E}"/>
              </a:ext>
            </a:extLst>
          </p:cNvPr>
          <p:cNvPicPr>
            <a:picLocks noChangeAspect="1"/>
          </p:cNvPicPr>
          <p:nvPr/>
        </p:nvPicPr>
        <p:blipFill>
          <a:blip r:embed="rId4"/>
          <a:stretch>
            <a:fillRect/>
          </a:stretch>
        </p:blipFill>
        <p:spPr>
          <a:xfrm>
            <a:off x="3192987" y="3006068"/>
            <a:ext cx="3299723" cy="974014"/>
          </a:xfrm>
          <a:prstGeom prst="rect">
            <a:avLst/>
          </a:prstGeom>
        </p:spPr>
      </p:pic>
      <p:cxnSp>
        <p:nvCxnSpPr>
          <p:cNvPr id="24" name="연결선: 꺾임 23">
            <a:extLst>
              <a:ext uri="{FF2B5EF4-FFF2-40B4-BE49-F238E27FC236}">
                <a16:creationId xmlns:a16="http://schemas.microsoft.com/office/drawing/2014/main" id="{15B0594F-39B8-507A-8FC0-80B139F02F4C}"/>
              </a:ext>
            </a:extLst>
          </p:cNvPr>
          <p:cNvCxnSpPr>
            <a:cxnSpLocks/>
            <a:stCxn id="13" idx="2"/>
            <a:endCxn id="18" idx="1"/>
          </p:cNvCxnSpPr>
          <p:nvPr/>
        </p:nvCxnSpPr>
        <p:spPr>
          <a:xfrm rot="16200000" flipH="1">
            <a:off x="2065502" y="2365590"/>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사각형: 둥근 모서리 29">
            <a:extLst>
              <a:ext uri="{FF2B5EF4-FFF2-40B4-BE49-F238E27FC236}">
                <a16:creationId xmlns:a16="http://schemas.microsoft.com/office/drawing/2014/main" id="{E7A277EF-0F21-B991-726F-D657A1788345}"/>
              </a:ext>
            </a:extLst>
          </p:cNvPr>
          <p:cNvSpPr/>
          <p:nvPr/>
        </p:nvSpPr>
        <p:spPr>
          <a:xfrm>
            <a:off x="3460562" y="3224225"/>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35" name="그림 34">
            <a:extLst>
              <a:ext uri="{FF2B5EF4-FFF2-40B4-BE49-F238E27FC236}">
                <a16:creationId xmlns:a16="http://schemas.microsoft.com/office/drawing/2014/main" id="{0DF1E4C9-381C-130B-C0B7-3DB552189F48}"/>
              </a:ext>
            </a:extLst>
          </p:cNvPr>
          <p:cNvPicPr>
            <a:picLocks noChangeAspect="1"/>
          </p:cNvPicPr>
          <p:nvPr/>
        </p:nvPicPr>
        <p:blipFill>
          <a:blip r:embed="rId5"/>
          <a:stretch>
            <a:fillRect/>
          </a:stretch>
        </p:blipFill>
        <p:spPr>
          <a:xfrm>
            <a:off x="1079999" y="4559983"/>
            <a:ext cx="5400001" cy="2212461"/>
          </a:xfrm>
          <a:prstGeom prst="rect">
            <a:avLst/>
          </a:prstGeom>
        </p:spPr>
      </p:pic>
      <p:sp>
        <p:nvSpPr>
          <p:cNvPr id="38" name="テキスト ボックス 4">
            <a:extLst>
              <a:ext uri="{FF2B5EF4-FFF2-40B4-BE49-F238E27FC236}">
                <a16:creationId xmlns:a16="http://schemas.microsoft.com/office/drawing/2014/main" id="{0AE23B6F-9245-11F8-378F-8F3737C6DFD0}"/>
              </a:ext>
            </a:extLst>
          </p:cNvPr>
          <p:cNvSpPr txBox="1"/>
          <p:nvPr/>
        </p:nvSpPr>
        <p:spPr>
          <a:xfrm>
            <a:off x="1021253" y="4052552"/>
            <a:ext cx="5712817" cy="486415"/>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⑤ </a:t>
            </a:r>
            <a:r>
              <a:rPr lang="ja-JP" altLang="en-US" sz="1100" dirty="0">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在宅患者訪問診療料</a:t>
            </a:r>
            <a:r>
              <a:rPr lang="ja-JP" altLang="en-US" sz="1100" dirty="0">
                <a:latin typeface="ＭＳ Ｐゴシック" panose="020B0600070205080204" pitchFamily="50" charset="-128"/>
                <a:ea typeface="ＭＳ Ｐゴシック" panose="020B0600070205080204" pitchFamily="50" charset="-128"/>
              </a:rPr>
              <a:t>」をクリックして選択し、</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［項目追加］をクリックして項目を追加します。</a:t>
            </a:r>
          </a:p>
        </p:txBody>
      </p:sp>
      <p:sp>
        <p:nvSpPr>
          <p:cNvPr id="40" name="사각형: 둥근 모서리 39">
            <a:extLst>
              <a:ext uri="{FF2B5EF4-FFF2-40B4-BE49-F238E27FC236}">
                <a16:creationId xmlns:a16="http://schemas.microsoft.com/office/drawing/2014/main" id="{0B922C16-61F6-D69B-668B-23D5759E2FA9}"/>
              </a:ext>
            </a:extLst>
          </p:cNvPr>
          <p:cNvSpPr/>
          <p:nvPr/>
        </p:nvSpPr>
        <p:spPr>
          <a:xfrm>
            <a:off x="4051914" y="5347430"/>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1" name="사각형: 둥근 모서리 40">
            <a:extLst>
              <a:ext uri="{FF2B5EF4-FFF2-40B4-BE49-F238E27FC236}">
                <a16:creationId xmlns:a16="http://schemas.microsoft.com/office/drawing/2014/main" id="{2B5893CD-A1A7-5C72-47E5-BB18FA128470}"/>
              </a:ext>
            </a:extLst>
          </p:cNvPr>
          <p:cNvSpPr/>
          <p:nvPr/>
        </p:nvSpPr>
        <p:spPr>
          <a:xfrm>
            <a:off x="5335276" y="5008876"/>
            <a:ext cx="487967" cy="1507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3" name="TextBox 42">
            <a:extLst>
              <a:ext uri="{FF2B5EF4-FFF2-40B4-BE49-F238E27FC236}">
                <a16:creationId xmlns:a16="http://schemas.microsoft.com/office/drawing/2014/main" id="{4E70E1A3-759C-1789-691F-998820AD4B53}"/>
              </a:ext>
            </a:extLst>
          </p:cNvPr>
          <p:cNvSpPr txBox="1"/>
          <p:nvPr/>
        </p:nvSpPr>
        <p:spPr>
          <a:xfrm>
            <a:off x="5305132" y="471023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⑤</a:t>
            </a:r>
          </a:p>
        </p:txBody>
      </p:sp>
      <p:sp>
        <p:nvSpPr>
          <p:cNvPr id="44" name="テキスト ボックス 4">
            <a:extLst>
              <a:ext uri="{FF2B5EF4-FFF2-40B4-BE49-F238E27FC236}">
                <a16:creationId xmlns:a16="http://schemas.microsoft.com/office/drawing/2014/main" id="{E1FED768-B283-64FE-8515-171293870B40}"/>
              </a:ext>
            </a:extLst>
          </p:cNvPr>
          <p:cNvSpPr txBox="1"/>
          <p:nvPr/>
        </p:nvSpPr>
        <p:spPr>
          <a:xfrm>
            <a:off x="1079999" y="6797821"/>
            <a:ext cx="6044282" cy="698012"/>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⑥</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a:t>
            </a:r>
            <a:r>
              <a:rPr lang="zh-TW" altLang="en-US" sz="1100" dirty="0">
                <a:latin typeface="ＭＳ Ｐゴシック" panose="020B0600070205080204" pitchFamily="50" charset="-128"/>
                <a:ea typeface="ＭＳ Ｐゴシック" panose="020B0600070205080204" pitchFamily="50" charset="-128"/>
              </a:rPr>
              <a:t>在宅患者訪問診療料</a:t>
            </a:r>
            <a:r>
              <a:rPr lang="ja-JP" altLang="en-US" sz="1100" dirty="0">
                <a:latin typeface="ＭＳ Ｐゴシック" panose="020B0600070205080204" pitchFamily="50" charset="-128"/>
                <a:ea typeface="ＭＳ Ｐゴシック" panose="020B0600070205080204" pitchFamily="50" charset="-128"/>
              </a:rPr>
              <a:t>」で目的の診療行為を検索して、</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⑦</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該当する診療行為を</a:t>
            </a:r>
            <a:r>
              <a:rPr lang="ja-JP" altLang="en-US" sz="1100" b="1" dirty="0">
                <a:latin typeface="ＭＳ Ｐゴシック" panose="020B0600070205080204" pitchFamily="50" charset="-128"/>
                <a:ea typeface="ＭＳ Ｐゴシック" panose="020B0600070205080204" pitchFamily="50" charset="-128"/>
              </a:rPr>
              <a:t>ダブルクリック</a:t>
            </a:r>
            <a:r>
              <a:rPr lang="ja-JP" altLang="en-US" sz="1100" dirty="0">
                <a:latin typeface="ＭＳ Ｐゴシック" panose="020B0600070205080204" pitchFamily="50" charset="-128"/>
                <a:ea typeface="ＭＳ Ｐゴシック" panose="020B0600070205080204" pitchFamily="50" charset="-128"/>
              </a:rPr>
              <a:t>するか、「↓追加」をクリックすると追加されます。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⑧</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追加が終わった後に［適用］をクリックします。</a:t>
            </a:r>
          </a:p>
        </p:txBody>
      </p:sp>
      <p:sp>
        <p:nvSpPr>
          <p:cNvPr id="47" name="사각형: 둥근 모서리 46">
            <a:extLst>
              <a:ext uri="{FF2B5EF4-FFF2-40B4-BE49-F238E27FC236}">
                <a16:creationId xmlns:a16="http://schemas.microsoft.com/office/drawing/2014/main" id="{AC00D6BE-1711-AE99-9DD7-7A630793D4C1}"/>
              </a:ext>
            </a:extLst>
          </p:cNvPr>
          <p:cNvSpPr/>
          <p:nvPr/>
        </p:nvSpPr>
        <p:spPr>
          <a:xfrm>
            <a:off x="1249117" y="7993805"/>
            <a:ext cx="1755340"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8" name="사각형: 둥근 모서리 47">
            <a:extLst>
              <a:ext uri="{FF2B5EF4-FFF2-40B4-BE49-F238E27FC236}">
                <a16:creationId xmlns:a16="http://schemas.microsoft.com/office/drawing/2014/main" id="{08BCA136-60A9-7C23-461E-621B92AC724D}"/>
              </a:ext>
            </a:extLst>
          </p:cNvPr>
          <p:cNvSpPr/>
          <p:nvPr/>
        </p:nvSpPr>
        <p:spPr>
          <a:xfrm>
            <a:off x="2701790" y="9698227"/>
            <a:ext cx="373080"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Y</a:t>
            </a:r>
            <a:endParaRPr kumimoji="1" lang="ko-KR" altLang="en-US" dirty="0">
              <a:latin typeface="ＭＳ Ｐゴシック" panose="020B0600070205080204" pitchFamily="50" charset="-128"/>
            </a:endParaRPr>
          </a:p>
        </p:txBody>
      </p:sp>
      <p:sp>
        <p:nvSpPr>
          <p:cNvPr id="49" name="TextBox 48">
            <a:extLst>
              <a:ext uri="{FF2B5EF4-FFF2-40B4-BE49-F238E27FC236}">
                <a16:creationId xmlns:a16="http://schemas.microsoft.com/office/drawing/2014/main" id="{C86999F6-9C5E-59AE-7117-0CAF100033F8}"/>
              </a:ext>
            </a:extLst>
          </p:cNvPr>
          <p:cNvSpPr txBox="1"/>
          <p:nvPr/>
        </p:nvSpPr>
        <p:spPr>
          <a:xfrm>
            <a:off x="2944746" y="784773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⑥</a:t>
            </a:r>
          </a:p>
        </p:txBody>
      </p:sp>
      <p:sp>
        <p:nvSpPr>
          <p:cNvPr id="50" name="TextBox 49">
            <a:extLst>
              <a:ext uri="{FF2B5EF4-FFF2-40B4-BE49-F238E27FC236}">
                <a16:creationId xmlns:a16="http://schemas.microsoft.com/office/drawing/2014/main" id="{BFDBFE11-BBDE-3C2A-B7B3-F15D83A72E8F}"/>
              </a:ext>
            </a:extLst>
          </p:cNvPr>
          <p:cNvSpPr txBox="1"/>
          <p:nvPr/>
        </p:nvSpPr>
        <p:spPr>
          <a:xfrm>
            <a:off x="2685020" y="937957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⑦</a:t>
            </a:r>
          </a:p>
        </p:txBody>
      </p:sp>
      <p:sp>
        <p:nvSpPr>
          <p:cNvPr id="51" name="TextBox 50">
            <a:extLst>
              <a:ext uri="{FF2B5EF4-FFF2-40B4-BE49-F238E27FC236}">
                <a16:creationId xmlns:a16="http://schemas.microsoft.com/office/drawing/2014/main" id="{47A063C4-9E4A-F8FA-23F0-DD6B3F1761B7}"/>
              </a:ext>
            </a:extLst>
          </p:cNvPr>
          <p:cNvSpPr txBox="1"/>
          <p:nvPr/>
        </p:nvSpPr>
        <p:spPr>
          <a:xfrm>
            <a:off x="3579149" y="9416133"/>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⑧</a:t>
            </a:r>
          </a:p>
        </p:txBody>
      </p:sp>
      <p:sp>
        <p:nvSpPr>
          <p:cNvPr id="52" name="사각형: 둥근 모서리 51">
            <a:extLst>
              <a:ext uri="{FF2B5EF4-FFF2-40B4-BE49-F238E27FC236}">
                <a16:creationId xmlns:a16="http://schemas.microsoft.com/office/drawing/2014/main" id="{61B4C8AA-74F5-8DEB-50CE-CE1F9324E47B}"/>
              </a:ext>
            </a:extLst>
          </p:cNvPr>
          <p:cNvSpPr/>
          <p:nvPr/>
        </p:nvSpPr>
        <p:spPr>
          <a:xfrm>
            <a:off x="3563098" y="9706237"/>
            <a:ext cx="373080"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ＭＳ Ｐゴシック" panose="020B0600070205080204" pitchFamily="50" charset="-128"/>
            </a:endParaRPr>
          </a:p>
        </p:txBody>
      </p:sp>
    </p:spTree>
    <p:extLst>
      <p:ext uri="{BB962C8B-B14F-4D97-AF65-F5344CB8AC3E}">
        <p14:creationId xmlns:p14="http://schemas.microsoft.com/office/powerpoint/2010/main" val="425549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(3/6)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5A3D1B0-6E6D-FBAF-DCB7-3A5CD2F912AB}"/>
              </a:ext>
            </a:extLst>
          </p:cNvPr>
          <p:cNvSpPr txBox="1"/>
          <p:nvPr/>
        </p:nvSpPr>
        <p:spPr>
          <a:xfrm>
            <a:off x="1014063" y="4390314"/>
            <a:ext cx="5464715" cy="1332801"/>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a:t>
            </a:r>
            <a:r>
              <a:rPr lang="ja-JP" altLang="en-US" sz="1100" dirty="0">
                <a:highlight>
                  <a:srgbClr val="FDFDFD"/>
                </a:highlight>
                <a:latin typeface="ＭＳ Ｐゴシック" panose="020B0600070205080204" pitchFamily="50" charset="-128"/>
                <a:ea typeface="ＭＳ Ｐゴシック" panose="020B0600070205080204" pitchFamily="50" charset="-128"/>
              </a:rPr>
              <a:t> ２</a:t>
            </a:r>
            <a:r>
              <a:rPr lang="ja-JP" altLang="en-US" sz="1100" b="0" i="0" dirty="0">
                <a:effectLst/>
                <a:highlight>
                  <a:srgbClr val="FDFDFD"/>
                </a:highlight>
                <a:latin typeface="ＭＳ Ｐゴシック" panose="020B0600070205080204" pitchFamily="50" charset="-128"/>
                <a:ea typeface="ＭＳ Ｐゴシック" panose="020B0600070205080204" pitchFamily="50" charset="-128"/>
              </a:rPr>
              <a:t>段階</a:t>
            </a:r>
            <a:r>
              <a:rPr lang="ja-JP" altLang="en-US" sz="1100" dirty="0">
                <a:latin typeface="ＭＳ Ｐゴシック" panose="020B0600070205080204" pitchFamily="50" charset="-128"/>
                <a:ea typeface="ＭＳ Ｐゴシック" panose="020B0600070205080204" pitchFamily="50" charset="-128"/>
              </a:rPr>
              <a:t>も同様に処理します。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⑩</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２</a:t>
            </a:r>
            <a:r>
              <a:rPr kumimoji="1" lang="ja-JP" altLang="en-US" sz="1100" dirty="0">
                <a:latin typeface="ＭＳ Ｐゴシック" panose="020B0600070205080204" pitchFamily="50" charset="-128"/>
                <a:ea typeface="ＭＳ Ｐゴシック" panose="020B0600070205080204" pitchFamily="50" charset="-128"/>
              </a:rPr>
              <a:t>段階として、</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「新規」 をクリックすると、下に入力欄を表示されます。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kumimoji="1" lang="ko-KR" altLang="en-US" sz="1100" dirty="0">
                <a:solidFill>
                  <a:srgbClr val="FF0000"/>
                </a:solidFill>
                <a:latin typeface="ＭＳ Ｐゴシック" panose="020B0600070205080204" pitchFamily="50" charset="-128"/>
              </a:rPr>
              <a:t>⑪ </a:t>
            </a:r>
            <a:r>
              <a:rPr kumimoji="1" lang="ja-JP" altLang="en-US" sz="1100" dirty="0">
                <a:latin typeface="ＭＳ Ｐゴシック" panose="020B0600070205080204" pitchFamily="50" charset="-128"/>
                <a:ea typeface="ＭＳ Ｐゴシック" panose="020B0600070205080204" pitchFamily="50" charset="-128"/>
              </a:rPr>
              <a:t>「在医総管・施医総管」が無いレセプトを探すように設定します。</a:t>
            </a:r>
          </a:p>
          <a:p>
            <a:pPr>
              <a:lnSpc>
                <a:spcPct val="125000"/>
              </a:lnSpc>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 適用区分：診療行為で、無⦿と入力し、</a:t>
            </a:r>
          </a:p>
          <a:p>
            <a:pPr>
              <a:lnSpc>
                <a:spcPct val="125000"/>
              </a:lnSpc>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 集計区分：「集計なし」と入力します。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7" name="テキスト ボックス 4">
            <a:extLst>
              <a:ext uri="{FF2B5EF4-FFF2-40B4-BE49-F238E27FC236}">
                <a16:creationId xmlns:a16="http://schemas.microsoft.com/office/drawing/2014/main" id="{87373760-8A30-C1B4-4B68-570E008D17B8}"/>
              </a:ext>
            </a:extLst>
          </p:cNvPr>
          <p:cNvSpPr txBox="1"/>
          <p:nvPr/>
        </p:nvSpPr>
        <p:spPr>
          <a:xfrm>
            <a:off x="1019579" y="1599079"/>
            <a:ext cx="5712817" cy="274819"/>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⑨ </a:t>
            </a:r>
            <a:r>
              <a:rPr lang="ja-JP" altLang="en-US" sz="1100" dirty="0">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グルー追加」をクリックして、</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１</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段階の「診療行為」グループに </a:t>
            </a:r>
            <a:r>
              <a:rPr lang="en-US" altLang="ja-JP" sz="1100" dirty="0" err="1">
                <a:solidFill>
                  <a:srgbClr val="000000"/>
                </a:solidFill>
                <a:highlight>
                  <a:srgbClr val="FDFDFD"/>
                </a:highlight>
                <a:latin typeface="ＭＳ Ｐゴシック" panose="020B0600070205080204" pitchFamily="50" charset="-128"/>
                <a:ea typeface="ＭＳ Ｐゴシック" panose="020B0600070205080204" pitchFamily="50" charset="-128"/>
              </a:rPr>
              <a:t>G001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をマッピングします。</a:t>
            </a:r>
            <a:endParaRPr lang="en-US" altLang="ja-JP" sz="1100" dirty="0">
              <a:latin typeface="ＭＳ Ｐゴシック" panose="020B0600070205080204" pitchFamily="50" charset="-128"/>
              <a:ea typeface="ＭＳ Ｐゴシック" panose="020B0600070205080204" pitchFamily="50" charset="-128"/>
            </a:endParaRPr>
          </a:p>
        </p:txBody>
      </p:sp>
      <p:pic>
        <p:nvPicPr>
          <p:cNvPr id="12" name="그림 11">
            <a:extLst>
              <a:ext uri="{FF2B5EF4-FFF2-40B4-BE49-F238E27FC236}">
                <a16:creationId xmlns:a16="http://schemas.microsoft.com/office/drawing/2014/main" id="{03C27B7E-D5DC-B6ED-3A85-D056206AD44F}"/>
              </a:ext>
            </a:extLst>
          </p:cNvPr>
          <p:cNvPicPr>
            <a:picLocks noChangeAspect="1"/>
          </p:cNvPicPr>
          <p:nvPr/>
        </p:nvPicPr>
        <p:blipFill>
          <a:blip r:embed="rId2"/>
          <a:stretch>
            <a:fillRect/>
          </a:stretch>
        </p:blipFill>
        <p:spPr>
          <a:xfrm>
            <a:off x="1077151" y="2102223"/>
            <a:ext cx="5402525" cy="2085083"/>
          </a:xfrm>
          <a:prstGeom prst="rect">
            <a:avLst/>
          </a:prstGeom>
        </p:spPr>
      </p:pic>
      <p:sp>
        <p:nvSpPr>
          <p:cNvPr id="14" name="TextBox 13">
            <a:extLst>
              <a:ext uri="{FF2B5EF4-FFF2-40B4-BE49-F238E27FC236}">
                <a16:creationId xmlns:a16="http://schemas.microsoft.com/office/drawing/2014/main" id="{3F7483B8-DE67-02F5-00C5-69765F48645A}"/>
              </a:ext>
            </a:extLst>
          </p:cNvPr>
          <p:cNvSpPr txBox="1"/>
          <p:nvPr/>
        </p:nvSpPr>
        <p:spPr>
          <a:xfrm>
            <a:off x="2875618" y="314476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⑨</a:t>
            </a:r>
          </a:p>
        </p:txBody>
      </p:sp>
      <p:sp>
        <p:nvSpPr>
          <p:cNvPr id="17" name="사각형: 둥근 모서리 16">
            <a:extLst>
              <a:ext uri="{FF2B5EF4-FFF2-40B4-BE49-F238E27FC236}">
                <a16:creationId xmlns:a16="http://schemas.microsoft.com/office/drawing/2014/main" id="{3F185A02-A907-B870-A656-8E155A3C7AF2}"/>
              </a:ext>
            </a:extLst>
          </p:cNvPr>
          <p:cNvSpPr/>
          <p:nvPr/>
        </p:nvSpPr>
        <p:spPr>
          <a:xfrm>
            <a:off x="2764840" y="3454283"/>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8" name="사각형: 둥근 모서리 17">
            <a:extLst>
              <a:ext uri="{FF2B5EF4-FFF2-40B4-BE49-F238E27FC236}">
                <a16:creationId xmlns:a16="http://schemas.microsoft.com/office/drawing/2014/main" id="{F7BEF2EA-05D4-97A0-E1C8-53A4DD40939A}"/>
              </a:ext>
            </a:extLst>
          </p:cNvPr>
          <p:cNvSpPr/>
          <p:nvPr/>
        </p:nvSpPr>
        <p:spPr>
          <a:xfrm>
            <a:off x="1209020" y="3999681"/>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20" name="그림 19">
            <a:extLst>
              <a:ext uri="{FF2B5EF4-FFF2-40B4-BE49-F238E27FC236}">
                <a16:creationId xmlns:a16="http://schemas.microsoft.com/office/drawing/2014/main" id="{0C6C959E-2C49-21EC-DB2B-FD4E932BA91A}"/>
              </a:ext>
            </a:extLst>
          </p:cNvPr>
          <p:cNvPicPr>
            <a:picLocks noChangeAspect="1"/>
          </p:cNvPicPr>
          <p:nvPr/>
        </p:nvPicPr>
        <p:blipFill>
          <a:blip r:embed="rId3"/>
          <a:stretch>
            <a:fillRect/>
          </a:stretch>
        </p:blipFill>
        <p:spPr>
          <a:xfrm>
            <a:off x="1077151" y="5766832"/>
            <a:ext cx="5401627" cy="3092490"/>
          </a:xfrm>
          <a:prstGeom prst="rect">
            <a:avLst/>
          </a:prstGeom>
        </p:spPr>
      </p:pic>
      <p:sp>
        <p:nvSpPr>
          <p:cNvPr id="22" name="TextBox 21">
            <a:extLst>
              <a:ext uri="{FF2B5EF4-FFF2-40B4-BE49-F238E27FC236}">
                <a16:creationId xmlns:a16="http://schemas.microsoft.com/office/drawing/2014/main" id="{C6F6C845-9A4B-69F1-F90B-7ABD9DE65AAD}"/>
              </a:ext>
            </a:extLst>
          </p:cNvPr>
          <p:cNvSpPr txBox="1"/>
          <p:nvPr/>
        </p:nvSpPr>
        <p:spPr>
          <a:xfrm>
            <a:off x="1349943" y="6837270"/>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⑩</a:t>
            </a:r>
          </a:p>
        </p:txBody>
      </p:sp>
      <p:sp>
        <p:nvSpPr>
          <p:cNvPr id="23" name="사각형: 둥근 모서리 22">
            <a:extLst>
              <a:ext uri="{FF2B5EF4-FFF2-40B4-BE49-F238E27FC236}">
                <a16:creationId xmlns:a16="http://schemas.microsoft.com/office/drawing/2014/main" id="{7A53B07C-EF58-801B-86CF-7327CB25EA83}"/>
              </a:ext>
            </a:extLst>
          </p:cNvPr>
          <p:cNvSpPr/>
          <p:nvPr/>
        </p:nvSpPr>
        <p:spPr>
          <a:xfrm>
            <a:off x="1389889" y="7126694"/>
            <a:ext cx="308282" cy="19856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6" name="사각형: 둥근 모서리 25">
            <a:extLst>
              <a:ext uri="{FF2B5EF4-FFF2-40B4-BE49-F238E27FC236}">
                <a16:creationId xmlns:a16="http://schemas.microsoft.com/office/drawing/2014/main" id="{F789D9CA-452F-59BB-0741-D0CA74CAD5D4}"/>
              </a:ext>
            </a:extLst>
          </p:cNvPr>
          <p:cNvSpPr/>
          <p:nvPr/>
        </p:nvSpPr>
        <p:spPr>
          <a:xfrm>
            <a:off x="1077151" y="8322776"/>
            <a:ext cx="2977782" cy="53654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7" name="TextBox 26">
            <a:extLst>
              <a:ext uri="{FF2B5EF4-FFF2-40B4-BE49-F238E27FC236}">
                <a16:creationId xmlns:a16="http://schemas.microsoft.com/office/drawing/2014/main" id="{AE3ACA50-3CA2-0832-A86B-781EAB814CC8}"/>
              </a:ext>
            </a:extLst>
          </p:cNvPr>
          <p:cNvSpPr txBox="1"/>
          <p:nvPr/>
        </p:nvSpPr>
        <p:spPr>
          <a:xfrm>
            <a:off x="2485768" y="8526825"/>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⑪</a:t>
            </a:r>
          </a:p>
        </p:txBody>
      </p:sp>
      <p:sp>
        <p:nvSpPr>
          <p:cNvPr id="28" name="テキスト ボックス 4">
            <a:extLst>
              <a:ext uri="{FF2B5EF4-FFF2-40B4-BE49-F238E27FC236}">
                <a16:creationId xmlns:a16="http://schemas.microsoft.com/office/drawing/2014/main" id="{224D66A5-EE0E-BC9A-5793-BBF49E73A4CA}"/>
              </a:ext>
            </a:extLst>
          </p:cNvPr>
          <p:cNvSpPr txBox="1"/>
          <p:nvPr/>
        </p:nvSpPr>
        <p:spPr>
          <a:xfrm>
            <a:off x="1077151" y="9065367"/>
            <a:ext cx="5464715" cy="48641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a:t>
            </a:r>
            <a:r>
              <a:rPr lang="ja-JP" altLang="en-US" sz="1100" dirty="0">
                <a:highlight>
                  <a:srgbClr val="FDFDFD"/>
                </a:highlight>
                <a:latin typeface="ＭＳ Ｐゴシック" panose="020B0600070205080204" pitchFamily="50" charset="-128"/>
                <a:ea typeface="ＭＳ Ｐゴシック" panose="020B0600070205080204" pitchFamily="50" charset="-128"/>
              </a:rPr>
              <a:t> ２段階にマッピングされる「在医総管・施医総管」（</a:t>
            </a:r>
            <a:r>
              <a:rPr lang="en-US" altLang="ja-JP" sz="1100" dirty="0">
                <a:highlight>
                  <a:srgbClr val="FDFDFD"/>
                </a:highlight>
                <a:latin typeface="ＭＳ Ｐゴシック" panose="020B0600070205080204" pitchFamily="50" charset="-128"/>
                <a:ea typeface="ＭＳ Ｐゴシック" panose="020B0600070205080204" pitchFamily="50" charset="-128"/>
              </a:rPr>
              <a:t>=</a:t>
            </a:r>
            <a:r>
              <a:rPr lang="ja-JP" altLang="en-US" sz="1100" dirty="0">
                <a:highlight>
                  <a:srgbClr val="FDFDFD"/>
                </a:highlight>
                <a:latin typeface="ＭＳ Ｐゴシック" panose="020B0600070205080204" pitchFamily="50" charset="-128"/>
                <a:ea typeface="ＭＳ Ｐゴシック" panose="020B0600070205080204" pitchFamily="50" charset="-128"/>
              </a:rPr>
              <a:t>グループ項目）も同様にグループを作成処理します　</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4543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(4/6)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7" name="テキスト ボックス 4">
            <a:extLst>
              <a:ext uri="{FF2B5EF4-FFF2-40B4-BE49-F238E27FC236}">
                <a16:creationId xmlns:a16="http://schemas.microsoft.com/office/drawing/2014/main" id="{87373760-8A30-C1B4-4B68-570E008D17B8}"/>
              </a:ext>
            </a:extLst>
          </p:cNvPr>
          <p:cNvSpPr txBox="1"/>
          <p:nvPr/>
        </p:nvSpPr>
        <p:spPr>
          <a:xfrm>
            <a:off x="1019579" y="1599079"/>
            <a:ext cx="5712817" cy="497124"/>
          </a:xfrm>
          <a:prstGeom prst="rect">
            <a:avLst/>
          </a:prstGeom>
          <a:noFill/>
        </p:spPr>
        <p:txBody>
          <a:bodyPr wrap="square">
            <a:spAutoFit/>
          </a:bodyPr>
          <a:lstStyle/>
          <a:p>
            <a:pPr>
              <a:lnSpc>
                <a:spcPct val="125000"/>
              </a:lnSpc>
            </a:pPr>
            <a:r>
              <a:rPr kumimoji="1" lang="ko-KR" altLang="en-US" sz="1100" dirty="0">
                <a:solidFill>
                  <a:srgbClr val="FF0000"/>
                </a:solidFill>
                <a:latin typeface="ＭＳ Ｐゴシック" panose="020B0600070205080204" pitchFamily="50" charset="-128"/>
              </a:rPr>
              <a:t>⑫</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同様に「在医総管・施医総管」（</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グループ項目）について「グループ追加」をクリックして、２段階のグループに </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でマッピングします。</a:t>
            </a:r>
          </a:p>
        </p:txBody>
      </p:sp>
      <p:sp>
        <p:nvSpPr>
          <p:cNvPr id="14" name="TextBox 13">
            <a:extLst>
              <a:ext uri="{FF2B5EF4-FFF2-40B4-BE49-F238E27FC236}">
                <a16:creationId xmlns:a16="http://schemas.microsoft.com/office/drawing/2014/main" id="{3F7483B8-DE67-02F5-00C5-69765F48645A}"/>
              </a:ext>
            </a:extLst>
          </p:cNvPr>
          <p:cNvSpPr txBox="1"/>
          <p:nvPr/>
        </p:nvSpPr>
        <p:spPr>
          <a:xfrm>
            <a:off x="2875618" y="3034236"/>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⑨</a:t>
            </a:r>
          </a:p>
        </p:txBody>
      </p:sp>
      <p:sp>
        <p:nvSpPr>
          <p:cNvPr id="17" name="사각형: 둥근 모서리 16">
            <a:extLst>
              <a:ext uri="{FF2B5EF4-FFF2-40B4-BE49-F238E27FC236}">
                <a16:creationId xmlns:a16="http://schemas.microsoft.com/office/drawing/2014/main" id="{3F185A02-A907-B870-A656-8E155A3C7AF2}"/>
              </a:ext>
            </a:extLst>
          </p:cNvPr>
          <p:cNvSpPr/>
          <p:nvPr/>
        </p:nvSpPr>
        <p:spPr>
          <a:xfrm>
            <a:off x="2764840" y="3343755"/>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8" name="사각형: 둥근 모서리 17">
            <a:extLst>
              <a:ext uri="{FF2B5EF4-FFF2-40B4-BE49-F238E27FC236}">
                <a16:creationId xmlns:a16="http://schemas.microsoft.com/office/drawing/2014/main" id="{F7BEF2EA-05D4-97A0-E1C8-53A4DD40939A}"/>
              </a:ext>
            </a:extLst>
          </p:cNvPr>
          <p:cNvSpPr/>
          <p:nvPr/>
        </p:nvSpPr>
        <p:spPr>
          <a:xfrm>
            <a:off x="1209020" y="3889153"/>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6" name="그림 5">
            <a:extLst>
              <a:ext uri="{FF2B5EF4-FFF2-40B4-BE49-F238E27FC236}">
                <a16:creationId xmlns:a16="http://schemas.microsoft.com/office/drawing/2014/main" id="{D06182DB-DC9C-16ED-E731-FB3AF38DEA0A}"/>
              </a:ext>
            </a:extLst>
          </p:cNvPr>
          <p:cNvPicPr>
            <a:picLocks noChangeAspect="1"/>
          </p:cNvPicPr>
          <p:nvPr/>
        </p:nvPicPr>
        <p:blipFill>
          <a:blip r:embed="rId2"/>
          <a:stretch>
            <a:fillRect/>
          </a:stretch>
        </p:blipFill>
        <p:spPr>
          <a:xfrm>
            <a:off x="1084395" y="2194242"/>
            <a:ext cx="5395605" cy="2899378"/>
          </a:xfrm>
          <a:prstGeom prst="rect">
            <a:avLst/>
          </a:prstGeom>
        </p:spPr>
      </p:pic>
      <p:sp>
        <p:nvSpPr>
          <p:cNvPr id="8" name="TextBox 7">
            <a:extLst>
              <a:ext uri="{FF2B5EF4-FFF2-40B4-BE49-F238E27FC236}">
                <a16:creationId xmlns:a16="http://schemas.microsoft.com/office/drawing/2014/main" id="{0F49B683-A157-BF07-0D05-60748491F091}"/>
              </a:ext>
            </a:extLst>
          </p:cNvPr>
          <p:cNvSpPr txBox="1"/>
          <p:nvPr/>
        </p:nvSpPr>
        <p:spPr>
          <a:xfrm>
            <a:off x="2716521" y="3196684"/>
            <a:ext cx="389850" cy="338554"/>
          </a:xfrm>
          <a:prstGeom prst="rect">
            <a:avLst/>
          </a:prstGeom>
          <a:noFill/>
        </p:spPr>
        <p:txBody>
          <a:bodyPr wrap="none" rtlCol="0">
            <a:spAutoFit/>
          </a:bodyPr>
          <a:lstStyle/>
          <a:p>
            <a:pPr algn="l"/>
            <a:r>
              <a:rPr kumimoji="1" lang="ko-KR" altLang="en-US" sz="1600" dirty="0">
                <a:solidFill>
                  <a:srgbClr val="FF0000"/>
                </a:solidFill>
                <a:latin typeface="ＭＳ Ｐゴシック" panose="020B0600070205080204" pitchFamily="50" charset="-128"/>
              </a:rPr>
              <a:t>⑫</a:t>
            </a:r>
          </a:p>
        </p:txBody>
      </p:sp>
      <p:sp>
        <p:nvSpPr>
          <p:cNvPr id="9" name="사각형: 둥근 모서리 8">
            <a:extLst>
              <a:ext uri="{FF2B5EF4-FFF2-40B4-BE49-F238E27FC236}">
                <a16:creationId xmlns:a16="http://schemas.microsoft.com/office/drawing/2014/main" id="{9B5C29FB-2156-63D8-4751-022D5781B7E3}"/>
              </a:ext>
            </a:extLst>
          </p:cNvPr>
          <p:cNvSpPr/>
          <p:nvPr/>
        </p:nvSpPr>
        <p:spPr>
          <a:xfrm>
            <a:off x="2635888" y="3486107"/>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0" name="사각형: 둥근 모서리 9">
            <a:extLst>
              <a:ext uri="{FF2B5EF4-FFF2-40B4-BE49-F238E27FC236}">
                <a16:creationId xmlns:a16="http://schemas.microsoft.com/office/drawing/2014/main" id="{00E34473-107C-3BF0-0B62-A786B9DF7283}"/>
              </a:ext>
            </a:extLst>
          </p:cNvPr>
          <p:cNvSpPr/>
          <p:nvPr/>
        </p:nvSpPr>
        <p:spPr>
          <a:xfrm>
            <a:off x="1209020" y="4303760"/>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1" name="사각형: 둥근 모서리 10">
            <a:extLst>
              <a:ext uri="{FF2B5EF4-FFF2-40B4-BE49-F238E27FC236}">
                <a16:creationId xmlns:a16="http://schemas.microsoft.com/office/drawing/2014/main" id="{30AD9E06-7962-977F-87B9-1FED503D8784}"/>
              </a:ext>
            </a:extLst>
          </p:cNvPr>
          <p:cNvSpPr/>
          <p:nvPr/>
        </p:nvSpPr>
        <p:spPr>
          <a:xfrm>
            <a:off x="3905198" y="3218526"/>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15" name="직선 화살표 연결선 14">
            <a:extLst>
              <a:ext uri="{FF2B5EF4-FFF2-40B4-BE49-F238E27FC236}">
                <a16:creationId xmlns:a16="http://schemas.microsoft.com/office/drawing/2014/main" id="{E1B2734E-24B4-BCA6-5206-F4CC89166355}"/>
              </a:ext>
            </a:extLst>
          </p:cNvPr>
          <p:cNvCxnSpPr>
            <a:cxnSpLocks/>
            <a:endCxn id="10" idx="3"/>
          </p:cNvCxnSpPr>
          <p:nvPr/>
        </p:nvCxnSpPr>
        <p:spPr>
          <a:xfrm flipH="1">
            <a:off x="2875618" y="3709520"/>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89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CEC5195-98D3-553C-B9B2-7CA604309D20}"/>
              </a:ext>
            </a:extLst>
          </p:cNvPr>
          <p:cNvPicPr>
            <a:picLocks noChangeAspect="1"/>
          </p:cNvPicPr>
          <p:nvPr/>
        </p:nvPicPr>
        <p:blipFill>
          <a:blip r:embed="rId2"/>
          <a:stretch>
            <a:fillRect/>
          </a:stretch>
        </p:blipFill>
        <p:spPr>
          <a:xfrm>
            <a:off x="2601705" y="7722120"/>
            <a:ext cx="3843601" cy="650202"/>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(5/6)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9" name="テキスト ボックス 4">
            <a:extLst>
              <a:ext uri="{FF2B5EF4-FFF2-40B4-BE49-F238E27FC236}">
                <a16:creationId xmlns:a16="http://schemas.microsoft.com/office/drawing/2014/main" id="{2E4D186B-56CE-AD77-2480-27B30CE93B9A}"/>
              </a:ext>
            </a:extLst>
          </p:cNvPr>
          <p:cNvSpPr txBox="1"/>
          <p:nvPr/>
        </p:nvSpPr>
        <p:spPr>
          <a:xfrm>
            <a:off x="1019579" y="1578714"/>
            <a:ext cx="5464715" cy="285527"/>
          </a:xfrm>
          <a:prstGeom prst="rect">
            <a:avLst/>
          </a:prstGeom>
          <a:noFill/>
        </p:spPr>
        <p:txBody>
          <a:bodyPr wrap="square">
            <a:spAutoFit/>
          </a:bodyPr>
          <a:lstStyle/>
          <a:p>
            <a:pPr>
              <a:lnSpc>
                <a:spcPct val="125000"/>
              </a:lnSpc>
            </a:pPr>
            <a:r>
              <a:rPr lang="ja-JP" altLang="en-US" sz="1100" dirty="0">
                <a:solidFill>
                  <a:srgbClr val="0000FF"/>
                </a:solidFill>
                <a:latin typeface="ＭＳ Ｐゴシック" panose="020B0600070205080204" pitchFamily="50" charset="-128"/>
                <a:ea typeface="ＭＳ Ｐゴシック" panose="020B0600070205080204" pitchFamily="50" charset="-128"/>
              </a:rPr>
              <a:t>＊</a:t>
            </a:r>
            <a:r>
              <a:rPr lang="ja-JP" altLang="en-US" sz="1100" dirty="0">
                <a:solidFill>
                  <a:srgbClr val="0000FF"/>
                </a:solidFill>
                <a:highlight>
                  <a:srgbClr val="FDFDFD"/>
                </a:highlight>
                <a:latin typeface="ＭＳ Ｐゴシック" panose="020B0600070205080204" pitchFamily="50" charset="-128"/>
                <a:ea typeface="ＭＳ Ｐゴシック" panose="020B0600070205080204" pitchFamily="50" charset="-128"/>
              </a:rPr>
              <a:t> 段階</a:t>
            </a:r>
            <a:r>
              <a:rPr lang="ja-JP" altLang="en-US" sz="1100" b="0" i="0" dirty="0">
                <a:solidFill>
                  <a:srgbClr val="0000FF"/>
                </a:solidFill>
                <a:effectLst/>
                <a:highlight>
                  <a:srgbClr val="FDFDFD"/>
                </a:highlight>
                <a:latin typeface="ＭＳ Ｐゴシック" panose="020B0600070205080204" pitchFamily="50" charset="-128"/>
                <a:ea typeface="ＭＳ Ｐゴシック" panose="020B0600070205080204" pitchFamily="50" charset="-128"/>
              </a:rPr>
              <a:t>項目説明</a:t>
            </a:r>
            <a:endParaRPr lang="ja-JP" altLang="en-US" sz="1100" dirty="0">
              <a:solidFill>
                <a:srgbClr val="0000FF"/>
              </a:solidFill>
              <a:latin typeface="ＭＳ Ｐゴシック" panose="020B0600070205080204" pitchFamily="50" charset="-128"/>
              <a:ea typeface="ＭＳ Ｐゴシック" panose="020B0600070205080204" pitchFamily="50" charset="-128"/>
            </a:endParaRPr>
          </a:p>
        </p:txBody>
      </p:sp>
      <p:sp>
        <p:nvSpPr>
          <p:cNvPr id="25" name="テキスト ボックス 4">
            <a:extLst>
              <a:ext uri="{FF2B5EF4-FFF2-40B4-BE49-F238E27FC236}">
                <a16:creationId xmlns:a16="http://schemas.microsoft.com/office/drawing/2014/main" id="{B2A545BC-F2FB-56B6-81EA-D0E07894AD63}"/>
              </a:ext>
            </a:extLst>
          </p:cNvPr>
          <p:cNvSpPr txBox="1"/>
          <p:nvPr/>
        </p:nvSpPr>
        <p:spPr>
          <a:xfrm>
            <a:off x="901008" y="1855456"/>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（１）摘要区分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5</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つの中から</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つ選びます。</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32" name="그림 31">
            <a:extLst>
              <a:ext uri="{FF2B5EF4-FFF2-40B4-BE49-F238E27FC236}">
                <a16:creationId xmlns:a16="http://schemas.microsoft.com/office/drawing/2014/main" id="{69D34A1F-EC4D-9DF3-980F-2533E11384FA}"/>
              </a:ext>
            </a:extLst>
          </p:cNvPr>
          <p:cNvPicPr>
            <a:picLocks noChangeAspect="1"/>
          </p:cNvPicPr>
          <p:nvPr/>
        </p:nvPicPr>
        <p:blipFill>
          <a:blip r:embed="rId3"/>
          <a:stretch>
            <a:fillRect/>
          </a:stretch>
        </p:blipFill>
        <p:spPr>
          <a:xfrm>
            <a:off x="2608063" y="5251559"/>
            <a:ext cx="3854589" cy="622197"/>
          </a:xfrm>
          <a:prstGeom prst="rect">
            <a:avLst/>
          </a:prstGeom>
        </p:spPr>
      </p:pic>
      <p:sp>
        <p:nvSpPr>
          <p:cNvPr id="33" name="テキスト ボックス 4">
            <a:extLst>
              <a:ext uri="{FF2B5EF4-FFF2-40B4-BE49-F238E27FC236}">
                <a16:creationId xmlns:a16="http://schemas.microsoft.com/office/drawing/2014/main" id="{2EDDCCAC-3F4B-CF76-B741-4F561D091016}"/>
              </a:ext>
            </a:extLst>
          </p:cNvPr>
          <p:cNvSpPr txBox="1"/>
          <p:nvPr/>
        </p:nvSpPr>
        <p:spPr>
          <a:xfrm>
            <a:off x="1640623" y="4720144"/>
            <a:ext cx="4804684" cy="48641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「傷病名」の場合は、「集計区分」は「集計なし」で固定され、</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「転帰含まない」は変更できず、「主病名のみ」を選択可能です。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34" name="テキスト ボックス 4">
            <a:extLst>
              <a:ext uri="{FF2B5EF4-FFF2-40B4-BE49-F238E27FC236}">
                <a16:creationId xmlns:a16="http://schemas.microsoft.com/office/drawing/2014/main" id="{DA64A2AD-43AE-06EA-D13C-5C8BC1B7E8C6}"/>
              </a:ext>
            </a:extLst>
          </p:cNvPr>
          <p:cNvSpPr txBox="1"/>
          <p:nvPr/>
        </p:nvSpPr>
        <p:spPr>
          <a:xfrm>
            <a:off x="901008" y="6226325"/>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1" dirty="0">
                <a:solidFill>
                  <a:srgbClr val="000000"/>
                </a:solidFill>
                <a:highlight>
                  <a:srgbClr val="FDFDFD"/>
                </a:highlight>
                <a:latin typeface="ＭＳ Ｐゴシック" panose="020B0600070205080204" pitchFamily="50" charset="-128"/>
                <a:ea typeface="ＭＳ Ｐゴシック" panose="020B0600070205080204" pitchFamily="50" charset="-128"/>
              </a:rPr>
              <a:t>２</a:t>
            </a:r>
            <a:r>
              <a:rPr lang="ja-JP"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）集計区分</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3</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つの中から</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つ選びます。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37" name="テキスト ボックス 4">
            <a:extLst>
              <a:ext uri="{FF2B5EF4-FFF2-40B4-BE49-F238E27FC236}">
                <a16:creationId xmlns:a16="http://schemas.microsoft.com/office/drawing/2014/main" id="{BD19F422-CFC7-24A4-FCDF-6AB5F8AEB956}"/>
              </a:ext>
            </a:extLst>
          </p:cNvPr>
          <p:cNvSpPr txBox="1"/>
          <p:nvPr/>
        </p:nvSpPr>
        <p:spPr>
          <a:xfrm>
            <a:off x="1640620" y="7387350"/>
            <a:ext cx="4804686" cy="285527"/>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「集計なし」：有、無の条件として抽出することになります。</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39" name="그림 38">
            <a:extLst>
              <a:ext uri="{FF2B5EF4-FFF2-40B4-BE49-F238E27FC236}">
                <a16:creationId xmlns:a16="http://schemas.microsoft.com/office/drawing/2014/main" id="{6514A522-2E0F-30BD-A06E-A83D28AD474C}"/>
              </a:ext>
            </a:extLst>
          </p:cNvPr>
          <p:cNvPicPr>
            <a:picLocks noChangeAspect="1"/>
          </p:cNvPicPr>
          <p:nvPr/>
        </p:nvPicPr>
        <p:blipFill>
          <a:blip r:embed="rId4"/>
          <a:stretch>
            <a:fillRect/>
          </a:stretch>
        </p:blipFill>
        <p:spPr>
          <a:xfrm>
            <a:off x="1650495" y="6511462"/>
            <a:ext cx="2050473" cy="811820"/>
          </a:xfrm>
          <a:prstGeom prst="rect">
            <a:avLst/>
          </a:prstGeom>
          <a:ln>
            <a:solidFill>
              <a:schemeClr val="tx1"/>
            </a:solidFill>
          </a:ln>
        </p:spPr>
      </p:pic>
      <p:pic>
        <p:nvPicPr>
          <p:cNvPr id="5" name="그림 4">
            <a:extLst>
              <a:ext uri="{FF2B5EF4-FFF2-40B4-BE49-F238E27FC236}">
                <a16:creationId xmlns:a16="http://schemas.microsoft.com/office/drawing/2014/main" id="{3C99D9BF-1252-5794-1665-F00443E274C9}"/>
              </a:ext>
            </a:extLst>
          </p:cNvPr>
          <p:cNvPicPr>
            <a:picLocks noChangeAspect="1"/>
          </p:cNvPicPr>
          <p:nvPr/>
        </p:nvPicPr>
        <p:blipFill>
          <a:blip r:embed="rId5"/>
          <a:stretch>
            <a:fillRect/>
          </a:stretch>
        </p:blipFill>
        <p:spPr>
          <a:xfrm>
            <a:off x="2590717" y="9392432"/>
            <a:ext cx="3854589" cy="961676"/>
          </a:xfrm>
          <a:prstGeom prst="rect">
            <a:avLst/>
          </a:prstGeom>
        </p:spPr>
      </p:pic>
      <p:pic>
        <p:nvPicPr>
          <p:cNvPr id="22" name="그림 21">
            <a:extLst>
              <a:ext uri="{FF2B5EF4-FFF2-40B4-BE49-F238E27FC236}">
                <a16:creationId xmlns:a16="http://schemas.microsoft.com/office/drawing/2014/main" id="{41B1C019-8CA3-BB3A-38A5-ED175FFFE37D}"/>
              </a:ext>
            </a:extLst>
          </p:cNvPr>
          <p:cNvPicPr>
            <a:picLocks noChangeAspect="1"/>
          </p:cNvPicPr>
          <p:nvPr/>
        </p:nvPicPr>
        <p:blipFill>
          <a:blip r:embed="rId6"/>
          <a:stretch>
            <a:fillRect/>
          </a:stretch>
        </p:blipFill>
        <p:spPr>
          <a:xfrm>
            <a:off x="1642174" y="2157676"/>
            <a:ext cx="1437147" cy="1298068"/>
          </a:xfrm>
          <a:prstGeom prst="rect">
            <a:avLst/>
          </a:prstGeom>
          <a:ln>
            <a:solidFill>
              <a:schemeClr val="tx1"/>
            </a:solidFill>
          </a:ln>
        </p:spPr>
      </p:pic>
      <p:sp>
        <p:nvSpPr>
          <p:cNvPr id="28" name="テキスト ボックス 4">
            <a:extLst>
              <a:ext uri="{FF2B5EF4-FFF2-40B4-BE49-F238E27FC236}">
                <a16:creationId xmlns:a16="http://schemas.microsoft.com/office/drawing/2014/main" id="{F81D596F-5D7D-59DD-3AD2-467DDAE2650C}"/>
              </a:ext>
            </a:extLst>
          </p:cNvPr>
          <p:cNvSpPr txBox="1"/>
          <p:nvPr/>
        </p:nvSpPr>
        <p:spPr>
          <a:xfrm>
            <a:off x="1640620" y="8430836"/>
            <a:ext cx="4804686" cy="909608"/>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「全体コード」：集計項目（使用量または回数）に、コード合算で比較演算し、有無をチェックします。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「コード別」：集計項目（使用量または回数）に、コードそれぞれ比較演算し、有無をチェックします。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35" name="テキスト ボックス 4">
            <a:extLst>
              <a:ext uri="{FF2B5EF4-FFF2-40B4-BE49-F238E27FC236}">
                <a16:creationId xmlns:a16="http://schemas.microsoft.com/office/drawing/2014/main" id="{C01EF1F8-E34E-D49B-40F6-4FE0991E00FA}"/>
              </a:ext>
            </a:extLst>
          </p:cNvPr>
          <p:cNvSpPr txBox="1"/>
          <p:nvPr/>
        </p:nvSpPr>
        <p:spPr>
          <a:xfrm>
            <a:off x="1640624" y="3496482"/>
            <a:ext cx="4804683" cy="48641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診療行為 」、「 医薬品 」、「傷病名」、「 特定器材 」、「 コメント」場合の初期状態です。</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40" name="그림 39">
            <a:extLst>
              <a:ext uri="{FF2B5EF4-FFF2-40B4-BE49-F238E27FC236}">
                <a16:creationId xmlns:a16="http://schemas.microsoft.com/office/drawing/2014/main" id="{D66174AD-AA40-0DCB-E220-68074B91BC98}"/>
              </a:ext>
            </a:extLst>
          </p:cNvPr>
          <p:cNvPicPr>
            <a:picLocks noChangeAspect="1"/>
          </p:cNvPicPr>
          <p:nvPr/>
        </p:nvPicPr>
        <p:blipFill>
          <a:blip r:embed="rId2"/>
          <a:stretch>
            <a:fillRect/>
          </a:stretch>
        </p:blipFill>
        <p:spPr>
          <a:xfrm>
            <a:off x="2590718" y="4026689"/>
            <a:ext cx="3854589" cy="652061"/>
          </a:xfrm>
          <a:prstGeom prst="rect">
            <a:avLst/>
          </a:prstGeom>
        </p:spPr>
      </p:pic>
      <p:sp>
        <p:nvSpPr>
          <p:cNvPr id="41" name="사각형: 둥근 모서리 40">
            <a:extLst>
              <a:ext uri="{FF2B5EF4-FFF2-40B4-BE49-F238E27FC236}">
                <a16:creationId xmlns:a16="http://schemas.microsoft.com/office/drawing/2014/main" id="{BCE5085B-B84A-3A0C-4AAF-1A50588B839C}"/>
              </a:ext>
            </a:extLst>
          </p:cNvPr>
          <p:cNvSpPr/>
          <p:nvPr/>
        </p:nvSpPr>
        <p:spPr>
          <a:xfrm>
            <a:off x="2773617" y="5597558"/>
            <a:ext cx="3301361" cy="25517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42" name="사각형: 둥근 모서리 41">
            <a:extLst>
              <a:ext uri="{FF2B5EF4-FFF2-40B4-BE49-F238E27FC236}">
                <a16:creationId xmlns:a16="http://schemas.microsoft.com/office/drawing/2014/main" id="{EA24B49F-3C1C-0795-CD16-B5AAEA721731}"/>
              </a:ext>
            </a:extLst>
          </p:cNvPr>
          <p:cNvSpPr/>
          <p:nvPr/>
        </p:nvSpPr>
        <p:spPr>
          <a:xfrm>
            <a:off x="2773617" y="9688250"/>
            <a:ext cx="3437997" cy="6658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Tree>
    <p:extLst>
      <p:ext uri="{BB962C8B-B14F-4D97-AF65-F5344CB8AC3E}">
        <p14:creationId xmlns:p14="http://schemas.microsoft.com/office/powerpoint/2010/main" val="355671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抽出ルール－</a:t>
            </a:r>
            <a:r>
              <a:rPr lang="ja-JP" altLang="en-US" sz="1400" dirty="0">
                <a:solidFill>
                  <a:srgbClr val="FF0000"/>
                </a:solidFill>
                <a:latin typeface="ＭＳ Ｐゴシック" panose="020B0600070205080204" pitchFamily="50" charset="-128"/>
                <a:ea typeface="ＭＳ Ｐゴシック" panose="020B0600070205080204" pitchFamily="50" charset="-128"/>
              </a:rPr>
              <a:t>詳細条件タイプ </a:t>
            </a:r>
            <a:r>
              <a:rPr lang="en-US" altLang="ja-JP" sz="1400" dirty="0">
                <a:solidFill>
                  <a:srgbClr val="FF0000"/>
                </a:solidFill>
                <a:latin typeface="ＭＳ Ｐゴシック" panose="020B0600070205080204" pitchFamily="50" charset="-128"/>
                <a:ea typeface="ＭＳ Ｐゴシック" panose="020B0600070205080204" pitchFamily="50" charset="-128"/>
              </a:rPr>
              <a:t>(6/6)</a:t>
            </a:r>
            <a:endParaRPr kumimoji="1" lang="ja-JP" altLang="en-US" sz="1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9" name="テキスト ボックス 4">
            <a:extLst>
              <a:ext uri="{FF2B5EF4-FFF2-40B4-BE49-F238E27FC236}">
                <a16:creationId xmlns:a16="http://schemas.microsoft.com/office/drawing/2014/main" id="{2E4D186B-56CE-AD77-2480-27B30CE93B9A}"/>
              </a:ext>
            </a:extLst>
          </p:cNvPr>
          <p:cNvSpPr txBox="1"/>
          <p:nvPr/>
        </p:nvSpPr>
        <p:spPr>
          <a:xfrm>
            <a:off x="1019579" y="1578714"/>
            <a:ext cx="5464715" cy="285527"/>
          </a:xfrm>
          <a:prstGeom prst="rect">
            <a:avLst/>
          </a:prstGeom>
          <a:noFill/>
        </p:spPr>
        <p:txBody>
          <a:bodyPr wrap="square">
            <a:spAutoFit/>
          </a:bodyPr>
          <a:lstStyle/>
          <a:p>
            <a:pPr>
              <a:lnSpc>
                <a:spcPct val="125000"/>
              </a:lnSpc>
            </a:pPr>
            <a:r>
              <a:rPr lang="ja-JP" altLang="en-US" sz="1100" dirty="0">
                <a:solidFill>
                  <a:srgbClr val="0000FF"/>
                </a:solidFill>
                <a:latin typeface="ＭＳ Ｐゴシック" panose="020B0600070205080204" pitchFamily="50" charset="-128"/>
                <a:ea typeface="ＭＳ Ｐゴシック" panose="020B0600070205080204" pitchFamily="50" charset="-128"/>
              </a:rPr>
              <a:t>＊</a:t>
            </a:r>
            <a:r>
              <a:rPr lang="ja-JP" altLang="en-US" sz="1100" dirty="0">
                <a:solidFill>
                  <a:srgbClr val="0000FF"/>
                </a:solidFill>
                <a:highlight>
                  <a:srgbClr val="FDFDFD"/>
                </a:highlight>
                <a:latin typeface="ＭＳ Ｐゴシック" panose="020B0600070205080204" pitchFamily="50" charset="-128"/>
                <a:ea typeface="ＭＳ Ｐゴシック" panose="020B0600070205080204" pitchFamily="50" charset="-128"/>
              </a:rPr>
              <a:t> 段階</a:t>
            </a:r>
            <a:r>
              <a:rPr lang="ja-JP" altLang="en-US" sz="1100" b="0" i="0" dirty="0">
                <a:solidFill>
                  <a:srgbClr val="0000FF"/>
                </a:solidFill>
                <a:effectLst/>
                <a:highlight>
                  <a:srgbClr val="FDFDFD"/>
                </a:highlight>
                <a:latin typeface="ＭＳ Ｐゴシック" panose="020B0600070205080204" pitchFamily="50" charset="-128"/>
                <a:ea typeface="ＭＳ Ｐゴシック" panose="020B0600070205080204" pitchFamily="50" charset="-128"/>
              </a:rPr>
              <a:t>項目説明</a:t>
            </a:r>
            <a:endParaRPr lang="ja-JP" altLang="en-US" sz="1100" dirty="0">
              <a:solidFill>
                <a:srgbClr val="0000FF"/>
              </a:solidFill>
              <a:latin typeface="ＭＳ Ｐゴシック" panose="020B0600070205080204" pitchFamily="50" charset="-128"/>
              <a:ea typeface="ＭＳ Ｐゴシック" panose="020B0600070205080204" pitchFamily="50" charset="-128"/>
            </a:endParaRPr>
          </a:p>
        </p:txBody>
      </p:sp>
      <p:sp>
        <p:nvSpPr>
          <p:cNvPr id="25" name="テキスト ボックス 4">
            <a:extLst>
              <a:ext uri="{FF2B5EF4-FFF2-40B4-BE49-F238E27FC236}">
                <a16:creationId xmlns:a16="http://schemas.microsoft.com/office/drawing/2014/main" id="{B2A545BC-F2FB-56B6-81EA-D0E07894AD63}"/>
              </a:ext>
            </a:extLst>
          </p:cNvPr>
          <p:cNvSpPr txBox="1"/>
          <p:nvPr/>
        </p:nvSpPr>
        <p:spPr>
          <a:xfrm>
            <a:off x="901008" y="1855456"/>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（３）集計範囲</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６</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つの中から</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つ選びます。</a:t>
            </a:r>
            <a:endParaRPr lang="ja-JP" altLang="en-US" sz="1100" dirty="0">
              <a:latin typeface="ＭＳ Ｐゴシック" panose="020B0600070205080204" pitchFamily="50" charset="-128"/>
              <a:ea typeface="ＭＳ Ｐゴシック" panose="020B0600070205080204" pitchFamily="50" charset="-128"/>
            </a:endParaRPr>
          </a:p>
        </p:txBody>
      </p:sp>
      <p:sp>
        <p:nvSpPr>
          <p:cNvPr id="33" name="テキスト ボックス 4">
            <a:extLst>
              <a:ext uri="{FF2B5EF4-FFF2-40B4-BE49-F238E27FC236}">
                <a16:creationId xmlns:a16="http://schemas.microsoft.com/office/drawing/2014/main" id="{2EDDCCAC-3F4B-CF76-B741-4F561D091016}"/>
              </a:ext>
            </a:extLst>
          </p:cNvPr>
          <p:cNvSpPr txBox="1"/>
          <p:nvPr/>
        </p:nvSpPr>
        <p:spPr>
          <a:xfrm>
            <a:off x="1639686" y="5686418"/>
            <a:ext cx="4840313" cy="274819"/>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「レセプト縦覧」：縦覧点検月数を</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ヶ月から</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12</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ヶ月の範囲で選ぶことができます。</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20" name="그림 19">
            <a:extLst>
              <a:ext uri="{FF2B5EF4-FFF2-40B4-BE49-F238E27FC236}">
                <a16:creationId xmlns:a16="http://schemas.microsoft.com/office/drawing/2014/main" id="{14A902DE-D476-C801-3ABD-965525FA2F43}"/>
              </a:ext>
            </a:extLst>
          </p:cNvPr>
          <p:cNvPicPr>
            <a:picLocks noChangeAspect="1"/>
          </p:cNvPicPr>
          <p:nvPr/>
        </p:nvPicPr>
        <p:blipFill>
          <a:blip r:embed="rId2"/>
          <a:stretch>
            <a:fillRect/>
          </a:stretch>
        </p:blipFill>
        <p:spPr>
          <a:xfrm>
            <a:off x="1639687" y="2141726"/>
            <a:ext cx="2503340" cy="1458086"/>
          </a:xfrm>
          <a:prstGeom prst="rect">
            <a:avLst/>
          </a:prstGeom>
          <a:ln>
            <a:solidFill>
              <a:schemeClr val="tx1"/>
            </a:solidFill>
          </a:ln>
        </p:spPr>
      </p:pic>
      <p:sp>
        <p:nvSpPr>
          <p:cNvPr id="4" name="テキスト ボックス 4">
            <a:extLst>
              <a:ext uri="{FF2B5EF4-FFF2-40B4-BE49-F238E27FC236}">
                <a16:creationId xmlns:a16="http://schemas.microsoft.com/office/drawing/2014/main" id="{A6391FD7-7E70-30B2-AFD3-A6C3D9EBF6D7}"/>
              </a:ext>
            </a:extLst>
          </p:cNvPr>
          <p:cNvSpPr txBox="1"/>
          <p:nvPr/>
        </p:nvSpPr>
        <p:spPr>
          <a:xfrm>
            <a:off x="1640624" y="3654135"/>
            <a:ext cx="4804683"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同一レセプト内 」、「 </a:t>
            </a:r>
            <a:r>
              <a:rPr lang="zh-CN"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同一算定日内</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同一月内 」、「 同一処方内」、「同一週内</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場合の初期状態です。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診療年月別入院</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外来</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en-US" altLang="ja-JP" sz="1100" b="0" i="0" dirty="0" err="1">
                <a:solidFill>
                  <a:srgbClr val="000000"/>
                </a:solidFill>
                <a:effectLst/>
                <a:highlight>
                  <a:srgbClr val="FDFDFD"/>
                </a:highlight>
                <a:latin typeface="ＭＳ Ｐゴシック" panose="020B0600070205080204" pitchFamily="50" charset="-128"/>
                <a:ea typeface="ＭＳ Ｐゴシック" panose="020B0600070205080204" pitchFamily="50" charset="-128"/>
              </a:rPr>
              <a:t>DPC</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歯科の区別なく、</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つの</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レセプトの</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場合は、「同一レセプト内」と「同一月内」は同じです。</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7" name="그림 6">
            <a:extLst>
              <a:ext uri="{FF2B5EF4-FFF2-40B4-BE49-F238E27FC236}">
                <a16:creationId xmlns:a16="http://schemas.microsoft.com/office/drawing/2014/main" id="{75F9B161-A137-0988-E882-11E5C500493B}"/>
              </a:ext>
            </a:extLst>
          </p:cNvPr>
          <p:cNvPicPr>
            <a:picLocks noChangeAspect="1"/>
          </p:cNvPicPr>
          <p:nvPr/>
        </p:nvPicPr>
        <p:blipFill>
          <a:blip r:embed="rId3"/>
          <a:stretch>
            <a:fillRect/>
          </a:stretch>
        </p:blipFill>
        <p:spPr>
          <a:xfrm>
            <a:off x="2725341" y="4628775"/>
            <a:ext cx="3754659" cy="1000741"/>
          </a:xfrm>
          <a:prstGeom prst="rect">
            <a:avLst/>
          </a:prstGeom>
        </p:spPr>
      </p:pic>
      <p:pic>
        <p:nvPicPr>
          <p:cNvPr id="10" name="그림 9">
            <a:extLst>
              <a:ext uri="{FF2B5EF4-FFF2-40B4-BE49-F238E27FC236}">
                <a16:creationId xmlns:a16="http://schemas.microsoft.com/office/drawing/2014/main" id="{3F0EA0BD-7976-A0E5-7BF5-891BF4B740B0}"/>
              </a:ext>
            </a:extLst>
          </p:cNvPr>
          <p:cNvPicPr>
            <a:picLocks noChangeAspect="1"/>
          </p:cNvPicPr>
          <p:nvPr/>
        </p:nvPicPr>
        <p:blipFill>
          <a:blip r:embed="rId4"/>
          <a:stretch>
            <a:fillRect/>
          </a:stretch>
        </p:blipFill>
        <p:spPr>
          <a:xfrm>
            <a:off x="2750897" y="6240382"/>
            <a:ext cx="3754659" cy="961375"/>
          </a:xfrm>
          <a:prstGeom prst="rect">
            <a:avLst/>
          </a:prstGeom>
        </p:spPr>
      </p:pic>
      <p:sp>
        <p:nvSpPr>
          <p:cNvPr id="11" name="사각형: 둥근 모서리 10">
            <a:extLst>
              <a:ext uri="{FF2B5EF4-FFF2-40B4-BE49-F238E27FC236}">
                <a16:creationId xmlns:a16="http://schemas.microsoft.com/office/drawing/2014/main" id="{2CA27E61-D303-8F9C-040F-65398DA3754B}"/>
              </a:ext>
            </a:extLst>
          </p:cNvPr>
          <p:cNvSpPr/>
          <p:nvPr/>
        </p:nvSpPr>
        <p:spPr>
          <a:xfrm>
            <a:off x="4351283" y="6535899"/>
            <a:ext cx="2166035"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3" name="テキスト ボックス 4">
            <a:extLst>
              <a:ext uri="{FF2B5EF4-FFF2-40B4-BE49-F238E27FC236}">
                <a16:creationId xmlns:a16="http://schemas.microsoft.com/office/drawing/2014/main" id="{B2EB7C0A-1850-5044-95D7-60109F42D012}"/>
              </a:ext>
            </a:extLst>
          </p:cNvPr>
          <p:cNvSpPr txBox="1"/>
          <p:nvPr/>
        </p:nvSpPr>
        <p:spPr>
          <a:xfrm>
            <a:off x="1080000" y="7430595"/>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（４）</a:t>
            </a:r>
            <a:r>
              <a:rPr lang="zh-TW" altLang="en-US" sz="1100" b="1"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集計項目、比較演算子、比較値</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15" name="그림 14">
            <a:extLst>
              <a:ext uri="{FF2B5EF4-FFF2-40B4-BE49-F238E27FC236}">
                <a16:creationId xmlns:a16="http://schemas.microsoft.com/office/drawing/2014/main" id="{AB6B31AE-B9BA-7751-6553-C9C638CCFCEB}"/>
              </a:ext>
            </a:extLst>
          </p:cNvPr>
          <p:cNvPicPr>
            <a:picLocks noChangeAspect="1"/>
          </p:cNvPicPr>
          <p:nvPr/>
        </p:nvPicPr>
        <p:blipFill>
          <a:blip r:embed="rId5"/>
          <a:stretch>
            <a:fillRect/>
          </a:stretch>
        </p:blipFill>
        <p:spPr>
          <a:xfrm>
            <a:off x="1639686" y="7758604"/>
            <a:ext cx="869489" cy="780103"/>
          </a:xfrm>
          <a:prstGeom prst="rect">
            <a:avLst/>
          </a:prstGeom>
          <a:ln>
            <a:solidFill>
              <a:schemeClr val="tx1"/>
            </a:solidFill>
          </a:ln>
        </p:spPr>
      </p:pic>
      <p:pic>
        <p:nvPicPr>
          <p:cNvPr id="17" name="그림 16">
            <a:extLst>
              <a:ext uri="{FF2B5EF4-FFF2-40B4-BE49-F238E27FC236}">
                <a16:creationId xmlns:a16="http://schemas.microsoft.com/office/drawing/2014/main" id="{D7C4202E-A962-E6EE-FE21-0AE67E073193}"/>
              </a:ext>
            </a:extLst>
          </p:cNvPr>
          <p:cNvPicPr>
            <a:picLocks noChangeAspect="1"/>
          </p:cNvPicPr>
          <p:nvPr/>
        </p:nvPicPr>
        <p:blipFill>
          <a:blip r:embed="rId6"/>
          <a:stretch>
            <a:fillRect/>
          </a:stretch>
        </p:blipFill>
        <p:spPr>
          <a:xfrm>
            <a:off x="2679276" y="7758604"/>
            <a:ext cx="836985" cy="1511449"/>
          </a:xfrm>
          <a:prstGeom prst="rect">
            <a:avLst/>
          </a:prstGeom>
          <a:ln>
            <a:solidFill>
              <a:schemeClr val="tx1"/>
            </a:solidFill>
          </a:ln>
        </p:spPr>
      </p:pic>
      <p:pic>
        <p:nvPicPr>
          <p:cNvPr id="21" name="그림 20">
            <a:extLst>
              <a:ext uri="{FF2B5EF4-FFF2-40B4-BE49-F238E27FC236}">
                <a16:creationId xmlns:a16="http://schemas.microsoft.com/office/drawing/2014/main" id="{079F5A8C-45C5-A2A9-B810-F2D087CBE732}"/>
              </a:ext>
            </a:extLst>
          </p:cNvPr>
          <p:cNvPicPr>
            <a:picLocks noChangeAspect="1"/>
          </p:cNvPicPr>
          <p:nvPr/>
        </p:nvPicPr>
        <p:blipFill>
          <a:blip r:embed="rId7"/>
          <a:stretch>
            <a:fillRect/>
          </a:stretch>
        </p:blipFill>
        <p:spPr>
          <a:xfrm>
            <a:off x="3686362" y="7754544"/>
            <a:ext cx="1038370" cy="504895"/>
          </a:xfrm>
          <a:prstGeom prst="rect">
            <a:avLst/>
          </a:prstGeom>
        </p:spPr>
      </p:pic>
      <p:sp>
        <p:nvSpPr>
          <p:cNvPr id="24" name="テキスト ボックス 4">
            <a:extLst>
              <a:ext uri="{FF2B5EF4-FFF2-40B4-BE49-F238E27FC236}">
                <a16:creationId xmlns:a16="http://schemas.microsoft.com/office/drawing/2014/main" id="{8A87C369-FB4E-5087-5B59-A3845542E51F}"/>
              </a:ext>
            </a:extLst>
          </p:cNvPr>
          <p:cNvSpPr txBox="1"/>
          <p:nvPr/>
        </p:nvSpPr>
        <p:spPr>
          <a:xfrm>
            <a:off x="1677005" y="9312535"/>
            <a:ext cx="4840313" cy="112120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「集計項目」：使用量、回数中から</a:t>
            </a: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1</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つ選びます。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「比較演算子」：</a:t>
            </a:r>
            <a:endParaRPr lang="en-US" altLang="ja-JP" sz="1100" dirty="0">
              <a:solidFill>
                <a:srgbClr val="000000"/>
              </a:solidFill>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＊「以上」と「以下」は比較値を含めてそれより多いか少ないです。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000000"/>
                </a:solidFill>
                <a:highlight>
                  <a:srgbClr val="FDFDFD"/>
                </a:highlight>
                <a:latin typeface="ＭＳ Ｐゴシック" panose="020B0600070205080204" pitchFamily="50" charset="-128"/>
                <a:ea typeface="ＭＳ Ｐゴシック" panose="020B0600070205080204" pitchFamily="50" charset="-128"/>
              </a:rPr>
              <a:t>　</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＊「超過」と「未満」は　比較値を含まず、それより多いか少ないです。</a:t>
            </a:r>
            <a:endPar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endParaRPr>
          </a:p>
          <a:p>
            <a:pPr>
              <a:lnSpc>
                <a:spcPct val="125000"/>
              </a:lnSpc>
            </a:pPr>
            <a:r>
              <a:rPr lang="en-US" altLang="ja-JP"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「比較値」：</a:t>
            </a:r>
            <a:r>
              <a:rPr lang="ko-KR" altLang="en-US" sz="1100" b="0" i="0" dirty="0">
                <a:solidFill>
                  <a:srgbClr val="000000"/>
                </a:solidFill>
                <a:effectLst/>
                <a:highlight>
                  <a:srgbClr val="FDFDFD"/>
                </a:highlight>
                <a:latin typeface="ＭＳ Ｐゴシック" panose="020B0600070205080204" pitchFamily="50" charset="-128"/>
              </a:rPr>
              <a:t>半角</a:t>
            </a:r>
            <a:r>
              <a:rPr lang="ja-JP" altLang="en-US" sz="1100" b="0" i="0" dirty="0">
                <a:solidFill>
                  <a:srgbClr val="000000"/>
                </a:solidFill>
                <a:effectLst/>
                <a:highlight>
                  <a:srgbClr val="FDFDFD"/>
                </a:highlight>
                <a:latin typeface="ＭＳ Ｐゴシック" panose="020B0600070205080204" pitchFamily="50" charset="-128"/>
                <a:ea typeface="ＭＳ Ｐゴシック" panose="020B0600070205080204" pitchFamily="50" charset="-128"/>
              </a:rPr>
              <a:t>数字と小数点で入力します。</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9242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抽出結果印刷</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4" name="テキスト ボックス 2">
            <a:extLst>
              <a:ext uri="{FF2B5EF4-FFF2-40B4-BE49-F238E27FC236}">
                <a16:creationId xmlns:a16="http://schemas.microsoft.com/office/drawing/2014/main" id="{35EEF740-8570-805A-8611-61A8962A1AB3}"/>
              </a:ext>
            </a:extLst>
          </p:cNvPr>
          <p:cNvSpPr txBox="1"/>
          <p:nvPr/>
        </p:nvSpPr>
        <p:spPr>
          <a:xfrm>
            <a:off x="990849" y="1546999"/>
            <a:ext cx="5577975" cy="287066"/>
          </a:xfrm>
          <a:prstGeom prst="rect">
            <a:avLst/>
          </a:prstGeom>
          <a:noFill/>
        </p:spPr>
        <p:txBody>
          <a:bodyPr wrap="square">
            <a:spAutoFit/>
          </a:bodyPr>
          <a:lstStyle/>
          <a:p>
            <a:pPr>
              <a:lnSpc>
                <a:spcPct val="150000"/>
              </a:lnSpc>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（別表０１）基本診療料　</a:t>
            </a:r>
            <a:r>
              <a:rPr lang="en-US" altLang="ja-JP" sz="1000" dirty="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p:txBody>
      </p:sp>
      <p:graphicFrame>
        <p:nvGraphicFramePr>
          <p:cNvPr id="9" name="표 8">
            <a:extLst>
              <a:ext uri="{FF2B5EF4-FFF2-40B4-BE49-F238E27FC236}">
                <a16:creationId xmlns:a16="http://schemas.microsoft.com/office/drawing/2014/main" id="{316F051B-A43C-54D8-3AC1-0AA786A0577E}"/>
              </a:ext>
            </a:extLst>
          </p:cNvPr>
          <p:cNvGraphicFramePr>
            <a:graphicFrameLocks noGrp="1"/>
          </p:cNvGraphicFramePr>
          <p:nvPr>
            <p:extLst>
              <p:ext uri="{D42A27DB-BD31-4B8C-83A1-F6EECF244321}">
                <p14:modId xmlns:p14="http://schemas.microsoft.com/office/powerpoint/2010/main" val="1498445192"/>
              </p:ext>
            </p:extLst>
          </p:nvPr>
        </p:nvGraphicFramePr>
        <p:xfrm>
          <a:off x="1368755" y="1821867"/>
          <a:ext cx="5020011" cy="7797539"/>
        </p:xfrm>
        <a:graphic>
          <a:graphicData uri="http://schemas.openxmlformats.org/drawingml/2006/table">
            <a:tbl>
              <a:tblPr>
                <a:tableStyleId>{5C22544A-7EE6-4342-B048-85BDC9FD1C3A}</a:tableStyleId>
              </a:tblPr>
              <a:tblGrid>
                <a:gridCol w="273267">
                  <a:extLst>
                    <a:ext uri="{9D8B030D-6E8A-4147-A177-3AD203B41FA5}">
                      <a16:colId xmlns:a16="http://schemas.microsoft.com/office/drawing/2014/main" val="3775268407"/>
                    </a:ext>
                  </a:extLst>
                </a:gridCol>
                <a:gridCol w="637623">
                  <a:extLst>
                    <a:ext uri="{9D8B030D-6E8A-4147-A177-3AD203B41FA5}">
                      <a16:colId xmlns:a16="http://schemas.microsoft.com/office/drawing/2014/main" val="2142668747"/>
                    </a:ext>
                  </a:extLst>
                </a:gridCol>
                <a:gridCol w="4109121">
                  <a:extLst>
                    <a:ext uri="{9D8B030D-6E8A-4147-A177-3AD203B41FA5}">
                      <a16:colId xmlns:a16="http://schemas.microsoft.com/office/drawing/2014/main" val="4069214586"/>
                    </a:ext>
                  </a:extLst>
                </a:gridCol>
              </a:tblGrid>
              <a:tr h="163298">
                <a:tc>
                  <a:txBody>
                    <a:bodyPr/>
                    <a:lstStyle/>
                    <a:p>
                      <a:pPr algn="ctr" fontAlgn="ctr"/>
                      <a:r>
                        <a:rPr lang="en-US" sz="700" u="none" strike="noStrike">
                          <a:effectLst/>
                          <a:highlight>
                            <a:srgbClr val="D0CECE"/>
                          </a:highlight>
                        </a:rPr>
                        <a:t>No</a:t>
                      </a:r>
                      <a:endParaRPr 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tc>
                  <a:txBody>
                    <a:bodyPr/>
                    <a:lstStyle/>
                    <a:p>
                      <a:pPr algn="ctr" fontAlgn="ctr"/>
                      <a:r>
                        <a:rPr lang="ja-JP" altLang="en-US" sz="700" u="none" strike="noStrike">
                          <a:effectLst/>
                          <a:highlight>
                            <a:srgbClr val="D0CECE"/>
                          </a:highlight>
                        </a:rPr>
                        <a:t>コード</a:t>
                      </a:r>
                      <a:endParaRPr lang="ja-JP" alt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tc>
                  <a:txBody>
                    <a:bodyPr/>
                    <a:lstStyle/>
                    <a:p>
                      <a:pPr algn="ctr" fontAlgn="ctr"/>
                      <a:r>
                        <a:rPr lang="zh-TW" altLang="en-US" sz="700" u="none" strike="noStrike">
                          <a:effectLst/>
                          <a:highlight>
                            <a:srgbClr val="D0CECE"/>
                          </a:highlight>
                        </a:rPr>
                        <a:t>診療行為名称</a:t>
                      </a:r>
                      <a:endParaRPr lang="zh-TW" alt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extLst>
                  <a:ext uri="{0D108BD9-81ED-4DB2-BD59-A6C34878D82A}">
                    <a16:rowId xmlns:a16="http://schemas.microsoft.com/office/drawing/2014/main" val="3851431248"/>
                  </a:ext>
                </a:extLst>
              </a:tr>
              <a:tr h="149691">
                <a:tc>
                  <a:txBody>
                    <a:bodyPr/>
                    <a:lstStyle/>
                    <a:p>
                      <a:pPr algn="r" fontAlgn="ctr"/>
                      <a:r>
                        <a:rPr lang="en-US" altLang="ko-KR" sz="700" u="none" strike="noStrike">
                          <a:effectLst/>
                        </a:rPr>
                        <a:t>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111000110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初診料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462658343"/>
                  </a:ext>
                </a:extLst>
              </a:tr>
              <a:tr h="149691">
                <a:tc>
                  <a:txBody>
                    <a:bodyPr/>
                    <a:lstStyle/>
                    <a:p>
                      <a:pPr algn="r" fontAlgn="ctr"/>
                      <a:r>
                        <a:rPr lang="en-US" altLang="ko-KR" sz="700" u="none" strike="noStrike">
                          <a:effectLst/>
                        </a:rPr>
                        <a:t>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111011810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38380054"/>
                  </a:ext>
                </a:extLst>
              </a:tr>
              <a:tr h="149691">
                <a:tc>
                  <a:txBody>
                    <a:bodyPr/>
                    <a:lstStyle/>
                    <a:p>
                      <a:pPr algn="r" fontAlgn="ctr"/>
                      <a:r>
                        <a:rPr lang="en-US" altLang="ko-KR" sz="700" u="none" strike="noStrike">
                          <a:effectLst/>
                        </a:rPr>
                        <a:t>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初診料（文書による紹介がない患者）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159852723"/>
                  </a:ext>
                </a:extLst>
              </a:tr>
              <a:tr h="149691">
                <a:tc>
                  <a:txBody>
                    <a:bodyPr/>
                    <a:lstStyle/>
                    <a:p>
                      <a:pPr algn="r" fontAlgn="ctr"/>
                      <a:r>
                        <a:rPr lang="en-US" altLang="ko-KR" sz="700" u="none" strike="noStrike">
                          <a:effectLst/>
                        </a:rPr>
                        <a:t>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初診料（同一日複数科受診時の２科目・文書による紹介がない患者）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246465390"/>
                  </a:ext>
                </a:extLst>
              </a:tr>
              <a:tr h="149691">
                <a:tc>
                  <a:txBody>
                    <a:bodyPr/>
                    <a:lstStyle/>
                    <a:p>
                      <a:pPr algn="r" fontAlgn="ctr"/>
                      <a:r>
                        <a:rPr lang="en-US" altLang="ko-KR" sz="700" u="none" strike="noStrike">
                          <a:effectLst/>
                        </a:rPr>
                        <a:t>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特定妥結率初診料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83030182"/>
                  </a:ext>
                </a:extLst>
              </a:tr>
              <a:tr h="149691">
                <a:tc>
                  <a:txBody>
                    <a:bodyPr/>
                    <a:lstStyle/>
                    <a:p>
                      <a:pPr algn="r" fontAlgn="ctr"/>
                      <a:r>
                        <a:rPr lang="en-US" altLang="ko-KR" sz="700" u="none" strike="noStrike">
                          <a:effectLst/>
                        </a:rPr>
                        <a:t>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特定妥結率初診料（同一日複数科受診時の２科目）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908929710"/>
                  </a:ext>
                </a:extLst>
              </a:tr>
              <a:tr h="149691">
                <a:tc>
                  <a:txBody>
                    <a:bodyPr/>
                    <a:lstStyle/>
                    <a:p>
                      <a:pPr algn="r" fontAlgn="ctr"/>
                      <a:r>
                        <a:rPr lang="en-US" altLang="ko-KR" sz="700" u="none" strike="noStrike">
                          <a:effectLst/>
                        </a:rPr>
                        <a:t>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112007410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再診料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697563137"/>
                  </a:ext>
                </a:extLst>
              </a:tr>
              <a:tr h="149691">
                <a:tc>
                  <a:txBody>
                    <a:bodyPr/>
                    <a:lstStyle/>
                    <a:p>
                      <a:pPr algn="r" fontAlgn="ctr"/>
                      <a:r>
                        <a:rPr lang="en-US" altLang="ko-KR" sz="700" u="none" strike="noStrike">
                          <a:effectLst/>
                        </a:rPr>
                        <a:t>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112007950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4205594323"/>
                  </a:ext>
                </a:extLst>
              </a:tr>
              <a:tr h="149691">
                <a:tc>
                  <a:txBody>
                    <a:bodyPr/>
                    <a:lstStyle/>
                    <a:p>
                      <a:pPr algn="r" fontAlgn="ctr"/>
                      <a:r>
                        <a:rPr lang="en-US" altLang="ko-KR" sz="700" u="none" strike="noStrike">
                          <a:effectLst/>
                        </a:rPr>
                        <a:t>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112008350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同日再診料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49788849"/>
                  </a:ext>
                </a:extLst>
              </a:tr>
              <a:tr h="149691">
                <a:tc>
                  <a:txBody>
                    <a:bodyPr/>
                    <a:lstStyle/>
                    <a:p>
                      <a:pPr algn="r" fontAlgn="ctr"/>
                      <a:r>
                        <a:rPr lang="en-US" altLang="ko-KR" sz="700" u="none" strike="noStrike">
                          <a:effectLst/>
                        </a:rPr>
                        <a:t>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112008850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156233898"/>
                  </a:ext>
                </a:extLst>
              </a:tr>
              <a:tr h="149691">
                <a:tc>
                  <a:txBody>
                    <a:bodyPr/>
                    <a:lstStyle/>
                    <a:p>
                      <a:pPr algn="r" fontAlgn="ctr"/>
                      <a:r>
                        <a:rPr lang="en-US" altLang="ko-KR" sz="700" u="none" strike="noStrike">
                          <a:effectLst/>
                        </a:rPr>
                        <a:t>11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112011310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外来診療料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646410775"/>
                  </a:ext>
                </a:extLst>
              </a:tr>
              <a:tr h="149691">
                <a:tc>
                  <a:txBody>
                    <a:bodyPr/>
                    <a:lstStyle/>
                    <a:p>
                      <a:pPr algn="r" fontAlgn="ctr"/>
                      <a:r>
                        <a:rPr lang="en-US" altLang="ko-KR" sz="700" u="none" strike="noStrike">
                          <a:effectLst/>
                        </a:rPr>
                        <a:t>12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112015810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917740948"/>
                  </a:ext>
                </a:extLst>
              </a:tr>
              <a:tr h="149691">
                <a:tc>
                  <a:txBody>
                    <a:bodyPr/>
                    <a:lstStyle/>
                    <a:p>
                      <a:pPr algn="r" fontAlgn="ctr"/>
                      <a:r>
                        <a:rPr lang="en-US" altLang="ko-KR" sz="700" u="none" strike="noStrike">
                          <a:effectLst/>
                        </a:rPr>
                        <a:t>13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112015950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822875253"/>
                  </a:ext>
                </a:extLst>
              </a:tr>
              <a:tr h="149691">
                <a:tc>
                  <a:txBody>
                    <a:bodyPr/>
                    <a:lstStyle/>
                    <a:p>
                      <a:pPr algn="r" fontAlgn="ctr"/>
                      <a:r>
                        <a:rPr lang="en-US" altLang="ko-KR" sz="700" u="none" strike="noStrike">
                          <a:effectLst/>
                        </a:rPr>
                        <a:t>14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839993223"/>
                  </a:ext>
                </a:extLst>
              </a:tr>
              <a:tr h="149691">
                <a:tc>
                  <a:txBody>
                    <a:bodyPr/>
                    <a:lstStyle/>
                    <a:p>
                      <a:pPr algn="r" fontAlgn="ctr"/>
                      <a:r>
                        <a:rPr lang="en-US" altLang="ko-KR" sz="700" u="none" strike="noStrike">
                          <a:effectLst/>
                        </a:rPr>
                        <a:t>15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外来診療料（他医療機関へ文書紹介の申出を行っている患者）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783007993"/>
                  </a:ext>
                </a:extLst>
              </a:tr>
              <a:tr h="149691">
                <a:tc>
                  <a:txBody>
                    <a:bodyPr/>
                    <a:lstStyle/>
                    <a:p>
                      <a:pPr algn="r" fontAlgn="ctr"/>
                      <a:r>
                        <a:rPr lang="en-US" altLang="ko-KR" sz="700" u="none" strike="noStrike">
                          <a:effectLst/>
                        </a:rPr>
                        <a:t>16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外来診療料（同一日複数科受診時の２科目・文書紹介申出患者）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172027118"/>
                  </a:ext>
                </a:extLst>
              </a:tr>
              <a:tr h="149691">
                <a:tc>
                  <a:txBody>
                    <a:bodyPr/>
                    <a:lstStyle/>
                    <a:p>
                      <a:pPr algn="r" fontAlgn="ctr"/>
                      <a:r>
                        <a:rPr lang="en-US" altLang="ko-KR" sz="700" u="none" strike="noStrike">
                          <a:effectLst/>
                        </a:rPr>
                        <a:t>17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388697186"/>
                  </a:ext>
                </a:extLst>
              </a:tr>
              <a:tr h="149691">
                <a:tc>
                  <a:txBody>
                    <a:bodyPr/>
                    <a:lstStyle/>
                    <a:p>
                      <a:pPr algn="r" fontAlgn="ctr"/>
                      <a:r>
                        <a:rPr lang="en-US" altLang="ko-KR" sz="700" u="none" strike="noStrike">
                          <a:effectLst/>
                        </a:rPr>
                        <a:t>18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112016750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668154308"/>
                  </a:ext>
                </a:extLst>
              </a:tr>
              <a:tr h="149691">
                <a:tc>
                  <a:txBody>
                    <a:bodyPr/>
                    <a:lstStyle/>
                    <a:p>
                      <a:pPr algn="r" fontAlgn="ctr"/>
                      <a:r>
                        <a:rPr lang="en-US" altLang="ko-KR" sz="700" u="none" strike="noStrike">
                          <a:effectLst/>
                        </a:rPr>
                        <a:t>19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757114032"/>
                  </a:ext>
                </a:extLst>
              </a:tr>
              <a:tr h="149691">
                <a:tc>
                  <a:txBody>
                    <a:bodyPr/>
                    <a:lstStyle/>
                    <a:p>
                      <a:pPr algn="r" fontAlgn="ctr"/>
                      <a:r>
                        <a:rPr lang="en-US" altLang="ko-KR" sz="700" u="none" strike="noStrike">
                          <a:effectLst/>
                        </a:rPr>
                        <a:t>20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984794246"/>
                  </a:ext>
                </a:extLst>
              </a:tr>
              <a:tr h="149691">
                <a:tc>
                  <a:txBody>
                    <a:bodyPr/>
                    <a:lstStyle/>
                    <a:p>
                      <a:pPr algn="r" fontAlgn="ctr"/>
                      <a:r>
                        <a:rPr lang="en-US" altLang="ko-KR" sz="700" u="none" strike="noStrike">
                          <a:effectLst/>
                        </a:rPr>
                        <a:t>21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112017010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特定妥結率再診料（同一日複数科受診時の２科目）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406641827"/>
                  </a:ext>
                </a:extLst>
              </a:tr>
              <a:tr h="149691">
                <a:tc>
                  <a:txBody>
                    <a:bodyPr/>
                    <a:lstStyle/>
                    <a:p>
                      <a:pPr algn="r" fontAlgn="ctr"/>
                      <a:r>
                        <a:rPr lang="en-US" altLang="ko-KR" sz="700" u="none" strike="noStrike">
                          <a:effectLst/>
                        </a:rPr>
                        <a:t>22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112017150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電話等特定妥結率再診料（同一日複数科受診時の２科目）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742066892"/>
                  </a:ext>
                </a:extLst>
              </a:tr>
              <a:tr h="149691">
                <a:tc>
                  <a:txBody>
                    <a:bodyPr/>
                    <a:lstStyle/>
                    <a:p>
                      <a:pPr algn="r" fontAlgn="ctr"/>
                      <a:r>
                        <a:rPr lang="en-US" altLang="ko-KR" sz="700" u="none" strike="noStrike">
                          <a:effectLst/>
                        </a:rPr>
                        <a:t>23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112023350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586774885"/>
                  </a:ext>
                </a:extLst>
              </a:tr>
              <a:tr h="149691">
                <a:tc>
                  <a:txBody>
                    <a:bodyPr/>
                    <a:lstStyle/>
                    <a:p>
                      <a:pPr algn="r" fontAlgn="ctr"/>
                      <a:r>
                        <a:rPr lang="en-US" altLang="ko-KR" sz="700" u="none" strike="noStrike">
                          <a:effectLst/>
                        </a:rPr>
                        <a:t>24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112023450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792433441"/>
                  </a:ext>
                </a:extLst>
              </a:tr>
              <a:tr h="149691">
                <a:tc>
                  <a:txBody>
                    <a:bodyPr/>
                    <a:lstStyle/>
                    <a:p>
                      <a:pPr algn="r" fontAlgn="ctr"/>
                      <a:r>
                        <a:rPr lang="en-US" altLang="ko-KR" sz="700" u="none" strike="noStrike">
                          <a:effectLst/>
                        </a:rPr>
                        <a:t>25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112023550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電話等再診料（同一日複数科受診時の２科目）（３０年３月以前継続）</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29758875"/>
                  </a:ext>
                </a:extLst>
              </a:tr>
              <a:tr h="149691">
                <a:tc>
                  <a:txBody>
                    <a:bodyPr/>
                    <a:lstStyle/>
                    <a:p>
                      <a:pPr algn="r" fontAlgn="ctr"/>
                      <a:r>
                        <a:rPr lang="en-US" altLang="ko-KR" sz="700" u="none" strike="noStrike">
                          <a:effectLst/>
                        </a:rPr>
                        <a:t>26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112023650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電話等特定妥結率再診料（３０年３月以前継続）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78942702"/>
                  </a:ext>
                </a:extLst>
              </a:tr>
              <a:tr h="149691">
                <a:tc>
                  <a:txBody>
                    <a:bodyPr/>
                    <a:lstStyle/>
                    <a:p>
                      <a:pPr algn="r" fontAlgn="ctr"/>
                      <a:r>
                        <a:rPr lang="en-US" altLang="ko-KR" sz="700" u="none" strike="noStrike">
                          <a:effectLst/>
                        </a:rPr>
                        <a:t>27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112023750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同日電話等特定妥結率再診料（３０年３月以前継続）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628611972"/>
                  </a:ext>
                </a:extLst>
              </a:tr>
              <a:tr h="149691">
                <a:tc>
                  <a:txBody>
                    <a:bodyPr/>
                    <a:lstStyle/>
                    <a:p>
                      <a:pPr algn="r" fontAlgn="ctr"/>
                      <a:r>
                        <a:rPr lang="en-US" altLang="ko-KR" sz="700" u="none" strike="noStrike">
                          <a:effectLst/>
                        </a:rPr>
                        <a:t>28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電話等特定妥結率再診料（同一日複数科２科目・３０年３月以前継続）</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75532437"/>
                  </a:ext>
                </a:extLst>
              </a:tr>
              <a:tr h="149691">
                <a:tc>
                  <a:txBody>
                    <a:bodyPr/>
                    <a:lstStyle/>
                    <a:p>
                      <a:pPr algn="r" fontAlgn="ctr"/>
                      <a:r>
                        <a:rPr lang="en-US" altLang="ko-KR" sz="700" u="none" strike="noStrike">
                          <a:effectLst/>
                        </a:rPr>
                        <a:t>29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オンライン診療料</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591920532"/>
                  </a:ext>
                </a:extLst>
              </a:tr>
              <a:tr h="149691">
                <a:tc>
                  <a:txBody>
                    <a:bodyPr/>
                    <a:lstStyle/>
                    <a:p>
                      <a:pPr algn="r" fontAlgn="ctr"/>
                      <a:r>
                        <a:rPr lang="en-US" altLang="ko-KR" sz="700" u="none" strike="noStrike">
                          <a:effectLst/>
                        </a:rPr>
                        <a:t>30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998088027"/>
                  </a:ext>
                </a:extLst>
              </a:tr>
              <a:tr h="149691">
                <a:tc>
                  <a:txBody>
                    <a:bodyPr/>
                    <a:lstStyle/>
                    <a:p>
                      <a:pPr algn="r" fontAlgn="ctr"/>
                      <a:r>
                        <a:rPr lang="en-US" altLang="ko-KR" sz="700" u="none" strike="noStrike">
                          <a:effectLst/>
                        </a:rPr>
                        <a:t>31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38232462"/>
                  </a:ext>
                </a:extLst>
              </a:tr>
              <a:tr h="149691">
                <a:tc>
                  <a:txBody>
                    <a:bodyPr/>
                    <a:lstStyle/>
                    <a:p>
                      <a:pPr algn="r" fontAlgn="ctr"/>
                      <a:r>
                        <a:rPr lang="en-US" altLang="ko-KR" sz="700" u="none" strike="noStrike">
                          <a:effectLst/>
                        </a:rPr>
                        <a:t>32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小児科外来診療料（処方箋を交付しない）初診時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39230265"/>
                  </a:ext>
                </a:extLst>
              </a:tr>
              <a:tr h="149691">
                <a:tc>
                  <a:txBody>
                    <a:bodyPr/>
                    <a:lstStyle/>
                    <a:p>
                      <a:pPr algn="r" fontAlgn="ctr"/>
                      <a:r>
                        <a:rPr lang="en-US" altLang="ko-KR" sz="700" u="none" strike="noStrike">
                          <a:effectLst/>
                        </a:rPr>
                        <a:t>33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小児科外来診療料（処方箋を交付しない）再診時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985126299"/>
                  </a:ext>
                </a:extLst>
              </a:tr>
              <a:tr h="149691">
                <a:tc>
                  <a:txBody>
                    <a:bodyPr/>
                    <a:lstStyle/>
                    <a:p>
                      <a:pPr algn="r" fontAlgn="ctr"/>
                      <a:r>
                        <a:rPr lang="en-US" altLang="ko-KR" sz="700" u="none" strike="noStrike">
                          <a:effectLst/>
                        </a:rPr>
                        <a:t>34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585628398"/>
                  </a:ext>
                </a:extLst>
              </a:tr>
              <a:tr h="149691">
                <a:tc>
                  <a:txBody>
                    <a:bodyPr/>
                    <a:lstStyle/>
                    <a:p>
                      <a:pPr algn="r" fontAlgn="ctr"/>
                      <a:r>
                        <a:rPr lang="en-US" altLang="ko-KR" sz="700" u="none" strike="noStrike">
                          <a:effectLst/>
                        </a:rPr>
                        <a:t>35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333388526"/>
                  </a:ext>
                </a:extLst>
              </a:tr>
              <a:tr h="149691">
                <a:tc>
                  <a:txBody>
                    <a:bodyPr/>
                    <a:lstStyle/>
                    <a:p>
                      <a:pPr algn="r" fontAlgn="ctr"/>
                      <a:r>
                        <a:rPr lang="en-US" altLang="ko-KR" sz="700" u="none" strike="noStrike">
                          <a:effectLst/>
                        </a:rPr>
                        <a:t>36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113019910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小児かかりつけ診療料（処方箋を交付しない）初診時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76179657"/>
                  </a:ext>
                </a:extLst>
              </a:tr>
              <a:tr h="149691">
                <a:tc>
                  <a:txBody>
                    <a:bodyPr/>
                    <a:lstStyle/>
                    <a:p>
                      <a:pPr algn="r" fontAlgn="ctr"/>
                      <a:r>
                        <a:rPr lang="en-US" altLang="ko-KR" sz="700" u="none" strike="noStrike">
                          <a:effectLst/>
                        </a:rPr>
                        <a:t>37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113020010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dirty="0">
                          <a:effectLst/>
                        </a:rPr>
                        <a:t>小児かかりつけ診療料（処方箋を交付しない）再診時</a:t>
                      </a:r>
                      <a:endParaRPr lang="ja-JP"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4355094"/>
                  </a:ext>
                </a:extLst>
              </a:tr>
              <a:tr h="149691">
                <a:tc>
                  <a:txBody>
                    <a:bodyPr/>
                    <a:lstStyle/>
                    <a:p>
                      <a:pPr algn="r" fontAlgn="ctr"/>
                      <a:r>
                        <a:rPr lang="en-US" altLang="ko-KR" sz="700" u="none" strike="noStrike">
                          <a:effectLst/>
                        </a:rPr>
                        <a:t>38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114001110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在宅患者訪問診療料（１）１（同一建物居住者以外）</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52047151"/>
                  </a:ext>
                </a:extLst>
              </a:tr>
              <a:tr h="149691">
                <a:tc>
                  <a:txBody>
                    <a:bodyPr/>
                    <a:lstStyle/>
                    <a:p>
                      <a:pPr algn="r" fontAlgn="ctr"/>
                      <a:r>
                        <a:rPr lang="en-US" altLang="ko-KR" sz="700" u="none" strike="noStrike">
                          <a:effectLst/>
                        </a:rPr>
                        <a:t>39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114030310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在宅患者訪問診療料（１）１（同一建物居住者）</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947661553"/>
                  </a:ext>
                </a:extLst>
              </a:tr>
              <a:tr h="149691">
                <a:tc>
                  <a:txBody>
                    <a:bodyPr/>
                    <a:lstStyle/>
                    <a:p>
                      <a:pPr algn="r" fontAlgn="ctr"/>
                      <a:r>
                        <a:rPr lang="en-US" altLang="ko-KR" sz="700" u="none" strike="noStrike">
                          <a:effectLst/>
                        </a:rPr>
                        <a:t>40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在宅患者訪問診療料（１）２（同一建物居住者以外）</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48522427"/>
                  </a:ext>
                </a:extLst>
              </a:tr>
              <a:tr h="149691">
                <a:tc>
                  <a:txBody>
                    <a:bodyPr/>
                    <a:lstStyle/>
                    <a:p>
                      <a:pPr algn="r" fontAlgn="ctr"/>
                      <a:r>
                        <a:rPr lang="en-US" altLang="ko-KR" sz="700" u="none" strike="noStrike">
                          <a:effectLst/>
                        </a:rPr>
                        <a:t>41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在宅患者訪問診療料（１）２（同一建物居住者）</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563639739"/>
                  </a:ext>
                </a:extLst>
              </a:tr>
              <a:tr h="149691">
                <a:tc>
                  <a:txBody>
                    <a:bodyPr/>
                    <a:lstStyle/>
                    <a:p>
                      <a:pPr algn="r" fontAlgn="ctr"/>
                      <a:r>
                        <a:rPr lang="en-US" altLang="ko-KR" sz="700" u="none" strike="noStrike">
                          <a:effectLst/>
                        </a:rPr>
                        <a:t>42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在宅患者訪問診療料（２）イ</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03185292"/>
                  </a:ext>
                </a:extLst>
              </a:tr>
              <a:tr h="149691">
                <a:tc>
                  <a:txBody>
                    <a:bodyPr/>
                    <a:lstStyle/>
                    <a:p>
                      <a:pPr algn="r" fontAlgn="ctr"/>
                      <a:r>
                        <a:rPr lang="en-US" altLang="ko-KR" sz="700" u="none" strike="noStrike">
                          <a:effectLst/>
                        </a:rPr>
                        <a:t>43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114046310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在宅患者訪問診療料（２）ロ（他の保険医療機関から紹介された患者）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08267258"/>
                  </a:ext>
                </a:extLst>
              </a:tr>
              <a:tr h="149691">
                <a:tc>
                  <a:txBody>
                    <a:bodyPr/>
                    <a:lstStyle/>
                    <a:p>
                      <a:pPr algn="r" fontAlgn="ctr"/>
                      <a:r>
                        <a:rPr lang="en-US" altLang="ko-KR" sz="700" u="none" strike="noStrike">
                          <a:effectLst/>
                        </a:rPr>
                        <a:t>44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救命救急入院料２（３日以内）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28449160"/>
                  </a:ext>
                </a:extLst>
              </a:tr>
              <a:tr h="149691">
                <a:tc>
                  <a:txBody>
                    <a:bodyPr/>
                    <a:lstStyle/>
                    <a:p>
                      <a:pPr algn="r" fontAlgn="ctr"/>
                      <a:r>
                        <a:rPr lang="en-US" altLang="ko-KR" sz="700" u="none" strike="noStrike">
                          <a:effectLst/>
                        </a:rPr>
                        <a:t>45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救命救急入院料２（８日以上１４日以内）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269977371"/>
                  </a:ext>
                </a:extLst>
              </a:tr>
              <a:tr h="149691">
                <a:tc>
                  <a:txBody>
                    <a:bodyPr/>
                    <a:lstStyle/>
                    <a:p>
                      <a:pPr algn="r" fontAlgn="ctr"/>
                      <a:r>
                        <a:rPr lang="en-US" altLang="ko-KR" sz="700" u="none" strike="noStrike">
                          <a:effectLst/>
                        </a:rPr>
                        <a:t>46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救命救急入院料１（３日以内）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27786284"/>
                  </a:ext>
                </a:extLst>
              </a:tr>
              <a:tr h="149691">
                <a:tc>
                  <a:txBody>
                    <a:bodyPr/>
                    <a:lstStyle/>
                    <a:p>
                      <a:pPr algn="r" fontAlgn="ctr"/>
                      <a:r>
                        <a:rPr lang="en-US" altLang="ko-KR" sz="700" u="none" strike="noStrike">
                          <a:effectLst/>
                        </a:rPr>
                        <a:t>47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新生児特定集中治療室管理料１</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435188413"/>
                  </a:ext>
                </a:extLst>
              </a:tr>
              <a:tr h="149691">
                <a:tc>
                  <a:txBody>
                    <a:bodyPr/>
                    <a:lstStyle/>
                    <a:p>
                      <a:pPr algn="r" fontAlgn="ctr"/>
                      <a:r>
                        <a:rPr lang="en-US" altLang="ko-KR" sz="700" u="none" strike="noStrike">
                          <a:effectLst/>
                        </a:rPr>
                        <a:t>48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190028910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dirty="0">
                          <a:effectLst/>
                        </a:rPr>
                        <a:t>緩和ケア病棟入院料１（３０日以内）</a:t>
                      </a:r>
                      <a:endParaRPr lang="ja-JP"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21049635"/>
                  </a:ext>
                </a:extLst>
              </a:tr>
              <a:tr h="149691">
                <a:tc>
                  <a:txBody>
                    <a:bodyPr/>
                    <a:lstStyle/>
                    <a:p>
                      <a:pPr algn="r" fontAlgn="ctr"/>
                      <a:r>
                        <a:rPr lang="en-US" altLang="ko-KR" sz="700" u="none" strike="noStrike">
                          <a:effectLst/>
                        </a:rPr>
                        <a:t>49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精神療養病棟入院料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82593477"/>
                  </a:ext>
                </a:extLst>
              </a:tr>
              <a:tr h="149691">
                <a:tc>
                  <a:txBody>
                    <a:bodyPr/>
                    <a:lstStyle/>
                    <a:p>
                      <a:pPr algn="r" fontAlgn="ctr"/>
                      <a:r>
                        <a:rPr lang="en-US" altLang="ko-KR" sz="700" u="none" strike="noStrike">
                          <a:effectLst/>
                        </a:rPr>
                        <a:t>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特殊疾患病棟入院料１</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63511249"/>
                  </a:ext>
                </a:extLst>
              </a:tr>
              <a:tr h="149691">
                <a:tc>
                  <a:txBody>
                    <a:bodyPr/>
                    <a:lstStyle/>
                    <a:p>
                      <a:pPr algn="r" fontAlgn="ctr"/>
                      <a:r>
                        <a:rPr lang="en-US" altLang="ko-KR" sz="700" u="none" strike="noStrike">
                          <a:effectLst/>
                        </a:rPr>
                        <a:t>51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dirty="0">
                          <a:effectLst/>
                        </a:rPr>
                        <a:t>特殊疾患病棟入院料２</a:t>
                      </a:r>
                      <a:endParaRPr lang="zh-TW"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107609362"/>
                  </a:ext>
                </a:extLst>
              </a:tr>
            </a:tbl>
          </a:graphicData>
        </a:graphic>
      </p:graphicFrame>
      <p:sp>
        <p:nvSpPr>
          <p:cNvPr id="10" name="テキスト ボックス 2">
            <a:extLst>
              <a:ext uri="{FF2B5EF4-FFF2-40B4-BE49-F238E27FC236}">
                <a16:creationId xmlns:a16="http://schemas.microsoft.com/office/drawing/2014/main" id="{EA8D3BE3-B27D-FACF-17AC-B171DE56D806}"/>
              </a:ext>
            </a:extLst>
          </p:cNvPr>
          <p:cNvSpPr txBox="1"/>
          <p:nvPr/>
        </p:nvSpPr>
        <p:spPr>
          <a:xfrm>
            <a:off x="1080000" y="9751745"/>
            <a:ext cx="5577975" cy="292068"/>
          </a:xfrm>
          <a:prstGeom prst="rect">
            <a:avLst/>
          </a:prstGeom>
          <a:noFill/>
        </p:spPr>
        <p:txBody>
          <a:bodyPr wrap="square">
            <a:spAutoFit/>
          </a:bodyPr>
          <a:lstStyle/>
          <a:p>
            <a:pPr>
              <a:lnSpc>
                <a:spcPct val="150000"/>
              </a:lnSpc>
            </a:pPr>
            <a:r>
              <a:rPr lang="en-US" altLang="ko-KR" sz="1000" dirty="0">
                <a:latin typeface="ＭＳ Ｐゴシック" panose="020B0600070205080204" pitchFamily="50" charset="-128"/>
                <a:ea typeface="ＭＳ Ｐゴシック" panose="020B0600070205080204" pitchFamily="50" charset="-128"/>
              </a:rPr>
              <a:t>…</a:t>
            </a:r>
            <a:r>
              <a:rPr lang="ko-KR" altLang="en-US" sz="1000" dirty="0">
                <a:latin typeface="ＭＳ Ｐゴシック" panose="020B0600070205080204" pitchFamily="50" charset="-128"/>
              </a:rPr>
              <a:t>記載省略</a:t>
            </a:r>
            <a:endParaRPr lang="ja-JP" altLang="en-US" sz="1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861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그룹 19">
            <a:extLst>
              <a:ext uri="{FF2B5EF4-FFF2-40B4-BE49-F238E27FC236}">
                <a16:creationId xmlns:a16="http://schemas.microsoft.com/office/drawing/2014/main" id="{7AE67F03-5E4A-2D8B-94CF-A587429D8072}"/>
              </a:ext>
            </a:extLst>
          </p:cNvPr>
          <p:cNvGrpSpPr/>
          <p:nvPr/>
        </p:nvGrpSpPr>
        <p:grpSpPr>
          <a:xfrm>
            <a:off x="1079837" y="3243806"/>
            <a:ext cx="5572298" cy="3179287"/>
            <a:chOff x="1096308" y="3458807"/>
            <a:chExt cx="5572298" cy="3179287"/>
          </a:xfrm>
        </p:grpSpPr>
        <p:pic>
          <p:nvPicPr>
            <p:cNvPr id="16" name="그림 15">
              <a:extLst>
                <a:ext uri="{FF2B5EF4-FFF2-40B4-BE49-F238E27FC236}">
                  <a16:creationId xmlns:a16="http://schemas.microsoft.com/office/drawing/2014/main" id="{77EE58E3-4361-5B41-2E29-E5776E530FD3}"/>
                </a:ext>
              </a:extLst>
            </p:cNvPr>
            <p:cNvPicPr>
              <a:picLocks noChangeAspect="1"/>
            </p:cNvPicPr>
            <p:nvPr/>
          </p:nvPicPr>
          <p:blipFill>
            <a:blip r:embed="rId2"/>
            <a:stretch>
              <a:fillRect/>
            </a:stretch>
          </p:blipFill>
          <p:spPr>
            <a:xfrm>
              <a:off x="1096308" y="3458807"/>
              <a:ext cx="5572298" cy="3179287"/>
            </a:xfrm>
            <a:prstGeom prst="rect">
              <a:avLst/>
            </a:prstGeom>
          </p:spPr>
        </p:pic>
        <p:sp>
          <p:nvSpPr>
            <p:cNvPr id="17" name="사각형: 둥근 모서리 16">
              <a:extLst>
                <a:ext uri="{FF2B5EF4-FFF2-40B4-BE49-F238E27FC236}">
                  <a16:creationId xmlns:a16="http://schemas.microsoft.com/office/drawing/2014/main" id="{280E1A8C-8AE5-B6E9-C0B5-6A2134C6E6E3}"/>
                </a:ext>
              </a:extLst>
            </p:cNvPr>
            <p:cNvSpPr/>
            <p:nvPr/>
          </p:nvSpPr>
          <p:spPr>
            <a:xfrm>
              <a:off x="1935651" y="4291766"/>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9" name="사각형: 둥근 모서리 18">
              <a:extLst>
                <a:ext uri="{FF2B5EF4-FFF2-40B4-BE49-F238E27FC236}">
                  <a16:creationId xmlns:a16="http://schemas.microsoft.com/office/drawing/2014/main" id="{958C1E17-621A-780A-F9DB-AEA464C693FD}"/>
                </a:ext>
              </a:extLst>
            </p:cNvPr>
            <p:cNvSpPr/>
            <p:nvPr/>
          </p:nvSpPr>
          <p:spPr>
            <a:xfrm>
              <a:off x="1935651" y="5433892"/>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grpSp>
        <p:nvGrpSpPr>
          <p:cNvPr id="13" name="그룹 12">
            <a:extLst>
              <a:ext uri="{FF2B5EF4-FFF2-40B4-BE49-F238E27FC236}">
                <a16:creationId xmlns:a16="http://schemas.microsoft.com/office/drawing/2014/main" id="{D0B80141-6E5A-1E61-62A3-7D02A7BF16C4}"/>
              </a:ext>
            </a:extLst>
          </p:cNvPr>
          <p:cNvGrpSpPr/>
          <p:nvPr/>
        </p:nvGrpSpPr>
        <p:grpSpPr>
          <a:xfrm>
            <a:off x="1080000" y="1971228"/>
            <a:ext cx="5588606" cy="822365"/>
            <a:chOff x="1080000" y="1971228"/>
            <a:chExt cx="5588606" cy="822365"/>
          </a:xfrm>
        </p:grpSpPr>
        <p:pic>
          <p:nvPicPr>
            <p:cNvPr id="11" name="그림 10">
              <a:extLst>
                <a:ext uri="{FF2B5EF4-FFF2-40B4-BE49-F238E27FC236}">
                  <a16:creationId xmlns:a16="http://schemas.microsoft.com/office/drawing/2014/main" id="{929452BE-CD09-11D9-41B3-9744E373B4DF}"/>
                </a:ext>
              </a:extLst>
            </p:cNvPr>
            <p:cNvPicPr>
              <a:picLocks noChangeAspect="1"/>
            </p:cNvPicPr>
            <p:nvPr/>
          </p:nvPicPr>
          <p:blipFill>
            <a:blip r:embed="rId3"/>
            <a:stretch>
              <a:fillRect/>
            </a:stretch>
          </p:blipFill>
          <p:spPr>
            <a:xfrm>
              <a:off x="1080000" y="1971228"/>
              <a:ext cx="5588606" cy="822365"/>
            </a:xfrm>
            <a:prstGeom prst="rect">
              <a:avLst/>
            </a:prstGeom>
          </p:spPr>
        </p:pic>
        <p:sp>
          <p:nvSpPr>
            <p:cNvPr id="12" name="사각형: 둥근 모서리 11">
              <a:extLst>
                <a:ext uri="{FF2B5EF4-FFF2-40B4-BE49-F238E27FC236}">
                  <a16:creationId xmlns:a16="http://schemas.microsoft.com/office/drawing/2014/main" id="{77404754-1C7D-17E9-B5D0-3E063EC8BAAB}"/>
                </a:ext>
              </a:extLst>
            </p:cNvPr>
            <p:cNvSpPr/>
            <p:nvPr/>
          </p:nvSpPr>
          <p:spPr>
            <a:xfrm>
              <a:off x="1272890" y="2065362"/>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抽出結果印刷</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印刷形式を選択して［印刷］をクリックすると印刷されます。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4" name="テキスト ボックス 16">
            <a:extLst>
              <a:ext uri="{FF2B5EF4-FFF2-40B4-BE49-F238E27FC236}">
                <a16:creationId xmlns:a16="http://schemas.microsoft.com/office/drawing/2014/main" id="{B8B9D3A2-D394-BA48-E147-2336C03289B1}"/>
              </a:ext>
            </a:extLst>
          </p:cNvPr>
          <p:cNvSpPr txBox="1"/>
          <p:nvPr/>
        </p:nvSpPr>
        <p:spPr>
          <a:xfrm>
            <a:off x="1079837" y="9489410"/>
            <a:ext cx="5400000" cy="477054"/>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＊出力項目：「基本診療料」と「回数」を出力します。</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「基本診療料」を（別表</a:t>
            </a:r>
            <a:r>
              <a:rPr lang="en-US" altLang="ja-JP" sz="1100" dirty="0">
                <a:latin typeface="ＭＳ Ｐゴシック" panose="020B0600070205080204" pitchFamily="50" charset="-128"/>
                <a:ea typeface="ＭＳ Ｐゴシック" panose="020B0600070205080204" pitchFamily="50" charset="-128"/>
              </a:rPr>
              <a:t>01</a:t>
            </a:r>
            <a:r>
              <a:rPr lang="ja-JP" altLang="en-US" sz="1100" dirty="0">
                <a:latin typeface="ＭＳ Ｐゴシック" panose="020B0600070205080204" pitchFamily="50" charset="-128"/>
                <a:ea typeface="ＭＳ Ｐゴシック" panose="020B0600070205080204" pitchFamily="50" charset="-128"/>
              </a:rPr>
              <a:t>）を参照してください。</a:t>
            </a:r>
          </a:p>
        </p:txBody>
      </p:sp>
      <p:sp>
        <p:nvSpPr>
          <p:cNvPr id="25" name="사각형: 둥근 모서리 24">
            <a:extLst>
              <a:ext uri="{FF2B5EF4-FFF2-40B4-BE49-F238E27FC236}">
                <a16:creationId xmlns:a16="http://schemas.microsoft.com/office/drawing/2014/main" id="{2AA95623-BD25-90A6-8E30-50FF178A2099}"/>
              </a:ext>
            </a:extLst>
          </p:cNvPr>
          <p:cNvSpPr/>
          <p:nvPr/>
        </p:nvSpPr>
        <p:spPr>
          <a:xfrm>
            <a:off x="4480668" y="2065363"/>
            <a:ext cx="170579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22" name="テキスト ボックス 16">
            <a:extLst>
              <a:ext uri="{FF2B5EF4-FFF2-40B4-BE49-F238E27FC236}">
                <a16:creationId xmlns:a16="http://schemas.microsoft.com/office/drawing/2014/main" id="{B8AC3684-B142-310F-6C63-34A03D6EA09F}"/>
              </a:ext>
            </a:extLst>
          </p:cNvPr>
          <p:cNvSpPr txBox="1"/>
          <p:nvPr/>
        </p:nvSpPr>
        <p:spPr>
          <a:xfrm>
            <a:off x="1079837" y="2969885"/>
            <a:ext cx="5400000" cy="273921"/>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「リスト型」の印刷レイアウトです。</a:t>
            </a:r>
          </a:p>
        </p:txBody>
      </p:sp>
      <p:grpSp>
        <p:nvGrpSpPr>
          <p:cNvPr id="32" name="그룹 31">
            <a:extLst>
              <a:ext uri="{FF2B5EF4-FFF2-40B4-BE49-F238E27FC236}">
                <a16:creationId xmlns:a16="http://schemas.microsoft.com/office/drawing/2014/main" id="{6A5EB3DC-08AD-D80A-385B-73FB4F32FA7C}"/>
              </a:ext>
            </a:extLst>
          </p:cNvPr>
          <p:cNvGrpSpPr/>
          <p:nvPr/>
        </p:nvGrpSpPr>
        <p:grpSpPr>
          <a:xfrm>
            <a:off x="1079837" y="6825544"/>
            <a:ext cx="5572298" cy="2499942"/>
            <a:chOff x="1079837" y="6873306"/>
            <a:chExt cx="5572298" cy="2499942"/>
          </a:xfrm>
        </p:grpSpPr>
        <p:pic>
          <p:nvPicPr>
            <p:cNvPr id="26" name="그림 25">
              <a:extLst>
                <a:ext uri="{FF2B5EF4-FFF2-40B4-BE49-F238E27FC236}">
                  <a16:creationId xmlns:a16="http://schemas.microsoft.com/office/drawing/2014/main" id="{90EE8952-E637-8801-B8E8-86523E095F1F}"/>
                </a:ext>
              </a:extLst>
            </p:cNvPr>
            <p:cNvPicPr>
              <a:picLocks noChangeAspect="1"/>
            </p:cNvPicPr>
            <p:nvPr/>
          </p:nvPicPr>
          <p:blipFill>
            <a:blip r:embed="rId4"/>
            <a:stretch>
              <a:fillRect/>
            </a:stretch>
          </p:blipFill>
          <p:spPr>
            <a:xfrm>
              <a:off x="1079837" y="6873306"/>
              <a:ext cx="5572298" cy="2499942"/>
            </a:xfrm>
            <a:prstGeom prst="rect">
              <a:avLst/>
            </a:prstGeom>
          </p:spPr>
        </p:pic>
        <p:sp>
          <p:nvSpPr>
            <p:cNvPr id="27" name="사각형: 둥근 모서리 26">
              <a:extLst>
                <a:ext uri="{FF2B5EF4-FFF2-40B4-BE49-F238E27FC236}">
                  <a16:creationId xmlns:a16="http://schemas.microsoft.com/office/drawing/2014/main" id="{B83708A5-A01A-EDDF-C7F9-5D8BEA0345E1}"/>
                </a:ext>
              </a:extLst>
            </p:cNvPr>
            <p:cNvSpPr/>
            <p:nvPr/>
          </p:nvSpPr>
          <p:spPr>
            <a:xfrm>
              <a:off x="2847230" y="7296036"/>
              <a:ext cx="593162" cy="1654481"/>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grpSp>
      <p:sp>
        <p:nvSpPr>
          <p:cNvPr id="30" name="テキスト ボックス 16">
            <a:extLst>
              <a:ext uri="{FF2B5EF4-FFF2-40B4-BE49-F238E27FC236}">
                <a16:creationId xmlns:a16="http://schemas.microsoft.com/office/drawing/2014/main" id="{7C5AD32B-5D8D-2B7C-CC68-964DB38CF7E3}"/>
              </a:ext>
            </a:extLst>
          </p:cNvPr>
          <p:cNvSpPr txBox="1"/>
          <p:nvPr/>
        </p:nvSpPr>
        <p:spPr>
          <a:xfrm>
            <a:off x="1174303" y="6536191"/>
            <a:ext cx="5400000" cy="273921"/>
          </a:xfrm>
          <a:prstGeom prst="rect">
            <a:avLst/>
          </a:prstGeom>
          <a:noFill/>
        </p:spPr>
        <p:txBody>
          <a:bodyPr wrap="square">
            <a:spAutoFit/>
          </a:bodyPr>
          <a:lstStyle/>
          <a:p>
            <a:pPr>
              <a:lnSpc>
                <a:spcPct val="120000"/>
              </a:lnSpc>
            </a:pPr>
            <a:r>
              <a:rPr lang="ja-JP" altLang="en-US" sz="1100" dirty="0">
                <a:latin typeface="ＭＳ Ｐゴシック" panose="020B0600070205080204" pitchFamily="50" charset="-128"/>
                <a:ea typeface="ＭＳ Ｐゴシック" panose="020B0600070205080204" pitchFamily="50" charset="-128"/>
              </a:rPr>
              <a:t>「標題型」の印刷レイアウトです。</a:t>
            </a:r>
          </a:p>
        </p:txBody>
      </p:sp>
    </p:spTree>
    <p:extLst>
      <p:ext uri="{BB962C8B-B14F-4D97-AF65-F5344CB8AC3E}">
        <p14:creationId xmlns:p14="http://schemas.microsoft.com/office/powerpoint/2010/main" val="271120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8103885"/>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１．（病名タイプ）急性期、疑い病名の整理</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急性期病名あるいは疑い病名が２ヶ月以上続いたレセプトを抽出します。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２．（病名タイプ）病名が多いレセプトの整理</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病名の数が一定数以上、初期状態では８個以上のレセプトを抽出します。</a:t>
            </a: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３．（コメントタイプ）  時間外、深夜、休日加算のコメント漏れ</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再診の時間外、深夜、休日加算を算定しているのにコメントがないレセプトを抽出します。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４．（コメントタイプ）  内視鏡前検査のコメント漏れ</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内視鏡検査の前に感染症の血液検査を行い、それに対する「内視鏡前検査」というコメントがないレセプトを抽出します。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５．ワープロ病名（コーディング方式提供ルール）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ワープロ病名（未コード化傷病名）を含むレセプトを抽出します。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６．同一病名の重複（コーディング方式提供ルール）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同一レセプト内に同一の傷病名が存在するレセプトを抽出します。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７．外来管理加算の請求漏れ（コーディング方式提供ルール）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外来管理加算が算定可能なのに算定されていないレセプトを抽出します。</a:t>
            </a:r>
          </a:p>
          <a:p>
            <a:pPr>
              <a:lnSpc>
                <a:spcPct val="125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レセプトからだけからは判断できない未算定（例えば、他医療機関に入院している患者の外来受診等）を含みます。以下同。</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８．特定疾患処方管理加算の請求漏れ（コーディング方式提供ルール）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特定疾患処方管理加算が算定可能なのに算定されていないレセプトを抽出します。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９．特定疾患療養管理料の請求漏れ（コーディング方式提供ルール）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特定疾患療養管理料が算定可能なのに算定されていないレセプトを抽出します。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１０．地域包括診療加算の請求漏れ（コーディング方式提供ルール）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地域包括診療加算が算定可能なのに算定されていないレセプトを抽出します。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１１．  向精神薬の多剤投与（コーディング方式提供ルール）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向精神薬の多剤投与に該当するレセプトを抽出します。</a:t>
            </a: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１２．疑い病名で転帰がない患者を抽出（コーディング方式提供ルール）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疑い病名で診療開始日に転帰がない患者を抽出します。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784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1967590"/>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「レセプト抽出」 </a:t>
            </a:r>
            <a:r>
              <a:rPr lang="en-US" altLang="ja-JP" sz="1100" dirty="0">
                <a:latin typeface="ＭＳ Ｐゴシック" panose="020B0600070205080204" pitchFamily="50" charset="-128"/>
                <a:ea typeface="ＭＳ Ｐゴシック" panose="020B0600070205080204" pitchFamily="50" charset="-128"/>
              </a:rPr>
              <a:t>&gt; </a:t>
            </a:r>
            <a:r>
              <a:rPr lang="ja-JP" altLang="en-US" sz="1100" dirty="0">
                <a:latin typeface="ＭＳ Ｐゴシック" panose="020B0600070205080204" pitchFamily="50" charset="-128"/>
                <a:ea typeface="ＭＳ Ｐゴシック" panose="020B0600070205080204" pitchFamily="50" charset="-128"/>
              </a:rPr>
              <a:t>「抽出ルール管理」で抽出ルールをダブルクリックすると、抽出ルールの詳細が表示されます。</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又は、「レセプト抽出」の左の抽出ルールをダブルクリックすると、抽出ルールの詳細が表示されます。</a:t>
            </a: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１．（病名タイプ）急性期、疑い病名の整理</a:t>
            </a:r>
            <a:r>
              <a:rPr lang="ja-JP" altLang="en-US" sz="1100" dirty="0">
                <a:latin typeface="ＭＳ Ｐゴシック" panose="020B0600070205080204" pitchFamily="50" charset="-128"/>
                <a:ea typeface="ＭＳ Ｐゴシック" panose="020B0600070205080204" pitchFamily="50" charset="-128"/>
              </a:rPr>
              <a:t>をダブルクリックした画面です。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（急性期病名あるいは疑い病名が２ヶ月以上続いたレセプトを抽出します。）</a:t>
            </a: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左上に「変更モード」と表示されているルールは設定を変更することができます。 </a:t>
            </a:r>
            <a:endParaRPr lang="en-US" altLang="ja-JP" sz="11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pic>
        <p:nvPicPr>
          <p:cNvPr id="6" name="그림 5">
            <a:extLst>
              <a:ext uri="{FF2B5EF4-FFF2-40B4-BE49-F238E27FC236}">
                <a16:creationId xmlns:a16="http://schemas.microsoft.com/office/drawing/2014/main" id="{477F63B4-E2C2-8B16-4125-D19A08A9426F}"/>
              </a:ext>
            </a:extLst>
          </p:cNvPr>
          <p:cNvPicPr>
            <a:picLocks noChangeAspect="1"/>
          </p:cNvPicPr>
          <p:nvPr/>
        </p:nvPicPr>
        <p:blipFill>
          <a:blip r:embed="rId2"/>
          <a:stretch>
            <a:fillRect/>
          </a:stretch>
        </p:blipFill>
        <p:spPr>
          <a:xfrm>
            <a:off x="1085116" y="3719186"/>
            <a:ext cx="5394884" cy="3491139"/>
          </a:xfrm>
          <a:prstGeom prst="rect">
            <a:avLst/>
          </a:prstGeom>
        </p:spPr>
      </p:pic>
      <p:sp>
        <p:nvSpPr>
          <p:cNvPr id="8" name="テキスト ボックス 4">
            <a:extLst>
              <a:ext uri="{FF2B5EF4-FFF2-40B4-BE49-F238E27FC236}">
                <a16:creationId xmlns:a16="http://schemas.microsoft.com/office/drawing/2014/main" id="{1F2C1024-A5D0-D1C1-0A8E-C75CAE39F57E}"/>
              </a:ext>
            </a:extLst>
          </p:cNvPr>
          <p:cNvSpPr txBox="1"/>
          <p:nvPr/>
        </p:nvSpPr>
        <p:spPr>
          <a:xfrm>
            <a:off x="994613" y="7400031"/>
            <a:ext cx="5682633" cy="2179186"/>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　急性期文字列」を選択し、</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「項目追加」をクリックすると急性期文字列を追加することができます。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＊抽出対象の、「急性期文字列」 を含み（</a:t>
            </a:r>
            <a:r>
              <a:rPr lang="ja-JP" altLang="en-US" sz="1100" dirty="0">
                <a:solidFill>
                  <a:srgbClr val="FF0000"/>
                </a:solidFill>
                <a:latin typeface="ＭＳ Ｐゴシック" panose="020B0600070205080204" pitchFamily="50" charset="-128"/>
                <a:ea typeface="ＭＳ Ｐゴシック" panose="020B0600070205080204" pitchFamily="50" charset="-128"/>
              </a:rPr>
              <a:t>有</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「除外文字列」 を含まない病名」（</a:t>
            </a:r>
            <a:r>
              <a:rPr lang="ja-JP" altLang="en-US" sz="1100" dirty="0">
                <a:solidFill>
                  <a:srgbClr val="FF0000"/>
                </a:solidFill>
                <a:latin typeface="ＭＳ Ｐゴシック" panose="020B0600070205080204" pitchFamily="50" charset="-128"/>
                <a:ea typeface="ＭＳ Ｐゴシック" panose="020B0600070205080204" pitchFamily="50" charset="-128"/>
              </a:rPr>
              <a:t>無</a:t>
            </a:r>
            <a:r>
              <a:rPr lang="ja-JP" altLang="en-US" sz="1100" dirty="0">
                <a:latin typeface="ＭＳ Ｐゴシック" panose="020B0600070205080204" pitchFamily="50" charset="-128"/>
                <a:ea typeface="ＭＳ Ｐゴシック" panose="020B0600070205080204" pitchFamily="50" charset="-128"/>
              </a:rPr>
              <a:t>）の意味は、個々の病名についての判定です。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＊（転帰を含む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：チェックすると「転帰」が既に付けている病名も含めて抽出します。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＊（主病名のみ）：チェックすると「主病名」で抽出します。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en-US" altLang="ja-JP" sz="1100" dirty="0">
                <a:latin typeface="ＭＳ Ｐゴシック" panose="020B0600070205080204" pitchFamily="50" charset="-128"/>
                <a:ea typeface="ＭＳ Ｐゴシック" panose="020B0600070205080204" pitchFamily="50" charset="-128"/>
              </a:rPr>
              <a:t> </a:t>
            </a:r>
          </a:p>
        </p:txBody>
      </p:sp>
      <p:sp>
        <p:nvSpPr>
          <p:cNvPr id="10" name="직사각형 9">
            <a:extLst>
              <a:ext uri="{FF2B5EF4-FFF2-40B4-BE49-F238E27FC236}">
                <a16:creationId xmlns:a16="http://schemas.microsoft.com/office/drawing/2014/main" id="{C3BEAEA3-CE3E-58BF-2431-82806D330016}"/>
              </a:ext>
            </a:extLst>
          </p:cNvPr>
          <p:cNvSpPr/>
          <p:nvPr/>
        </p:nvSpPr>
        <p:spPr>
          <a:xfrm>
            <a:off x="1249624" y="4112281"/>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1" name="직사각형 10">
            <a:extLst>
              <a:ext uri="{FF2B5EF4-FFF2-40B4-BE49-F238E27FC236}">
                <a16:creationId xmlns:a16="http://schemas.microsoft.com/office/drawing/2014/main" id="{CD88044A-6BCE-D895-D2F1-4E73F2F6B39F}"/>
              </a:ext>
            </a:extLst>
          </p:cNvPr>
          <p:cNvSpPr/>
          <p:nvPr/>
        </p:nvSpPr>
        <p:spPr>
          <a:xfrm>
            <a:off x="5240375" y="4112281"/>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2" name="직사각형 11">
            <a:extLst>
              <a:ext uri="{FF2B5EF4-FFF2-40B4-BE49-F238E27FC236}">
                <a16:creationId xmlns:a16="http://schemas.microsoft.com/office/drawing/2014/main" id="{5586BDE0-6008-ADE4-93D7-7FDD887F3C6A}"/>
              </a:ext>
            </a:extLst>
          </p:cNvPr>
          <p:cNvSpPr/>
          <p:nvPr/>
        </p:nvSpPr>
        <p:spPr>
          <a:xfrm>
            <a:off x="1249622" y="5508751"/>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14" name="직선 화살표 연결선 13">
            <a:extLst>
              <a:ext uri="{FF2B5EF4-FFF2-40B4-BE49-F238E27FC236}">
                <a16:creationId xmlns:a16="http://schemas.microsoft.com/office/drawing/2014/main" id="{5989ECE2-D0D4-A74D-BA37-C781E002747E}"/>
              </a:ext>
            </a:extLst>
          </p:cNvPr>
          <p:cNvCxnSpPr>
            <a:cxnSpLocks/>
          </p:cNvCxnSpPr>
          <p:nvPr/>
        </p:nvCxnSpPr>
        <p:spPr>
          <a:xfrm>
            <a:off x="3859617" y="4565637"/>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2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B6FAABC8-1455-290A-A580-53949C77DFEE}"/>
              </a:ext>
            </a:extLst>
          </p:cNvPr>
          <p:cNvPicPr>
            <a:picLocks noChangeAspect="1"/>
          </p:cNvPicPr>
          <p:nvPr/>
        </p:nvPicPr>
        <p:blipFill>
          <a:blip r:embed="rId2"/>
          <a:stretch>
            <a:fillRect/>
          </a:stretch>
        </p:blipFill>
        <p:spPr>
          <a:xfrm>
            <a:off x="1080000" y="2948878"/>
            <a:ext cx="5586442" cy="362204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1121204"/>
          </a:xfrm>
          <a:prstGeom prst="rect">
            <a:avLst/>
          </a:prstGeom>
          <a:noFill/>
        </p:spPr>
        <p:txBody>
          <a:bodyPr wrap="square">
            <a:spAutoFit/>
          </a:bodyPr>
          <a:lstStyle/>
          <a:p>
            <a:pPr>
              <a:lnSpc>
                <a:spcPct val="125000"/>
              </a:lnSpc>
            </a:pPr>
            <a:r>
              <a:rPr lang="ja-JP" altLang="en-US" sz="1100" b="1" dirty="0">
                <a:latin typeface="ＭＳ Ｐゴシック" panose="020B0600070205080204" pitchFamily="50" charset="-128"/>
                <a:ea typeface="ＭＳ Ｐゴシック" panose="020B0600070205080204" pitchFamily="50" charset="-128"/>
              </a:rPr>
              <a:t>２．（病名タイプ）病名が多いレセプトの整理</a:t>
            </a:r>
            <a:r>
              <a:rPr lang="ja-JP" altLang="en-US" sz="1100" dirty="0">
                <a:latin typeface="ＭＳ Ｐゴシック" panose="020B0600070205080204" pitchFamily="50" charset="-128"/>
                <a:ea typeface="ＭＳ Ｐゴシック" panose="020B0600070205080204" pitchFamily="50" charset="-128"/>
              </a:rPr>
              <a:t>をダブルクリックした画面です。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病名の数が一定数以上、初期状態では８個以上のレセプトを抽出します。</a:t>
            </a:r>
          </a:p>
          <a:p>
            <a:pPr>
              <a:lnSpc>
                <a:spcPct val="125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病名１の指定件数の「</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」から「</a:t>
            </a:r>
            <a:r>
              <a:rPr lang="en-US" altLang="ja-JP" sz="1100" dirty="0">
                <a:latin typeface="ＭＳ Ｐゴシック" panose="020B0600070205080204" pitchFamily="50" charset="-128"/>
                <a:ea typeface="ＭＳ Ｐゴシック" panose="020B0600070205080204" pitchFamily="50" charset="-128"/>
              </a:rPr>
              <a:t>14</a:t>
            </a:r>
            <a:r>
              <a:rPr lang="ja-JP" altLang="en-US" sz="1100" dirty="0">
                <a:latin typeface="ＭＳ Ｐゴシック" panose="020B0600070205080204" pitchFamily="50" charset="-128"/>
                <a:ea typeface="ＭＳ Ｐゴシック" panose="020B0600070205080204" pitchFamily="50" charset="-128"/>
              </a:rPr>
              <a:t>」に変更し、［条件登録］をクリックすると、病名の数が</a:t>
            </a:r>
            <a:r>
              <a:rPr lang="en-US" altLang="ja-JP" sz="1100" dirty="0">
                <a:latin typeface="ＭＳ Ｐゴシック" panose="020B0600070205080204" pitchFamily="50" charset="-128"/>
                <a:ea typeface="ＭＳ Ｐゴシック" panose="020B0600070205080204" pitchFamily="50" charset="-128"/>
              </a:rPr>
              <a:t>14</a:t>
            </a:r>
            <a:r>
              <a:rPr lang="ja-JP" altLang="en-US" sz="1100" dirty="0">
                <a:latin typeface="ＭＳ Ｐゴシック" panose="020B0600070205080204" pitchFamily="50" charset="-128"/>
                <a:ea typeface="ＭＳ Ｐゴシック" panose="020B0600070205080204" pitchFamily="50" charset="-128"/>
              </a:rPr>
              <a:t>個以上のレセプトと抽出するように変更されます。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8" name="テキスト ボックス 4">
            <a:extLst>
              <a:ext uri="{FF2B5EF4-FFF2-40B4-BE49-F238E27FC236}">
                <a16:creationId xmlns:a16="http://schemas.microsoft.com/office/drawing/2014/main" id="{1F2C1024-A5D0-D1C1-0A8E-C75CAE39F57E}"/>
              </a:ext>
            </a:extLst>
          </p:cNvPr>
          <p:cNvSpPr txBox="1"/>
          <p:nvPr/>
        </p:nvSpPr>
        <p:spPr>
          <a:xfrm>
            <a:off x="1031904" y="6769795"/>
            <a:ext cx="5682633" cy="698012"/>
          </a:xfrm>
          <a:prstGeom prst="rect">
            <a:avLst/>
          </a:prstGeom>
          <a:noFill/>
        </p:spPr>
        <p:txBody>
          <a:bodyPr wrap="square">
            <a:spAutoFit/>
          </a:bodyPr>
          <a:lstStyle/>
          <a:p>
            <a:pPr>
              <a:lnSpc>
                <a:spcPct val="125000"/>
              </a:lnSpc>
            </a:pPr>
            <a:r>
              <a:rPr lang="ja-JP" altLang="en-US" sz="1100" dirty="0">
                <a:latin typeface="ＭＳ Ｐゴシック" panose="020B0600070205080204" pitchFamily="50" charset="-128"/>
                <a:ea typeface="ＭＳ Ｐゴシック" panose="020B0600070205080204" pitchFamily="50" charset="-128"/>
              </a:rPr>
              <a:t>＊（転帰を含む</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：チェックすると「転帰」が既に付けている病名も含めて抽出します。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latin typeface="ＭＳ Ｐゴシック" panose="020B0600070205080204" pitchFamily="50" charset="-128"/>
                <a:ea typeface="ＭＳ Ｐゴシック" panose="020B0600070205080204" pitchFamily="50" charset="-128"/>
              </a:rPr>
              <a:t>＊ 「病名２」 </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err="1">
                <a:latin typeface="ＭＳ Ｐゴシック" panose="020B0600070205080204" pitchFamily="50" charset="-128"/>
                <a:ea typeface="ＭＳ Ｐゴシック" panose="020B0600070205080204" pitchFamily="50" charset="-128"/>
              </a:rPr>
              <a:t>G002</a:t>
            </a:r>
            <a:r>
              <a:rPr lang="ja-JP" altLang="en-US" sz="1100" dirty="0">
                <a:latin typeface="ＭＳ Ｐゴシック" panose="020B0600070205080204" pitchFamily="50" charset="-128"/>
                <a:ea typeface="ＭＳ Ｐゴシック" panose="020B0600070205080204" pitchFamily="50" charset="-128"/>
              </a:rPr>
              <a:t>がないので、「病名</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」の指定件数条件に該当するレセプトのみ抽出します。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12" name="직사각형 11">
            <a:extLst>
              <a:ext uri="{FF2B5EF4-FFF2-40B4-BE49-F238E27FC236}">
                <a16:creationId xmlns:a16="http://schemas.microsoft.com/office/drawing/2014/main" id="{5586BDE0-6008-ADE4-93D7-7FDD887F3C6A}"/>
              </a:ext>
            </a:extLst>
          </p:cNvPr>
          <p:cNvSpPr/>
          <p:nvPr/>
        </p:nvSpPr>
        <p:spPr>
          <a:xfrm>
            <a:off x="1125002" y="4383622"/>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14" name="직선 화살표 연결선 13">
            <a:extLst>
              <a:ext uri="{FF2B5EF4-FFF2-40B4-BE49-F238E27FC236}">
                <a16:creationId xmlns:a16="http://schemas.microsoft.com/office/drawing/2014/main" id="{5989ECE2-D0D4-A74D-BA37-C781E002747E}"/>
              </a:ext>
            </a:extLst>
          </p:cNvPr>
          <p:cNvCxnSpPr>
            <a:cxnSpLocks/>
          </p:cNvCxnSpPr>
          <p:nvPr/>
        </p:nvCxnSpPr>
        <p:spPr>
          <a:xfrm>
            <a:off x="3873221" y="4501836"/>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사각형: 둥근 모서리 8">
            <a:extLst>
              <a:ext uri="{FF2B5EF4-FFF2-40B4-BE49-F238E27FC236}">
                <a16:creationId xmlns:a16="http://schemas.microsoft.com/office/drawing/2014/main" id="{BC90F637-0EC4-AFB4-5D6B-5A8D4CB25BFB}"/>
              </a:ext>
            </a:extLst>
          </p:cNvPr>
          <p:cNvSpPr/>
          <p:nvPr/>
        </p:nvSpPr>
        <p:spPr>
          <a:xfrm>
            <a:off x="4181564" y="4237345"/>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15" name="그림 14">
            <a:extLst>
              <a:ext uri="{FF2B5EF4-FFF2-40B4-BE49-F238E27FC236}">
                <a16:creationId xmlns:a16="http://schemas.microsoft.com/office/drawing/2014/main" id="{147C28D0-F570-8197-67AD-8345B945D1C9}"/>
              </a:ext>
            </a:extLst>
          </p:cNvPr>
          <p:cNvPicPr>
            <a:picLocks noChangeAspect="1"/>
          </p:cNvPicPr>
          <p:nvPr/>
        </p:nvPicPr>
        <p:blipFill>
          <a:blip r:embed="rId3"/>
          <a:stretch>
            <a:fillRect/>
          </a:stretch>
        </p:blipFill>
        <p:spPr>
          <a:xfrm>
            <a:off x="4425158" y="4488444"/>
            <a:ext cx="1047896" cy="352474"/>
          </a:xfrm>
          <a:prstGeom prst="rect">
            <a:avLst/>
          </a:prstGeom>
        </p:spPr>
      </p:pic>
      <p:pic>
        <p:nvPicPr>
          <p:cNvPr id="17" name="그림 16">
            <a:extLst>
              <a:ext uri="{FF2B5EF4-FFF2-40B4-BE49-F238E27FC236}">
                <a16:creationId xmlns:a16="http://schemas.microsoft.com/office/drawing/2014/main" id="{3A55D250-F5F7-E8F1-6294-D21487AFFAAB}"/>
              </a:ext>
            </a:extLst>
          </p:cNvPr>
          <p:cNvPicPr>
            <a:picLocks noChangeAspect="1"/>
          </p:cNvPicPr>
          <p:nvPr/>
        </p:nvPicPr>
        <p:blipFill>
          <a:blip r:embed="rId4"/>
          <a:stretch>
            <a:fillRect/>
          </a:stretch>
        </p:blipFill>
        <p:spPr>
          <a:xfrm>
            <a:off x="5781397" y="4488444"/>
            <a:ext cx="1092669" cy="352474"/>
          </a:xfrm>
          <a:prstGeom prst="rect">
            <a:avLst/>
          </a:prstGeom>
        </p:spPr>
      </p:pic>
      <p:cxnSp>
        <p:nvCxnSpPr>
          <p:cNvPr id="30" name="직선 화살표 연결선 29">
            <a:extLst>
              <a:ext uri="{FF2B5EF4-FFF2-40B4-BE49-F238E27FC236}">
                <a16:creationId xmlns:a16="http://schemas.microsoft.com/office/drawing/2014/main" id="{43E0D36F-B545-88AB-961D-98D087BB3DEA}"/>
              </a:ext>
            </a:extLst>
          </p:cNvPr>
          <p:cNvCxnSpPr/>
          <p:nvPr/>
        </p:nvCxnSpPr>
        <p:spPr>
          <a:xfrm>
            <a:off x="5473054" y="4678326"/>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그림 31">
            <a:extLst>
              <a:ext uri="{FF2B5EF4-FFF2-40B4-BE49-F238E27FC236}">
                <a16:creationId xmlns:a16="http://schemas.microsoft.com/office/drawing/2014/main" id="{16D06793-CFC0-3BEE-EEA1-D53C94D08B23}"/>
              </a:ext>
            </a:extLst>
          </p:cNvPr>
          <p:cNvPicPr>
            <a:picLocks noChangeAspect="1"/>
          </p:cNvPicPr>
          <p:nvPr/>
        </p:nvPicPr>
        <p:blipFill>
          <a:blip r:embed="rId5"/>
          <a:stretch>
            <a:fillRect/>
          </a:stretch>
        </p:blipFill>
        <p:spPr>
          <a:xfrm>
            <a:off x="3948042" y="5596050"/>
            <a:ext cx="2981741" cy="514422"/>
          </a:xfrm>
          <a:prstGeom prst="rect">
            <a:avLst/>
          </a:prstGeom>
        </p:spPr>
      </p:pic>
      <p:cxnSp>
        <p:nvCxnSpPr>
          <p:cNvPr id="33" name="직선 화살표 연결선 32">
            <a:extLst>
              <a:ext uri="{FF2B5EF4-FFF2-40B4-BE49-F238E27FC236}">
                <a16:creationId xmlns:a16="http://schemas.microsoft.com/office/drawing/2014/main" id="{60A1DDF2-15D5-2228-8788-92A14AFE4CC2}"/>
              </a:ext>
            </a:extLst>
          </p:cNvPr>
          <p:cNvCxnSpPr>
            <a:cxnSpLocks/>
            <a:stCxn id="9" idx="2"/>
          </p:cNvCxnSpPr>
          <p:nvPr/>
        </p:nvCxnSpPr>
        <p:spPr>
          <a:xfrm>
            <a:off x="5555674" y="5100021"/>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1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81A012A6-E61B-894B-F57E-E32483D96E5D}"/>
              </a:ext>
            </a:extLst>
          </p:cNvPr>
          <p:cNvPicPr>
            <a:picLocks noChangeAspect="1"/>
          </p:cNvPicPr>
          <p:nvPr/>
        </p:nvPicPr>
        <p:blipFill>
          <a:blip r:embed="rId2"/>
          <a:stretch>
            <a:fillRect/>
          </a:stretch>
        </p:blipFill>
        <p:spPr>
          <a:xfrm>
            <a:off x="1064561" y="2306501"/>
            <a:ext cx="5394559" cy="3554730"/>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486415"/>
          </a:xfrm>
          <a:prstGeom prst="rect">
            <a:avLst/>
          </a:prstGeom>
          <a:noFill/>
        </p:spPr>
        <p:txBody>
          <a:bodyPr wrap="square">
            <a:spAutoFit/>
          </a:bodyPr>
          <a:lstStyle/>
          <a:p>
            <a:pPr>
              <a:lnSpc>
                <a:spcPct val="125000"/>
              </a:lnSpc>
            </a:pPr>
            <a:r>
              <a:rPr lang="ja-JP" altLang="en-US" sz="1100" b="1" dirty="0">
                <a:latin typeface="ＭＳ Ｐゴシック" panose="020B0600070205080204" pitchFamily="50" charset="-128"/>
                <a:ea typeface="ＭＳ Ｐゴシック" panose="020B0600070205080204" pitchFamily="50" charset="-128"/>
              </a:rPr>
              <a:t>３．（コメントタイプ）  時間外、深夜、休日加算のコメント漏れ</a:t>
            </a: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再診の時間外、深夜、休日加算を算定しているのにコメントがないレセプトを抽出します。</a:t>
            </a:r>
            <a:endParaRPr lang="en-US" altLang="ja-JP" sz="1100" b="1"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2" name="직사각형 11">
            <a:extLst>
              <a:ext uri="{FF2B5EF4-FFF2-40B4-BE49-F238E27FC236}">
                <a16:creationId xmlns:a16="http://schemas.microsoft.com/office/drawing/2014/main" id="{5586BDE0-6008-ADE4-93D7-7FDD887F3C6A}"/>
              </a:ext>
            </a:extLst>
          </p:cNvPr>
          <p:cNvSpPr/>
          <p:nvPr/>
        </p:nvSpPr>
        <p:spPr>
          <a:xfrm>
            <a:off x="1109562" y="3868688"/>
            <a:ext cx="2748219" cy="42663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3" name="직사각형 12">
            <a:extLst>
              <a:ext uri="{FF2B5EF4-FFF2-40B4-BE49-F238E27FC236}">
                <a16:creationId xmlns:a16="http://schemas.microsoft.com/office/drawing/2014/main" id="{60092532-F098-C43C-7818-C86FDD57F8F7}"/>
              </a:ext>
            </a:extLst>
          </p:cNvPr>
          <p:cNvSpPr/>
          <p:nvPr/>
        </p:nvSpPr>
        <p:spPr>
          <a:xfrm>
            <a:off x="5332738" y="2490173"/>
            <a:ext cx="963443" cy="27405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16" name="TextBox 15">
            <a:extLst>
              <a:ext uri="{FF2B5EF4-FFF2-40B4-BE49-F238E27FC236}">
                <a16:creationId xmlns:a16="http://schemas.microsoft.com/office/drawing/2014/main" id="{E4894F24-26A8-8269-4E3F-EF4A3FA6BF23}"/>
              </a:ext>
            </a:extLst>
          </p:cNvPr>
          <p:cNvSpPr txBox="1"/>
          <p:nvPr/>
        </p:nvSpPr>
        <p:spPr>
          <a:xfrm>
            <a:off x="3553029" y="3638311"/>
            <a:ext cx="364202" cy="307777"/>
          </a:xfrm>
          <a:prstGeom prst="rect">
            <a:avLst/>
          </a:prstGeom>
          <a:noFill/>
        </p:spPr>
        <p:txBody>
          <a:bodyPr wrap="none" rtlCol="0">
            <a:spAutoFit/>
          </a:bodyPr>
          <a:lstStyle/>
          <a:p>
            <a:pPr algn="l"/>
            <a:r>
              <a:rPr kumimoji="1" lang="ko-KR" altLang="en-US" sz="1400" dirty="0">
                <a:solidFill>
                  <a:srgbClr val="FF0000"/>
                </a:solidFill>
                <a:latin typeface="ＭＳ Ｐゴシック" panose="020B0600070205080204" pitchFamily="50" charset="-128"/>
              </a:rPr>
              <a:t>①</a:t>
            </a:r>
          </a:p>
        </p:txBody>
      </p:sp>
      <p:sp>
        <p:nvSpPr>
          <p:cNvPr id="18" name="사각형: 둥근 모서리 17">
            <a:extLst>
              <a:ext uri="{FF2B5EF4-FFF2-40B4-BE49-F238E27FC236}">
                <a16:creationId xmlns:a16="http://schemas.microsoft.com/office/drawing/2014/main" id="{7B81AB02-8DF3-3F79-4ACE-010A72953FD9}"/>
              </a:ext>
            </a:extLst>
          </p:cNvPr>
          <p:cNvSpPr/>
          <p:nvPr/>
        </p:nvSpPr>
        <p:spPr>
          <a:xfrm>
            <a:off x="3952850" y="3899921"/>
            <a:ext cx="2825916" cy="576151"/>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pic>
        <p:nvPicPr>
          <p:cNvPr id="20" name="그림 19">
            <a:extLst>
              <a:ext uri="{FF2B5EF4-FFF2-40B4-BE49-F238E27FC236}">
                <a16:creationId xmlns:a16="http://schemas.microsoft.com/office/drawing/2014/main" id="{F4FC6646-0A18-C4BF-F4F6-9F468070EDA3}"/>
              </a:ext>
            </a:extLst>
          </p:cNvPr>
          <p:cNvPicPr>
            <a:picLocks noChangeAspect="1"/>
          </p:cNvPicPr>
          <p:nvPr/>
        </p:nvPicPr>
        <p:blipFill>
          <a:blip r:embed="rId3"/>
          <a:stretch>
            <a:fillRect/>
          </a:stretch>
        </p:blipFill>
        <p:spPr>
          <a:xfrm>
            <a:off x="4102717" y="4076283"/>
            <a:ext cx="1816948" cy="241366"/>
          </a:xfrm>
          <a:prstGeom prst="rect">
            <a:avLst/>
          </a:prstGeom>
        </p:spPr>
      </p:pic>
      <p:pic>
        <p:nvPicPr>
          <p:cNvPr id="22" name="그림 21">
            <a:extLst>
              <a:ext uri="{FF2B5EF4-FFF2-40B4-BE49-F238E27FC236}">
                <a16:creationId xmlns:a16="http://schemas.microsoft.com/office/drawing/2014/main" id="{28F0F67F-C00E-B1C6-D215-85B735E004B2}"/>
              </a:ext>
            </a:extLst>
          </p:cNvPr>
          <p:cNvPicPr>
            <a:picLocks noChangeAspect="1"/>
          </p:cNvPicPr>
          <p:nvPr/>
        </p:nvPicPr>
        <p:blipFill>
          <a:blip r:embed="rId4"/>
          <a:stretch>
            <a:fillRect/>
          </a:stretch>
        </p:blipFill>
        <p:spPr>
          <a:xfrm>
            <a:off x="3952850" y="5108738"/>
            <a:ext cx="2498921" cy="397917"/>
          </a:xfrm>
          <a:prstGeom prst="rect">
            <a:avLst/>
          </a:prstGeom>
        </p:spPr>
      </p:pic>
      <p:cxnSp>
        <p:nvCxnSpPr>
          <p:cNvPr id="23" name="직선 화살표 연결선 22">
            <a:extLst>
              <a:ext uri="{FF2B5EF4-FFF2-40B4-BE49-F238E27FC236}">
                <a16:creationId xmlns:a16="http://schemas.microsoft.com/office/drawing/2014/main" id="{90A6E64C-B744-E343-796D-21AFC788A434}"/>
              </a:ext>
            </a:extLst>
          </p:cNvPr>
          <p:cNvCxnSpPr>
            <a:cxnSpLocks/>
          </p:cNvCxnSpPr>
          <p:nvPr/>
        </p:nvCxnSpPr>
        <p:spPr>
          <a:xfrm>
            <a:off x="3244685" y="4182624"/>
            <a:ext cx="70816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C7D85658-9635-1562-F716-C15CE9DCC3AE}"/>
              </a:ext>
            </a:extLst>
          </p:cNvPr>
          <p:cNvCxnSpPr>
            <a:cxnSpLocks/>
            <a:endCxn id="22" idx="0"/>
          </p:cNvCxnSpPr>
          <p:nvPr/>
        </p:nvCxnSpPr>
        <p:spPr>
          <a:xfrm flipH="1">
            <a:off x="5202311" y="4494011"/>
            <a:ext cx="11722" cy="614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그림 30">
            <a:extLst>
              <a:ext uri="{FF2B5EF4-FFF2-40B4-BE49-F238E27FC236}">
                <a16:creationId xmlns:a16="http://schemas.microsoft.com/office/drawing/2014/main" id="{26DC102C-832B-4012-5595-6C1E0DFD7622}"/>
              </a:ext>
            </a:extLst>
          </p:cNvPr>
          <p:cNvPicPr>
            <a:picLocks noChangeAspect="1"/>
          </p:cNvPicPr>
          <p:nvPr/>
        </p:nvPicPr>
        <p:blipFill>
          <a:blip r:embed="rId5"/>
          <a:stretch>
            <a:fillRect/>
          </a:stretch>
        </p:blipFill>
        <p:spPr>
          <a:xfrm>
            <a:off x="1064561" y="6807083"/>
            <a:ext cx="5354839" cy="2814139"/>
          </a:xfrm>
          <a:prstGeom prst="rect">
            <a:avLst/>
          </a:prstGeom>
        </p:spPr>
      </p:pic>
      <p:sp>
        <p:nvSpPr>
          <p:cNvPr id="34" name="テキスト ボックス 4">
            <a:extLst>
              <a:ext uri="{FF2B5EF4-FFF2-40B4-BE49-F238E27FC236}">
                <a16:creationId xmlns:a16="http://schemas.microsoft.com/office/drawing/2014/main" id="{4F449AC7-06FB-B964-40BC-7FDAC4FF6D49}"/>
              </a:ext>
            </a:extLst>
          </p:cNvPr>
          <p:cNvSpPr txBox="1"/>
          <p:nvPr/>
        </p:nvSpPr>
        <p:spPr>
          <a:xfrm>
            <a:off x="1039880" y="5873233"/>
            <a:ext cx="5394559" cy="909608"/>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 コメント対象 </a:t>
            </a:r>
            <a:r>
              <a:rPr lang="en-US" altLang="ja-JP" sz="1100" dirty="0">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G001</a:t>
            </a:r>
            <a:r>
              <a:rPr lang="en-US" altLang="ja-JP" sz="1100" dirty="0">
                <a:latin typeface="ＭＳ Ｐゴシック" panose="020B0600070205080204" pitchFamily="50" charset="-128"/>
                <a:ea typeface="ＭＳ Ｐゴシック" panose="020B0600070205080204" pitchFamily="50" charset="-128"/>
              </a:rPr>
              <a:t>)   </a:t>
            </a:r>
          </a:p>
          <a:p>
            <a:pPr>
              <a:lnSpc>
                <a:spcPct val="125000"/>
              </a:lnSpc>
            </a:pP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デフォルト</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対象項目として</a:t>
            </a:r>
            <a:r>
              <a:rPr lang="en-US" altLang="ja-JP" sz="1100" dirty="0">
                <a:latin typeface="ＭＳ Ｐゴシック" panose="020B0600070205080204" pitchFamily="50" charset="-128"/>
                <a:ea typeface="ＭＳ Ｐゴシック" panose="020B0600070205080204" pitchFamily="50" charset="-128"/>
              </a:rPr>
              <a:t>49</a:t>
            </a:r>
            <a:r>
              <a:rPr lang="ja-JP" altLang="en-US" sz="1100" dirty="0">
                <a:latin typeface="ＭＳ Ｐゴシック" panose="020B0600070205080204" pitchFamily="50" charset="-128"/>
                <a:ea typeface="ＭＳ Ｐゴシック" panose="020B0600070205080204" pitchFamily="50" charset="-128"/>
              </a:rPr>
              <a:t>個が設定されています。</a:t>
            </a:r>
          </a:p>
          <a:p>
            <a:pPr>
              <a:lnSpc>
                <a:spcPct val="125000"/>
              </a:lnSpc>
            </a:pP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診療行為を「項目追加」や「項目削除」を通じて追加</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削除することができます。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同一算定日に「病名が無い（転帰除外）」を除去することができます。 </a:t>
            </a:r>
          </a:p>
        </p:txBody>
      </p:sp>
      <p:sp>
        <p:nvSpPr>
          <p:cNvPr id="35" name="직사각형 34">
            <a:extLst>
              <a:ext uri="{FF2B5EF4-FFF2-40B4-BE49-F238E27FC236}">
                <a16:creationId xmlns:a16="http://schemas.microsoft.com/office/drawing/2014/main" id="{171B7D5F-2E82-5CC7-E444-7FDE5B6D08C8}"/>
              </a:ext>
            </a:extLst>
          </p:cNvPr>
          <p:cNvSpPr/>
          <p:nvPr/>
        </p:nvSpPr>
        <p:spPr>
          <a:xfrm>
            <a:off x="1130540" y="8727793"/>
            <a:ext cx="2727241" cy="91767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6" name="직사각형 35">
            <a:extLst>
              <a:ext uri="{FF2B5EF4-FFF2-40B4-BE49-F238E27FC236}">
                <a16:creationId xmlns:a16="http://schemas.microsoft.com/office/drawing/2014/main" id="{93F544A5-F7C9-9F86-5EB6-4BB92D7AD442}"/>
              </a:ext>
            </a:extLst>
          </p:cNvPr>
          <p:cNvSpPr/>
          <p:nvPr/>
        </p:nvSpPr>
        <p:spPr>
          <a:xfrm>
            <a:off x="3996292" y="7517220"/>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7" name="직사각형 36">
            <a:extLst>
              <a:ext uri="{FF2B5EF4-FFF2-40B4-BE49-F238E27FC236}">
                <a16:creationId xmlns:a16="http://schemas.microsoft.com/office/drawing/2014/main" id="{218C8E0F-53E3-13CA-340C-41F0DC98D9A7}"/>
              </a:ext>
            </a:extLst>
          </p:cNvPr>
          <p:cNvSpPr/>
          <p:nvPr/>
        </p:nvSpPr>
        <p:spPr>
          <a:xfrm>
            <a:off x="5214033" y="6947757"/>
            <a:ext cx="612609" cy="2896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38" name="직선 화살표 연결선 37">
            <a:extLst>
              <a:ext uri="{FF2B5EF4-FFF2-40B4-BE49-F238E27FC236}">
                <a16:creationId xmlns:a16="http://schemas.microsoft.com/office/drawing/2014/main" id="{D7F2A5AF-5D9E-0BED-F997-E34D969267FA}"/>
              </a:ext>
            </a:extLst>
          </p:cNvPr>
          <p:cNvCxnSpPr>
            <a:cxnSpLocks/>
          </p:cNvCxnSpPr>
          <p:nvPr/>
        </p:nvCxnSpPr>
        <p:spPr>
          <a:xfrm>
            <a:off x="5506696" y="7220139"/>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4">
            <a:extLst>
              <a:ext uri="{FF2B5EF4-FFF2-40B4-BE49-F238E27FC236}">
                <a16:creationId xmlns:a16="http://schemas.microsoft.com/office/drawing/2014/main" id="{B394BA11-AE0F-9DE5-8B40-C8B023D34DA7}"/>
              </a:ext>
            </a:extLst>
          </p:cNvPr>
          <p:cNvSpPr txBox="1"/>
          <p:nvPr/>
        </p:nvSpPr>
        <p:spPr>
          <a:xfrm>
            <a:off x="1039879" y="9649402"/>
            <a:ext cx="5394559" cy="698012"/>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「コメント及び症状詳記」、「コメントのみ」、「症状上記のみ」から選択可能です。</a:t>
            </a:r>
          </a:p>
          <a:p>
            <a:pPr>
              <a:lnSpc>
                <a:spcPct val="125000"/>
              </a:lnSpc>
            </a:pPr>
            <a:r>
              <a:rPr lang="en-US" altLang="ja-JP" sz="1100" dirty="0">
                <a:latin typeface="ＭＳ Ｐゴシック" panose="020B0600070205080204" pitchFamily="50" charset="-128"/>
                <a:ea typeface="ＭＳ Ｐゴシック" panose="020B0600070205080204" pitchFamily="50" charset="-128"/>
              </a:rPr>
              <a:t>- </a:t>
            </a:r>
            <a:r>
              <a:rPr lang="en-US" altLang="ja-JP" sz="1100" dirty="0" err="1">
                <a:latin typeface="ＭＳ Ｐゴシック" panose="020B0600070205080204" pitchFamily="50" charset="-128"/>
                <a:ea typeface="ＭＳ Ｐゴシック" panose="020B0600070205080204" pitchFamily="50" charset="-128"/>
              </a:rPr>
              <a:t>G002</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グループに対する「項目追加」を通じて、コメントコードやコメント文字列を設定することができます。</a:t>
            </a:r>
          </a:p>
        </p:txBody>
      </p:sp>
      <p:sp>
        <p:nvSpPr>
          <p:cNvPr id="41" name="TextBox 40">
            <a:extLst>
              <a:ext uri="{FF2B5EF4-FFF2-40B4-BE49-F238E27FC236}">
                <a16:creationId xmlns:a16="http://schemas.microsoft.com/office/drawing/2014/main" id="{3258C08B-15CE-C06A-C221-760B4D03E412}"/>
              </a:ext>
            </a:extLst>
          </p:cNvPr>
          <p:cNvSpPr txBox="1"/>
          <p:nvPr/>
        </p:nvSpPr>
        <p:spPr>
          <a:xfrm>
            <a:off x="2155479" y="8687806"/>
            <a:ext cx="418704" cy="307777"/>
          </a:xfrm>
          <a:prstGeom prst="rect">
            <a:avLst/>
          </a:prstGeom>
          <a:noFill/>
        </p:spPr>
        <p:txBody>
          <a:bodyPr wrap="none" rtlCol="0">
            <a:spAutoFit/>
          </a:bodyPr>
          <a:lstStyle/>
          <a:p>
            <a:pPr algn="l"/>
            <a:r>
              <a:rPr kumimoji="1" lang="ko-KR" altLang="en-US" sz="1400" dirty="0">
                <a:solidFill>
                  <a:srgbClr val="FF0000"/>
                </a:solidFill>
                <a:latin typeface="ＭＳ Ｐゴシック" panose="020B0600070205080204" pitchFamily="50" charset="-128"/>
              </a:rPr>
              <a:t>② </a:t>
            </a:r>
          </a:p>
        </p:txBody>
      </p:sp>
    </p:spTree>
    <p:extLst>
      <p:ext uri="{BB962C8B-B14F-4D97-AF65-F5344CB8AC3E}">
        <p14:creationId xmlns:p14="http://schemas.microsoft.com/office/powerpoint/2010/main" val="206686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0371C58-57FF-AAA1-A6F0-7391E376B2E8}"/>
              </a:ext>
            </a:extLst>
          </p:cNvPr>
          <p:cNvPicPr>
            <a:picLocks noChangeAspect="1"/>
          </p:cNvPicPr>
          <p:nvPr/>
        </p:nvPicPr>
        <p:blipFill>
          <a:blip r:embed="rId2"/>
          <a:stretch>
            <a:fillRect/>
          </a:stretch>
        </p:blipFill>
        <p:spPr>
          <a:xfrm>
            <a:off x="1109562" y="2447963"/>
            <a:ext cx="5455159" cy="342133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698012"/>
          </a:xfrm>
          <a:prstGeom prst="rect">
            <a:avLst/>
          </a:prstGeom>
          <a:noFill/>
        </p:spPr>
        <p:txBody>
          <a:bodyPr wrap="square">
            <a:spAutoFit/>
          </a:bodyPr>
          <a:lstStyle/>
          <a:p>
            <a:pPr>
              <a:lnSpc>
                <a:spcPct val="125000"/>
              </a:lnSpc>
            </a:pPr>
            <a:r>
              <a:rPr lang="ja-JP" altLang="en-US" sz="1100" b="1" dirty="0">
                <a:latin typeface="ＭＳ Ｐゴシック" panose="020B0600070205080204" pitchFamily="50" charset="-128"/>
                <a:ea typeface="ＭＳ Ｐゴシック" panose="020B0600070205080204" pitchFamily="50" charset="-128"/>
              </a:rPr>
              <a:t>４．（コメントタイプ）  内視鏡前検査のコメント漏れ</a:t>
            </a: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内視鏡検査の前に感染症の血液検査を行い、それに対する「内視鏡前検査」というコメントがないレセプトを抽出します。</a:t>
            </a:r>
            <a:endParaRPr lang="en-US" altLang="ja-JP" sz="1100" b="1"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3" name="직사각형 12">
            <a:extLst>
              <a:ext uri="{FF2B5EF4-FFF2-40B4-BE49-F238E27FC236}">
                <a16:creationId xmlns:a16="http://schemas.microsoft.com/office/drawing/2014/main" id="{60092532-F098-C43C-7818-C86FDD57F8F7}"/>
              </a:ext>
            </a:extLst>
          </p:cNvPr>
          <p:cNvSpPr/>
          <p:nvPr/>
        </p:nvSpPr>
        <p:spPr>
          <a:xfrm>
            <a:off x="5437943" y="2631691"/>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4" name="テキスト ボックス 4">
            <a:extLst>
              <a:ext uri="{FF2B5EF4-FFF2-40B4-BE49-F238E27FC236}">
                <a16:creationId xmlns:a16="http://schemas.microsoft.com/office/drawing/2014/main" id="{4F449AC7-06FB-B964-40BC-7FDAC4FF6D49}"/>
              </a:ext>
            </a:extLst>
          </p:cNvPr>
          <p:cNvSpPr txBox="1"/>
          <p:nvPr/>
        </p:nvSpPr>
        <p:spPr>
          <a:xfrm>
            <a:off x="1039880" y="5873233"/>
            <a:ext cx="5394559" cy="909608"/>
          </a:xfrm>
          <a:prstGeom prst="rect">
            <a:avLst/>
          </a:prstGeom>
          <a:noFill/>
        </p:spPr>
        <p:txBody>
          <a:bodyPr wrap="square">
            <a:spAutoFit/>
          </a:bodyPr>
          <a:lstStyle/>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①</a:t>
            </a:r>
            <a:r>
              <a:rPr lang="ja-JP" altLang="en-US" sz="1100" dirty="0">
                <a:latin typeface="ＭＳ Ｐゴシック" panose="020B0600070205080204" pitchFamily="50" charset="-128"/>
                <a:ea typeface="ＭＳ Ｐゴシック" panose="020B0600070205080204" pitchFamily="50" charset="-128"/>
              </a:rPr>
              <a:t>「感染症検査」</a:t>
            </a:r>
            <a:r>
              <a:rPr lang="en-US" altLang="ja-JP" sz="1100" dirty="0" err="1">
                <a:latin typeface="ＭＳ Ｐゴシック" panose="020B0600070205080204" pitchFamily="50" charset="-128"/>
                <a:ea typeface="ＭＳ Ｐゴシック" panose="020B0600070205080204" pitchFamily="50" charset="-128"/>
              </a:rPr>
              <a:t>G001</a:t>
            </a:r>
            <a:r>
              <a:rPr lang="ja-JP" altLang="en-US" sz="1100" dirty="0">
                <a:latin typeface="ＭＳ Ｐゴシック" panose="020B0600070205080204" pitchFamily="50" charset="-128"/>
                <a:ea typeface="ＭＳ Ｐゴシック" panose="020B0600070205080204" pitchFamily="50" charset="-128"/>
              </a:rPr>
              <a:t>グループに対する診療行為項目を変更できます。 </a:t>
            </a: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②</a:t>
            </a:r>
            <a:r>
              <a:rPr lang="ja-JP" altLang="en-US" sz="1100" dirty="0">
                <a:latin typeface="ＭＳ Ｐゴシック" panose="020B0600070205080204" pitchFamily="50" charset="-128"/>
                <a:ea typeface="ＭＳ Ｐゴシック" panose="020B0600070205080204" pitchFamily="50" charset="-128"/>
              </a:rPr>
              <a:t>「内視鏡前検査」以外の任意のコメント文字列に変更できます。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③</a:t>
            </a:r>
            <a:r>
              <a:rPr lang="ja-JP" altLang="en-US" sz="1100" dirty="0">
                <a:latin typeface="ＭＳ Ｐゴシック" panose="020B0600070205080204" pitchFamily="50" charset="-128"/>
                <a:ea typeface="ＭＳ Ｐゴシック" panose="020B0600070205080204" pitchFamily="50" charset="-128"/>
              </a:rPr>
              <a:t>有無の選択で「コメントがある」場合の条件に変更可能です。</a:t>
            </a:r>
            <a:endParaRPr lang="en-US" altLang="ja-JP" sz="1100" dirty="0">
              <a:latin typeface="ＭＳ Ｐゴシック" panose="020B0600070205080204" pitchFamily="50" charset="-128"/>
              <a:ea typeface="ＭＳ Ｐゴシック" panose="020B0600070205080204" pitchFamily="50" charset="-128"/>
            </a:endParaRPr>
          </a:p>
          <a:p>
            <a:pPr>
              <a:lnSpc>
                <a:spcPct val="125000"/>
              </a:lnSpc>
            </a:pPr>
            <a:endParaRPr lang="ja-JP" altLang="en-US" sz="1100" dirty="0">
              <a:latin typeface="ＭＳ Ｐゴシック" panose="020B0600070205080204" pitchFamily="50" charset="-128"/>
              <a:ea typeface="ＭＳ Ｐゴシック" panose="020B0600070205080204" pitchFamily="50" charset="-128"/>
            </a:endParaRPr>
          </a:p>
        </p:txBody>
      </p:sp>
      <p:sp>
        <p:nvSpPr>
          <p:cNvPr id="35" name="직사각형 34">
            <a:extLst>
              <a:ext uri="{FF2B5EF4-FFF2-40B4-BE49-F238E27FC236}">
                <a16:creationId xmlns:a16="http://schemas.microsoft.com/office/drawing/2014/main" id="{171B7D5F-2E82-5CC7-E444-7FDE5B6D08C8}"/>
              </a:ext>
            </a:extLst>
          </p:cNvPr>
          <p:cNvSpPr/>
          <p:nvPr/>
        </p:nvSpPr>
        <p:spPr>
          <a:xfrm>
            <a:off x="3229010" y="4596649"/>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6" name="직사각형 35">
            <a:extLst>
              <a:ext uri="{FF2B5EF4-FFF2-40B4-BE49-F238E27FC236}">
                <a16:creationId xmlns:a16="http://schemas.microsoft.com/office/drawing/2014/main" id="{93F544A5-F7C9-9F86-5EB6-4BB92D7AD442}"/>
              </a:ext>
            </a:extLst>
          </p:cNvPr>
          <p:cNvSpPr/>
          <p:nvPr/>
        </p:nvSpPr>
        <p:spPr>
          <a:xfrm>
            <a:off x="4150224" y="3711499"/>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sp>
        <p:nvSpPr>
          <p:cNvPr id="37" name="직사각형 36">
            <a:extLst>
              <a:ext uri="{FF2B5EF4-FFF2-40B4-BE49-F238E27FC236}">
                <a16:creationId xmlns:a16="http://schemas.microsoft.com/office/drawing/2014/main" id="{218C8E0F-53E3-13CA-340C-41F0DC98D9A7}"/>
              </a:ext>
            </a:extLst>
          </p:cNvPr>
          <p:cNvSpPr/>
          <p:nvPr/>
        </p:nvSpPr>
        <p:spPr>
          <a:xfrm>
            <a:off x="4139554" y="3090352"/>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ＭＳ Ｐゴシック" panose="020B0600070205080204" pitchFamily="50" charset="-128"/>
            </a:endParaRPr>
          </a:p>
        </p:txBody>
      </p:sp>
      <p:cxnSp>
        <p:nvCxnSpPr>
          <p:cNvPr id="38" name="직선 화살표 연결선 37">
            <a:extLst>
              <a:ext uri="{FF2B5EF4-FFF2-40B4-BE49-F238E27FC236}">
                <a16:creationId xmlns:a16="http://schemas.microsoft.com/office/drawing/2014/main" id="{D7F2A5AF-5D9E-0BED-F997-E34D969267FA}"/>
              </a:ext>
            </a:extLst>
          </p:cNvPr>
          <p:cNvCxnSpPr>
            <a:cxnSpLocks/>
          </p:cNvCxnSpPr>
          <p:nvPr/>
        </p:nvCxnSpPr>
        <p:spPr>
          <a:xfrm>
            <a:off x="5894153" y="2815396"/>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67AB7B-531F-39C2-04FF-857905BA370D}"/>
              </a:ext>
            </a:extLst>
          </p:cNvPr>
          <p:cNvSpPr txBox="1"/>
          <p:nvPr/>
        </p:nvSpPr>
        <p:spPr>
          <a:xfrm>
            <a:off x="6401856" y="3286354"/>
            <a:ext cx="364202" cy="307777"/>
          </a:xfrm>
          <a:prstGeom prst="rect">
            <a:avLst/>
          </a:prstGeom>
          <a:noFill/>
        </p:spPr>
        <p:txBody>
          <a:bodyPr wrap="none" rtlCol="0">
            <a:spAutoFit/>
          </a:bodyPr>
          <a:lstStyle/>
          <a:p>
            <a:pPr algn="l"/>
            <a:r>
              <a:rPr kumimoji="1" lang="ko-KR" altLang="en-US" sz="1400" dirty="0">
                <a:solidFill>
                  <a:srgbClr val="FF0000"/>
                </a:solidFill>
                <a:latin typeface="ＭＳ Ｐゴシック" panose="020B0600070205080204" pitchFamily="50" charset="-128"/>
              </a:rPr>
              <a:t>①</a:t>
            </a:r>
          </a:p>
        </p:txBody>
      </p:sp>
      <p:sp>
        <p:nvSpPr>
          <p:cNvPr id="8" name="TextBox 7">
            <a:extLst>
              <a:ext uri="{FF2B5EF4-FFF2-40B4-BE49-F238E27FC236}">
                <a16:creationId xmlns:a16="http://schemas.microsoft.com/office/drawing/2014/main" id="{9466C580-C2C5-3C12-47F0-59B51D8C178E}"/>
              </a:ext>
            </a:extLst>
          </p:cNvPr>
          <p:cNvSpPr txBox="1"/>
          <p:nvPr/>
        </p:nvSpPr>
        <p:spPr>
          <a:xfrm>
            <a:off x="6434438" y="3728757"/>
            <a:ext cx="418704" cy="307777"/>
          </a:xfrm>
          <a:prstGeom prst="rect">
            <a:avLst/>
          </a:prstGeom>
          <a:noFill/>
        </p:spPr>
        <p:txBody>
          <a:bodyPr wrap="none" rtlCol="0">
            <a:spAutoFit/>
          </a:bodyPr>
          <a:lstStyle/>
          <a:p>
            <a:pPr algn="l"/>
            <a:r>
              <a:rPr kumimoji="1" lang="ko-KR" altLang="en-US" sz="1400" dirty="0">
                <a:solidFill>
                  <a:srgbClr val="FF0000"/>
                </a:solidFill>
                <a:latin typeface="ＭＳ Ｐゴシック" panose="020B0600070205080204" pitchFamily="50" charset="-128"/>
              </a:rPr>
              <a:t>② </a:t>
            </a:r>
          </a:p>
        </p:txBody>
      </p:sp>
      <p:sp>
        <p:nvSpPr>
          <p:cNvPr id="9" name="TextBox 8">
            <a:extLst>
              <a:ext uri="{FF2B5EF4-FFF2-40B4-BE49-F238E27FC236}">
                <a16:creationId xmlns:a16="http://schemas.microsoft.com/office/drawing/2014/main" id="{78567E1C-D4D5-A280-C180-783BCC2E62FD}"/>
              </a:ext>
            </a:extLst>
          </p:cNvPr>
          <p:cNvSpPr txBox="1"/>
          <p:nvPr/>
        </p:nvSpPr>
        <p:spPr>
          <a:xfrm>
            <a:off x="3301056" y="4389939"/>
            <a:ext cx="418704" cy="307777"/>
          </a:xfrm>
          <a:prstGeom prst="rect">
            <a:avLst/>
          </a:prstGeom>
          <a:noFill/>
        </p:spPr>
        <p:txBody>
          <a:bodyPr wrap="none" rtlCol="0">
            <a:spAutoFit/>
          </a:bodyPr>
          <a:lstStyle/>
          <a:p>
            <a:pPr algn="l"/>
            <a:r>
              <a:rPr kumimoji="1" lang="ko-KR" altLang="en-US" sz="1400" dirty="0">
                <a:solidFill>
                  <a:srgbClr val="FF0000"/>
                </a:solidFill>
                <a:latin typeface="ＭＳ Ｐゴシック" panose="020B0600070205080204" pitchFamily="50" charset="-128"/>
              </a:rPr>
              <a:t>③ </a:t>
            </a:r>
          </a:p>
        </p:txBody>
      </p:sp>
    </p:spTree>
    <p:extLst>
      <p:ext uri="{BB962C8B-B14F-4D97-AF65-F5344CB8AC3E}">
        <p14:creationId xmlns:p14="http://schemas.microsoft.com/office/powerpoint/2010/main" val="202941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4">
            <a:extLst>
              <a:ext uri="{FF2B5EF4-FFF2-40B4-BE49-F238E27FC236}">
                <a16:creationId xmlns:a16="http://schemas.microsoft.com/office/drawing/2014/main" id="{2612C4CB-591B-47EA-68ED-97045033652F}"/>
              </a:ext>
            </a:extLst>
          </p:cNvPr>
          <p:cNvSpPr txBox="1"/>
          <p:nvPr/>
        </p:nvSpPr>
        <p:spPr>
          <a:xfrm>
            <a:off x="1041531" y="1705618"/>
            <a:ext cx="5394559" cy="7045903"/>
          </a:xfrm>
          <a:prstGeom prst="rect">
            <a:avLst/>
          </a:prstGeom>
          <a:noFill/>
        </p:spPr>
        <p:txBody>
          <a:bodyPr wrap="square">
            <a:spAutoFit/>
          </a:bodyPr>
          <a:lstStyle/>
          <a:p>
            <a:pPr>
              <a:lnSpc>
                <a:spcPct val="125000"/>
              </a:lnSpc>
            </a:pPr>
            <a:endParaRPr lang="en-US" altLang="ja-JP"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solidFill>
                  <a:schemeClr val="accent1"/>
                </a:solidFill>
                <a:latin typeface="ＭＳ Ｐゴシック" panose="020B0600070205080204" pitchFamily="50" charset="-128"/>
                <a:ea typeface="ＭＳ Ｐゴシック" panose="020B0600070205080204" pitchFamily="50" charset="-128"/>
              </a:rPr>
              <a:t>* デフォルト</a:t>
            </a:r>
            <a:r>
              <a:rPr lang="en-US" altLang="ja-JP" sz="1100" b="1" dirty="0">
                <a:solidFill>
                  <a:schemeClr val="accent1"/>
                </a:solidFill>
                <a:latin typeface="ＭＳ Ｐゴシック" panose="020B0600070205080204" pitchFamily="50" charset="-128"/>
                <a:ea typeface="ＭＳ Ｐゴシック" panose="020B0600070205080204" pitchFamily="50" charset="-128"/>
              </a:rPr>
              <a:t> </a:t>
            </a:r>
            <a:r>
              <a:rPr lang="ja-JP" altLang="en-US" sz="1100" b="1" dirty="0">
                <a:solidFill>
                  <a:schemeClr val="accent1"/>
                </a:solidFill>
                <a:latin typeface="ＭＳ Ｐゴシック" panose="020B0600070205080204" pitchFamily="50" charset="-128"/>
                <a:ea typeface="ＭＳ Ｐゴシック" panose="020B0600070205080204" pitchFamily="50" charset="-128"/>
              </a:rPr>
              <a:t>基本提供抽出ルールの中で、「コーディング方式」の抽出ルールは、「ユーザー」が変更</a:t>
            </a:r>
            <a:r>
              <a:rPr lang="en-US" altLang="ja-JP" sz="1100" b="1" dirty="0">
                <a:solidFill>
                  <a:schemeClr val="accent1"/>
                </a:solidFill>
                <a:latin typeface="ＭＳ Ｐゴシック" panose="020B0600070205080204" pitchFamily="50" charset="-128"/>
                <a:ea typeface="ＭＳ Ｐゴシック" panose="020B0600070205080204" pitchFamily="50" charset="-128"/>
              </a:rPr>
              <a:t>/</a:t>
            </a:r>
            <a:r>
              <a:rPr lang="ja-JP" altLang="en-US" sz="1100" b="1" dirty="0">
                <a:solidFill>
                  <a:schemeClr val="accent1"/>
                </a:solidFill>
                <a:latin typeface="ＭＳ Ｐゴシック" panose="020B0600070205080204" pitchFamily="50" charset="-128"/>
                <a:ea typeface="ＭＳ Ｐゴシック" panose="020B0600070205080204" pitchFamily="50" charset="-128"/>
              </a:rPr>
              <a:t>編集することはできません。 </a:t>
            </a:r>
          </a:p>
          <a:p>
            <a:pPr>
              <a:lnSpc>
                <a:spcPct val="125000"/>
              </a:lnSpc>
            </a:pPr>
            <a:endParaRPr lang="ja-JP" altLang="en-US" sz="1100" b="1" dirty="0">
              <a:solidFill>
                <a:schemeClr val="accent1"/>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solidFill>
                  <a:schemeClr val="accent1"/>
                </a:solidFill>
                <a:latin typeface="ＭＳ Ｐゴシック" panose="020B0600070205080204" pitchFamily="50" charset="-128"/>
                <a:ea typeface="ＭＳ Ｐゴシック" panose="020B0600070205080204" pitchFamily="50" charset="-128"/>
              </a:rPr>
              <a:t>不具合や修正が必要な場合は、サポートデスクにお問い合わせいただければ対応いたします。</a:t>
            </a:r>
            <a:endParaRPr lang="en-US" altLang="ja-JP" sz="1100" b="1" dirty="0">
              <a:solidFill>
                <a:schemeClr val="accent1"/>
              </a:solidFill>
              <a:latin typeface="ＭＳ Ｐゴシック" panose="020B0600070205080204" pitchFamily="50" charset="-128"/>
              <a:ea typeface="ＭＳ Ｐゴシック" panose="020B0600070205080204" pitchFamily="50" charset="-128"/>
            </a:endParaRPr>
          </a:p>
          <a:p>
            <a:pPr>
              <a:lnSpc>
                <a:spcPct val="125000"/>
              </a:lnSpc>
            </a:pPr>
            <a:endParaRPr lang="en-US" altLang="ja-JP" sz="1100" b="1" dirty="0">
              <a:solidFill>
                <a:schemeClr val="accent1"/>
              </a:solidFill>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５．ワープロ病名（コーディング方式提供ルール）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ワープロ病名（未コード化傷病名）を含むレセプトを抽出します。</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６．同一病名の重複（コーディング方式提供ルール）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同一レセプト内に同一の傷病名が存在するレセプトを抽出します。</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７．外来管理加算の請求漏れ（コーディング方式提供ルール）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外来管理加算が算定可能なのに算定されていないレセプトを抽出します。</a:t>
            </a:r>
          </a:p>
          <a:p>
            <a:pPr>
              <a:lnSpc>
                <a:spcPct val="125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レセプトからだけからは判断できない未算定（例えば、他医療機関に入院している患者の外来受診等）を含みます。以下同。</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８．特定疾患処方管理加算の請求漏れ（コーディング方式提供ルール）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特定疾患処方管理加算が算定可能なのに算定されていないレセプトを抽出します。</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９．特定疾患療養管理料の請求漏れ（コーディング方式提供ルール）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特定疾患療養管理料が算定可能なのに算定されていないレセプトを抽出します</a:t>
            </a:r>
            <a:r>
              <a:rPr lang="ja-JP" altLang="en-US" sz="1100" b="1" dirty="0">
                <a:latin typeface="ＭＳ Ｐゴシック" panose="020B0600070205080204" pitchFamily="50" charset="-128"/>
                <a:ea typeface="ＭＳ Ｐゴシック" panose="020B0600070205080204" pitchFamily="50" charset="-128"/>
              </a:rPr>
              <a:t>。</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１０．地域包括診療加算の請求漏れ（コーディング方式提供ルール）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地域包括診療加算が算定可能なのに算定されていないレセプトを抽出します。</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１１．  向精神薬の多剤投与（コーディング方式提供ルール）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向精神薬の多剤投与に該当するレセプトを抽出します。</a:t>
            </a:r>
          </a:p>
          <a:p>
            <a:pPr>
              <a:lnSpc>
                <a:spcPct val="125000"/>
              </a:lnSpc>
            </a:pPr>
            <a:endParaRPr lang="ja-JP" altLang="en-US" sz="1100" b="1" dirty="0">
              <a:latin typeface="ＭＳ Ｐゴシック" panose="020B0600070205080204" pitchFamily="50" charset="-128"/>
              <a:ea typeface="ＭＳ Ｐゴシック" panose="020B0600070205080204" pitchFamily="50" charset="-128"/>
            </a:endParaRPr>
          </a:p>
          <a:p>
            <a:pPr>
              <a:lnSpc>
                <a:spcPct val="125000"/>
              </a:lnSpc>
            </a:pPr>
            <a:r>
              <a:rPr lang="ja-JP" altLang="en-US" sz="1100" b="1" dirty="0">
                <a:latin typeface="ＭＳ Ｐゴシック" panose="020B0600070205080204" pitchFamily="50" charset="-128"/>
                <a:ea typeface="ＭＳ Ｐゴシック" panose="020B0600070205080204" pitchFamily="50" charset="-128"/>
              </a:rPr>
              <a:t>１２．疑い病名で転帰がない患者を抽出（コーディング方式提供ルール）</a:t>
            </a:r>
          </a:p>
          <a:p>
            <a:pPr>
              <a:lnSpc>
                <a:spcPct val="125000"/>
              </a:lnSpc>
            </a:pPr>
            <a:r>
              <a:rPr lang="ja-JP" altLang="en-US" sz="1100" dirty="0">
                <a:latin typeface="ＭＳ Ｐゴシック" panose="020B0600070205080204" pitchFamily="50" charset="-128"/>
                <a:ea typeface="ＭＳ Ｐゴシック" panose="020B0600070205080204" pitchFamily="50" charset="-128"/>
              </a:rPr>
              <a:t>疑い病名で診療開始日に転帰がない患者を抽出します。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基本提供抽出ルールの編集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latin typeface="ＭＳ Ｐゴシック" panose="020B0600070205080204" pitchFamily="50" charset="-128"/>
                <a:ea typeface="ＭＳ Ｐゴシック" panose="020B0600070205080204" pitchFamily="50" charset="-128"/>
                <a:cs typeface="MS PGothic" panose="020B0600070205080204" pitchFamily="34" charset="-128"/>
              </a:rPr>
              <a:t>レセプト抽</a:t>
            </a:r>
            <a:r>
              <a:rPr lang="ja-JP" altLang="ko-KR" sz="1800" b="1" spc="-50" dirty="0">
                <a:effectLst/>
                <a:latin typeface="ＭＳ Ｐゴシック" panose="020B0600070205080204" pitchFamily="50" charset="-128"/>
                <a:ea typeface="ＭＳ Ｐゴシック" panose="020B0600070205080204" pitchFamily="50" charset="-128"/>
                <a:cs typeface="MS PGothic" panose="020B0600070205080204" pitchFamily="34" charset="-128"/>
              </a:rPr>
              <a:t>出</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626273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a:ea typeface="ＭＳ 明朝"/>
        <a:cs typeface=""/>
      </a:majorFont>
      <a:minorFont>
        <a:latin typeface="Century"/>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none" rtlCol="0">
        <a:spAutoFit/>
      </a:bodyPr>
      <a:lstStyle>
        <a:defPPr algn="l">
          <a:defRPr kumimoji="1" sz="1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13521</TotalTime>
  <Words>4500</Words>
  <Application>Microsoft Office PowerPoint</Application>
  <PresentationFormat>ユーザー設定</PresentationFormat>
  <Paragraphs>513</Paragraphs>
  <Slides>27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맑은 고딕</vt:lpstr>
      <vt:lpstr>ＭＳ Ｐゴシック</vt:lpstr>
      <vt:lpstr>Yu Gothic</vt:lpstr>
      <vt:lpstr>Yu Gothic</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honda</dc:creator>
  <cp:lastModifiedBy>亜優美 小門</cp:lastModifiedBy>
  <cp:revision>583</cp:revision>
  <cp:lastPrinted>2024-05-30T06:21:06Z</cp:lastPrinted>
  <dcterms:created xsi:type="dcterms:W3CDTF">2019-02-22T14:43:31Z</dcterms:created>
  <dcterms:modified xsi:type="dcterms:W3CDTF">2024-07-19T08:53:40Z</dcterms:modified>
</cp:coreProperties>
</file>