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126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8D1BCA0-B23D-49D1-B19F-4761CBF9969A}" type="datetimeFigureOut">
              <a:rPr kumimoji="1" lang="ja-JP" altLang="en-US" smtClean="0"/>
              <a:t>2024/7/31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1436625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D1BCA0-B23D-49D1-B19F-4761CBF9969A}" type="datetimeFigureOut">
              <a:rPr kumimoji="1" lang="ja-JP" altLang="en-US" smtClean="0"/>
              <a:t>2024/7/31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3718724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D1BCA0-B23D-49D1-B19F-4761CBF9969A}" type="datetimeFigureOut">
              <a:rPr kumimoji="1" lang="ja-JP" altLang="en-US" smtClean="0"/>
              <a:t>2024/7/31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1045041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D1BCA0-B23D-49D1-B19F-4761CBF9969A}" type="datetimeFigureOut">
              <a:rPr kumimoji="1" lang="ja-JP" altLang="en-US" smtClean="0"/>
              <a:t>2024/7/31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841071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8D1BCA0-B23D-49D1-B19F-4761CBF9969A}" type="datetimeFigureOut">
              <a:rPr kumimoji="1" lang="ja-JP" altLang="en-US" smtClean="0"/>
              <a:t>2024/7/31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3884755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8D1BCA0-B23D-49D1-B19F-4761CBF9969A}" type="datetimeFigureOut">
              <a:rPr kumimoji="1" lang="ja-JP" altLang="en-US" smtClean="0"/>
              <a:t>2024/7/31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33370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8D1BCA0-B23D-49D1-B19F-4761CBF9969A}" type="datetimeFigureOut">
              <a:rPr kumimoji="1" lang="ja-JP" altLang="en-US" smtClean="0"/>
              <a:t>2024/7/31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1768192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8D1BCA0-B23D-49D1-B19F-4761CBF9969A}" type="datetimeFigureOut">
              <a:rPr kumimoji="1" lang="ja-JP" altLang="en-US" smtClean="0"/>
              <a:t>2024/7/31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56136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1BCA0-B23D-49D1-B19F-4761CBF9969A}" type="datetimeFigureOut">
              <a:rPr kumimoji="1" lang="ja-JP" altLang="en-US" smtClean="0"/>
              <a:t>2024/7/31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2345669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D1BCA0-B23D-49D1-B19F-4761CBF9969A}" type="datetimeFigureOut">
              <a:rPr kumimoji="1" lang="ja-JP" altLang="en-US" smtClean="0"/>
              <a:t>2024/7/31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404479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D1BCA0-B23D-49D1-B19F-4761CBF9969A}" type="datetimeFigureOut">
              <a:rPr kumimoji="1" lang="ja-JP" altLang="en-US" smtClean="0"/>
              <a:t>2024/7/31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406488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1BCA0-B23D-49D1-B19F-4761CBF9969A}" type="datetimeFigureOut">
              <a:rPr kumimoji="1" lang="ja-JP" altLang="en-US" smtClean="0"/>
              <a:t>2024/7/31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122FC-A828-463E-A843-BF45A5DB53E6}" type="slidenum">
              <a:rPr kumimoji="1" lang="ja-JP" altLang="en-US" smtClean="0"/>
              <a:t>‹#›</a:t>
            </a:fld>
            <a:endParaRPr kumimoji="1" lang="ja-JP" altLang="en-US"/>
          </a:p>
        </p:txBody>
      </p:sp>
    </p:spTree>
    <p:extLst>
      <p:ext uri="{BB962C8B-B14F-4D97-AF65-F5344CB8AC3E}">
        <p14:creationId xmlns:p14="http://schemas.microsoft.com/office/powerpoint/2010/main" val="2513160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5185A0A2-E8F0-A421-44D9-0400A956090D}"/>
              </a:ext>
            </a:extLst>
          </p:cNvPr>
          <p:cNvPicPr>
            <a:picLocks noChangeAspect="1"/>
          </p:cNvPicPr>
          <p:nvPr/>
        </p:nvPicPr>
        <p:blipFill>
          <a:blip r:embed="rId2"/>
          <a:stretch>
            <a:fillRect/>
          </a:stretch>
        </p:blipFill>
        <p:spPr>
          <a:xfrm>
            <a:off x="6137189" y="286364"/>
            <a:ext cx="3497348" cy="2442008"/>
          </a:xfrm>
          <a:prstGeom prst="rect">
            <a:avLst/>
          </a:prstGeom>
        </p:spPr>
      </p:pic>
      <p:sp>
        <p:nvSpPr>
          <p:cNvPr id="8" name="テキスト ボックス 7">
            <a:extLst>
              <a:ext uri="{FF2B5EF4-FFF2-40B4-BE49-F238E27FC236}">
                <a16:creationId xmlns:a16="http://schemas.microsoft.com/office/drawing/2014/main" id="{4DCA5A97-808A-9742-E234-D9BD8B11323B}"/>
              </a:ext>
            </a:extLst>
          </p:cNvPr>
          <p:cNvSpPr txBox="1"/>
          <p:nvPr/>
        </p:nvSpPr>
        <p:spPr>
          <a:xfrm>
            <a:off x="7554097" y="3430"/>
            <a:ext cx="423514" cy="276999"/>
          </a:xfrm>
          <a:prstGeom prst="rect">
            <a:avLst/>
          </a:prstGeom>
          <a:noFill/>
        </p:spPr>
        <p:txBody>
          <a:bodyPr wrap="none" rtlCol="0">
            <a:spAutoFit/>
          </a:bodyPr>
          <a:lstStyle/>
          <a:p>
            <a:r>
              <a:rPr kumimoji="1" lang="en-US" altLang="ja-JP" sz="1200" dirty="0">
                <a:latin typeface="+mn-ea"/>
              </a:rPr>
              <a:t>6</a:t>
            </a:r>
            <a:r>
              <a:rPr kumimoji="1" lang="ja-JP" altLang="en-US" sz="1200" dirty="0">
                <a:latin typeface="+mn-ea"/>
              </a:rPr>
              <a:t>月</a:t>
            </a:r>
          </a:p>
        </p:txBody>
      </p:sp>
      <p:pic>
        <p:nvPicPr>
          <p:cNvPr id="10" name="図 9">
            <a:extLst>
              <a:ext uri="{FF2B5EF4-FFF2-40B4-BE49-F238E27FC236}">
                <a16:creationId xmlns:a16="http://schemas.microsoft.com/office/drawing/2014/main" id="{AB059294-9A57-9406-D181-74BAD5CB5F35}"/>
              </a:ext>
            </a:extLst>
          </p:cNvPr>
          <p:cNvPicPr>
            <a:picLocks noChangeAspect="1"/>
          </p:cNvPicPr>
          <p:nvPr/>
        </p:nvPicPr>
        <p:blipFill>
          <a:blip r:embed="rId3"/>
          <a:stretch>
            <a:fillRect/>
          </a:stretch>
        </p:blipFill>
        <p:spPr>
          <a:xfrm>
            <a:off x="230660" y="286364"/>
            <a:ext cx="3803563" cy="2305739"/>
          </a:xfrm>
          <a:prstGeom prst="rect">
            <a:avLst/>
          </a:prstGeom>
        </p:spPr>
      </p:pic>
      <p:sp>
        <p:nvSpPr>
          <p:cNvPr id="11" name="テキスト ボックス 10">
            <a:extLst>
              <a:ext uri="{FF2B5EF4-FFF2-40B4-BE49-F238E27FC236}">
                <a16:creationId xmlns:a16="http://schemas.microsoft.com/office/drawing/2014/main" id="{C0BE385B-7802-7303-7146-0744A425E237}"/>
              </a:ext>
            </a:extLst>
          </p:cNvPr>
          <p:cNvSpPr txBox="1"/>
          <p:nvPr/>
        </p:nvSpPr>
        <p:spPr>
          <a:xfrm>
            <a:off x="4820503" y="3430"/>
            <a:ext cx="423514" cy="276999"/>
          </a:xfrm>
          <a:prstGeom prst="rect">
            <a:avLst/>
          </a:prstGeom>
          <a:noFill/>
        </p:spPr>
        <p:txBody>
          <a:bodyPr wrap="none" rtlCol="0">
            <a:spAutoFit/>
          </a:bodyPr>
          <a:lstStyle/>
          <a:p>
            <a:r>
              <a:rPr kumimoji="1" lang="en-US" altLang="ja-JP" sz="1200" dirty="0">
                <a:latin typeface="+mn-ea"/>
              </a:rPr>
              <a:t>5</a:t>
            </a:r>
            <a:r>
              <a:rPr kumimoji="1" lang="ja-JP" altLang="en-US" sz="1200" dirty="0">
                <a:latin typeface="+mn-ea"/>
              </a:rPr>
              <a:t>月</a:t>
            </a:r>
          </a:p>
        </p:txBody>
      </p:sp>
      <p:sp>
        <p:nvSpPr>
          <p:cNvPr id="12" name="テキスト ボックス 11">
            <a:extLst>
              <a:ext uri="{FF2B5EF4-FFF2-40B4-BE49-F238E27FC236}">
                <a16:creationId xmlns:a16="http://schemas.microsoft.com/office/drawing/2014/main" id="{EE2462DF-ADB1-49BF-DF1F-DFE13097B445}"/>
              </a:ext>
            </a:extLst>
          </p:cNvPr>
          <p:cNvSpPr txBox="1"/>
          <p:nvPr/>
        </p:nvSpPr>
        <p:spPr>
          <a:xfrm>
            <a:off x="1828799" y="3430"/>
            <a:ext cx="423514" cy="276999"/>
          </a:xfrm>
          <a:prstGeom prst="rect">
            <a:avLst/>
          </a:prstGeom>
          <a:noFill/>
        </p:spPr>
        <p:txBody>
          <a:bodyPr wrap="none" rtlCol="0">
            <a:spAutoFit/>
          </a:bodyPr>
          <a:lstStyle/>
          <a:p>
            <a:r>
              <a:rPr kumimoji="1" lang="en-US" altLang="ja-JP" sz="1200" dirty="0">
                <a:latin typeface="+mn-ea"/>
              </a:rPr>
              <a:t>4</a:t>
            </a:r>
            <a:r>
              <a:rPr kumimoji="1" lang="ja-JP" altLang="en-US" sz="1200" dirty="0">
                <a:latin typeface="+mn-ea"/>
              </a:rPr>
              <a:t>月</a:t>
            </a:r>
          </a:p>
        </p:txBody>
      </p:sp>
      <p:sp>
        <p:nvSpPr>
          <p:cNvPr id="13" name="テキスト ボックス 12">
            <a:extLst>
              <a:ext uri="{FF2B5EF4-FFF2-40B4-BE49-F238E27FC236}">
                <a16:creationId xmlns:a16="http://schemas.microsoft.com/office/drawing/2014/main" id="{4BAE6360-8B19-2A9D-AA4B-6AE293F97AF8}"/>
              </a:ext>
            </a:extLst>
          </p:cNvPr>
          <p:cNvSpPr txBox="1"/>
          <p:nvPr/>
        </p:nvSpPr>
        <p:spPr>
          <a:xfrm>
            <a:off x="4552774" y="318977"/>
            <a:ext cx="1107996" cy="369332"/>
          </a:xfrm>
          <a:prstGeom prst="rect">
            <a:avLst/>
          </a:prstGeom>
          <a:noFill/>
        </p:spPr>
        <p:txBody>
          <a:bodyPr wrap="none" rtlCol="0">
            <a:spAutoFit/>
          </a:bodyPr>
          <a:lstStyle/>
          <a:p>
            <a:r>
              <a:rPr kumimoji="1" lang="ja-JP" altLang="en-US" dirty="0">
                <a:latin typeface="+mn-ea"/>
              </a:rPr>
              <a:t>受診なし</a:t>
            </a:r>
          </a:p>
        </p:txBody>
      </p:sp>
      <p:sp>
        <p:nvSpPr>
          <p:cNvPr id="14" name="正方形/長方形 13">
            <a:extLst>
              <a:ext uri="{FF2B5EF4-FFF2-40B4-BE49-F238E27FC236}">
                <a16:creationId xmlns:a16="http://schemas.microsoft.com/office/drawing/2014/main" id="{DE869217-DCA9-48AB-EA1E-432EFA9F330E}"/>
              </a:ext>
            </a:extLst>
          </p:cNvPr>
          <p:cNvSpPr/>
          <p:nvPr/>
        </p:nvSpPr>
        <p:spPr>
          <a:xfrm>
            <a:off x="2166551" y="1637030"/>
            <a:ext cx="1812325" cy="9885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86175B33-FDAD-BC1F-1D8D-F64D07D7430A}"/>
              </a:ext>
            </a:extLst>
          </p:cNvPr>
          <p:cNvSpPr/>
          <p:nvPr/>
        </p:nvSpPr>
        <p:spPr>
          <a:xfrm>
            <a:off x="7821827" y="1698813"/>
            <a:ext cx="1725827" cy="687859"/>
          </a:xfrm>
          <a:prstGeom prst="rect">
            <a:avLst/>
          </a:pr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484F0C21-BC18-CC9D-86FA-866E44D0FF8B}"/>
              </a:ext>
            </a:extLst>
          </p:cNvPr>
          <p:cNvSpPr txBox="1"/>
          <p:nvPr/>
        </p:nvSpPr>
        <p:spPr>
          <a:xfrm>
            <a:off x="7912443" y="2660809"/>
            <a:ext cx="1595309" cy="246221"/>
          </a:xfrm>
          <a:prstGeom prst="rect">
            <a:avLst/>
          </a:prstGeom>
          <a:noFill/>
        </p:spPr>
        <p:txBody>
          <a:bodyPr wrap="none" rtlCol="0">
            <a:spAutoFit/>
          </a:bodyPr>
          <a:lstStyle/>
          <a:p>
            <a:r>
              <a:rPr kumimoji="1" lang="ja-JP" altLang="en-US" sz="1000" dirty="0">
                <a:solidFill>
                  <a:srgbClr val="FF0000"/>
                </a:solidFill>
                <a:latin typeface="+mn-ea"/>
              </a:rPr>
              <a:t>眼底三次元画像解析なし</a:t>
            </a:r>
          </a:p>
        </p:txBody>
      </p:sp>
      <p:pic>
        <p:nvPicPr>
          <p:cNvPr id="3" name="図 2">
            <a:extLst>
              <a:ext uri="{FF2B5EF4-FFF2-40B4-BE49-F238E27FC236}">
                <a16:creationId xmlns:a16="http://schemas.microsoft.com/office/drawing/2014/main" id="{E29A9566-EFA5-B97B-9B05-52AE6A453891}"/>
              </a:ext>
            </a:extLst>
          </p:cNvPr>
          <p:cNvPicPr>
            <a:picLocks noChangeAspect="1"/>
          </p:cNvPicPr>
          <p:nvPr/>
        </p:nvPicPr>
        <p:blipFill>
          <a:blip r:embed="rId4"/>
          <a:stretch>
            <a:fillRect/>
          </a:stretch>
        </p:blipFill>
        <p:spPr>
          <a:xfrm>
            <a:off x="93134" y="3203600"/>
            <a:ext cx="4969932" cy="3343685"/>
          </a:xfrm>
          <a:prstGeom prst="rect">
            <a:avLst/>
          </a:prstGeom>
        </p:spPr>
      </p:pic>
      <p:pic>
        <p:nvPicPr>
          <p:cNvPr id="9" name="図 8">
            <a:extLst>
              <a:ext uri="{FF2B5EF4-FFF2-40B4-BE49-F238E27FC236}">
                <a16:creationId xmlns:a16="http://schemas.microsoft.com/office/drawing/2014/main" id="{690D4E6C-67B0-302E-7523-F3FFB1B7A7DC}"/>
              </a:ext>
            </a:extLst>
          </p:cNvPr>
          <p:cNvPicPr>
            <a:picLocks noChangeAspect="1"/>
          </p:cNvPicPr>
          <p:nvPr/>
        </p:nvPicPr>
        <p:blipFill>
          <a:blip r:embed="rId5"/>
          <a:stretch>
            <a:fillRect/>
          </a:stretch>
        </p:blipFill>
        <p:spPr>
          <a:xfrm>
            <a:off x="5182879" y="3242732"/>
            <a:ext cx="3126222" cy="2732986"/>
          </a:xfrm>
          <a:prstGeom prst="rect">
            <a:avLst/>
          </a:prstGeom>
        </p:spPr>
      </p:pic>
      <p:sp>
        <p:nvSpPr>
          <p:cNvPr id="17" name="正方形/長方形 16">
            <a:extLst>
              <a:ext uri="{FF2B5EF4-FFF2-40B4-BE49-F238E27FC236}">
                <a16:creationId xmlns:a16="http://schemas.microsoft.com/office/drawing/2014/main" id="{91043B76-5F8D-37F1-22D4-EC5E4B38FCDA}"/>
              </a:ext>
            </a:extLst>
          </p:cNvPr>
          <p:cNvSpPr/>
          <p:nvPr/>
        </p:nvSpPr>
        <p:spPr>
          <a:xfrm>
            <a:off x="5155285" y="5819572"/>
            <a:ext cx="1321716" cy="14942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00B6805C-BEB4-B7D8-CEEF-9203A2BB8C3E}"/>
              </a:ext>
            </a:extLst>
          </p:cNvPr>
          <p:cNvSpPr txBox="1"/>
          <p:nvPr/>
        </p:nvSpPr>
        <p:spPr>
          <a:xfrm>
            <a:off x="4637445" y="6093254"/>
            <a:ext cx="5183887" cy="553998"/>
          </a:xfrm>
          <a:prstGeom prst="rect">
            <a:avLst/>
          </a:prstGeom>
          <a:solidFill>
            <a:schemeClr val="bg1"/>
          </a:solidFill>
        </p:spPr>
        <p:txBody>
          <a:bodyPr wrap="square" rtlCol="0">
            <a:spAutoFit/>
          </a:bodyPr>
          <a:lstStyle/>
          <a:p>
            <a:r>
              <a:rPr kumimoji="1" lang="ja-JP" altLang="en-US" sz="1000" dirty="0">
                <a:solidFill>
                  <a:srgbClr val="FF0000"/>
                </a:solidFill>
                <a:latin typeface="+mn-ea"/>
              </a:rPr>
              <a:t>抽出条件を、レセプト縦覧点検機能を使って組みましたが大量に抽出されました。</a:t>
            </a:r>
            <a:endParaRPr kumimoji="1" lang="en-US" altLang="ja-JP" sz="1000" dirty="0">
              <a:solidFill>
                <a:srgbClr val="FF0000"/>
              </a:solidFill>
              <a:latin typeface="+mn-ea"/>
            </a:endParaRPr>
          </a:p>
          <a:p>
            <a:r>
              <a:rPr kumimoji="1" lang="ja-JP" altLang="en-US" sz="1000" dirty="0">
                <a:solidFill>
                  <a:srgbClr val="FF0000"/>
                </a:solidFill>
                <a:latin typeface="+mn-ea"/>
              </a:rPr>
              <a:t>当月（この場合</a:t>
            </a:r>
            <a:r>
              <a:rPr kumimoji="1" lang="en-US" altLang="ja-JP" sz="1000" dirty="0">
                <a:solidFill>
                  <a:srgbClr val="FF0000"/>
                </a:solidFill>
                <a:latin typeface="+mn-ea"/>
              </a:rPr>
              <a:t>6</a:t>
            </a:r>
            <a:r>
              <a:rPr kumimoji="1" lang="ja-JP" altLang="en-US" sz="1000" dirty="0">
                <a:solidFill>
                  <a:srgbClr val="FF0000"/>
                </a:solidFill>
                <a:latin typeface="+mn-ea"/>
              </a:rPr>
              <a:t>月）に検査がないものも抽出されているようです。</a:t>
            </a:r>
            <a:endParaRPr kumimoji="1" lang="en-US" altLang="ja-JP" sz="1000" dirty="0">
              <a:solidFill>
                <a:srgbClr val="FF0000"/>
              </a:solidFill>
              <a:latin typeface="+mn-ea"/>
            </a:endParaRPr>
          </a:p>
          <a:p>
            <a:r>
              <a:rPr kumimoji="1" lang="ja-JP" altLang="en-US" sz="1000" dirty="0">
                <a:solidFill>
                  <a:srgbClr val="FF0000"/>
                </a:solidFill>
                <a:latin typeface="+mn-ea"/>
              </a:rPr>
              <a:t>「当月も検査があって」という条件も組みたいのですが、どうしたらいいでしょうか？</a:t>
            </a:r>
            <a:endParaRPr kumimoji="1" lang="en-US" altLang="ja-JP" sz="1000" dirty="0">
              <a:solidFill>
                <a:srgbClr val="FF0000"/>
              </a:solidFill>
              <a:latin typeface="+mn-ea"/>
            </a:endParaRPr>
          </a:p>
        </p:txBody>
      </p:sp>
      <p:sp>
        <p:nvSpPr>
          <p:cNvPr id="19" name="正方形/長方形 18">
            <a:extLst>
              <a:ext uri="{FF2B5EF4-FFF2-40B4-BE49-F238E27FC236}">
                <a16:creationId xmlns:a16="http://schemas.microsoft.com/office/drawing/2014/main" id="{044C97E1-AECF-0488-4497-0F101034F769}"/>
              </a:ext>
            </a:extLst>
          </p:cNvPr>
          <p:cNvSpPr/>
          <p:nvPr/>
        </p:nvSpPr>
        <p:spPr>
          <a:xfrm>
            <a:off x="5155285" y="3728306"/>
            <a:ext cx="3065848" cy="13249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4E65D888-AB9A-F78C-6287-D1176A29143B}"/>
              </a:ext>
            </a:extLst>
          </p:cNvPr>
          <p:cNvSpPr txBox="1"/>
          <p:nvPr/>
        </p:nvSpPr>
        <p:spPr>
          <a:xfrm>
            <a:off x="8310691" y="3659884"/>
            <a:ext cx="1338828" cy="246221"/>
          </a:xfrm>
          <a:prstGeom prst="rect">
            <a:avLst/>
          </a:prstGeom>
          <a:noFill/>
        </p:spPr>
        <p:txBody>
          <a:bodyPr wrap="none" rtlCol="0">
            <a:spAutoFit/>
          </a:bodyPr>
          <a:lstStyle/>
          <a:p>
            <a:r>
              <a:rPr kumimoji="1" lang="ja-JP" altLang="en-US" sz="1000" dirty="0">
                <a:latin typeface="+mn-ea"/>
              </a:rPr>
              <a:t>当患者のデータです</a:t>
            </a:r>
          </a:p>
        </p:txBody>
      </p:sp>
    </p:spTree>
    <p:extLst>
      <p:ext uri="{BB962C8B-B14F-4D97-AF65-F5344CB8AC3E}">
        <p14:creationId xmlns:p14="http://schemas.microsoft.com/office/powerpoint/2010/main" val="34103675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75</Words>
  <Application>Microsoft Office PowerPoint</Application>
  <PresentationFormat>A4 210 x 297 mm</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紀明 宮田</dc:creator>
  <cp:lastModifiedBy>典男 宮田</cp:lastModifiedBy>
  <cp:revision>3</cp:revision>
  <dcterms:created xsi:type="dcterms:W3CDTF">2024-07-31T00:29:08Z</dcterms:created>
  <dcterms:modified xsi:type="dcterms:W3CDTF">2024-07-31T00:54:44Z</dcterms:modified>
</cp:coreProperties>
</file>