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126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1436625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3718724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104504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841071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3884755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33370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176819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561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234566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404479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D1BCA0-B23D-49D1-B19F-4761CBF9969A}" type="datetimeFigureOut">
              <a:rPr kumimoji="1" lang="ja-JP" altLang="en-US" smtClean="0"/>
              <a:t>2024/7/31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406488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D1BCA0-B23D-49D1-B19F-4761CBF9969A}" type="datetimeFigureOut">
              <a:rPr kumimoji="1" lang="ja-JP" altLang="en-US" smtClean="0"/>
              <a:t>2024/7/31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122FC-A828-463E-A843-BF45A5DB53E6}" type="slidenum">
              <a:rPr kumimoji="1" lang="ja-JP" altLang="en-US" smtClean="0"/>
              <a:t>‹#›</a:t>
            </a:fld>
            <a:endParaRPr kumimoji="1" lang="ja-JP" altLang="en-US"/>
          </a:p>
        </p:txBody>
      </p:sp>
    </p:spTree>
    <p:extLst>
      <p:ext uri="{BB962C8B-B14F-4D97-AF65-F5344CB8AC3E}">
        <p14:creationId xmlns:p14="http://schemas.microsoft.com/office/powerpoint/2010/main" val="25131608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5185A0A2-E8F0-A421-44D9-0400A956090D}"/>
              </a:ext>
            </a:extLst>
          </p:cNvPr>
          <p:cNvPicPr>
            <a:picLocks noChangeAspect="1"/>
          </p:cNvPicPr>
          <p:nvPr/>
        </p:nvPicPr>
        <p:blipFill>
          <a:blip r:embed="rId2"/>
          <a:stretch>
            <a:fillRect/>
          </a:stretch>
        </p:blipFill>
        <p:spPr>
          <a:xfrm>
            <a:off x="6137189" y="286364"/>
            <a:ext cx="3497348" cy="2442008"/>
          </a:xfrm>
          <a:prstGeom prst="rect">
            <a:avLst/>
          </a:prstGeom>
        </p:spPr>
      </p:pic>
      <p:sp>
        <p:nvSpPr>
          <p:cNvPr id="8" name="テキスト ボックス 7">
            <a:extLst>
              <a:ext uri="{FF2B5EF4-FFF2-40B4-BE49-F238E27FC236}">
                <a16:creationId xmlns:a16="http://schemas.microsoft.com/office/drawing/2014/main" id="{4DCA5A97-808A-9742-E234-D9BD8B11323B}"/>
              </a:ext>
            </a:extLst>
          </p:cNvPr>
          <p:cNvSpPr txBox="1"/>
          <p:nvPr/>
        </p:nvSpPr>
        <p:spPr>
          <a:xfrm>
            <a:off x="7554097" y="3430"/>
            <a:ext cx="423514" cy="276999"/>
          </a:xfrm>
          <a:prstGeom prst="rect">
            <a:avLst/>
          </a:prstGeom>
          <a:noFill/>
        </p:spPr>
        <p:txBody>
          <a:bodyPr wrap="none" rtlCol="0">
            <a:spAutoFit/>
          </a:bodyPr>
          <a:lstStyle/>
          <a:p>
            <a:r>
              <a:rPr kumimoji="1" lang="en-US" altLang="ja-JP" sz="1200" dirty="0">
                <a:latin typeface="+mn-ea"/>
              </a:rPr>
              <a:t>6</a:t>
            </a:r>
            <a:r>
              <a:rPr kumimoji="1" lang="ja-JP" altLang="en-US" sz="1200" dirty="0">
                <a:latin typeface="+mn-ea"/>
              </a:rPr>
              <a:t>月</a:t>
            </a:r>
          </a:p>
        </p:txBody>
      </p:sp>
      <p:pic>
        <p:nvPicPr>
          <p:cNvPr id="10" name="図 9">
            <a:extLst>
              <a:ext uri="{FF2B5EF4-FFF2-40B4-BE49-F238E27FC236}">
                <a16:creationId xmlns:a16="http://schemas.microsoft.com/office/drawing/2014/main" id="{AB059294-9A57-9406-D181-74BAD5CB5F35}"/>
              </a:ext>
            </a:extLst>
          </p:cNvPr>
          <p:cNvPicPr>
            <a:picLocks noChangeAspect="1"/>
          </p:cNvPicPr>
          <p:nvPr/>
        </p:nvPicPr>
        <p:blipFill>
          <a:blip r:embed="rId3"/>
          <a:stretch>
            <a:fillRect/>
          </a:stretch>
        </p:blipFill>
        <p:spPr>
          <a:xfrm>
            <a:off x="230660" y="286364"/>
            <a:ext cx="3803563" cy="2305739"/>
          </a:xfrm>
          <a:prstGeom prst="rect">
            <a:avLst/>
          </a:prstGeom>
        </p:spPr>
      </p:pic>
      <p:sp>
        <p:nvSpPr>
          <p:cNvPr id="11" name="テキスト ボックス 10">
            <a:extLst>
              <a:ext uri="{FF2B5EF4-FFF2-40B4-BE49-F238E27FC236}">
                <a16:creationId xmlns:a16="http://schemas.microsoft.com/office/drawing/2014/main" id="{C0BE385B-7802-7303-7146-0744A425E237}"/>
              </a:ext>
            </a:extLst>
          </p:cNvPr>
          <p:cNvSpPr txBox="1"/>
          <p:nvPr/>
        </p:nvSpPr>
        <p:spPr>
          <a:xfrm>
            <a:off x="4820503" y="3430"/>
            <a:ext cx="423514" cy="276999"/>
          </a:xfrm>
          <a:prstGeom prst="rect">
            <a:avLst/>
          </a:prstGeom>
          <a:noFill/>
        </p:spPr>
        <p:txBody>
          <a:bodyPr wrap="none" rtlCol="0">
            <a:spAutoFit/>
          </a:bodyPr>
          <a:lstStyle/>
          <a:p>
            <a:r>
              <a:rPr kumimoji="1" lang="en-US" altLang="ja-JP" sz="1200" dirty="0">
                <a:latin typeface="+mn-ea"/>
              </a:rPr>
              <a:t>5</a:t>
            </a:r>
            <a:r>
              <a:rPr kumimoji="1" lang="ja-JP" altLang="en-US" sz="1200" dirty="0">
                <a:latin typeface="+mn-ea"/>
              </a:rPr>
              <a:t>月</a:t>
            </a:r>
          </a:p>
        </p:txBody>
      </p:sp>
      <p:sp>
        <p:nvSpPr>
          <p:cNvPr id="12" name="テキスト ボックス 11">
            <a:extLst>
              <a:ext uri="{FF2B5EF4-FFF2-40B4-BE49-F238E27FC236}">
                <a16:creationId xmlns:a16="http://schemas.microsoft.com/office/drawing/2014/main" id="{EE2462DF-ADB1-49BF-DF1F-DFE13097B445}"/>
              </a:ext>
            </a:extLst>
          </p:cNvPr>
          <p:cNvSpPr txBox="1"/>
          <p:nvPr/>
        </p:nvSpPr>
        <p:spPr>
          <a:xfrm>
            <a:off x="1828799" y="3430"/>
            <a:ext cx="423514" cy="276999"/>
          </a:xfrm>
          <a:prstGeom prst="rect">
            <a:avLst/>
          </a:prstGeom>
          <a:noFill/>
        </p:spPr>
        <p:txBody>
          <a:bodyPr wrap="none" rtlCol="0">
            <a:spAutoFit/>
          </a:bodyPr>
          <a:lstStyle/>
          <a:p>
            <a:r>
              <a:rPr kumimoji="1" lang="en-US" altLang="ja-JP" sz="1200" dirty="0">
                <a:latin typeface="+mn-ea"/>
              </a:rPr>
              <a:t>4</a:t>
            </a:r>
            <a:r>
              <a:rPr kumimoji="1" lang="ja-JP" altLang="en-US" sz="1200" dirty="0">
                <a:latin typeface="+mn-ea"/>
              </a:rPr>
              <a:t>月</a:t>
            </a:r>
          </a:p>
        </p:txBody>
      </p:sp>
      <p:sp>
        <p:nvSpPr>
          <p:cNvPr id="13" name="テキスト ボックス 12">
            <a:extLst>
              <a:ext uri="{FF2B5EF4-FFF2-40B4-BE49-F238E27FC236}">
                <a16:creationId xmlns:a16="http://schemas.microsoft.com/office/drawing/2014/main" id="{4BAE6360-8B19-2A9D-AA4B-6AE293F97AF8}"/>
              </a:ext>
            </a:extLst>
          </p:cNvPr>
          <p:cNvSpPr txBox="1"/>
          <p:nvPr/>
        </p:nvSpPr>
        <p:spPr>
          <a:xfrm>
            <a:off x="4552774" y="318977"/>
            <a:ext cx="1107996" cy="369332"/>
          </a:xfrm>
          <a:prstGeom prst="rect">
            <a:avLst/>
          </a:prstGeom>
          <a:noFill/>
        </p:spPr>
        <p:txBody>
          <a:bodyPr wrap="none" rtlCol="0">
            <a:spAutoFit/>
          </a:bodyPr>
          <a:lstStyle/>
          <a:p>
            <a:r>
              <a:rPr kumimoji="1" lang="ja-JP" altLang="en-US" dirty="0">
                <a:latin typeface="+mn-ea"/>
              </a:rPr>
              <a:t>受診なし</a:t>
            </a:r>
          </a:p>
        </p:txBody>
      </p:sp>
      <p:sp>
        <p:nvSpPr>
          <p:cNvPr id="14" name="正方形/長方形 13">
            <a:extLst>
              <a:ext uri="{FF2B5EF4-FFF2-40B4-BE49-F238E27FC236}">
                <a16:creationId xmlns:a16="http://schemas.microsoft.com/office/drawing/2014/main" id="{DE869217-DCA9-48AB-EA1E-432EFA9F330E}"/>
              </a:ext>
            </a:extLst>
          </p:cNvPr>
          <p:cNvSpPr/>
          <p:nvPr/>
        </p:nvSpPr>
        <p:spPr>
          <a:xfrm>
            <a:off x="2166551" y="1637030"/>
            <a:ext cx="1812325" cy="9885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6175B33-FDAD-BC1F-1D8D-F64D07D7430A}"/>
              </a:ext>
            </a:extLst>
          </p:cNvPr>
          <p:cNvSpPr/>
          <p:nvPr/>
        </p:nvSpPr>
        <p:spPr>
          <a:xfrm>
            <a:off x="7821827" y="1698813"/>
            <a:ext cx="1725827" cy="687859"/>
          </a:xfrm>
          <a:prstGeom prst="rect">
            <a:avLst/>
          </a:prstGeom>
          <a:no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84F0C21-BC18-CC9D-86FA-866E44D0FF8B}"/>
              </a:ext>
            </a:extLst>
          </p:cNvPr>
          <p:cNvSpPr txBox="1"/>
          <p:nvPr/>
        </p:nvSpPr>
        <p:spPr>
          <a:xfrm>
            <a:off x="7912443" y="2660809"/>
            <a:ext cx="1595309" cy="246221"/>
          </a:xfrm>
          <a:prstGeom prst="rect">
            <a:avLst/>
          </a:prstGeom>
          <a:noFill/>
        </p:spPr>
        <p:txBody>
          <a:bodyPr wrap="none" rtlCol="0">
            <a:spAutoFit/>
          </a:bodyPr>
          <a:lstStyle/>
          <a:p>
            <a:r>
              <a:rPr kumimoji="1" lang="ja-JP" altLang="en-US" sz="1000" dirty="0">
                <a:solidFill>
                  <a:srgbClr val="FF0000"/>
                </a:solidFill>
                <a:latin typeface="+mn-ea"/>
              </a:rPr>
              <a:t>眼底三次元画像解析なし</a:t>
            </a:r>
          </a:p>
        </p:txBody>
      </p:sp>
      <p:pic>
        <p:nvPicPr>
          <p:cNvPr id="3" name="図 2">
            <a:extLst>
              <a:ext uri="{FF2B5EF4-FFF2-40B4-BE49-F238E27FC236}">
                <a16:creationId xmlns:a16="http://schemas.microsoft.com/office/drawing/2014/main" id="{E29A9566-EFA5-B97B-9B05-52AE6A453891}"/>
              </a:ext>
            </a:extLst>
          </p:cNvPr>
          <p:cNvPicPr>
            <a:picLocks noChangeAspect="1"/>
          </p:cNvPicPr>
          <p:nvPr/>
        </p:nvPicPr>
        <p:blipFill>
          <a:blip r:embed="rId4"/>
          <a:stretch>
            <a:fillRect/>
          </a:stretch>
        </p:blipFill>
        <p:spPr>
          <a:xfrm>
            <a:off x="93134" y="3203600"/>
            <a:ext cx="4969932" cy="3343685"/>
          </a:xfrm>
          <a:prstGeom prst="rect">
            <a:avLst/>
          </a:prstGeom>
        </p:spPr>
      </p:pic>
      <p:pic>
        <p:nvPicPr>
          <p:cNvPr id="9" name="図 8">
            <a:extLst>
              <a:ext uri="{FF2B5EF4-FFF2-40B4-BE49-F238E27FC236}">
                <a16:creationId xmlns:a16="http://schemas.microsoft.com/office/drawing/2014/main" id="{690D4E6C-67B0-302E-7523-F3FFB1B7A7DC}"/>
              </a:ext>
            </a:extLst>
          </p:cNvPr>
          <p:cNvPicPr>
            <a:picLocks noChangeAspect="1"/>
          </p:cNvPicPr>
          <p:nvPr/>
        </p:nvPicPr>
        <p:blipFill>
          <a:blip r:embed="rId5"/>
          <a:stretch>
            <a:fillRect/>
          </a:stretch>
        </p:blipFill>
        <p:spPr>
          <a:xfrm>
            <a:off x="5182879" y="3242732"/>
            <a:ext cx="3126222" cy="2732986"/>
          </a:xfrm>
          <a:prstGeom prst="rect">
            <a:avLst/>
          </a:prstGeom>
        </p:spPr>
      </p:pic>
      <p:sp>
        <p:nvSpPr>
          <p:cNvPr id="17" name="正方形/長方形 16">
            <a:extLst>
              <a:ext uri="{FF2B5EF4-FFF2-40B4-BE49-F238E27FC236}">
                <a16:creationId xmlns:a16="http://schemas.microsoft.com/office/drawing/2014/main" id="{91043B76-5F8D-37F1-22D4-EC5E4B38FCDA}"/>
              </a:ext>
            </a:extLst>
          </p:cNvPr>
          <p:cNvSpPr/>
          <p:nvPr/>
        </p:nvSpPr>
        <p:spPr>
          <a:xfrm>
            <a:off x="5155285" y="5819572"/>
            <a:ext cx="1321716" cy="1494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00B6805C-BEB4-B7D8-CEEF-9203A2BB8C3E}"/>
              </a:ext>
            </a:extLst>
          </p:cNvPr>
          <p:cNvSpPr txBox="1"/>
          <p:nvPr/>
        </p:nvSpPr>
        <p:spPr>
          <a:xfrm>
            <a:off x="4637445" y="6093254"/>
            <a:ext cx="5183887" cy="553998"/>
          </a:xfrm>
          <a:prstGeom prst="rect">
            <a:avLst/>
          </a:prstGeom>
          <a:solidFill>
            <a:schemeClr val="bg1"/>
          </a:solidFill>
        </p:spPr>
        <p:txBody>
          <a:bodyPr wrap="square" rtlCol="0">
            <a:spAutoFit/>
          </a:bodyPr>
          <a:lstStyle/>
          <a:p>
            <a:r>
              <a:rPr kumimoji="1" lang="ja-JP" altLang="en-US" sz="1000" dirty="0">
                <a:solidFill>
                  <a:srgbClr val="FF0000"/>
                </a:solidFill>
                <a:latin typeface="+mn-ea"/>
              </a:rPr>
              <a:t>抽出条件を、レセプト縦覧点検機能を使って組みましたが大量に抽出されました。</a:t>
            </a:r>
            <a:endParaRPr kumimoji="1" lang="en-US" altLang="ja-JP" sz="1000" dirty="0">
              <a:solidFill>
                <a:srgbClr val="FF0000"/>
              </a:solidFill>
              <a:latin typeface="+mn-ea"/>
            </a:endParaRPr>
          </a:p>
          <a:p>
            <a:r>
              <a:rPr kumimoji="1" lang="ja-JP" altLang="en-US" sz="1000" dirty="0">
                <a:solidFill>
                  <a:srgbClr val="FF0000"/>
                </a:solidFill>
                <a:latin typeface="+mn-ea"/>
              </a:rPr>
              <a:t>当月（この場合</a:t>
            </a:r>
            <a:r>
              <a:rPr kumimoji="1" lang="en-US" altLang="ja-JP" sz="1000" dirty="0">
                <a:solidFill>
                  <a:srgbClr val="FF0000"/>
                </a:solidFill>
                <a:latin typeface="+mn-ea"/>
              </a:rPr>
              <a:t>6</a:t>
            </a:r>
            <a:r>
              <a:rPr kumimoji="1" lang="ja-JP" altLang="en-US" sz="1000" dirty="0">
                <a:solidFill>
                  <a:srgbClr val="FF0000"/>
                </a:solidFill>
                <a:latin typeface="+mn-ea"/>
              </a:rPr>
              <a:t>月）に検査がないものも抽出されているようです。</a:t>
            </a:r>
            <a:endParaRPr kumimoji="1" lang="en-US" altLang="ja-JP" sz="1000" dirty="0">
              <a:solidFill>
                <a:srgbClr val="FF0000"/>
              </a:solidFill>
              <a:latin typeface="+mn-ea"/>
            </a:endParaRPr>
          </a:p>
          <a:p>
            <a:r>
              <a:rPr kumimoji="1" lang="ja-JP" altLang="en-US" sz="1000" dirty="0">
                <a:solidFill>
                  <a:srgbClr val="FF0000"/>
                </a:solidFill>
                <a:latin typeface="+mn-ea"/>
              </a:rPr>
              <a:t>「当月も検査があって」という条件も組みたいのですが、どうしたらいいでしょうか？</a:t>
            </a:r>
            <a:endParaRPr kumimoji="1" lang="en-US" altLang="ja-JP" sz="1000" dirty="0">
              <a:solidFill>
                <a:srgbClr val="FF0000"/>
              </a:solidFill>
              <a:latin typeface="+mn-ea"/>
            </a:endParaRPr>
          </a:p>
        </p:txBody>
      </p:sp>
      <p:sp>
        <p:nvSpPr>
          <p:cNvPr id="19" name="正方形/長方形 18">
            <a:extLst>
              <a:ext uri="{FF2B5EF4-FFF2-40B4-BE49-F238E27FC236}">
                <a16:creationId xmlns:a16="http://schemas.microsoft.com/office/drawing/2014/main" id="{044C97E1-AECF-0488-4497-0F101034F769}"/>
              </a:ext>
            </a:extLst>
          </p:cNvPr>
          <p:cNvSpPr/>
          <p:nvPr/>
        </p:nvSpPr>
        <p:spPr>
          <a:xfrm>
            <a:off x="5155285" y="3728306"/>
            <a:ext cx="3065848" cy="13249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E65D888-AB9A-F78C-6287-D1176A29143B}"/>
              </a:ext>
            </a:extLst>
          </p:cNvPr>
          <p:cNvSpPr txBox="1"/>
          <p:nvPr/>
        </p:nvSpPr>
        <p:spPr>
          <a:xfrm>
            <a:off x="8310691" y="3659884"/>
            <a:ext cx="1338828" cy="246221"/>
          </a:xfrm>
          <a:prstGeom prst="rect">
            <a:avLst/>
          </a:prstGeom>
          <a:noFill/>
        </p:spPr>
        <p:txBody>
          <a:bodyPr wrap="none" rtlCol="0">
            <a:spAutoFit/>
          </a:bodyPr>
          <a:lstStyle/>
          <a:p>
            <a:r>
              <a:rPr kumimoji="1" lang="ja-JP" altLang="en-US" sz="1000" dirty="0">
                <a:latin typeface="+mn-ea"/>
              </a:rPr>
              <a:t>当患者のデータです</a:t>
            </a:r>
          </a:p>
        </p:txBody>
      </p:sp>
    </p:spTree>
    <p:extLst>
      <p:ext uri="{BB962C8B-B14F-4D97-AF65-F5344CB8AC3E}">
        <p14:creationId xmlns:p14="http://schemas.microsoft.com/office/powerpoint/2010/main" val="34103675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75</Words>
  <Application>Microsoft Office PowerPoint</Application>
  <PresentationFormat>A4 210 x 297 mm</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紀明 宮田</dc:creator>
  <cp:lastModifiedBy>典男 宮田</cp:lastModifiedBy>
  <cp:revision>3</cp:revision>
  <dcterms:created xsi:type="dcterms:W3CDTF">2024-07-31T00:29:08Z</dcterms:created>
  <dcterms:modified xsi:type="dcterms:W3CDTF">2024-07-31T00:54:44Z</dcterms:modified>
</cp:coreProperties>
</file>