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7" d="100"/>
          <a:sy n="107" d="100"/>
        </p:scale>
        <p:origin x="145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2F96821-234B-4200-ADF4-191EA10686A7}"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8208B3-F1A5-4D01-908C-BAE2B6328B03}" type="slidenum">
              <a:rPr kumimoji="1" lang="ja-JP" altLang="en-US" smtClean="0"/>
              <a:t>‹#›</a:t>
            </a:fld>
            <a:endParaRPr kumimoji="1" lang="ja-JP" altLang="en-US"/>
          </a:p>
        </p:txBody>
      </p:sp>
    </p:spTree>
    <p:extLst>
      <p:ext uri="{BB962C8B-B14F-4D97-AF65-F5344CB8AC3E}">
        <p14:creationId xmlns:p14="http://schemas.microsoft.com/office/powerpoint/2010/main" val="3021764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2F96821-234B-4200-ADF4-191EA10686A7}"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8208B3-F1A5-4D01-908C-BAE2B6328B03}" type="slidenum">
              <a:rPr kumimoji="1" lang="ja-JP" altLang="en-US" smtClean="0"/>
              <a:t>‹#›</a:t>
            </a:fld>
            <a:endParaRPr kumimoji="1" lang="ja-JP" altLang="en-US"/>
          </a:p>
        </p:txBody>
      </p:sp>
    </p:spTree>
    <p:extLst>
      <p:ext uri="{BB962C8B-B14F-4D97-AF65-F5344CB8AC3E}">
        <p14:creationId xmlns:p14="http://schemas.microsoft.com/office/powerpoint/2010/main" val="3335291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2F96821-234B-4200-ADF4-191EA10686A7}"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8208B3-F1A5-4D01-908C-BAE2B6328B03}" type="slidenum">
              <a:rPr kumimoji="1" lang="ja-JP" altLang="en-US" smtClean="0"/>
              <a:t>‹#›</a:t>
            </a:fld>
            <a:endParaRPr kumimoji="1" lang="ja-JP" altLang="en-US"/>
          </a:p>
        </p:txBody>
      </p:sp>
    </p:spTree>
    <p:extLst>
      <p:ext uri="{BB962C8B-B14F-4D97-AF65-F5344CB8AC3E}">
        <p14:creationId xmlns:p14="http://schemas.microsoft.com/office/powerpoint/2010/main" val="2082290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2F96821-234B-4200-ADF4-191EA10686A7}"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8208B3-F1A5-4D01-908C-BAE2B6328B03}" type="slidenum">
              <a:rPr kumimoji="1" lang="ja-JP" altLang="en-US" smtClean="0"/>
              <a:t>‹#›</a:t>
            </a:fld>
            <a:endParaRPr kumimoji="1" lang="ja-JP" altLang="en-US"/>
          </a:p>
        </p:txBody>
      </p:sp>
    </p:spTree>
    <p:extLst>
      <p:ext uri="{BB962C8B-B14F-4D97-AF65-F5344CB8AC3E}">
        <p14:creationId xmlns:p14="http://schemas.microsoft.com/office/powerpoint/2010/main" val="1063618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2F96821-234B-4200-ADF4-191EA10686A7}"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28208B3-F1A5-4D01-908C-BAE2B6328B03}" type="slidenum">
              <a:rPr kumimoji="1" lang="ja-JP" altLang="en-US" smtClean="0"/>
              <a:t>‹#›</a:t>
            </a:fld>
            <a:endParaRPr kumimoji="1" lang="ja-JP" altLang="en-US"/>
          </a:p>
        </p:txBody>
      </p:sp>
    </p:spTree>
    <p:extLst>
      <p:ext uri="{BB962C8B-B14F-4D97-AF65-F5344CB8AC3E}">
        <p14:creationId xmlns:p14="http://schemas.microsoft.com/office/powerpoint/2010/main" val="3277488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2F96821-234B-4200-ADF4-191EA10686A7}"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8208B3-F1A5-4D01-908C-BAE2B6328B03}" type="slidenum">
              <a:rPr kumimoji="1" lang="ja-JP" altLang="en-US" smtClean="0"/>
              <a:t>‹#›</a:t>
            </a:fld>
            <a:endParaRPr kumimoji="1" lang="ja-JP" altLang="en-US"/>
          </a:p>
        </p:txBody>
      </p:sp>
    </p:spTree>
    <p:extLst>
      <p:ext uri="{BB962C8B-B14F-4D97-AF65-F5344CB8AC3E}">
        <p14:creationId xmlns:p14="http://schemas.microsoft.com/office/powerpoint/2010/main" val="997760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2F96821-234B-4200-ADF4-191EA10686A7}" type="datetimeFigureOut">
              <a:rPr kumimoji="1" lang="ja-JP" altLang="en-US" smtClean="0"/>
              <a:t>2024/8/23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28208B3-F1A5-4D01-908C-BAE2B6328B03}" type="slidenum">
              <a:rPr kumimoji="1" lang="ja-JP" altLang="en-US" smtClean="0"/>
              <a:t>‹#›</a:t>
            </a:fld>
            <a:endParaRPr kumimoji="1" lang="ja-JP" altLang="en-US"/>
          </a:p>
        </p:txBody>
      </p:sp>
    </p:spTree>
    <p:extLst>
      <p:ext uri="{BB962C8B-B14F-4D97-AF65-F5344CB8AC3E}">
        <p14:creationId xmlns:p14="http://schemas.microsoft.com/office/powerpoint/2010/main" val="2536796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2F96821-234B-4200-ADF4-191EA10686A7}" type="datetimeFigureOut">
              <a:rPr kumimoji="1" lang="ja-JP" altLang="en-US" smtClean="0"/>
              <a:t>2024/8/23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28208B3-F1A5-4D01-908C-BAE2B6328B03}" type="slidenum">
              <a:rPr kumimoji="1" lang="ja-JP" altLang="en-US" smtClean="0"/>
              <a:t>‹#›</a:t>
            </a:fld>
            <a:endParaRPr kumimoji="1" lang="ja-JP" altLang="en-US"/>
          </a:p>
        </p:txBody>
      </p:sp>
    </p:spTree>
    <p:extLst>
      <p:ext uri="{BB962C8B-B14F-4D97-AF65-F5344CB8AC3E}">
        <p14:creationId xmlns:p14="http://schemas.microsoft.com/office/powerpoint/2010/main" val="2007903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F96821-234B-4200-ADF4-191EA10686A7}" type="datetimeFigureOut">
              <a:rPr kumimoji="1" lang="ja-JP" altLang="en-US" smtClean="0"/>
              <a:t>2024/8/23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28208B3-F1A5-4D01-908C-BAE2B6328B03}" type="slidenum">
              <a:rPr kumimoji="1" lang="ja-JP" altLang="en-US" smtClean="0"/>
              <a:t>‹#›</a:t>
            </a:fld>
            <a:endParaRPr kumimoji="1" lang="ja-JP" altLang="en-US"/>
          </a:p>
        </p:txBody>
      </p:sp>
    </p:spTree>
    <p:extLst>
      <p:ext uri="{BB962C8B-B14F-4D97-AF65-F5344CB8AC3E}">
        <p14:creationId xmlns:p14="http://schemas.microsoft.com/office/powerpoint/2010/main" val="2548922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2F96821-234B-4200-ADF4-191EA10686A7}"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8208B3-F1A5-4D01-908C-BAE2B6328B03}" type="slidenum">
              <a:rPr kumimoji="1" lang="ja-JP" altLang="en-US" smtClean="0"/>
              <a:t>‹#›</a:t>
            </a:fld>
            <a:endParaRPr kumimoji="1" lang="ja-JP" altLang="en-US"/>
          </a:p>
        </p:txBody>
      </p:sp>
    </p:spTree>
    <p:extLst>
      <p:ext uri="{BB962C8B-B14F-4D97-AF65-F5344CB8AC3E}">
        <p14:creationId xmlns:p14="http://schemas.microsoft.com/office/powerpoint/2010/main" val="4168092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2F96821-234B-4200-ADF4-191EA10686A7}" type="datetimeFigureOut">
              <a:rPr kumimoji="1" lang="ja-JP" altLang="en-US" smtClean="0"/>
              <a:t>2024/8/23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28208B3-F1A5-4D01-908C-BAE2B6328B03}" type="slidenum">
              <a:rPr kumimoji="1" lang="ja-JP" altLang="en-US" smtClean="0"/>
              <a:t>‹#›</a:t>
            </a:fld>
            <a:endParaRPr kumimoji="1" lang="ja-JP" altLang="en-US"/>
          </a:p>
        </p:txBody>
      </p:sp>
    </p:spTree>
    <p:extLst>
      <p:ext uri="{BB962C8B-B14F-4D97-AF65-F5344CB8AC3E}">
        <p14:creationId xmlns:p14="http://schemas.microsoft.com/office/powerpoint/2010/main" val="3390401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F96821-234B-4200-ADF4-191EA10686A7}" type="datetimeFigureOut">
              <a:rPr kumimoji="1" lang="ja-JP" altLang="en-US" smtClean="0"/>
              <a:t>2024/8/23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8208B3-F1A5-4D01-908C-BAE2B6328B03}" type="slidenum">
              <a:rPr kumimoji="1" lang="ja-JP" altLang="en-US" smtClean="0"/>
              <a:t>‹#›</a:t>
            </a:fld>
            <a:endParaRPr kumimoji="1" lang="ja-JP" altLang="en-US"/>
          </a:p>
        </p:txBody>
      </p:sp>
    </p:spTree>
    <p:extLst>
      <p:ext uri="{BB962C8B-B14F-4D97-AF65-F5344CB8AC3E}">
        <p14:creationId xmlns:p14="http://schemas.microsoft.com/office/powerpoint/2010/main" val="3624722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4A6E3C84-C539-CC2B-67FF-C0C5175DA195}"/>
              </a:ext>
            </a:extLst>
          </p:cNvPr>
          <p:cNvPicPr>
            <a:picLocks noChangeAspect="1"/>
          </p:cNvPicPr>
          <p:nvPr/>
        </p:nvPicPr>
        <p:blipFill>
          <a:blip r:embed="rId2"/>
          <a:stretch>
            <a:fillRect/>
          </a:stretch>
        </p:blipFill>
        <p:spPr>
          <a:xfrm>
            <a:off x="1945835" y="161364"/>
            <a:ext cx="6588563" cy="3845859"/>
          </a:xfrm>
          <a:prstGeom prst="rect">
            <a:avLst/>
          </a:prstGeom>
        </p:spPr>
      </p:pic>
      <p:pic>
        <p:nvPicPr>
          <p:cNvPr id="7" name="図 6">
            <a:extLst>
              <a:ext uri="{FF2B5EF4-FFF2-40B4-BE49-F238E27FC236}">
                <a16:creationId xmlns:a16="http://schemas.microsoft.com/office/drawing/2014/main" id="{FB1F9A6A-0A32-8FFF-3E17-320BB7BBFF1F}"/>
              </a:ext>
            </a:extLst>
          </p:cNvPr>
          <p:cNvPicPr>
            <a:picLocks noChangeAspect="1"/>
          </p:cNvPicPr>
          <p:nvPr/>
        </p:nvPicPr>
        <p:blipFill>
          <a:blip r:embed="rId3"/>
          <a:stretch>
            <a:fillRect/>
          </a:stretch>
        </p:blipFill>
        <p:spPr>
          <a:xfrm>
            <a:off x="1972943" y="2683815"/>
            <a:ext cx="3517192" cy="850338"/>
          </a:xfrm>
          <a:prstGeom prst="rect">
            <a:avLst/>
          </a:prstGeom>
        </p:spPr>
      </p:pic>
      <p:pic>
        <p:nvPicPr>
          <p:cNvPr id="9" name="図 8">
            <a:extLst>
              <a:ext uri="{FF2B5EF4-FFF2-40B4-BE49-F238E27FC236}">
                <a16:creationId xmlns:a16="http://schemas.microsoft.com/office/drawing/2014/main" id="{DE85AC20-E238-A33F-F1BD-3156ECA902D5}"/>
              </a:ext>
            </a:extLst>
          </p:cNvPr>
          <p:cNvPicPr>
            <a:picLocks noChangeAspect="1"/>
          </p:cNvPicPr>
          <p:nvPr/>
        </p:nvPicPr>
        <p:blipFill>
          <a:blip r:embed="rId4"/>
          <a:stretch>
            <a:fillRect/>
          </a:stretch>
        </p:blipFill>
        <p:spPr>
          <a:xfrm>
            <a:off x="5515275" y="3980330"/>
            <a:ext cx="3027587" cy="2510117"/>
          </a:xfrm>
          <a:prstGeom prst="rect">
            <a:avLst/>
          </a:prstGeom>
        </p:spPr>
      </p:pic>
      <p:pic>
        <p:nvPicPr>
          <p:cNvPr id="13" name="図 12">
            <a:extLst>
              <a:ext uri="{FF2B5EF4-FFF2-40B4-BE49-F238E27FC236}">
                <a16:creationId xmlns:a16="http://schemas.microsoft.com/office/drawing/2014/main" id="{9227CEC9-5A35-D6EB-D687-62376F9EF21A}"/>
              </a:ext>
            </a:extLst>
          </p:cNvPr>
          <p:cNvPicPr>
            <a:picLocks noChangeAspect="1"/>
          </p:cNvPicPr>
          <p:nvPr/>
        </p:nvPicPr>
        <p:blipFill>
          <a:blip r:embed="rId5"/>
          <a:stretch>
            <a:fillRect/>
          </a:stretch>
        </p:blipFill>
        <p:spPr>
          <a:xfrm>
            <a:off x="2015627" y="4424664"/>
            <a:ext cx="2886637" cy="498110"/>
          </a:xfrm>
          <a:prstGeom prst="rect">
            <a:avLst/>
          </a:prstGeom>
          <a:ln>
            <a:solidFill>
              <a:schemeClr val="tx1">
                <a:lumMod val="50000"/>
                <a:lumOff val="50000"/>
              </a:schemeClr>
            </a:solidFill>
          </a:ln>
        </p:spPr>
      </p:pic>
      <p:pic>
        <p:nvPicPr>
          <p:cNvPr id="15" name="図 14">
            <a:extLst>
              <a:ext uri="{FF2B5EF4-FFF2-40B4-BE49-F238E27FC236}">
                <a16:creationId xmlns:a16="http://schemas.microsoft.com/office/drawing/2014/main" id="{E9D53E50-7EE6-E292-DB57-0E9CE788401A}"/>
              </a:ext>
            </a:extLst>
          </p:cNvPr>
          <p:cNvPicPr>
            <a:picLocks noChangeAspect="1"/>
          </p:cNvPicPr>
          <p:nvPr/>
        </p:nvPicPr>
        <p:blipFill>
          <a:blip r:embed="rId6"/>
          <a:stretch>
            <a:fillRect/>
          </a:stretch>
        </p:blipFill>
        <p:spPr>
          <a:xfrm>
            <a:off x="2015627" y="3553298"/>
            <a:ext cx="2696463" cy="729371"/>
          </a:xfrm>
          <a:prstGeom prst="rect">
            <a:avLst/>
          </a:prstGeom>
          <a:ln>
            <a:solidFill>
              <a:schemeClr val="tx1">
                <a:lumMod val="50000"/>
                <a:lumOff val="50000"/>
              </a:schemeClr>
            </a:solidFill>
          </a:ln>
        </p:spPr>
      </p:pic>
      <p:pic>
        <p:nvPicPr>
          <p:cNvPr id="17" name="図 16">
            <a:extLst>
              <a:ext uri="{FF2B5EF4-FFF2-40B4-BE49-F238E27FC236}">
                <a16:creationId xmlns:a16="http://schemas.microsoft.com/office/drawing/2014/main" id="{5B55B3D1-9E3A-0D47-2866-A30617854D9E}"/>
              </a:ext>
            </a:extLst>
          </p:cNvPr>
          <p:cNvPicPr>
            <a:picLocks noChangeAspect="1"/>
          </p:cNvPicPr>
          <p:nvPr/>
        </p:nvPicPr>
        <p:blipFill>
          <a:blip r:embed="rId7"/>
          <a:stretch>
            <a:fillRect/>
          </a:stretch>
        </p:blipFill>
        <p:spPr>
          <a:xfrm>
            <a:off x="2015627" y="5064769"/>
            <a:ext cx="2914961" cy="504512"/>
          </a:xfrm>
          <a:prstGeom prst="rect">
            <a:avLst/>
          </a:prstGeom>
          <a:ln>
            <a:solidFill>
              <a:schemeClr val="tx1">
                <a:lumMod val="50000"/>
                <a:lumOff val="50000"/>
              </a:schemeClr>
            </a:solidFill>
          </a:ln>
        </p:spPr>
      </p:pic>
      <p:pic>
        <p:nvPicPr>
          <p:cNvPr id="19" name="図 18">
            <a:extLst>
              <a:ext uri="{FF2B5EF4-FFF2-40B4-BE49-F238E27FC236}">
                <a16:creationId xmlns:a16="http://schemas.microsoft.com/office/drawing/2014/main" id="{E13266E9-695A-9477-AFBF-99307B8BFA91}"/>
              </a:ext>
            </a:extLst>
          </p:cNvPr>
          <p:cNvPicPr>
            <a:picLocks noChangeAspect="1"/>
          </p:cNvPicPr>
          <p:nvPr/>
        </p:nvPicPr>
        <p:blipFill>
          <a:blip r:embed="rId8"/>
          <a:stretch>
            <a:fillRect/>
          </a:stretch>
        </p:blipFill>
        <p:spPr>
          <a:xfrm>
            <a:off x="2015627" y="5711276"/>
            <a:ext cx="2915524" cy="775405"/>
          </a:xfrm>
          <a:prstGeom prst="rect">
            <a:avLst/>
          </a:prstGeom>
          <a:ln>
            <a:solidFill>
              <a:schemeClr val="tx1">
                <a:lumMod val="50000"/>
                <a:lumOff val="50000"/>
              </a:schemeClr>
            </a:solidFill>
          </a:ln>
        </p:spPr>
      </p:pic>
      <p:sp>
        <p:nvSpPr>
          <p:cNvPr id="21" name="テキスト ボックス 20">
            <a:extLst>
              <a:ext uri="{FF2B5EF4-FFF2-40B4-BE49-F238E27FC236}">
                <a16:creationId xmlns:a16="http://schemas.microsoft.com/office/drawing/2014/main" id="{2434F06C-B1AD-B6C3-7A91-D806A539C7F5}"/>
              </a:ext>
            </a:extLst>
          </p:cNvPr>
          <p:cNvSpPr txBox="1"/>
          <p:nvPr/>
        </p:nvSpPr>
        <p:spPr>
          <a:xfrm>
            <a:off x="403411" y="179296"/>
            <a:ext cx="1107996" cy="276999"/>
          </a:xfrm>
          <a:prstGeom prst="rect">
            <a:avLst/>
          </a:prstGeom>
          <a:noFill/>
          <a:ln>
            <a:solidFill>
              <a:srgbClr val="FF0000"/>
            </a:solidFill>
          </a:ln>
        </p:spPr>
        <p:txBody>
          <a:bodyPr wrap="none" rtlCol="0">
            <a:spAutoFit/>
          </a:bodyPr>
          <a:lstStyle/>
          <a:p>
            <a:r>
              <a:rPr kumimoji="1" lang="ja-JP" altLang="en-US" sz="1200" dirty="0">
                <a:solidFill>
                  <a:srgbClr val="FF0000"/>
                </a:solidFill>
              </a:rPr>
              <a:t>抽出設定画面</a:t>
            </a:r>
          </a:p>
        </p:txBody>
      </p:sp>
      <p:sp>
        <p:nvSpPr>
          <p:cNvPr id="22" name="テキスト ボックス 21">
            <a:extLst>
              <a:ext uri="{FF2B5EF4-FFF2-40B4-BE49-F238E27FC236}">
                <a16:creationId xmlns:a16="http://schemas.microsoft.com/office/drawing/2014/main" id="{157FA0B7-5163-436E-96F1-70AC44D9E683}"/>
              </a:ext>
            </a:extLst>
          </p:cNvPr>
          <p:cNvSpPr txBox="1"/>
          <p:nvPr/>
        </p:nvSpPr>
        <p:spPr>
          <a:xfrm>
            <a:off x="0" y="573743"/>
            <a:ext cx="2069797" cy="577081"/>
          </a:xfrm>
          <a:prstGeom prst="rect">
            <a:avLst/>
          </a:prstGeom>
          <a:noFill/>
        </p:spPr>
        <p:txBody>
          <a:bodyPr wrap="none" rtlCol="0">
            <a:spAutoFit/>
          </a:bodyPr>
          <a:lstStyle/>
          <a:p>
            <a:r>
              <a:rPr kumimoji="1" lang="ja-JP" altLang="en-US" sz="1050" dirty="0">
                <a:solidFill>
                  <a:srgbClr val="FF0000"/>
                </a:solidFill>
                <a:latin typeface="+mn-ea"/>
              </a:rPr>
              <a:t>教えていただいたように</a:t>
            </a:r>
            <a:endParaRPr kumimoji="1" lang="en-US" altLang="ja-JP" sz="1050" dirty="0">
              <a:solidFill>
                <a:srgbClr val="FF0000"/>
              </a:solidFill>
              <a:latin typeface="+mn-ea"/>
            </a:endParaRPr>
          </a:p>
          <a:p>
            <a:r>
              <a:rPr kumimoji="1" lang="ja-JP" altLang="en-US" sz="1050" dirty="0">
                <a:solidFill>
                  <a:srgbClr val="FF0000"/>
                </a:solidFill>
                <a:latin typeface="+mn-ea"/>
              </a:rPr>
              <a:t>設定しました。</a:t>
            </a:r>
            <a:endParaRPr kumimoji="1" lang="en-US" altLang="ja-JP" sz="1050" dirty="0">
              <a:solidFill>
                <a:srgbClr val="FF0000"/>
              </a:solidFill>
              <a:latin typeface="+mn-ea"/>
            </a:endParaRPr>
          </a:p>
          <a:p>
            <a:r>
              <a:rPr kumimoji="1" lang="ja-JP" altLang="en-US" sz="1050" dirty="0">
                <a:solidFill>
                  <a:srgbClr val="FF0000"/>
                </a:solidFill>
                <a:latin typeface="+mn-ea"/>
              </a:rPr>
              <a:t>（間違っていたらすみません）</a:t>
            </a:r>
          </a:p>
        </p:txBody>
      </p:sp>
    </p:spTree>
    <p:extLst>
      <p:ext uri="{BB962C8B-B14F-4D97-AF65-F5344CB8AC3E}">
        <p14:creationId xmlns:p14="http://schemas.microsoft.com/office/powerpoint/2010/main" val="217985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a:extLst>
              <a:ext uri="{FF2B5EF4-FFF2-40B4-BE49-F238E27FC236}">
                <a16:creationId xmlns:a16="http://schemas.microsoft.com/office/drawing/2014/main" id="{97601E56-1DE0-E758-2EEC-6BF51694A545}"/>
              </a:ext>
            </a:extLst>
          </p:cNvPr>
          <p:cNvPicPr>
            <a:picLocks noChangeAspect="1"/>
          </p:cNvPicPr>
          <p:nvPr/>
        </p:nvPicPr>
        <p:blipFill>
          <a:blip r:embed="rId2"/>
          <a:stretch>
            <a:fillRect/>
          </a:stretch>
        </p:blipFill>
        <p:spPr>
          <a:xfrm>
            <a:off x="2370505" y="81370"/>
            <a:ext cx="5446719" cy="3579900"/>
          </a:xfrm>
          <a:prstGeom prst="rect">
            <a:avLst/>
          </a:prstGeom>
        </p:spPr>
      </p:pic>
      <p:pic>
        <p:nvPicPr>
          <p:cNvPr id="7" name="図 6">
            <a:extLst>
              <a:ext uri="{FF2B5EF4-FFF2-40B4-BE49-F238E27FC236}">
                <a16:creationId xmlns:a16="http://schemas.microsoft.com/office/drawing/2014/main" id="{013C7D1F-AFBF-70F1-708E-2C7D79AA4780}"/>
              </a:ext>
            </a:extLst>
          </p:cNvPr>
          <p:cNvPicPr>
            <a:picLocks noChangeAspect="1"/>
          </p:cNvPicPr>
          <p:nvPr/>
        </p:nvPicPr>
        <p:blipFill>
          <a:blip r:embed="rId3"/>
          <a:stretch>
            <a:fillRect/>
          </a:stretch>
        </p:blipFill>
        <p:spPr>
          <a:xfrm>
            <a:off x="1034081" y="3379694"/>
            <a:ext cx="2856599" cy="3361766"/>
          </a:xfrm>
          <a:prstGeom prst="rect">
            <a:avLst/>
          </a:prstGeom>
        </p:spPr>
      </p:pic>
      <p:pic>
        <p:nvPicPr>
          <p:cNvPr id="9" name="図 8">
            <a:extLst>
              <a:ext uri="{FF2B5EF4-FFF2-40B4-BE49-F238E27FC236}">
                <a16:creationId xmlns:a16="http://schemas.microsoft.com/office/drawing/2014/main" id="{C79C9D75-AFB0-FD9C-9445-7EDAB9C74C2C}"/>
              </a:ext>
            </a:extLst>
          </p:cNvPr>
          <p:cNvPicPr>
            <a:picLocks noChangeAspect="1"/>
          </p:cNvPicPr>
          <p:nvPr/>
        </p:nvPicPr>
        <p:blipFill>
          <a:blip r:embed="rId4"/>
          <a:stretch>
            <a:fillRect/>
          </a:stretch>
        </p:blipFill>
        <p:spPr>
          <a:xfrm>
            <a:off x="5074023" y="3888656"/>
            <a:ext cx="4598981" cy="1813151"/>
          </a:xfrm>
          <a:prstGeom prst="rect">
            <a:avLst/>
          </a:prstGeom>
        </p:spPr>
      </p:pic>
      <p:sp>
        <p:nvSpPr>
          <p:cNvPr id="12" name="正方形/長方形 11">
            <a:extLst>
              <a:ext uri="{FF2B5EF4-FFF2-40B4-BE49-F238E27FC236}">
                <a16:creationId xmlns:a16="http://schemas.microsoft.com/office/drawing/2014/main" id="{6A829EAD-CA15-EEF6-32B6-F6F4FED57BB4}"/>
              </a:ext>
            </a:extLst>
          </p:cNvPr>
          <p:cNvSpPr/>
          <p:nvPr/>
        </p:nvSpPr>
        <p:spPr>
          <a:xfrm>
            <a:off x="4105836" y="1066802"/>
            <a:ext cx="3388657" cy="170328"/>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リーフォーム: 図形 15">
            <a:extLst>
              <a:ext uri="{FF2B5EF4-FFF2-40B4-BE49-F238E27FC236}">
                <a16:creationId xmlns:a16="http://schemas.microsoft.com/office/drawing/2014/main" id="{4638C0FD-1EF1-7756-E91E-41E5D61D9AC0}"/>
              </a:ext>
            </a:extLst>
          </p:cNvPr>
          <p:cNvSpPr/>
          <p:nvPr/>
        </p:nvSpPr>
        <p:spPr>
          <a:xfrm>
            <a:off x="7449671" y="1138517"/>
            <a:ext cx="1022475" cy="2635623"/>
          </a:xfrm>
          <a:custGeom>
            <a:avLst/>
            <a:gdLst>
              <a:gd name="connsiteX0" fmla="*/ 0 w 1022475"/>
              <a:gd name="connsiteY0" fmla="*/ 0 h 842682"/>
              <a:gd name="connsiteX1" fmla="*/ 995082 w 1022475"/>
              <a:gd name="connsiteY1" fmla="*/ 143435 h 842682"/>
              <a:gd name="connsiteX2" fmla="*/ 645458 w 1022475"/>
              <a:gd name="connsiteY2" fmla="*/ 842682 h 842682"/>
            </a:gdLst>
            <a:ahLst/>
            <a:cxnLst>
              <a:cxn ang="0">
                <a:pos x="connsiteX0" y="connsiteY0"/>
              </a:cxn>
              <a:cxn ang="0">
                <a:pos x="connsiteX1" y="connsiteY1"/>
              </a:cxn>
              <a:cxn ang="0">
                <a:pos x="connsiteX2" y="connsiteY2"/>
              </a:cxn>
            </a:cxnLst>
            <a:rect l="l" t="t" r="r" b="b"/>
            <a:pathLst>
              <a:path w="1022475" h="842682">
                <a:moveTo>
                  <a:pt x="0" y="0"/>
                </a:moveTo>
                <a:cubicBezTo>
                  <a:pt x="443753" y="1494"/>
                  <a:pt x="887506" y="2988"/>
                  <a:pt x="995082" y="143435"/>
                </a:cubicBezTo>
                <a:cubicBezTo>
                  <a:pt x="1102658" y="283882"/>
                  <a:pt x="874058" y="563282"/>
                  <a:pt x="645458" y="842682"/>
                </a:cubicBezTo>
              </a:path>
            </a:pathLst>
          </a:custGeom>
          <a:noFill/>
          <a:ln w="3175">
            <a:solidFill>
              <a:srgbClr val="FF0000"/>
            </a:solidFill>
            <a:headEnd type="none" w="med" len="med"/>
            <a:tailEnd type="triangle"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94CCDA50-9A44-EF14-86FE-E18550E377B9}"/>
              </a:ext>
            </a:extLst>
          </p:cNvPr>
          <p:cNvSpPr/>
          <p:nvPr/>
        </p:nvSpPr>
        <p:spPr>
          <a:xfrm>
            <a:off x="1039907" y="5844991"/>
            <a:ext cx="2841811" cy="18825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39A092CA-6763-3CC7-61E1-7E19257236D0}"/>
              </a:ext>
            </a:extLst>
          </p:cNvPr>
          <p:cNvSpPr/>
          <p:nvPr/>
        </p:nvSpPr>
        <p:spPr>
          <a:xfrm>
            <a:off x="3092826" y="3810003"/>
            <a:ext cx="797856" cy="2805950"/>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68DFFD3A-EA7B-5E2C-6F63-DE53A97D3D58}"/>
              </a:ext>
            </a:extLst>
          </p:cNvPr>
          <p:cNvSpPr txBox="1"/>
          <p:nvPr/>
        </p:nvSpPr>
        <p:spPr>
          <a:xfrm>
            <a:off x="4087905" y="6042213"/>
            <a:ext cx="5729454" cy="461665"/>
          </a:xfrm>
          <a:prstGeom prst="rect">
            <a:avLst/>
          </a:prstGeom>
          <a:noFill/>
        </p:spPr>
        <p:txBody>
          <a:bodyPr wrap="none" rtlCol="0">
            <a:spAutoFit/>
          </a:bodyPr>
          <a:lstStyle/>
          <a:p>
            <a:r>
              <a:rPr kumimoji="1" lang="ja-JP" altLang="en-US" sz="1200" dirty="0">
                <a:solidFill>
                  <a:srgbClr val="FF0000"/>
                </a:solidFill>
                <a:latin typeface="+mn-ea"/>
              </a:rPr>
              <a:t>病名が緑内障しかないので、抽出されて</a:t>
            </a:r>
            <a:r>
              <a:rPr kumimoji="1" lang="en-US" altLang="ja-JP" sz="1200" dirty="0">
                <a:solidFill>
                  <a:srgbClr val="FF0000"/>
                </a:solidFill>
                <a:latin typeface="+mn-ea"/>
              </a:rPr>
              <a:t>OK</a:t>
            </a:r>
            <a:r>
              <a:rPr kumimoji="1" lang="ja-JP" altLang="en-US" sz="1200" dirty="0">
                <a:solidFill>
                  <a:srgbClr val="FF0000"/>
                </a:solidFill>
                <a:latin typeface="+mn-ea"/>
              </a:rPr>
              <a:t>だが、</a:t>
            </a:r>
            <a:endParaRPr kumimoji="1" lang="en-US" altLang="ja-JP" sz="1200" dirty="0">
              <a:solidFill>
                <a:srgbClr val="FF0000"/>
              </a:solidFill>
              <a:latin typeface="+mn-ea"/>
            </a:endParaRPr>
          </a:p>
          <a:p>
            <a:r>
              <a:rPr kumimoji="1" lang="ja-JP" altLang="en-US" sz="1200" dirty="0">
                <a:solidFill>
                  <a:srgbClr val="FF0000"/>
                </a:solidFill>
                <a:latin typeface="+mn-ea"/>
              </a:rPr>
              <a:t>懸念されていたように、当月だけ</a:t>
            </a:r>
            <a:r>
              <a:rPr kumimoji="1" lang="en-US" altLang="ja-JP" sz="1200" dirty="0">
                <a:solidFill>
                  <a:srgbClr val="FF0000"/>
                </a:solidFill>
                <a:latin typeface="+mn-ea"/>
              </a:rPr>
              <a:t>OCT</a:t>
            </a:r>
            <a:r>
              <a:rPr kumimoji="1" lang="ja-JP" altLang="en-US" sz="1200" dirty="0">
                <a:solidFill>
                  <a:srgbClr val="FF0000"/>
                </a:solidFill>
                <a:latin typeface="+mn-ea"/>
              </a:rPr>
              <a:t>している場合も抽出されてしまいました。</a:t>
            </a:r>
            <a:endParaRPr kumimoji="1" lang="en-US" altLang="ja-JP" sz="1200" dirty="0">
              <a:solidFill>
                <a:srgbClr val="FF0000"/>
              </a:solidFill>
              <a:latin typeface="+mn-ea"/>
            </a:endParaRPr>
          </a:p>
        </p:txBody>
      </p:sp>
    </p:spTree>
    <p:extLst>
      <p:ext uri="{BB962C8B-B14F-4D97-AF65-F5344CB8AC3E}">
        <p14:creationId xmlns:p14="http://schemas.microsoft.com/office/powerpoint/2010/main" val="3213487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47991527-230A-3210-D8F4-A7C06087AD07}"/>
              </a:ext>
            </a:extLst>
          </p:cNvPr>
          <p:cNvPicPr>
            <a:picLocks noChangeAspect="1"/>
          </p:cNvPicPr>
          <p:nvPr/>
        </p:nvPicPr>
        <p:blipFill>
          <a:blip r:embed="rId2"/>
          <a:stretch>
            <a:fillRect/>
          </a:stretch>
        </p:blipFill>
        <p:spPr>
          <a:xfrm>
            <a:off x="2370505" y="81370"/>
            <a:ext cx="5446719" cy="3579900"/>
          </a:xfrm>
          <a:prstGeom prst="rect">
            <a:avLst/>
          </a:prstGeom>
        </p:spPr>
      </p:pic>
      <p:pic>
        <p:nvPicPr>
          <p:cNvPr id="8" name="図 7">
            <a:extLst>
              <a:ext uri="{FF2B5EF4-FFF2-40B4-BE49-F238E27FC236}">
                <a16:creationId xmlns:a16="http://schemas.microsoft.com/office/drawing/2014/main" id="{F2552E76-D299-52E8-A37A-29C0F05B00AD}"/>
              </a:ext>
            </a:extLst>
          </p:cNvPr>
          <p:cNvPicPr>
            <a:picLocks noChangeAspect="1"/>
          </p:cNvPicPr>
          <p:nvPr/>
        </p:nvPicPr>
        <p:blipFill>
          <a:blip r:embed="rId3"/>
          <a:stretch>
            <a:fillRect/>
          </a:stretch>
        </p:blipFill>
        <p:spPr>
          <a:xfrm>
            <a:off x="4536140" y="3749363"/>
            <a:ext cx="4963435" cy="1991663"/>
          </a:xfrm>
          <a:prstGeom prst="rect">
            <a:avLst/>
          </a:prstGeom>
        </p:spPr>
      </p:pic>
      <p:sp>
        <p:nvSpPr>
          <p:cNvPr id="10" name="フリーフォーム: 図形 9">
            <a:extLst>
              <a:ext uri="{FF2B5EF4-FFF2-40B4-BE49-F238E27FC236}">
                <a16:creationId xmlns:a16="http://schemas.microsoft.com/office/drawing/2014/main" id="{D3E269BA-6F37-57A5-E12C-12E067CB2BC8}"/>
              </a:ext>
            </a:extLst>
          </p:cNvPr>
          <p:cNvSpPr/>
          <p:nvPr/>
        </p:nvSpPr>
        <p:spPr>
          <a:xfrm>
            <a:off x="7566213" y="1317812"/>
            <a:ext cx="1773422" cy="2384612"/>
          </a:xfrm>
          <a:custGeom>
            <a:avLst/>
            <a:gdLst>
              <a:gd name="connsiteX0" fmla="*/ 0 w 1710669"/>
              <a:gd name="connsiteY0" fmla="*/ 0 h 2967318"/>
              <a:gd name="connsiteX1" fmla="*/ 1703294 w 1710669"/>
              <a:gd name="connsiteY1" fmla="*/ 977153 h 2967318"/>
              <a:gd name="connsiteX2" fmla="*/ 502023 w 1710669"/>
              <a:gd name="connsiteY2" fmla="*/ 2967318 h 2967318"/>
            </a:gdLst>
            <a:ahLst/>
            <a:cxnLst>
              <a:cxn ang="0">
                <a:pos x="connsiteX0" y="connsiteY0"/>
              </a:cxn>
              <a:cxn ang="0">
                <a:pos x="connsiteX1" y="connsiteY1"/>
              </a:cxn>
              <a:cxn ang="0">
                <a:pos x="connsiteX2" y="connsiteY2"/>
              </a:cxn>
            </a:cxnLst>
            <a:rect l="l" t="t" r="r" b="b"/>
            <a:pathLst>
              <a:path w="1710669" h="2967318">
                <a:moveTo>
                  <a:pt x="0" y="0"/>
                </a:moveTo>
                <a:cubicBezTo>
                  <a:pt x="809812" y="241300"/>
                  <a:pt x="1619624" y="482600"/>
                  <a:pt x="1703294" y="977153"/>
                </a:cubicBezTo>
                <a:cubicBezTo>
                  <a:pt x="1786964" y="1471706"/>
                  <a:pt x="1144493" y="2219512"/>
                  <a:pt x="502023" y="2967318"/>
                </a:cubicBezTo>
              </a:path>
            </a:pathLst>
          </a:custGeom>
          <a:noFill/>
          <a:ln>
            <a:solidFill>
              <a:srgbClr val="FF0000"/>
            </a:solidFill>
            <a:headEnd type="none" w="med" len="med"/>
            <a:tailEnd type="triangle"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16E1CF88-B6A6-2B87-6153-D7D456F32ECE}"/>
              </a:ext>
            </a:extLst>
          </p:cNvPr>
          <p:cNvSpPr/>
          <p:nvPr/>
        </p:nvSpPr>
        <p:spPr>
          <a:xfrm>
            <a:off x="4096872" y="1237131"/>
            <a:ext cx="3388657" cy="170328"/>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a:extLst>
              <a:ext uri="{FF2B5EF4-FFF2-40B4-BE49-F238E27FC236}">
                <a16:creationId xmlns:a16="http://schemas.microsoft.com/office/drawing/2014/main" id="{0A893BE4-772B-476B-1654-835C3C58E51D}"/>
              </a:ext>
            </a:extLst>
          </p:cNvPr>
          <p:cNvPicPr>
            <a:picLocks noChangeAspect="1"/>
          </p:cNvPicPr>
          <p:nvPr/>
        </p:nvPicPr>
        <p:blipFill>
          <a:blip r:embed="rId4"/>
          <a:stretch>
            <a:fillRect/>
          </a:stretch>
        </p:blipFill>
        <p:spPr>
          <a:xfrm>
            <a:off x="210686" y="4145715"/>
            <a:ext cx="3801005" cy="2600688"/>
          </a:xfrm>
          <a:prstGeom prst="rect">
            <a:avLst/>
          </a:prstGeom>
        </p:spPr>
      </p:pic>
      <p:pic>
        <p:nvPicPr>
          <p:cNvPr id="4" name="図 3">
            <a:extLst>
              <a:ext uri="{FF2B5EF4-FFF2-40B4-BE49-F238E27FC236}">
                <a16:creationId xmlns:a16="http://schemas.microsoft.com/office/drawing/2014/main" id="{4D1DF0C2-4510-F6C8-B263-F40725D1120F}"/>
              </a:ext>
            </a:extLst>
          </p:cNvPr>
          <p:cNvPicPr>
            <a:picLocks noChangeAspect="1"/>
          </p:cNvPicPr>
          <p:nvPr/>
        </p:nvPicPr>
        <p:blipFill>
          <a:blip r:embed="rId5"/>
          <a:stretch>
            <a:fillRect/>
          </a:stretch>
        </p:blipFill>
        <p:spPr>
          <a:xfrm>
            <a:off x="133039" y="2927558"/>
            <a:ext cx="2886637" cy="498110"/>
          </a:xfrm>
          <a:prstGeom prst="rect">
            <a:avLst/>
          </a:prstGeom>
          <a:ln>
            <a:solidFill>
              <a:schemeClr val="tx1">
                <a:lumMod val="50000"/>
                <a:lumOff val="50000"/>
              </a:schemeClr>
            </a:solidFill>
          </a:ln>
        </p:spPr>
      </p:pic>
      <p:pic>
        <p:nvPicPr>
          <p:cNvPr id="5" name="図 4">
            <a:extLst>
              <a:ext uri="{FF2B5EF4-FFF2-40B4-BE49-F238E27FC236}">
                <a16:creationId xmlns:a16="http://schemas.microsoft.com/office/drawing/2014/main" id="{604433F9-AB82-181B-073F-370D3E0D0673}"/>
              </a:ext>
            </a:extLst>
          </p:cNvPr>
          <p:cNvPicPr>
            <a:picLocks noChangeAspect="1"/>
          </p:cNvPicPr>
          <p:nvPr/>
        </p:nvPicPr>
        <p:blipFill>
          <a:blip r:embed="rId6"/>
          <a:stretch>
            <a:fillRect/>
          </a:stretch>
        </p:blipFill>
        <p:spPr>
          <a:xfrm>
            <a:off x="133039" y="3567663"/>
            <a:ext cx="2914961" cy="504512"/>
          </a:xfrm>
          <a:prstGeom prst="rect">
            <a:avLst/>
          </a:prstGeom>
          <a:ln>
            <a:solidFill>
              <a:schemeClr val="tx1">
                <a:lumMod val="50000"/>
                <a:lumOff val="50000"/>
              </a:schemeClr>
            </a:solidFill>
          </a:ln>
        </p:spPr>
      </p:pic>
      <p:sp>
        <p:nvSpPr>
          <p:cNvPr id="6" name="正方形/長方形 5">
            <a:extLst>
              <a:ext uri="{FF2B5EF4-FFF2-40B4-BE49-F238E27FC236}">
                <a16:creationId xmlns:a16="http://schemas.microsoft.com/office/drawing/2014/main" id="{B7B10C53-8955-B0B8-1E26-224EB264327F}"/>
              </a:ext>
            </a:extLst>
          </p:cNvPr>
          <p:cNvSpPr/>
          <p:nvPr/>
        </p:nvSpPr>
        <p:spPr>
          <a:xfrm>
            <a:off x="4527178" y="4437530"/>
            <a:ext cx="2339787" cy="251012"/>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FE36AD7B-22F7-C59C-C8E5-7F8B0BDE81EF}"/>
              </a:ext>
            </a:extLst>
          </p:cNvPr>
          <p:cNvSpPr txBox="1"/>
          <p:nvPr/>
        </p:nvSpPr>
        <p:spPr>
          <a:xfrm>
            <a:off x="4849906" y="5988425"/>
            <a:ext cx="4185761" cy="646331"/>
          </a:xfrm>
          <a:prstGeom prst="rect">
            <a:avLst/>
          </a:prstGeom>
          <a:noFill/>
        </p:spPr>
        <p:txBody>
          <a:bodyPr wrap="none" rtlCol="0">
            <a:spAutoFit/>
          </a:bodyPr>
          <a:lstStyle/>
          <a:p>
            <a:r>
              <a:rPr kumimoji="1" lang="ja-JP" altLang="en-US" sz="1200" dirty="0">
                <a:solidFill>
                  <a:srgbClr val="FF0000"/>
                </a:solidFill>
              </a:rPr>
              <a:t>緑内障がありで黄斑変性がない場合を抽出してほしいが、</a:t>
            </a:r>
            <a:endParaRPr kumimoji="1" lang="en-US" altLang="ja-JP" sz="1200" dirty="0">
              <a:solidFill>
                <a:srgbClr val="FF0000"/>
              </a:solidFill>
            </a:endParaRPr>
          </a:p>
          <a:p>
            <a:r>
              <a:rPr kumimoji="1" lang="ja-JP" altLang="en-US" sz="1200" dirty="0">
                <a:solidFill>
                  <a:srgbClr val="FF0000"/>
                </a:solidFill>
              </a:rPr>
              <a:t>黄斑変性がある場合も抽出される。</a:t>
            </a:r>
            <a:endParaRPr kumimoji="1" lang="en-US" altLang="ja-JP" sz="1200" dirty="0">
              <a:solidFill>
                <a:srgbClr val="FF0000"/>
              </a:solidFill>
            </a:endParaRPr>
          </a:p>
          <a:p>
            <a:r>
              <a:rPr kumimoji="1" lang="ja-JP" altLang="en-US" sz="1200" dirty="0">
                <a:solidFill>
                  <a:srgbClr val="FF0000"/>
                </a:solidFill>
              </a:rPr>
              <a:t>もしかしたら、右左両があるからでしょうか？</a:t>
            </a:r>
          </a:p>
        </p:txBody>
      </p:sp>
    </p:spTree>
    <p:extLst>
      <p:ext uri="{BB962C8B-B14F-4D97-AF65-F5344CB8AC3E}">
        <p14:creationId xmlns:p14="http://schemas.microsoft.com/office/powerpoint/2010/main" val="505276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47991527-230A-3210-D8F4-A7C06087AD07}"/>
              </a:ext>
            </a:extLst>
          </p:cNvPr>
          <p:cNvPicPr>
            <a:picLocks noChangeAspect="1"/>
          </p:cNvPicPr>
          <p:nvPr/>
        </p:nvPicPr>
        <p:blipFill>
          <a:blip r:embed="rId2"/>
          <a:stretch>
            <a:fillRect/>
          </a:stretch>
        </p:blipFill>
        <p:spPr>
          <a:xfrm>
            <a:off x="2370505" y="81370"/>
            <a:ext cx="5446719" cy="3579900"/>
          </a:xfrm>
          <a:prstGeom prst="rect">
            <a:avLst/>
          </a:prstGeom>
        </p:spPr>
      </p:pic>
      <p:pic>
        <p:nvPicPr>
          <p:cNvPr id="12" name="図 11">
            <a:extLst>
              <a:ext uri="{FF2B5EF4-FFF2-40B4-BE49-F238E27FC236}">
                <a16:creationId xmlns:a16="http://schemas.microsoft.com/office/drawing/2014/main" id="{6ECE3CE8-9544-BBC6-DDF0-419F2DE8CCCE}"/>
              </a:ext>
            </a:extLst>
          </p:cNvPr>
          <p:cNvPicPr>
            <a:picLocks noChangeAspect="1"/>
          </p:cNvPicPr>
          <p:nvPr/>
        </p:nvPicPr>
        <p:blipFill>
          <a:blip r:embed="rId3"/>
          <a:stretch>
            <a:fillRect/>
          </a:stretch>
        </p:blipFill>
        <p:spPr>
          <a:xfrm>
            <a:off x="1559861" y="3708588"/>
            <a:ext cx="7194814" cy="1618833"/>
          </a:xfrm>
          <a:prstGeom prst="rect">
            <a:avLst/>
          </a:prstGeom>
        </p:spPr>
      </p:pic>
      <p:sp>
        <p:nvSpPr>
          <p:cNvPr id="13" name="正方形/長方形 12">
            <a:extLst>
              <a:ext uri="{FF2B5EF4-FFF2-40B4-BE49-F238E27FC236}">
                <a16:creationId xmlns:a16="http://schemas.microsoft.com/office/drawing/2014/main" id="{16E1CF88-B6A6-2B87-6153-D7D456F32ECE}"/>
              </a:ext>
            </a:extLst>
          </p:cNvPr>
          <p:cNvSpPr/>
          <p:nvPr/>
        </p:nvSpPr>
        <p:spPr>
          <a:xfrm>
            <a:off x="4078943" y="905437"/>
            <a:ext cx="3585882" cy="161364"/>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リーフォーム: 図形 13">
            <a:extLst>
              <a:ext uri="{FF2B5EF4-FFF2-40B4-BE49-F238E27FC236}">
                <a16:creationId xmlns:a16="http://schemas.microsoft.com/office/drawing/2014/main" id="{95CFC367-0BA8-A30C-C6B4-AB27886415F6}"/>
              </a:ext>
            </a:extLst>
          </p:cNvPr>
          <p:cNvSpPr/>
          <p:nvPr/>
        </p:nvSpPr>
        <p:spPr>
          <a:xfrm>
            <a:off x="2017645" y="977153"/>
            <a:ext cx="2007508" cy="2976282"/>
          </a:xfrm>
          <a:custGeom>
            <a:avLst/>
            <a:gdLst>
              <a:gd name="connsiteX0" fmla="*/ 2007508 w 2007508"/>
              <a:gd name="connsiteY0" fmla="*/ 0 h 2976282"/>
              <a:gd name="connsiteX1" fmla="*/ 124920 w 2007508"/>
              <a:gd name="connsiteY1" fmla="*/ 977153 h 2976282"/>
              <a:gd name="connsiteX2" fmla="*/ 331108 w 2007508"/>
              <a:gd name="connsiteY2" fmla="*/ 2976282 h 2976282"/>
            </a:gdLst>
            <a:ahLst/>
            <a:cxnLst>
              <a:cxn ang="0">
                <a:pos x="connsiteX0" y="connsiteY0"/>
              </a:cxn>
              <a:cxn ang="0">
                <a:pos x="connsiteX1" y="connsiteY1"/>
              </a:cxn>
              <a:cxn ang="0">
                <a:pos x="connsiteX2" y="connsiteY2"/>
              </a:cxn>
            </a:cxnLst>
            <a:rect l="l" t="t" r="r" b="b"/>
            <a:pathLst>
              <a:path w="2007508" h="2976282">
                <a:moveTo>
                  <a:pt x="2007508" y="0"/>
                </a:moveTo>
                <a:cubicBezTo>
                  <a:pt x="1205914" y="240553"/>
                  <a:pt x="404320" y="481106"/>
                  <a:pt x="124920" y="977153"/>
                </a:cubicBezTo>
                <a:cubicBezTo>
                  <a:pt x="-154480" y="1473200"/>
                  <a:pt x="88314" y="2224741"/>
                  <a:pt x="331108" y="2976282"/>
                </a:cubicBezTo>
              </a:path>
            </a:pathLst>
          </a:custGeom>
          <a:noFill/>
          <a:ln w="3175">
            <a:solidFill>
              <a:srgbClr val="FF0000"/>
            </a:solidFill>
            <a:headEnd type="none" w="med" len="med"/>
            <a:tailEnd type="triangle"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58818A8D-EEF0-E0EA-C994-33315E744CFF}"/>
              </a:ext>
            </a:extLst>
          </p:cNvPr>
          <p:cNvSpPr/>
          <p:nvPr/>
        </p:nvSpPr>
        <p:spPr>
          <a:xfrm>
            <a:off x="1882590" y="5118849"/>
            <a:ext cx="2958351" cy="16136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0CF70E10-AB42-96FF-7E9A-08C64CFAC595}"/>
              </a:ext>
            </a:extLst>
          </p:cNvPr>
          <p:cNvSpPr txBox="1"/>
          <p:nvPr/>
        </p:nvSpPr>
        <p:spPr>
          <a:xfrm>
            <a:off x="4105836" y="5710519"/>
            <a:ext cx="5878532" cy="1015663"/>
          </a:xfrm>
          <a:prstGeom prst="rect">
            <a:avLst/>
          </a:prstGeom>
          <a:noFill/>
        </p:spPr>
        <p:txBody>
          <a:bodyPr wrap="none" rtlCol="0">
            <a:spAutoFit/>
          </a:bodyPr>
          <a:lstStyle/>
          <a:p>
            <a:r>
              <a:rPr kumimoji="1" lang="ja-JP" altLang="en-US" sz="1200" dirty="0">
                <a:solidFill>
                  <a:srgbClr val="FF0000"/>
                </a:solidFill>
              </a:rPr>
              <a:t>＜要望＞</a:t>
            </a:r>
            <a:endParaRPr kumimoji="1" lang="en-US" altLang="ja-JP" sz="1200" dirty="0">
              <a:solidFill>
                <a:srgbClr val="FF0000"/>
              </a:solidFill>
            </a:endParaRPr>
          </a:p>
          <a:p>
            <a:r>
              <a:rPr kumimoji="1" lang="ja-JP" altLang="en-US" sz="1200" dirty="0">
                <a:solidFill>
                  <a:srgbClr val="FF0000"/>
                </a:solidFill>
              </a:rPr>
              <a:t>病名が疑いの場合には抽出の対象外（病名があると同じ）にしてほしいが</a:t>
            </a:r>
            <a:endParaRPr kumimoji="1" lang="en-US" altLang="ja-JP" sz="1200" dirty="0">
              <a:solidFill>
                <a:srgbClr val="FF0000"/>
              </a:solidFill>
            </a:endParaRPr>
          </a:p>
          <a:p>
            <a:r>
              <a:rPr kumimoji="1" lang="ja-JP" altLang="en-US" sz="1200" dirty="0">
                <a:solidFill>
                  <a:srgbClr val="FF0000"/>
                </a:solidFill>
              </a:rPr>
              <a:t>むずかしいでしょうか？</a:t>
            </a:r>
            <a:endParaRPr kumimoji="1" lang="en-US" altLang="ja-JP" sz="1200" dirty="0">
              <a:solidFill>
                <a:srgbClr val="FF0000"/>
              </a:solidFill>
            </a:endParaRPr>
          </a:p>
          <a:p>
            <a:endParaRPr kumimoji="1" lang="en-US" altLang="ja-JP" sz="1200" dirty="0">
              <a:solidFill>
                <a:srgbClr val="FF0000"/>
              </a:solidFill>
            </a:endParaRPr>
          </a:p>
          <a:p>
            <a:r>
              <a:rPr kumimoji="1" lang="ja-JP" altLang="en-US" sz="1200" dirty="0">
                <a:solidFill>
                  <a:srgbClr val="FF0000"/>
                </a:solidFill>
              </a:rPr>
              <a:t>適応症病名も疑い病名では合格と判定されてしまうと同じということでしょうか？</a:t>
            </a:r>
          </a:p>
        </p:txBody>
      </p:sp>
      <p:pic>
        <p:nvPicPr>
          <p:cNvPr id="18" name="図 17">
            <a:extLst>
              <a:ext uri="{FF2B5EF4-FFF2-40B4-BE49-F238E27FC236}">
                <a16:creationId xmlns:a16="http://schemas.microsoft.com/office/drawing/2014/main" id="{0990A4B6-739E-78A2-E487-3E3459AF55A3}"/>
              </a:ext>
            </a:extLst>
          </p:cNvPr>
          <p:cNvPicPr>
            <a:picLocks noChangeAspect="1"/>
          </p:cNvPicPr>
          <p:nvPr/>
        </p:nvPicPr>
        <p:blipFill>
          <a:blip r:embed="rId4"/>
          <a:stretch>
            <a:fillRect/>
          </a:stretch>
        </p:blipFill>
        <p:spPr>
          <a:xfrm>
            <a:off x="222687" y="5539898"/>
            <a:ext cx="2914961" cy="504512"/>
          </a:xfrm>
          <a:prstGeom prst="rect">
            <a:avLst/>
          </a:prstGeom>
          <a:ln>
            <a:solidFill>
              <a:schemeClr val="tx1">
                <a:lumMod val="50000"/>
                <a:lumOff val="50000"/>
              </a:schemeClr>
            </a:solidFill>
          </a:ln>
        </p:spPr>
      </p:pic>
      <p:pic>
        <p:nvPicPr>
          <p:cNvPr id="20" name="図 19">
            <a:extLst>
              <a:ext uri="{FF2B5EF4-FFF2-40B4-BE49-F238E27FC236}">
                <a16:creationId xmlns:a16="http://schemas.microsoft.com/office/drawing/2014/main" id="{2930803F-BC29-8889-066C-1C1004745429}"/>
              </a:ext>
            </a:extLst>
          </p:cNvPr>
          <p:cNvPicPr>
            <a:picLocks noChangeAspect="1"/>
          </p:cNvPicPr>
          <p:nvPr/>
        </p:nvPicPr>
        <p:blipFill>
          <a:blip r:embed="rId5"/>
          <a:stretch>
            <a:fillRect/>
          </a:stretch>
        </p:blipFill>
        <p:spPr>
          <a:xfrm>
            <a:off x="244028" y="6173842"/>
            <a:ext cx="3734321" cy="552527"/>
          </a:xfrm>
          <a:prstGeom prst="rect">
            <a:avLst/>
          </a:prstGeom>
        </p:spPr>
      </p:pic>
    </p:spTree>
    <p:extLst>
      <p:ext uri="{BB962C8B-B14F-4D97-AF65-F5344CB8AC3E}">
        <p14:creationId xmlns:p14="http://schemas.microsoft.com/office/powerpoint/2010/main" val="21391378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106</TotalTime>
  <Words>127</Words>
  <Application>Microsoft Office PowerPoint</Application>
  <PresentationFormat>A4 210 x 297 mm</PresentationFormat>
  <Paragraphs>14</Paragraphs>
  <Slides>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典男 宮田</dc:creator>
  <cp:lastModifiedBy>典男 宮田</cp:lastModifiedBy>
  <cp:revision>2</cp:revision>
  <dcterms:created xsi:type="dcterms:W3CDTF">2024-08-23T05:12:39Z</dcterms:created>
  <dcterms:modified xsi:type="dcterms:W3CDTF">2024-08-23T06:58:59Z</dcterms:modified>
</cp:coreProperties>
</file>