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20" r:id="rId1"/>
  </p:sldMasterIdLst>
  <p:notesMasterIdLst>
    <p:notesMasterId r:id="rId9"/>
  </p:notesMasterIdLst>
  <p:handoutMasterIdLst>
    <p:handoutMasterId r:id="rId10"/>
  </p:handoutMasterIdLst>
  <p:sldIdLst>
    <p:sldId id="330" r:id="rId2"/>
    <p:sldId id="426" r:id="rId3"/>
    <p:sldId id="331" r:id="rId4"/>
    <p:sldId id="427" r:id="rId5"/>
    <p:sldId id="428" r:id="rId6"/>
    <p:sldId id="429" r:id="rId7"/>
    <p:sldId id="430" r:id="rId8"/>
  </p:sldIdLst>
  <p:sldSz cx="7559675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제목 없는 구역" id="{00166951-D048-4448-AC3F-E2349C2ADA20}">
          <p14:sldIdLst>
            <p14:sldId id="330"/>
            <p14:sldId id="426"/>
            <p14:sldId id="331"/>
            <p14:sldId id="427"/>
            <p14:sldId id="428"/>
            <p14:sldId id="429"/>
            <p14:sldId id="4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00FF"/>
    <a:srgbClr val="FFCCFF"/>
    <a:srgbClr val="FFFFCC"/>
    <a:srgbClr val="99CCFF"/>
    <a:srgbClr val="66CCFF"/>
    <a:srgbClr val="33CCFF"/>
    <a:srgbClr val="0099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6" autoAdjust="0"/>
    <p:restoredTop sz="94660"/>
  </p:normalViewPr>
  <p:slideViewPr>
    <p:cSldViewPr snapToGrid="0">
      <p:cViewPr>
        <p:scale>
          <a:sx n="90" d="100"/>
          <a:sy n="90" d="100"/>
        </p:scale>
        <p:origin x="636" y="6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038639A5-2DFD-CA1E-381A-37D189670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A7DACA6-2EF7-239F-6B06-64B3BDA48D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5F2E1-AB5A-4D0D-82D0-5C745D3C59ED}" type="datetimeFigureOut">
              <a:rPr lang="ko-KR" altLang="en-US" smtClean="0"/>
              <a:t>2024-09-09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278B416-AB39-AA17-0A92-8F441BD665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063EC82-B027-41DA-0832-10AC255DCC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63F10-C6FA-4555-9B4E-F0E406518E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36780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52CC8-D3C0-4098-84E6-3F189BCD0975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32B2D-22A9-4108-88A8-AC3059C31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6343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FD57-2AD6-47B3-8430-E6A64BCFA210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617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4E99-F274-4E66-9938-4C31B858F4DD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72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C035-33B1-4716-A568-7A09989A0221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18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591C-871B-4AC9-874A-51E2DB26A09D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03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074E-1019-428B-B014-1CF0336A49CC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07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날짜 개체 틀 7">
            <a:extLst>
              <a:ext uri="{FF2B5EF4-FFF2-40B4-BE49-F238E27FC236}">
                <a16:creationId xmlns:a16="http://schemas.microsoft.com/office/drawing/2014/main" id="{FC40BF4C-2592-E9B3-63A4-E2FE66874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E5121-59E3-428F-83E3-292B33D462CE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61A1DE13-CC8C-FB8F-D43A-66506EA33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슬라이드 번호 개체 틀 9">
            <a:extLst>
              <a:ext uri="{FF2B5EF4-FFF2-40B4-BE49-F238E27FC236}">
                <a16:creationId xmlns:a16="http://schemas.microsoft.com/office/drawing/2014/main" id="{656B51CC-27FF-B91A-C1EE-B6504159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42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8A28-BAD7-4387-BC91-50365F6B0EB8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00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ECEF-697F-436B-8045-6DE20025F925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823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0B1E9-D086-41AA-8BAF-EDEDD52A7E89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003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BA73-AAB5-421A-BF78-2BFDCA2CDFA2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35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FAA9-9BFA-4A50-AA79-2972644B1131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47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56F3E-CBA6-483D-8562-EB91A80F2171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2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5BB72B0-B138-4FA9-8E01-013F9B3B1410}"/>
              </a:ext>
            </a:extLst>
          </p:cNvPr>
          <p:cNvSpPr/>
          <p:nvPr/>
        </p:nvSpPr>
        <p:spPr>
          <a:xfrm>
            <a:off x="1080000" y="1294999"/>
            <a:ext cx="5400000" cy="2520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zh-TW" altLang="en-US" sz="14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禁忌病名</a:t>
            </a:r>
            <a:r>
              <a:rPr kumimoji="1" lang="ja-JP" altLang="en-US" sz="14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のチェック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AB47BD-74C2-4F7D-A107-DF55D43C7741}"/>
              </a:ext>
            </a:extLst>
          </p:cNvPr>
          <p:cNvSpPr txBox="1"/>
          <p:nvPr/>
        </p:nvSpPr>
        <p:spPr>
          <a:xfrm>
            <a:off x="1080000" y="1681284"/>
            <a:ext cx="5400000" cy="69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의약품에 대한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을 설정하여 확인 체크 할 수 있습니다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</a:p>
          <a:p>
            <a:pPr>
              <a:lnSpc>
                <a:spcPct val="125000"/>
              </a:lnSpc>
            </a:pP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*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주의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: 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도도부현에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따라서는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'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만성 심부전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'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으로 심사가 통과되지 않는 경우도 있습니다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해당 사례로 설명합니다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2C884C-46E1-4D5D-AACF-4F6E8F41E036}"/>
              </a:ext>
            </a:extLst>
          </p:cNvPr>
          <p:cNvSpPr txBox="1"/>
          <p:nvPr/>
        </p:nvSpPr>
        <p:spPr>
          <a:xfrm>
            <a:off x="1962835" y="648000"/>
            <a:ext cx="363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800" dirty="0">
                <a:effectLst/>
                <a:ea typeface="Meiryo UI" panose="020B0604030504040204" pitchFamily="34" charset="-128"/>
                <a:cs typeface="Times New Roman" panose="02020603050405020304" pitchFamily="18" charset="0"/>
              </a:rPr>
              <a:t>「適応症修正」画面 </a:t>
            </a:r>
            <a:r>
              <a:rPr lang="en-US" altLang="ja-JP" sz="1800" dirty="0">
                <a:effectLst/>
                <a:ea typeface="Meiryo UI" panose="020B0604030504040204" pitchFamily="34" charset="-128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effectLst/>
                <a:ea typeface="Meiryo UI" panose="020B0604030504040204" pitchFamily="34" charset="-128"/>
                <a:cs typeface="Times New Roman" panose="02020603050405020304" pitchFamily="18" charset="0"/>
              </a:rPr>
              <a:t>禁忌病名設定</a:t>
            </a:r>
            <a:r>
              <a:rPr lang="en-US" altLang="ja-JP" sz="1800" dirty="0">
                <a:effectLst/>
                <a:ea typeface="Meiryo UI" panose="020B0604030504040204" pitchFamily="34" charset="-128"/>
                <a:cs typeface="Times New Roman" panose="02020603050405020304" pitchFamily="18" charset="0"/>
              </a:rPr>
              <a:t>)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4">
            <a:extLst>
              <a:ext uri="{FF2B5EF4-FFF2-40B4-BE49-F238E27FC236}">
                <a16:creationId xmlns:a16="http://schemas.microsoft.com/office/drawing/2014/main" id="{B97BD6C4-B5EE-5690-429A-2E4230346089}"/>
              </a:ext>
            </a:extLst>
          </p:cNvPr>
          <p:cNvSpPr txBox="1"/>
          <p:nvPr/>
        </p:nvSpPr>
        <p:spPr>
          <a:xfrm>
            <a:off x="1008824" y="7188867"/>
            <a:ext cx="5400000" cy="2390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만성심부전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＇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에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메트포르민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을 투여하는 것으로 사정되는 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도도부현이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있습니다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</a:p>
          <a:p>
            <a:pPr>
              <a:lnSpc>
                <a:spcPct val="125000"/>
              </a:lnSpc>
            </a:pP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메트포르민의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 등록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으로 「만성 심부전 이 존재하여 불합격 판정이 되었습니다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</a:p>
          <a:p>
            <a:pPr>
              <a:lnSpc>
                <a:spcPct val="125000"/>
              </a:lnSpc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해당 대상 의약품은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핑크색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으로 표시되고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,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금기병명에 해당되는 대상 병명은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노란색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＇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으로 표시됩니다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금기병명점검에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의해 불합격된 메시지는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병명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으로 표시됩니다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</a:p>
          <a:p>
            <a:pPr>
              <a:lnSpc>
                <a:spcPct val="125000"/>
              </a:lnSpc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점검 메시지를 더블 클릭하면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적응증수정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화면이 표시됩니다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</a:p>
          <a:p>
            <a:pPr>
              <a:lnSpc>
                <a:spcPct val="125000"/>
              </a:lnSpc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5C0D0220-B2BB-D0DA-542A-133693AA04CB}"/>
              </a:ext>
            </a:extLst>
          </p:cNvPr>
          <p:cNvGrpSpPr/>
          <p:nvPr/>
        </p:nvGrpSpPr>
        <p:grpSpPr>
          <a:xfrm>
            <a:off x="1080000" y="2513773"/>
            <a:ext cx="5399675" cy="4536538"/>
            <a:chOff x="1080000" y="2513773"/>
            <a:chExt cx="5399675" cy="4536538"/>
          </a:xfrm>
        </p:grpSpPr>
        <p:pic>
          <p:nvPicPr>
            <p:cNvPr id="19" name="그림 18">
              <a:extLst>
                <a:ext uri="{FF2B5EF4-FFF2-40B4-BE49-F238E27FC236}">
                  <a16:creationId xmlns:a16="http://schemas.microsoft.com/office/drawing/2014/main" id="{EB57A48C-BAA1-1B00-DCAF-107657B856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2513773"/>
              <a:ext cx="5344952" cy="3877500"/>
            </a:xfrm>
            <a:prstGeom prst="rect">
              <a:avLst/>
            </a:prstGeom>
          </p:spPr>
        </p:pic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FF75E6B6-D24D-7015-8829-747A9A3DA8F6}"/>
                </a:ext>
              </a:extLst>
            </p:cNvPr>
            <p:cNvSpPr/>
            <p:nvPr/>
          </p:nvSpPr>
          <p:spPr>
            <a:xfrm>
              <a:off x="1134723" y="5635258"/>
              <a:ext cx="3065137" cy="212653"/>
            </a:xfrm>
            <a:prstGeom prst="rect">
              <a:avLst/>
            </a:prstGeom>
            <a:noFill/>
            <a:ln w="3175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B98BD1C-B704-94D6-22B3-BCBA1421E073}"/>
                </a:ext>
              </a:extLst>
            </p:cNvPr>
            <p:cNvSpPr txBox="1"/>
            <p:nvPr/>
          </p:nvSpPr>
          <p:spPr>
            <a:xfrm>
              <a:off x="2878764" y="4547616"/>
              <a:ext cx="2097269" cy="369332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>
              <a:spAutoFit/>
            </a:bodyPr>
            <a:lstStyle/>
            <a:p>
              <a:r>
                <a:rPr lang="ko-KR" altLang="en-US" dirty="0"/>
                <a:t>「慢性心不全」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FFA95B6-9994-E71A-F020-8DC6D9FEB056}"/>
                </a:ext>
              </a:extLst>
            </p:cNvPr>
            <p:cNvSpPr txBox="1"/>
            <p:nvPr/>
          </p:nvSpPr>
          <p:spPr>
            <a:xfrm>
              <a:off x="2033593" y="3539613"/>
              <a:ext cx="2097269" cy="369332"/>
            </a:xfrm>
            <a:prstGeom prst="rect">
              <a:avLst/>
            </a:prstGeom>
            <a:solidFill>
              <a:srgbClr val="FFCCFF"/>
            </a:solidFill>
          </p:spPr>
          <p:txBody>
            <a:bodyPr wrap="square">
              <a:spAutoFit/>
            </a:bodyPr>
            <a:lstStyle/>
            <a:p>
              <a:r>
                <a:rPr lang="ko-KR" altLang="en-US" dirty="0"/>
                <a:t>「</a:t>
              </a:r>
              <a:r>
                <a:rPr lang="ja-JP" altLang="en-US" dirty="0"/>
                <a:t>メトホルミン</a:t>
              </a:r>
              <a:r>
                <a:rPr lang="ko-KR" altLang="en-US" dirty="0"/>
                <a:t>」</a:t>
              </a:r>
            </a:p>
          </p:txBody>
        </p:sp>
        <p:sp>
          <p:nvSpPr>
            <p:cNvPr id="31" name="화살표: 오른쪽 30">
              <a:extLst>
                <a:ext uri="{FF2B5EF4-FFF2-40B4-BE49-F238E27FC236}">
                  <a16:creationId xmlns:a16="http://schemas.microsoft.com/office/drawing/2014/main" id="{73E29B89-594B-F051-3914-A1A27FBAFC56}"/>
                </a:ext>
              </a:extLst>
            </p:cNvPr>
            <p:cNvSpPr/>
            <p:nvPr/>
          </p:nvSpPr>
          <p:spPr>
            <a:xfrm rot="18783836">
              <a:off x="3373607" y="3339530"/>
              <a:ext cx="300234" cy="226112"/>
            </a:xfrm>
            <a:prstGeom prst="rightArrow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32" name="화살표: 오른쪽 31">
              <a:extLst>
                <a:ext uri="{FF2B5EF4-FFF2-40B4-BE49-F238E27FC236}">
                  <a16:creationId xmlns:a16="http://schemas.microsoft.com/office/drawing/2014/main" id="{B74698F0-B4B2-C007-AD3F-980A93871276}"/>
                </a:ext>
              </a:extLst>
            </p:cNvPr>
            <p:cNvSpPr/>
            <p:nvPr/>
          </p:nvSpPr>
          <p:spPr>
            <a:xfrm rot="8241248">
              <a:off x="2789564" y="4857538"/>
              <a:ext cx="302059" cy="168533"/>
            </a:xfrm>
            <a:prstGeom prst="rightArrow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4A42E98-C6C1-2FC7-B61E-D2643000DD14}"/>
                </a:ext>
              </a:extLst>
            </p:cNvPr>
            <p:cNvSpPr txBox="1"/>
            <p:nvPr/>
          </p:nvSpPr>
          <p:spPr>
            <a:xfrm>
              <a:off x="1181848" y="6126981"/>
              <a:ext cx="5297827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ko-KR" altLang="en-US" dirty="0">
                  <a:solidFill>
                    <a:srgbClr val="FF0000"/>
                  </a:solidFill>
                </a:rPr>
                <a:t>禁忌病名チェック － 慢性心不全はメトホルミン塩酸塩錠２５０ｍｇＭＴ「日医工」の禁忌病名です。</a:t>
              </a:r>
            </a:p>
          </p:txBody>
        </p:sp>
        <p:sp>
          <p:nvSpPr>
            <p:cNvPr id="35" name="화살표: 오른쪽 34">
              <a:extLst>
                <a:ext uri="{FF2B5EF4-FFF2-40B4-BE49-F238E27FC236}">
                  <a16:creationId xmlns:a16="http://schemas.microsoft.com/office/drawing/2014/main" id="{5C0EBD16-71FB-D9A6-1390-3FD11CAE589B}"/>
                </a:ext>
              </a:extLst>
            </p:cNvPr>
            <p:cNvSpPr/>
            <p:nvPr/>
          </p:nvSpPr>
          <p:spPr>
            <a:xfrm rot="18783836">
              <a:off x="3215051" y="5915364"/>
              <a:ext cx="300234" cy="226112"/>
            </a:xfrm>
            <a:prstGeom prst="rightArrow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23C4284B-B06D-D033-A968-3B0280D76D4F}"/>
                </a:ext>
              </a:extLst>
            </p:cNvPr>
            <p:cNvSpPr/>
            <p:nvPr/>
          </p:nvSpPr>
          <p:spPr>
            <a:xfrm>
              <a:off x="1754374" y="2976913"/>
              <a:ext cx="321751" cy="13657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CAD60FC5-1159-60E8-F003-27C818D05137}"/>
                </a:ext>
              </a:extLst>
            </p:cNvPr>
            <p:cNvSpPr/>
            <p:nvPr/>
          </p:nvSpPr>
          <p:spPr>
            <a:xfrm>
              <a:off x="2294715" y="2976030"/>
              <a:ext cx="353926" cy="124161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38" name="직사각형 37">
              <a:extLst>
                <a:ext uri="{FF2B5EF4-FFF2-40B4-BE49-F238E27FC236}">
                  <a16:creationId xmlns:a16="http://schemas.microsoft.com/office/drawing/2014/main" id="{0FB7DD8D-3AE2-F9C0-2D4F-636136B82413}"/>
                </a:ext>
              </a:extLst>
            </p:cNvPr>
            <p:cNvSpPr/>
            <p:nvPr/>
          </p:nvSpPr>
          <p:spPr>
            <a:xfrm>
              <a:off x="1181848" y="2968936"/>
              <a:ext cx="353926" cy="124161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5750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71CD79E-5834-4BF5-BA03-98A28CC78FF5}"/>
              </a:ext>
            </a:extLst>
          </p:cNvPr>
          <p:cNvSpPr txBox="1"/>
          <p:nvPr/>
        </p:nvSpPr>
        <p:spPr>
          <a:xfrm>
            <a:off x="1079837" y="1020311"/>
            <a:ext cx="5585658" cy="6801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또는</a:t>
            </a:r>
            <a:r>
              <a:rPr lang="en-US" altLang="ko-KR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, ‘</a:t>
            </a:r>
            <a:r>
              <a:rPr lang="ja-JP" altLang="en-US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メトホルミン塩酸塩錠２５０ｍｇＭＴ「日医工」</a:t>
            </a:r>
            <a:r>
              <a:rPr lang="en-US" altLang="ja-JP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’ </a:t>
            </a:r>
            <a:r>
              <a:rPr lang="ko-KR" altLang="en-US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을 더블 클릭하면 </a:t>
            </a:r>
            <a:r>
              <a:rPr lang="en-US" altLang="ko-KR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'</a:t>
            </a:r>
            <a:r>
              <a:rPr lang="ko-KR" altLang="en-US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적응증 수정</a:t>
            </a:r>
            <a:r>
              <a:rPr lang="en-US" altLang="ko-KR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' </a:t>
            </a:r>
            <a:r>
              <a:rPr lang="ko-KR" altLang="en-US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화면이 표시됩니다</a:t>
            </a:r>
            <a:r>
              <a:rPr lang="en-US" altLang="ko-KR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 </a:t>
            </a:r>
            <a:r>
              <a:rPr lang="ko-KR" altLang="en-US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 </a:t>
            </a:r>
            <a:r>
              <a:rPr lang="en-US" altLang="ko-KR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[</a:t>
            </a:r>
            <a:r>
              <a:rPr lang="ko-KR" altLang="en-US" sz="1100" dirty="0" err="1">
                <a:latin typeface="Century" panose="02040604050505020304" pitchFamily="18" charset="0"/>
                <a:ea typeface="ＭＳ 明朝" panose="02020609040205080304" pitchFamily="17" charset="-128"/>
              </a:rPr>
              <a:t>금기병명점검</a:t>
            </a:r>
            <a:r>
              <a:rPr lang="en-US" altLang="ko-KR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] </a:t>
            </a:r>
            <a:r>
              <a:rPr lang="ko-KR" altLang="en-US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탭을 선택하여 확인 가능합니다</a:t>
            </a:r>
            <a:r>
              <a:rPr lang="en-US" altLang="ko-KR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.  </a:t>
            </a:r>
            <a:endParaRPr lang="en-US" altLang="ja-JP" sz="11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0" name="テキスト ボックス 4">
            <a:extLst>
              <a:ext uri="{FF2B5EF4-FFF2-40B4-BE49-F238E27FC236}">
                <a16:creationId xmlns:a16="http://schemas.microsoft.com/office/drawing/2014/main" id="{9FED3541-02AB-1D47-B061-2A874D269E81}"/>
              </a:ext>
            </a:extLst>
          </p:cNvPr>
          <p:cNvSpPr txBox="1"/>
          <p:nvPr/>
        </p:nvSpPr>
        <p:spPr>
          <a:xfrm>
            <a:off x="1112243" y="5915490"/>
            <a:ext cx="5284290" cy="909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[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금기병명점검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]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을 클릭하면 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금기병명설정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화면이 표시됩니다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</a:p>
          <a:p>
            <a:pPr>
              <a:lnSpc>
                <a:spcPct val="125000"/>
              </a:lnSpc>
            </a:pP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금기병명체크데이터는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적응 병명을 병명문자열로 대조합니다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해당 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금기병명체크데이터가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적응 병명과 대조하여 포함 될 경우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,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‘HIT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되어 </a:t>
            </a:r>
            <a:r>
              <a:rPr lang="ko-KR" altLang="en-US" sz="1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불합격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판정되었습니다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92F37DAE-8206-05EF-E914-825E62E3FAAF}"/>
              </a:ext>
            </a:extLst>
          </p:cNvPr>
          <p:cNvGrpSpPr/>
          <p:nvPr/>
        </p:nvGrpSpPr>
        <p:grpSpPr>
          <a:xfrm>
            <a:off x="1079837" y="1763281"/>
            <a:ext cx="5883883" cy="4067146"/>
            <a:chOff x="1079837" y="1763281"/>
            <a:chExt cx="5883883" cy="4067146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42C9C276-3F90-9DC3-8A1E-B09ADDB52C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79837" y="1763281"/>
              <a:ext cx="5883883" cy="4067146"/>
            </a:xfrm>
            <a:prstGeom prst="rect">
              <a:avLst/>
            </a:prstGeom>
          </p:spPr>
        </p:pic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DAAB463E-BADF-B266-6CE3-0CEAC00C3A03}"/>
                </a:ext>
              </a:extLst>
            </p:cNvPr>
            <p:cNvSpPr/>
            <p:nvPr/>
          </p:nvSpPr>
          <p:spPr>
            <a:xfrm>
              <a:off x="1871334" y="2094408"/>
              <a:ext cx="321751" cy="13657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15091CBA-C477-E288-151F-0D825F2ED52F}"/>
                </a:ext>
              </a:extLst>
            </p:cNvPr>
            <p:cNvSpPr/>
            <p:nvPr/>
          </p:nvSpPr>
          <p:spPr>
            <a:xfrm>
              <a:off x="1258191" y="2087317"/>
              <a:ext cx="321751" cy="13657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11" name="사각형: 둥근 모서리 10">
              <a:extLst>
                <a:ext uri="{FF2B5EF4-FFF2-40B4-BE49-F238E27FC236}">
                  <a16:creationId xmlns:a16="http://schemas.microsoft.com/office/drawing/2014/main" id="{6B8221B8-B6FF-B770-DB0D-C97CFBAF294B}"/>
                </a:ext>
              </a:extLst>
            </p:cNvPr>
            <p:cNvSpPr/>
            <p:nvPr/>
          </p:nvSpPr>
          <p:spPr>
            <a:xfrm>
              <a:off x="3710764" y="1848344"/>
              <a:ext cx="829339" cy="331127"/>
            </a:xfrm>
            <a:prstGeom prst="round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7EB0C9-8DDA-D245-6E88-949CCEC6998E}"/>
                </a:ext>
              </a:extLst>
            </p:cNvPr>
            <p:cNvSpPr txBox="1"/>
            <p:nvPr/>
          </p:nvSpPr>
          <p:spPr>
            <a:xfrm>
              <a:off x="2442830" y="4621247"/>
              <a:ext cx="238435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ko-KR" altLang="en-US" dirty="0">
                  <a:solidFill>
                    <a:srgbClr val="FF0000"/>
                  </a:solidFill>
                </a:rPr>
                <a:t>「適応症修正」画面</a:t>
              </a:r>
            </a:p>
          </p:txBody>
        </p:sp>
      </p:grpSp>
      <p:sp>
        <p:nvSpPr>
          <p:cNvPr id="26" name="テキスト ボックス 4">
            <a:extLst>
              <a:ext uri="{FF2B5EF4-FFF2-40B4-BE49-F238E27FC236}">
                <a16:creationId xmlns:a16="http://schemas.microsoft.com/office/drawing/2014/main" id="{46289EC4-0289-E2FE-A74D-7F5C89D1DBAD}"/>
              </a:ext>
            </a:extLst>
          </p:cNvPr>
          <p:cNvSpPr txBox="1"/>
          <p:nvPr/>
        </p:nvSpPr>
        <p:spPr>
          <a:xfrm>
            <a:off x="1079837" y="9491914"/>
            <a:ext cx="5284290" cy="69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만성심부전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을 제거하면 불합격판정이 사라집니다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</a:p>
          <a:p>
            <a:pPr>
              <a:lnSpc>
                <a:spcPct val="125000"/>
              </a:lnSpc>
            </a:pPr>
            <a:r>
              <a:rPr lang="en-US" altLang="ja-JP" sz="1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</a:t>
            </a:r>
            <a:r>
              <a:rPr lang="ko-KR" altLang="en-US" sz="1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이외 조작법은 </a:t>
            </a:r>
            <a:r>
              <a:rPr lang="en-US" altLang="ko-KR" sz="1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학습기능</a:t>
            </a:r>
            <a:r>
              <a:rPr lang="en-US" altLang="ko-KR" sz="1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의 </a:t>
            </a:r>
            <a:r>
              <a:rPr lang="ko-KR" altLang="en-US" sz="1100" dirty="0" err="1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적응증수정화면의</a:t>
            </a:r>
            <a:r>
              <a:rPr lang="en-US" altLang="ko-KR" sz="1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체크데이터</a:t>
            </a:r>
            <a:r>
              <a:rPr lang="en-US" altLang="ko-KR" sz="1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’ </a:t>
            </a:r>
            <a:r>
              <a:rPr lang="ko-KR" altLang="en-US" sz="1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설정과 유사하므로 참조 바랍니다</a:t>
            </a:r>
            <a:r>
              <a:rPr lang="en-US" altLang="ko-KR" sz="1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  <a:endParaRPr lang="en-US" altLang="ja-JP" sz="1100" dirty="0">
              <a:solidFill>
                <a:srgbClr val="0000FF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63C7A6DC-112D-DBC6-2902-425E9E2D0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243" y="7080263"/>
            <a:ext cx="3848919" cy="238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98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>
            <a:extLst>
              <a:ext uri="{FF2B5EF4-FFF2-40B4-BE49-F238E27FC236}">
                <a16:creationId xmlns:a16="http://schemas.microsoft.com/office/drawing/2014/main" id="{BFC0F3CC-7958-3276-449E-F9D5B909F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979" y="4958563"/>
            <a:ext cx="4901980" cy="2407901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70DF7D82-0658-E1A6-7F47-57FE89505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6102" y="1599296"/>
            <a:ext cx="1821338" cy="2796782"/>
          </a:xfrm>
          <a:prstGeom prst="rect">
            <a:avLst/>
          </a:prstGeom>
        </p:spPr>
      </p:pic>
      <p:sp>
        <p:nvSpPr>
          <p:cNvPr id="32" name="正方形/長方形 2">
            <a:extLst>
              <a:ext uri="{FF2B5EF4-FFF2-40B4-BE49-F238E27FC236}">
                <a16:creationId xmlns:a16="http://schemas.microsoft.com/office/drawing/2014/main" id="{47663AA5-90FB-8AF8-D463-06DA711EEC41}"/>
              </a:ext>
            </a:extLst>
          </p:cNvPr>
          <p:cNvSpPr/>
          <p:nvPr/>
        </p:nvSpPr>
        <p:spPr>
          <a:xfrm>
            <a:off x="1041493" y="1228710"/>
            <a:ext cx="5400000" cy="2520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zh-TW" altLang="en-US" sz="1400" dirty="0">
                <a:solidFill>
                  <a:schemeClr val="tx1"/>
                </a:solidFill>
              </a:rPr>
              <a:t>禁忌病名設定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3" name="正方形/長方形 23">
            <a:extLst>
              <a:ext uri="{FF2B5EF4-FFF2-40B4-BE49-F238E27FC236}">
                <a16:creationId xmlns:a16="http://schemas.microsoft.com/office/drawing/2014/main" id="{4E9D86DB-BE57-CB19-A658-DE5B743A8AAE}"/>
              </a:ext>
            </a:extLst>
          </p:cNvPr>
          <p:cNvSpPr/>
          <p:nvPr/>
        </p:nvSpPr>
        <p:spPr>
          <a:xfrm>
            <a:off x="1533596" y="7592477"/>
            <a:ext cx="1322815" cy="33198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25">
            <a:extLst>
              <a:ext uri="{FF2B5EF4-FFF2-40B4-BE49-F238E27FC236}">
                <a16:creationId xmlns:a16="http://schemas.microsoft.com/office/drawing/2014/main" id="{4F023BCC-BF92-8316-B60E-9F230501F993}"/>
              </a:ext>
            </a:extLst>
          </p:cNvPr>
          <p:cNvSpPr/>
          <p:nvPr/>
        </p:nvSpPr>
        <p:spPr>
          <a:xfrm>
            <a:off x="945954" y="7711063"/>
            <a:ext cx="975432" cy="215431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4">
            <a:extLst>
              <a:ext uri="{FF2B5EF4-FFF2-40B4-BE49-F238E27FC236}">
                <a16:creationId xmlns:a16="http://schemas.microsoft.com/office/drawing/2014/main" id="{F15A808B-432D-4B7B-ACEC-EFC592990651}"/>
              </a:ext>
            </a:extLst>
          </p:cNvPr>
          <p:cNvSpPr txBox="1"/>
          <p:nvPr/>
        </p:nvSpPr>
        <p:spPr>
          <a:xfrm>
            <a:off x="1168979" y="4428478"/>
            <a:ext cx="5284290" cy="486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メトホルミン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를 선택 조회 후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メトホルミン塩酸塩錠２５０ｍｇＭＴ「日医工」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를 더블 클릭 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テキスト ボックス 4">
            <a:extLst>
              <a:ext uri="{FF2B5EF4-FFF2-40B4-BE49-F238E27FC236}">
                <a16:creationId xmlns:a16="http://schemas.microsoft.com/office/drawing/2014/main" id="{B056D1F0-2FC4-E8FA-F2ED-7EA4D67D8E48}"/>
              </a:ext>
            </a:extLst>
          </p:cNvPr>
          <p:cNvSpPr txBox="1"/>
          <p:nvPr/>
        </p:nvSpPr>
        <p:spPr>
          <a:xfrm>
            <a:off x="3126770" y="1698530"/>
            <a:ext cx="3299840" cy="1544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 설정은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레세화면점검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의 화면 점검 뿐만 아니라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,</a:t>
            </a:r>
          </a:p>
          <a:p>
            <a:pPr>
              <a:lnSpc>
                <a:spcPct val="125000"/>
              </a:lnSpc>
            </a:pP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시스템관리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 &gt; ‘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적응증수정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화면에서</a:t>
            </a: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적응증체크데이터와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동일하게 등록 관리하 수 있습니다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EC1970A0-7796-24DF-B126-6DA8D49D2420}"/>
              </a:ext>
            </a:extLst>
          </p:cNvPr>
          <p:cNvSpPr txBox="1"/>
          <p:nvPr/>
        </p:nvSpPr>
        <p:spPr>
          <a:xfrm>
            <a:off x="1099348" y="7393958"/>
            <a:ext cx="5284290" cy="486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default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화면은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텍스트대조에의한병명점검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(=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적응증체크데이터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화면이 표시됩니다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탭을 선택합니다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B3F3ED20-55F8-DC68-A1BE-E5DD58E2733A}"/>
              </a:ext>
            </a:extLst>
          </p:cNvPr>
          <p:cNvSpPr/>
          <p:nvPr/>
        </p:nvSpPr>
        <p:spPr>
          <a:xfrm>
            <a:off x="3067076" y="5003749"/>
            <a:ext cx="1122151" cy="19873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D1F8AE4E-84F2-6E0A-61C5-D616A49BB9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8979" y="7908060"/>
            <a:ext cx="4884857" cy="2595399"/>
          </a:xfrm>
          <a:prstGeom prst="rect">
            <a:avLst/>
          </a:prstGeom>
        </p:spPr>
      </p:pic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834EFF47-AADD-4AE9-49F2-38E5EF5E3207}"/>
              </a:ext>
            </a:extLst>
          </p:cNvPr>
          <p:cNvSpPr/>
          <p:nvPr/>
        </p:nvSpPr>
        <p:spPr>
          <a:xfrm>
            <a:off x="4136064" y="7959515"/>
            <a:ext cx="637956" cy="21692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091528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그림 16">
            <a:extLst>
              <a:ext uri="{FF2B5EF4-FFF2-40B4-BE49-F238E27FC236}">
                <a16:creationId xmlns:a16="http://schemas.microsoft.com/office/drawing/2014/main" id="{6C00CBD5-D74B-3B0F-A7C6-0BD9AAED53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153" y="3066652"/>
            <a:ext cx="5400001" cy="2869103"/>
          </a:xfrm>
          <a:prstGeom prst="rect">
            <a:avLst/>
          </a:prstGeom>
        </p:spPr>
      </p:pic>
      <p:sp>
        <p:nvSpPr>
          <p:cNvPr id="10" name="テキスト ボックス 4">
            <a:extLst>
              <a:ext uri="{FF2B5EF4-FFF2-40B4-BE49-F238E27FC236}">
                <a16:creationId xmlns:a16="http://schemas.microsoft.com/office/drawing/2014/main" id="{A0C752F2-EDA9-52E0-811B-D57FD5AA9E3E}"/>
              </a:ext>
            </a:extLst>
          </p:cNvPr>
          <p:cNvSpPr txBox="1"/>
          <p:nvPr/>
        </p:nvSpPr>
        <p:spPr>
          <a:xfrm>
            <a:off x="945954" y="6020257"/>
            <a:ext cx="5469632" cy="909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①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입력란에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'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만성 심부전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'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문자열이 들어가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,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②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 체크 데이터에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'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만성 심부전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'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이 추가됩니다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  조작에 의해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레세화면점검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의 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적응증수정화면에서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HIT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금기병명에 「만성 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심부전」이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표시됩니다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</a:p>
        </p:txBody>
      </p:sp>
      <p:sp>
        <p:nvSpPr>
          <p:cNvPr id="20" name="テキスト ボックス 18">
            <a:extLst>
              <a:ext uri="{FF2B5EF4-FFF2-40B4-BE49-F238E27FC236}">
                <a16:creationId xmlns:a16="http://schemas.microsoft.com/office/drawing/2014/main" id="{C5B840C9-5809-41A0-EF91-A29658ECB161}"/>
              </a:ext>
            </a:extLst>
          </p:cNvPr>
          <p:cNvSpPr txBox="1"/>
          <p:nvPr/>
        </p:nvSpPr>
        <p:spPr>
          <a:xfrm>
            <a:off x="4895802" y="3649604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21" name="テキスト ボックス 21">
            <a:extLst>
              <a:ext uri="{FF2B5EF4-FFF2-40B4-BE49-F238E27FC236}">
                <a16:creationId xmlns:a16="http://schemas.microsoft.com/office/drawing/2014/main" id="{EB00A8E4-CE6A-8F9E-4C99-CF848F5AA0BE}"/>
              </a:ext>
            </a:extLst>
          </p:cNvPr>
          <p:cNvSpPr txBox="1"/>
          <p:nvPr/>
        </p:nvSpPr>
        <p:spPr>
          <a:xfrm>
            <a:off x="5807768" y="3974090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43" name="正方形/長方形 23">
            <a:extLst>
              <a:ext uri="{FF2B5EF4-FFF2-40B4-BE49-F238E27FC236}">
                <a16:creationId xmlns:a16="http://schemas.microsoft.com/office/drawing/2014/main" id="{4E9D86DB-BE57-CB19-A658-DE5B743A8AAE}"/>
              </a:ext>
            </a:extLst>
          </p:cNvPr>
          <p:cNvSpPr/>
          <p:nvPr/>
        </p:nvSpPr>
        <p:spPr>
          <a:xfrm>
            <a:off x="1533596" y="7592477"/>
            <a:ext cx="1322815" cy="33198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25">
            <a:extLst>
              <a:ext uri="{FF2B5EF4-FFF2-40B4-BE49-F238E27FC236}">
                <a16:creationId xmlns:a16="http://schemas.microsoft.com/office/drawing/2014/main" id="{4F023BCC-BF92-8316-B60E-9F230501F993}"/>
              </a:ext>
            </a:extLst>
          </p:cNvPr>
          <p:cNvSpPr/>
          <p:nvPr/>
        </p:nvSpPr>
        <p:spPr>
          <a:xfrm>
            <a:off x="945954" y="7711063"/>
            <a:ext cx="975432" cy="215431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B3F3ED20-55F8-DC68-A1BE-E5DD58E2733A}"/>
              </a:ext>
            </a:extLst>
          </p:cNvPr>
          <p:cNvSpPr/>
          <p:nvPr/>
        </p:nvSpPr>
        <p:spPr>
          <a:xfrm>
            <a:off x="2920556" y="3900237"/>
            <a:ext cx="1704607" cy="381589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3" name="テキスト ボックス 4">
            <a:extLst>
              <a:ext uri="{FF2B5EF4-FFF2-40B4-BE49-F238E27FC236}">
                <a16:creationId xmlns:a16="http://schemas.microsoft.com/office/drawing/2014/main" id="{2112E02F-C1AA-6CA9-9D4A-511F9792316F}"/>
              </a:ext>
            </a:extLst>
          </p:cNvPr>
          <p:cNvSpPr txBox="1"/>
          <p:nvPr/>
        </p:nvSpPr>
        <p:spPr>
          <a:xfrm>
            <a:off x="885153" y="1104665"/>
            <a:ext cx="5683826" cy="486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금기병명점검에는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＇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금기병명체크데이터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추가＇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,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＇심사대상 변경＇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, 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제외진료식별설정’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,’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제외코멘트등록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,’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오판정병명등록’이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있습니다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</a:p>
        </p:txBody>
      </p:sp>
      <p:sp>
        <p:nvSpPr>
          <p:cNvPr id="8" name="テキスト ボックス 4">
            <a:extLst>
              <a:ext uri="{FF2B5EF4-FFF2-40B4-BE49-F238E27FC236}">
                <a16:creationId xmlns:a16="http://schemas.microsoft.com/office/drawing/2014/main" id="{EA46AFE8-8EF6-CEBF-169D-B17B0AAFF561}"/>
              </a:ext>
            </a:extLst>
          </p:cNvPr>
          <p:cNvSpPr txBox="1"/>
          <p:nvPr/>
        </p:nvSpPr>
        <p:spPr>
          <a:xfrm>
            <a:off x="862114" y="1776324"/>
            <a:ext cx="5683826" cy="27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ko-KR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1. </a:t>
            </a:r>
            <a:r>
              <a:rPr lang="ko-KR" altLang="en-US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 체크데이터의 추가</a:t>
            </a:r>
            <a:endParaRPr lang="en-US" altLang="ko-KR" sz="11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4">
            <a:extLst>
              <a:ext uri="{FF2B5EF4-FFF2-40B4-BE49-F238E27FC236}">
                <a16:creationId xmlns:a16="http://schemas.microsoft.com/office/drawing/2014/main" id="{3EA7F5FF-C077-B12E-D0CE-D1D6BFF7D3FD}"/>
              </a:ext>
            </a:extLst>
          </p:cNvPr>
          <p:cNvSpPr txBox="1"/>
          <p:nvPr/>
        </p:nvSpPr>
        <p:spPr>
          <a:xfrm>
            <a:off x="862114" y="2183088"/>
            <a:ext cx="5683826" cy="69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의약품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,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검사 마다 체크 데이터라고 불리는 문자열이 설정되어 있습니다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이 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금기병명체크데이터로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등록된 문자열을 포함한 병명이 있으면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＇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금기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적응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병명 있음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’(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불합격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),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없으면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금기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적응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병명 없음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’(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합격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으로 판정합니다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93E590-74BC-65BC-75BB-7729FC51DC93}"/>
              </a:ext>
            </a:extLst>
          </p:cNvPr>
          <p:cNvSpPr txBox="1"/>
          <p:nvPr/>
        </p:nvSpPr>
        <p:spPr>
          <a:xfrm>
            <a:off x="2743200" y="4691989"/>
            <a:ext cx="1928816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チェックデータ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4">
            <a:extLst>
              <a:ext uri="{FF2B5EF4-FFF2-40B4-BE49-F238E27FC236}">
                <a16:creationId xmlns:a16="http://schemas.microsoft.com/office/drawing/2014/main" id="{A376F3F5-A8CD-6B5B-72AE-81312E285640}"/>
              </a:ext>
            </a:extLst>
          </p:cNvPr>
          <p:cNvSpPr txBox="1"/>
          <p:nvPr/>
        </p:nvSpPr>
        <p:spPr>
          <a:xfrm>
            <a:off x="860200" y="7099454"/>
            <a:ext cx="5683826" cy="27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ko-KR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2.</a:t>
            </a:r>
            <a:r>
              <a:rPr lang="ko-KR" altLang="en-US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심사대상의 변경</a:t>
            </a:r>
            <a:endParaRPr lang="en-US" altLang="ko-KR" sz="11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28" name="그림 27">
            <a:extLst>
              <a:ext uri="{FF2B5EF4-FFF2-40B4-BE49-F238E27FC236}">
                <a16:creationId xmlns:a16="http://schemas.microsoft.com/office/drawing/2014/main" id="{BF03653C-16BB-2A89-AD77-B4637ED93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152" y="7474890"/>
            <a:ext cx="3434761" cy="1599830"/>
          </a:xfrm>
          <a:prstGeom prst="rect">
            <a:avLst/>
          </a:prstGeom>
        </p:spPr>
      </p:pic>
      <p:sp>
        <p:nvSpPr>
          <p:cNvPr id="31" name="テキスト ボックス 4">
            <a:extLst>
              <a:ext uri="{FF2B5EF4-FFF2-40B4-BE49-F238E27FC236}">
                <a16:creationId xmlns:a16="http://schemas.microsoft.com/office/drawing/2014/main" id="{941E325D-958A-F0C8-D801-3A1938C7E426}"/>
              </a:ext>
            </a:extLst>
          </p:cNvPr>
          <p:cNvSpPr txBox="1"/>
          <p:nvPr/>
        </p:nvSpPr>
        <p:spPr>
          <a:xfrm>
            <a:off x="860200" y="9192307"/>
            <a:ext cx="5424954" cy="69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심사대상을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‘ON’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에서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‘OFF’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로 변경하게 되면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,</a:t>
            </a:r>
          </a:p>
          <a:p>
            <a:pPr>
              <a:lnSpc>
                <a:spcPct val="125000"/>
              </a:lnSpc>
            </a:pP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メトホルミン塩酸塩錠２５０ｍｇＭＴ「日医工」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는 심사대상에서 제외되어 금기병명이 있어도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합격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＇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으로 판정 받게 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43F28EF4-B7EC-0C16-8719-DAF5B7FB7960}"/>
              </a:ext>
            </a:extLst>
          </p:cNvPr>
          <p:cNvSpPr/>
          <p:nvPr/>
        </p:nvSpPr>
        <p:spPr>
          <a:xfrm>
            <a:off x="2602532" y="8619512"/>
            <a:ext cx="1322815" cy="45520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769095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D8D7F52F-F935-C6F1-AE65-4D60AE0B8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652" y="5869792"/>
            <a:ext cx="4590297" cy="2157149"/>
          </a:xfrm>
          <a:prstGeom prst="rect">
            <a:avLst/>
          </a:prstGeom>
        </p:spPr>
      </p:pic>
      <p:sp>
        <p:nvSpPr>
          <p:cNvPr id="10" name="テキスト ボックス 4">
            <a:extLst>
              <a:ext uri="{FF2B5EF4-FFF2-40B4-BE49-F238E27FC236}">
                <a16:creationId xmlns:a16="http://schemas.microsoft.com/office/drawing/2014/main" id="{A0C752F2-EDA9-52E0-811B-D57FD5AA9E3E}"/>
              </a:ext>
            </a:extLst>
          </p:cNvPr>
          <p:cNvSpPr txBox="1"/>
          <p:nvPr/>
        </p:nvSpPr>
        <p:spPr>
          <a:xfrm>
            <a:off x="1045020" y="9052623"/>
            <a:ext cx="5569751" cy="909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진료식별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21 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내복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을 선택합니다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</a:p>
          <a:p>
            <a:pPr>
              <a:lnSpc>
                <a:spcPct val="125000"/>
              </a:lnSpc>
            </a:pPr>
            <a:r>
              <a:rPr lang="en-US" altLang="ja-JP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-&gt; 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ja-JP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メトホルミン</a:t>
            </a:r>
            <a:r>
              <a:rPr lang="en-US" altLang="ja-JP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의 금기병명으로 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만성신부전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＇</a:t>
            </a:r>
            <a:r>
              <a:rPr lang="ko-KR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이 포합 됩니다만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, ‘</a:t>
            </a:r>
            <a:r>
              <a:rPr lang="ko-KR" altLang="en-US" sz="1100" dirty="0" err="1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레세프트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＇</a:t>
            </a:r>
            <a:r>
              <a:rPr lang="ko-KR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내의 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ja-JP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メトホルミン塩酸塩錠２５０ｍｇＭＴ「日医工」　２錠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는 진료식별코드가 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21 </a:t>
            </a:r>
            <a:r>
              <a:rPr lang="ko-KR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이므로 금기병명 점검에서 제외 되어 합격이 됩니다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  <a:endParaRPr lang="en-US" altLang="ja-JP" sz="1100" dirty="0">
              <a:solidFill>
                <a:srgbClr val="0070C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テキスト ボックス 4">
            <a:extLst>
              <a:ext uri="{FF2B5EF4-FFF2-40B4-BE49-F238E27FC236}">
                <a16:creationId xmlns:a16="http://schemas.microsoft.com/office/drawing/2014/main" id="{EA46AFE8-8EF6-CEBF-169D-B17B0AAFF561}"/>
              </a:ext>
            </a:extLst>
          </p:cNvPr>
          <p:cNvSpPr txBox="1"/>
          <p:nvPr/>
        </p:nvSpPr>
        <p:spPr>
          <a:xfrm>
            <a:off x="862114" y="1117108"/>
            <a:ext cx="5683826" cy="27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ko-KR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3. </a:t>
            </a:r>
            <a:r>
              <a:rPr lang="ko-KR" altLang="en-US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제외 진료식별코드의 설정</a:t>
            </a:r>
            <a:endParaRPr lang="en-US" altLang="ko-KR" sz="11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4">
            <a:extLst>
              <a:ext uri="{FF2B5EF4-FFF2-40B4-BE49-F238E27FC236}">
                <a16:creationId xmlns:a16="http://schemas.microsoft.com/office/drawing/2014/main" id="{3EA7F5FF-C077-B12E-D0CE-D1D6BFF7D3FD}"/>
              </a:ext>
            </a:extLst>
          </p:cNvPr>
          <p:cNvSpPr txBox="1"/>
          <p:nvPr/>
        </p:nvSpPr>
        <p:spPr>
          <a:xfrm>
            <a:off x="862113" y="5554440"/>
            <a:ext cx="6208537" cy="275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적응증 수정 화면에서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제외진료식별설정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을 통해 진료식별 코드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（＝２１）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를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등록 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1C7CB4D-2095-5159-17CB-384A8F2FE955}"/>
              </a:ext>
            </a:extLst>
          </p:cNvPr>
          <p:cNvSpPr/>
          <p:nvPr/>
        </p:nvSpPr>
        <p:spPr>
          <a:xfrm>
            <a:off x="1298970" y="6545050"/>
            <a:ext cx="1302672" cy="25745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5CDE4312-8E16-07FB-07DA-862F8153C8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5490" y="6598215"/>
            <a:ext cx="3763962" cy="2375664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00D74A81-6D06-8BD1-0CFE-87BDE4A2C9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020" y="1939994"/>
            <a:ext cx="5132496" cy="3511386"/>
          </a:xfrm>
          <a:prstGeom prst="rect">
            <a:avLst/>
          </a:prstGeom>
        </p:spPr>
      </p:pic>
      <p:sp>
        <p:nvSpPr>
          <p:cNvPr id="26" name="テキスト ボックス 4">
            <a:extLst>
              <a:ext uri="{FF2B5EF4-FFF2-40B4-BE49-F238E27FC236}">
                <a16:creationId xmlns:a16="http://schemas.microsoft.com/office/drawing/2014/main" id="{48A99E2B-86E6-306D-25E8-F52E5E11162E}"/>
              </a:ext>
            </a:extLst>
          </p:cNvPr>
          <p:cNvSpPr txBox="1"/>
          <p:nvPr/>
        </p:nvSpPr>
        <p:spPr>
          <a:xfrm>
            <a:off x="862114" y="1389760"/>
            <a:ext cx="5683826" cy="486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금기병명 점검에서 제외 되는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진료식별코드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＇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정보를 옵션으로 설정할 수 있습니다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아래는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메트포르민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의 금기병명으로 「만성 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심부전」이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불합격되었습니다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8B0C17-E16D-258B-6FDA-56797E39F5B2}"/>
              </a:ext>
            </a:extLst>
          </p:cNvPr>
          <p:cNvSpPr txBox="1"/>
          <p:nvPr/>
        </p:nvSpPr>
        <p:spPr>
          <a:xfrm>
            <a:off x="2142333" y="3089131"/>
            <a:ext cx="2097269" cy="369332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21</a:t>
            </a:r>
            <a:r>
              <a:rPr lang="ko-KR" altLang="en-US" dirty="0"/>
              <a:t>「</a:t>
            </a:r>
            <a:r>
              <a:rPr lang="ja-JP" altLang="en-US" dirty="0"/>
              <a:t>メトホルミン</a:t>
            </a:r>
            <a:r>
              <a:rPr lang="ko-KR" altLang="en-US" dirty="0"/>
              <a:t>」</a:t>
            </a:r>
          </a:p>
        </p:txBody>
      </p:sp>
      <p:sp>
        <p:nvSpPr>
          <p:cNvPr id="28" name="화살표: 오른쪽 27">
            <a:extLst>
              <a:ext uri="{FF2B5EF4-FFF2-40B4-BE49-F238E27FC236}">
                <a16:creationId xmlns:a16="http://schemas.microsoft.com/office/drawing/2014/main" id="{494F2813-AE82-60A8-562A-C59CFD218CBC}"/>
              </a:ext>
            </a:extLst>
          </p:cNvPr>
          <p:cNvSpPr/>
          <p:nvPr/>
        </p:nvSpPr>
        <p:spPr>
          <a:xfrm rot="18783836">
            <a:off x="3482347" y="2889048"/>
            <a:ext cx="300234" cy="226112"/>
          </a:xfrm>
          <a:prstGeom prst="rightArrow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9" name="화살표: 오른쪽 28">
            <a:extLst>
              <a:ext uri="{FF2B5EF4-FFF2-40B4-BE49-F238E27FC236}">
                <a16:creationId xmlns:a16="http://schemas.microsoft.com/office/drawing/2014/main" id="{8FAA83B2-5DD1-4882-6BC2-59BBFDB83E08}"/>
              </a:ext>
            </a:extLst>
          </p:cNvPr>
          <p:cNvSpPr/>
          <p:nvPr/>
        </p:nvSpPr>
        <p:spPr>
          <a:xfrm>
            <a:off x="2601642" y="6753443"/>
            <a:ext cx="300234" cy="226112"/>
          </a:xfrm>
          <a:prstGeom prst="rightArrow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30651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16F2B474-D75A-B253-93CB-5B00EF600B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216" y="2218540"/>
            <a:ext cx="5132496" cy="3511386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28252C42-F156-430A-B7E3-ABF558379A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8277" y="6614964"/>
            <a:ext cx="4831499" cy="1661304"/>
          </a:xfrm>
          <a:prstGeom prst="rect">
            <a:avLst/>
          </a:prstGeom>
        </p:spPr>
      </p:pic>
      <p:sp>
        <p:nvSpPr>
          <p:cNvPr id="10" name="テキスト ボックス 4">
            <a:extLst>
              <a:ext uri="{FF2B5EF4-FFF2-40B4-BE49-F238E27FC236}">
                <a16:creationId xmlns:a16="http://schemas.microsoft.com/office/drawing/2014/main" id="{A0C752F2-EDA9-52E0-811B-D57FD5AA9E3E}"/>
              </a:ext>
            </a:extLst>
          </p:cNvPr>
          <p:cNvSpPr txBox="1"/>
          <p:nvPr/>
        </p:nvSpPr>
        <p:spPr>
          <a:xfrm>
            <a:off x="994961" y="8359292"/>
            <a:ext cx="5569751" cy="69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-&gt; '</a:t>
            </a:r>
            <a:r>
              <a:rPr lang="ko-KR" altLang="en-US" sz="1100" dirty="0" err="1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메트포르민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'</a:t>
            </a:r>
            <a:r>
              <a:rPr lang="ko-KR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의 금기병명으로 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'</a:t>
            </a:r>
            <a:r>
              <a:rPr lang="ko-KR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만성신부전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'</a:t>
            </a:r>
            <a:r>
              <a:rPr lang="ko-KR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이 있습니다만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, '</a:t>
            </a:r>
            <a:r>
              <a:rPr lang="ko-KR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의료비 청구서 내의 코멘트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(CO) </a:t>
            </a:r>
            <a:r>
              <a:rPr lang="ko-KR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문자열 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'</a:t>
            </a:r>
            <a:r>
              <a:rPr lang="ko-KR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전회 실시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'</a:t>
            </a:r>
            <a:r>
              <a:rPr lang="ko-KR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가 있기 때문에 금기병명 점검에서 제외되어 합격이 됩니다</a:t>
            </a:r>
            <a:r>
              <a:rPr lang="en-US" altLang="ko-KR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  <a:endParaRPr lang="en-US" altLang="ja-JP" sz="1100" dirty="0">
              <a:solidFill>
                <a:srgbClr val="0070C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テキスト ボックス 4">
            <a:extLst>
              <a:ext uri="{FF2B5EF4-FFF2-40B4-BE49-F238E27FC236}">
                <a16:creationId xmlns:a16="http://schemas.microsoft.com/office/drawing/2014/main" id="{EA46AFE8-8EF6-CEBF-169D-B17B0AAFF561}"/>
              </a:ext>
            </a:extLst>
          </p:cNvPr>
          <p:cNvSpPr txBox="1"/>
          <p:nvPr/>
        </p:nvSpPr>
        <p:spPr>
          <a:xfrm>
            <a:off x="862114" y="1117108"/>
            <a:ext cx="5683826" cy="27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ko-KR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4. </a:t>
            </a:r>
            <a:r>
              <a:rPr lang="ko-KR" altLang="en-US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제외 </a:t>
            </a:r>
            <a:r>
              <a:rPr lang="en-US" altLang="ko-KR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코멘트</a:t>
            </a:r>
            <a:r>
              <a:rPr lang="en-US" altLang="ko-KR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의 설정</a:t>
            </a:r>
            <a:endParaRPr lang="en-US" altLang="ko-KR" sz="11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4">
            <a:extLst>
              <a:ext uri="{FF2B5EF4-FFF2-40B4-BE49-F238E27FC236}">
                <a16:creationId xmlns:a16="http://schemas.microsoft.com/office/drawing/2014/main" id="{3EA7F5FF-C077-B12E-D0CE-D1D6BFF7D3FD}"/>
              </a:ext>
            </a:extLst>
          </p:cNvPr>
          <p:cNvSpPr txBox="1"/>
          <p:nvPr/>
        </p:nvSpPr>
        <p:spPr>
          <a:xfrm>
            <a:off x="930946" y="1451222"/>
            <a:ext cx="5683826" cy="69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의료비 청구서에 제외 코멘트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(CO)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가 있는 경우는 금기병명 점검을 제외합니다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'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진료식별코드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'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설정과 동일한 방법으로 팝업 설정 화면에서 등록합니다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-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처음에는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'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메트포르민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'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의 금기병명 등록으로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'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만성심부전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'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이 불합격되었습니다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</a:p>
        </p:txBody>
      </p:sp>
      <p:sp>
        <p:nvSpPr>
          <p:cNvPr id="7" name="화살표: 오른쪽 6">
            <a:extLst>
              <a:ext uri="{FF2B5EF4-FFF2-40B4-BE49-F238E27FC236}">
                <a16:creationId xmlns:a16="http://schemas.microsoft.com/office/drawing/2014/main" id="{149CA4A8-3765-51AF-54F9-2A880989A900}"/>
              </a:ext>
            </a:extLst>
          </p:cNvPr>
          <p:cNvSpPr/>
          <p:nvPr/>
        </p:nvSpPr>
        <p:spPr>
          <a:xfrm rot="19967871">
            <a:off x="4149786" y="4445315"/>
            <a:ext cx="300234" cy="226112"/>
          </a:xfrm>
          <a:prstGeom prst="rightArrow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4F58BB-61C6-ACC3-9E9F-88741FDE4E9E}"/>
              </a:ext>
            </a:extLst>
          </p:cNvPr>
          <p:cNvSpPr txBox="1"/>
          <p:nvPr/>
        </p:nvSpPr>
        <p:spPr>
          <a:xfrm>
            <a:off x="4448672" y="4073167"/>
            <a:ext cx="1473664" cy="369332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前回実施</a:t>
            </a:r>
          </a:p>
        </p:txBody>
      </p:sp>
      <p:sp>
        <p:nvSpPr>
          <p:cNvPr id="19" name="テキスト ボックス 4">
            <a:extLst>
              <a:ext uri="{FF2B5EF4-FFF2-40B4-BE49-F238E27FC236}">
                <a16:creationId xmlns:a16="http://schemas.microsoft.com/office/drawing/2014/main" id="{458BF4E9-6352-0420-2F6A-844B02E642ED}"/>
              </a:ext>
            </a:extLst>
          </p:cNvPr>
          <p:cNvSpPr txBox="1"/>
          <p:nvPr/>
        </p:nvSpPr>
        <p:spPr>
          <a:xfrm>
            <a:off x="1196979" y="6076236"/>
            <a:ext cx="5417793" cy="486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코멘트 문자열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前回実施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’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을 코멘트 입력란에 기입하고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,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등록 버튼으로 설정 등록합니다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 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5E181B5F-4AF7-5D53-2337-6C6AEB81A299}"/>
              </a:ext>
            </a:extLst>
          </p:cNvPr>
          <p:cNvSpPr/>
          <p:nvPr/>
        </p:nvSpPr>
        <p:spPr>
          <a:xfrm>
            <a:off x="4299903" y="7346717"/>
            <a:ext cx="474116" cy="25745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2" name="화살표: 오른쪽 21">
            <a:extLst>
              <a:ext uri="{FF2B5EF4-FFF2-40B4-BE49-F238E27FC236}">
                <a16:creationId xmlns:a16="http://schemas.microsoft.com/office/drawing/2014/main" id="{90853E85-C635-4CFB-73D9-AC9C26572B9A}"/>
              </a:ext>
            </a:extLst>
          </p:cNvPr>
          <p:cNvSpPr/>
          <p:nvPr/>
        </p:nvSpPr>
        <p:spPr>
          <a:xfrm>
            <a:off x="1136326" y="7341121"/>
            <a:ext cx="300234" cy="226112"/>
          </a:xfrm>
          <a:prstGeom prst="rightArrow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815694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5A80749-3E54-93A7-09DC-BED599F45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961" y="5427589"/>
            <a:ext cx="5341687" cy="23209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44347522-8147-B3B0-90D0-932000C8E5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025" y="1989950"/>
            <a:ext cx="5400001" cy="2869103"/>
          </a:xfrm>
          <a:prstGeom prst="rect">
            <a:avLst/>
          </a:prstGeom>
        </p:spPr>
      </p:pic>
      <p:sp>
        <p:nvSpPr>
          <p:cNvPr id="8" name="テキスト ボックス 4">
            <a:extLst>
              <a:ext uri="{FF2B5EF4-FFF2-40B4-BE49-F238E27FC236}">
                <a16:creationId xmlns:a16="http://schemas.microsoft.com/office/drawing/2014/main" id="{EA46AFE8-8EF6-CEBF-169D-B17B0AAFF561}"/>
              </a:ext>
            </a:extLst>
          </p:cNvPr>
          <p:cNvSpPr txBox="1"/>
          <p:nvPr/>
        </p:nvSpPr>
        <p:spPr>
          <a:xfrm>
            <a:off x="862114" y="1117108"/>
            <a:ext cx="5683826" cy="27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ko-KR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5. </a:t>
            </a:r>
            <a:r>
              <a:rPr lang="ko-KR" altLang="en-US" sz="1100" b="1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오판정금기병명등록</a:t>
            </a:r>
            <a:endParaRPr lang="en-US" altLang="ko-KR" sz="11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4">
            <a:extLst>
              <a:ext uri="{FF2B5EF4-FFF2-40B4-BE49-F238E27FC236}">
                <a16:creationId xmlns:a16="http://schemas.microsoft.com/office/drawing/2014/main" id="{3EA7F5FF-C077-B12E-D0CE-D1D6BFF7D3FD}"/>
              </a:ext>
            </a:extLst>
          </p:cNvPr>
          <p:cNvSpPr txBox="1"/>
          <p:nvPr/>
        </p:nvSpPr>
        <p:spPr>
          <a:xfrm>
            <a:off x="930946" y="1451222"/>
            <a:ext cx="5683826" cy="486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오판정병명의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설정 방법은 병명점검의 적응증 체크데이터와 동일합니다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</a:p>
          <a:p>
            <a:pPr>
              <a:lnSpc>
                <a:spcPct val="125000"/>
              </a:lnSpc>
            </a:pP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오판정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금기병명으로 설정된 병명은 만일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HIT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병명이 있어도 합격으로 판정합니다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5E181B5F-4AF7-5D53-2337-6C6AEB81A299}"/>
              </a:ext>
            </a:extLst>
          </p:cNvPr>
          <p:cNvSpPr/>
          <p:nvPr/>
        </p:nvSpPr>
        <p:spPr>
          <a:xfrm>
            <a:off x="4735838" y="4462163"/>
            <a:ext cx="793092" cy="21496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C34A1E-0F56-D038-0114-2B3CB1E3298A}"/>
              </a:ext>
            </a:extLst>
          </p:cNvPr>
          <p:cNvSpPr txBox="1"/>
          <p:nvPr/>
        </p:nvSpPr>
        <p:spPr>
          <a:xfrm>
            <a:off x="944903" y="4868864"/>
            <a:ext cx="5683826" cy="486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오판정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금기병명을 설정할 경우에는 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‘</a:t>
            </a:r>
            <a:r>
              <a:rPr lang="ko-KR" altLang="en-US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오판정병명등록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＇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을 클릭하면 설정화면이 표시됩니다</a:t>
            </a: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  <a:r>
              <a:rPr lang="ko-KR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BCF9B89D-E424-8280-BFB2-8AF92ABFB13C}"/>
              </a:ext>
            </a:extLst>
          </p:cNvPr>
          <p:cNvSpPr/>
          <p:nvPr/>
        </p:nvSpPr>
        <p:spPr>
          <a:xfrm>
            <a:off x="1730368" y="6212909"/>
            <a:ext cx="4606280" cy="157717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957234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Century"/>
        <a:ea typeface="ＭＳ 明朝"/>
        <a:cs typeface=""/>
      </a:majorFont>
      <a:minorFont>
        <a:latin typeface="Century"/>
        <a:ea typeface="ＭＳ 明朝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</a:spPr>
      <a:bodyPr wrap="none" rtlCol="0">
        <a:spAutoFit/>
      </a:bodyPr>
      <a:lstStyle>
        <a:defPPr algn="l">
          <a:defRPr kumimoji="1" sz="11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10637</TotalTime>
  <Words>672</Words>
  <Application>Microsoft Office PowerPoint</Application>
  <PresentationFormat>사용자 지정</PresentationFormat>
  <Paragraphs>59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5" baseType="lpstr">
      <vt:lpstr>Meiryo UI</vt:lpstr>
      <vt:lpstr>ＭＳ ゴシック</vt:lpstr>
      <vt:lpstr>ＭＳ 明朝</vt:lpstr>
      <vt:lpstr>游ゴシック</vt:lpstr>
      <vt:lpstr>맑은 고딕</vt:lpstr>
      <vt:lpstr>Arial</vt:lpstr>
      <vt:lpstr>Century</vt:lpstr>
      <vt:lpstr>Office テーマ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honda</dc:creator>
  <cp:lastModifiedBy>baesangwon</cp:lastModifiedBy>
  <cp:revision>551</cp:revision>
  <cp:lastPrinted>2024-05-30T06:21:06Z</cp:lastPrinted>
  <dcterms:created xsi:type="dcterms:W3CDTF">2019-02-22T14:43:31Z</dcterms:created>
  <dcterms:modified xsi:type="dcterms:W3CDTF">2024-09-09T05:52:49Z</dcterms:modified>
</cp:coreProperties>
</file>