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20" r:id="rId1"/>
  </p:sldMasterIdLst>
  <p:notesMasterIdLst>
    <p:notesMasterId r:id="rId9"/>
  </p:notesMasterIdLst>
  <p:handoutMasterIdLst>
    <p:handoutMasterId r:id="rId10"/>
  </p:handoutMasterIdLst>
  <p:sldIdLst>
    <p:sldId id="330" r:id="rId2"/>
    <p:sldId id="426" r:id="rId3"/>
    <p:sldId id="331" r:id="rId4"/>
    <p:sldId id="427" r:id="rId5"/>
    <p:sldId id="428" r:id="rId6"/>
    <p:sldId id="429" r:id="rId7"/>
    <p:sldId id="430" r:id="rId8"/>
  </p:sldIdLst>
  <p:sldSz cx="7559675" cy="1069181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제목 없는 구역" id="{00166951-D048-4448-AC3F-E2349C2ADA20}">
          <p14:sldIdLst>
            <p14:sldId id="330"/>
            <p14:sldId id="426"/>
            <p14:sldId id="331"/>
            <p14:sldId id="427"/>
            <p14:sldId id="428"/>
            <p14:sldId id="429"/>
            <p14:sldId id="4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00FF"/>
    <a:srgbClr val="FFCCFF"/>
    <a:srgbClr val="FFFFCC"/>
    <a:srgbClr val="99CCFF"/>
    <a:srgbClr val="66CCFF"/>
    <a:srgbClr val="33CCFF"/>
    <a:srgbClr val="0099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6" autoAdjust="0"/>
    <p:restoredTop sz="94660"/>
  </p:normalViewPr>
  <p:slideViewPr>
    <p:cSldViewPr snapToGrid="0">
      <p:cViewPr>
        <p:scale>
          <a:sx n="100" d="100"/>
          <a:sy n="100" d="100"/>
        </p:scale>
        <p:origin x="384" y="72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038639A5-2DFD-CA1E-381A-37D189670A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A7DACA6-2EF7-239F-6B06-64B3BDA48D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5F2E1-AB5A-4D0D-82D0-5C745D3C59ED}" type="datetimeFigureOut">
              <a:rPr lang="ko-KR" altLang="en-US" smtClean="0"/>
              <a:t>2024-09-09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278B416-AB39-AA17-0A92-8F441BD6657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063EC82-B027-41DA-0832-10AC255DCC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63F10-C6FA-4555-9B4E-F0E406518E3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36780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52CC8-D3C0-4098-84E6-3F189BCD0975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279525"/>
            <a:ext cx="24415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32B2D-22A9-4108-88A8-AC3059C31B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6343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DFD57-2AD6-47B3-8430-E6A64BCFA210}" type="datetime1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6174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4E99-F274-4E66-9938-4C31B858F4DD}" type="datetime1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72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9C035-33B1-4716-A568-7A09989A0221}" type="datetime1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188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591C-871B-4AC9-874A-51E2DB26A09D}" type="datetime1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03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074E-1019-428B-B014-1CF0336A49CC}" type="datetime1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070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8" name="날짜 개체 틀 7">
            <a:extLst>
              <a:ext uri="{FF2B5EF4-FFF2-40B4-BE49-F238E27FC236}">
                <a16:creationId xmlns:a16="http://schemas.microsoft.com/office/drawing/2014/main" id="{FC40BF4C-2592-E9B3-63A4-E2FE66874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E5121-59E3-428F-83E3-292B33D462CE}" type="datetime1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9" name="바닥글 개체 틀 8">
            <a:extLst>
              <a:ext uri="{FF2B5EF4-FFF2-40B4-BE49-F238E27FC236}">
                <a16:creationId xmlns:a16="http://schemas.microsoft.com/office/drawing/2014/main" id="{61A1DE13-CC8C-FB8F-D43A-66506EA33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슬라이드 번호 개체 틀 9">
            <a:extLst>
              <a:ext uri="{FF2B5EF4-FFF2-40B4-BE49-F238E27FC236}">
                <a16:creationId xmlns:a16="http://schemas.microsoft.com/office/drawing/2014/main" id="{656B51CC-27FF-B91A-C1EE-B65041592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42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8A28-BAD7-4387-BC91-50365F6B0EB8}" type="datetime1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006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BECEF-697F-436B-8045-6DE20025F925}" type="datetime1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823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0B1E9-D086-41AA-8BAF-EDEDD52A7E89}" type="datetime1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003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DBA73-AAB5-421A-BF78-2BFDCA2CDFA2}" type="datetime1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351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0FAA9-9BFA-4A50-AA79-2972644B1131}" type="datetime1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047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56F3E-CBA6-483D-8562-EB91A80F2171}" type="datetime1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93AED-EEE3-4FE1-BF0F-C13142AE3B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2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5BB72B0-B138-4FA9-8E01-013F9B3B1410}"/>
              </a:ext>
            </a:extLst>
          </p:cNvPr>
          <p:cNvSpPr/>
          <p:nvPr/>
        </p:nvSpPr>
        <p:spPr>
          <a:xfrm>
            <a:off x="1080000" y="1294999"/>
            <a:ext cx="5400000" cy="25200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zh-TW" altLang="en-US" sz="14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禁忌病名</a:t>
            </a:r>
            <a:r>
              <a:rPr kumimoji="1" lang="ja-JP" altLang="en-US" sz="1400" dirty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のチェック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AB47BD-74C2-4F7D-A107-DF55D43C7741}"/>
              </a:ext>
            </a:extLst>
          </p:cNvPr>
          <p:cNvSpPr txBox="1"/>
          <p:nvPr/>
        </p:nvSpPr>
        <p:spPr>
          <a:xfrm>
            <a:off x="1080000" y="1681284"/>
            <a:ext cx="5400000" cy="6980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医薬品の「禁忌病名」を設定してチェックすることができます。 </a:t>
            </a:r>
          </a:p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* 注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: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都道府県によっては「慢性心不全」で審査が通らない場合もあります。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その事例から説明します。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42C884C-46E1-4D5D-AACF-4F6E8F41E036}"/>
              </a:ext>
            </a:extLst>
          </p:cNvPr>
          <p:cNvSpPr txBox="1"/>
          <p:nvPr/>
        </p:nvSpPr>
        <p:spPr>
          <a:xfrm>
            <a:off x="1962835" y="648000"/>
            <a:ext cx="3634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800" dirty="0">
                <a:effectLst/>
                <a:ea typeface="Meiryo UI" panose="020B0604030504040204" pitchFamily="34" charset="-128"/>
                <a:cs typeface="Times New Roman" panose="02020603050405020304" pitchFamily="18" charset="0"/>
              </a:rPr>
              <a:t>「適応症修正」画面 </a:t>
            </a:r>
            <a:r>
              <a:rPr lang="en-US" altLang="ja-JP" sz="1800" dirty="0">
                <a:effectLst/>
                <a:ea typeface="Meiryo UI" panose="020B0604030504040204" pitchFamily="34" charset="-128"/>
                <a:cs typeface="Times New Roman" panose="02020603050405020304" pitchFamily="18" charset="0"/>
              </a:rPr>
              <a:t>(</a:t>
            </a:r>
            <a:r>
              <a:rPr lang="zh-TW" altLang="en-US" sz="1800" dirty="0">
                <a:effectLst/>
                <a:ea typeface="Meiryo UI" panose="020B0604030504040204" pitchFamily="34" charset="-128"/>
                <a:cs typeface="Times New Roman" panose="02020603050405020304" pitchFamily="18" charset="0"/>
              </a:rPr>
              <a:t>禁忌病名設定</a:t>
            </a:r>
            <a:r>
              <a:rPr lang="en-US" altLang="ja-JP" sz="1800" dirty="0">
                <a:effectLst/>
                <a:ea typeface="Meiryo UI" panose="020B0604030504040204" pitchFamily="34" charset="-128"/>
                <a:cs typeface="Times New Roman" panose="02020603050405020304" pitchFamily="18" charset="0"/>
              </a:rPr>
              <a:t>)</a:t>
            </a:r>
            <a:endParaRPr kumimoji="1" lang="ja-JP" altLang="en-US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4">
            <a:extLst>
              <a:ext uri="{FF2B5EF4-FFF2-40B4-BE49-F238E27FC236}">
                <a16:creationId xmlns:a16="http://schemas.microsoft.com/office/drawing/2014/main" id="{B97BD6C4-B5EE-5690-429A-2E4230346089}"/>
              </a:ext>
            </a:extLst>
          </p:cNvPr>
          <p:cNvSpPr txBox="1"/>
          <p:nvPr/>
        </p:nvSpPr>
        <p:spPr>
          <a:xfrm>
            <a:off x="1008824" y="7188867"/>
            <a:ext cx="5400000" cy="21791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「慢性心不全」に「メトホルミン」を投与することが査定される都道府県があります。 </a:t>
            </a:r>
          </a:p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メトホルミンの「禁忌病名登録」で「慢性心不全」が存在し不合格判定となりました。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- 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当該対象医薬品は「ピンク色」と表示され、</a:t>
            </a:r>
          </a:p>
          <a:p>
            <a:pPr>
              <a:lnSpc>
                <a:spcPct val="125000"/>
              </a:lnSpc>
            </a:pP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- 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禁忌病名に該当する対象病名は「黄色」と表示されます。</a:t>
            </a:r>
          </a:p>
          <a:p>
            <a:pPr>
              <a:lnSpc>
                <a:spcPct val="125000"/>
              </a:lnSpc>
            </a:pP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- 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禁忌病名点検により不合格となったメッセージは「病名」と表示されます。 </a:t>
            </a:r>
          </a:p>
          <a:p>
            <a:pPr>
              <a:lnSpc>
                <a:spcPct val="125000"/>
              </a:lnSpc>
            </a:pPr>
            <a:endParaRPr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点検メッセージをダブルクリックすると、「適応症修正」画面が表示されます。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pSp>
        <p:nvGrpSpPr>
          <p:cNvPr id="39" name="그룹 38">
            <a:extLst>
              <a:ext uri="{FF2B5EF4-FFF2-40B4-BE49-F238E27FC236}">
                <a16:creationId xmlns:a16="http://schemas.microsoft.com/office/drawing/2014/main" id="{5C0D0220-B2BB-D0DA-542A-133693AA04CB}"/>
              </a:ext>
            </a:extLst>
          </p:cNvPr>
          <p:cNvGrpSpPr/>
          <p:nvPr/>
        </p:nvGrpSpPr>
        <p:grpSpPr>
          <a:xfrm>
            <a:off x="1080000" y="2513773"/>
            <a:ext cx="5399676" cy="4536538"/>
            <a:chOff x="1080000" y="2513773"/>
            <a:chExt cx="5399676" cy="4536538"/>
          </a:xfrm>
        </p:grpSpPr>
        <p:pic>
          <p:nvPicPr>
            <p:cNvPr id="19" name="그림 18">
              <a:extLst>
                <a:ext uri="{FF2B5EF4-FFF2-40B4-BE49-F238E27FC236}">
                  <a16:creationId xmlns:a16="http://schemas.microsoft.com/office/drawing/2014/main" id="{EB57A48C-BAA1-1B00-DCAF-107657B856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0000" y="2513773"/>
              <a:ext cx="5344952" cy="3877500"/>
            </a:xfrm>
            <a:prstGeom prst="rect">
              <a:avLst/>
            </a:prstGeom>
          </p:spPr>
        </p:pic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FF75E6B6-D24D-7015-8829-747A9A3DA8F6}"/>
                </a:ext>
              </a:extLst>
            </p:cNvPr>
            <p:cNvSpPr/>
            <p:nvPr/>
          </p:nvSpPr>
          <p:spPr>
            <a:xfrm>
              <a:off x="1134723" y="5635258"/>
              <a:ext cx="3065137" cy="212653"/>
            </a:xfrm>
            <a:prstGeom prst="rect">
              <a:avLst/>
            </a:prstGeom>
            <a:noFill/>
            <a:ln w="31750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B98BD1C-B704-94D6-22B3-BCBA1421E073}"/>
                </a:ext>
              </a:extLst>
            </p:cNvPr>
            <p:cNvSpPr txBox="1"/>
            <p:nvPr/>
          </p:nvSpPr>
          <p:spPr>
            <a:xfrm>
              <a:off x="2878764" y="4547616"/>
              <a:ext cx="2097269" cy="369332"/>
            </a:xfrm>
            <a:prstGeom prst="rect">
              <a:avLst/>
            </a:prstGeom>
            <a:solidFill>
              <a:srgbClr val="FFFFCC"/>
            </a:solidFill>
          </p:spPr>
          <p:txBody>
            <a:bodyPr wrap="square">
              <a:spAutoFit/>
            </a:bodyPr>
            <a:lstStyle/>
            <a:p>
              <a:r>
                <a:rPr lang="ko-KR" altLang="en-US" dirty="0"/>
                <a:t>「慢性心不全」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FFA95B6-9994-E71A-F020-8DC6D9FEB056}"/>
                </a:ext>
              </a:extLst>
            </p:cNvPr>
            <p:cNvSpPr txBox="1"/>
            <p:nvPr/>
          </p:nvSpPr>
          <p:spPr>
            <a:xfrm>
              <a:off x="2033593" y="3539613"/>
              <a:ext cx="2097269" cy="369332"/>
            </a:xfrm>
            <a:prstGeom prst="rect">
              <a:avLst/>
            </a:prstGeom>
            <a:solidFill>
              <a:srgbClr val="FFCCFF"/>
            </a:solidFill>
          </p:spPr>
          <p:txBody>
            <a:bodyPr wrap="square">
              <a:spAutoFit/>
            </a:bodyPr>
            <a:lstStyle/>
            <a:p>
              <a:r>
                <a:rPr lang="ko-KR" altLang="en-US" dirty="0"/>
                <a:t>「</a:t>
              </a:r>
              <a:r>
                <a:rPr lang="ja-JP" altLang="en-US" dirty="0"/>
                <a:t>メトホルミン</a:t>
              </a:r>
              <a:r>
                <a:rPr lang="ko-KR" altLang="en-US" dirty="0"/>
                <a:t>」</a:t>
              </a:r>
            </a:p>
          </p:txBody>
        </p:sp>
        <p:sp>
          <p:nvSpPr>
            <p:cNvPr id="31" name="화살표: 오른쪽 30">
              <a:extLst>
                <a:ext uri="{FF2B5EF4-FFF2-40B4-BE49-F238E27FC236}">
                  <a16:creationId xmlns:a16="http://schemas.microsoft.com/office/drawing/2014/main" id="{73E29B89-594B-F051-3914-A1A27FBAFC56}"/>
                </a:ext>
              </a:extLst>
            </p:cNvPr>
            <p:cNvSpPr/>
            <p:nvPr/>
          </p:nvSpPr>
          <p:spPr>
            <a:xfrm rot="18783836">
              <a:off x="3373607" y="3339530"/>
              <a:ext cx="300234" cy="226112"/>
            </a:xfrm>
            <a:prstGeom prst="rightArrow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32" name="화살표: 오른쪽 31">
              <a:extLst>
                <a:ext uri="{FF2B5EF4-FFF2-40B4-BE49-F238E27FC236}">
                  <a16:creationId xmlns:a16="http://schemas.microsoft.com/office/drawing/2014/main" id="{B74698F0-B4B2-C007-AD3F-980A93871276}"/>
                </a:ext>
              </a:extLst>
            </p:cNvPr>
            <p:cNvSpPr/>
            <p:nvPr/>
          </p:nvSpPr>
          <p:spPr>
            <a:xfrm rot="8241248">
              <a:off x="2789564" y="4857538"/>
              <a:ext cx="302059" cy="168533"/>
            </a:xfrm>
            <a:prstGeom prst="rightArrow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4A42E98-C6C1-2FC7-B61E-D2643000DD14}"/>
                </a:ext>
              </a:extLst>
            </p:cNvPr>
            <p:cNvSpPr txBox="1"/>
            <p:nvPr/>
          </p:nvSpPr>
          <p:spPr>
            <a:xfrm>
              <a:off x="1304926" y="6126981"/>
              <a:ext cx="5174750" cy="9233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ko-KR" altLang="en-US" dirty="0">
                  <a:solidFill>
                    <a:srgbClr val="FF0000"/>
                  </a:solidFill>
                </a:rPr>
                <a:t>禁忌病名チェック － 慢性心不全はメトホルミン塩酸塩錠２５０ｍｇＭＴ「日医工」の禁忌病名です。</a:t>
              </a:r>
            </a:p>
          </p:txBody>
        </p:sp>
        <p:sp>
          <p:nvSpPr>
            <p:cNvPr id="35" name="화살표: 오른쪽 34">
              <a:extLst>
                <a:ext uri="{FF2B5EF4-FFF2-40B4-BE49-F238E27FC236}">
                  <a16:creationId xmlns:a16="http://schemas.microsoft.com/office/drawing/2014/main" id="{5C0EBD16-71FB-D9A6-1390-3FD11CAE589B}"/>
                </a:ext>
              </a:extLst>
            </p:cNvPr>
            <p:cNvSpPr/>
            <p:nvPr/>
          </p:nvSpPr>
          <p:spPr>
            <a:xfrm rot="18783836">
              <a:off x="3215051" y="5915364"/>
              <a:ext cx="300234" cy="226112"/>
            </a:xfrm>
            <a:prstGeom prst="rightArrow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36" name="직사각형 35">
              <a:extLst>
                <a:ext uri="{FF2B5EF4-FFF2-40B4-BE49-F238E27FC236}">
                  <a16:creationId xmlns:a16="http://schemas.microsoft.com/office/drawing/2014/main" id="{23C4284B-B06D-D033-A968-3B0280D76D4F}"/>
                </a:ext>
              </a:extLst>
            </p:cNvPr>
            <p:cNvSpPr/>
            <p:nvPr/>
          </p:nvSpPr>
          <p:spPr>
            <a:xfrm>
              <a:off x="1754374" y="2976913"/>
              <a:ext cx="321751" cy="136577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37" name="직사각형 36">
              <a:extLst>
                <a:ext uri="{FF2B5EF4-FFF2-40B4-BE49-F238E27FC236}">
                  <a16:creationId xmlns:a16="http://schemas.microsoft.com/office/drawing/2014/main" id="{CAD60FC5-1159-60E8-F003-27C818D05137}"/>
                </a:ext>
              </a:extLst>
            </p:cNvPr>
            <p:cNvSpPr/>
            <p:nvPr/>
          </p:nvSpPr>
          <p:spPr>
            <a:xfrm>
              <a:off x="2294715" y="2976030"/>
              <a:ext cx="353926" cy="124161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38" name="직사각형 37">
              <a:extLst>
                <a:ext uri="{FF2B5EF4-FFF2-40B4-BE49-F238E27FC236}">
                  <a16:creationId xmlns:a16="http://schemas.microsoft.com/office/drawing/2014/main" id="{0FB7DD8D-3AE2-F9C0-2D4F-636136B82413}"/>
                </a:ext>
              </a:extLst>
            </p:cNvPr>
            <p:cNvSpPr/>
            <p:nvPr/>
          </p:nvSpPr>
          <p:spPr>
            <a:xfrm>
              <a:off x="1181848" y="2968936"/>
              <a:ext cx="353926" cy="124161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57507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71CD79E-5834-4BF5-BA03-98A28CC78FF5}"/>
              </a:ext>
            </a:extLst>
          </p:cNvPr>
          <p:cNvSpPr txBox="1"/>
          <p:nvPr/>
        </p:nvSpPr>
        <p:spPr>
          <a:xfrm>
            <a:off x="1079837" y="1020311"/>
            <a:ext cx="5585658" cy="6801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又は、「メトホルミン塩酸塩錠２５０ｍｇＭＴ「日医工」」をダブルクリックすると、「適応症修正」画面が表示されます。</a:t>
            </a:r>
          </a:p>
          <a:p>
            <a:pPr>
              <a:lnSpc>
                <a:spcPct val="120000"/>
              </a:lnSpc>
            </a:pPr>
            <a:r>
              <a:rPr lang="ja-JP" altLang="en-US" sz="1100" dirty="0">
                <a:latin typeface="Century" panose="02040604050505020304" pitchFamily="18" charset="0"/>
                <a:ea typeface="ＭＳ 明朝" panose="02020609040205080304" pitchFamily="17" charset="-128"/>
              </a:rPr>
              <a:t> 「禁忌病名点検」 タブを選択して確認することができます。</a:t>
            </a:r>
            <a:endParaRPr lang="en-US" altLang="ja-JP" sz="1100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0" name="テキスト ボックス 4">
            <a:extLst>
              <a:ext uri="{FF2B5EF4-FFF2-40B4-BE49-F238E27FC236}">
                <a16:creationId xmlns:a16="http://schemas.microsoft.com/office/drawing/2014/main" id="{9FED3541-02AB-1D47-B061-2A874D269E81}"/>
              </a:ext>
            </a:extLst>
          </p:cNvPr>
          <p:cNvSpPr txBox="1"/>
          <p:nvPr/>
        </p:nvSpPr>
        <p:spPr>
          <a:xfrm>
            <a:off x="1112243" y="5915490"/>
            <a:ext cx="5284290" cy="9098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「禁忌病名点検」 をクリックすると、禁忌病名設定画面が表示されます。 </a:t>
            </a:r>
          </a:p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禁忌病名チェックデータは、適応病名を「病名文字列」で照合します。 当該禁忌病名チェックデータが適応病名と照らし合わせて含まれる場合、「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HIT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禁忌病名」となり</a:t>
            </a:r>
            <a:r>
              <a:rPr lang="ja-JP" altLang="en-US" sz="11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不合格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となりました。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92F37DAE-8206-05EF-E914-825E62E3FAAF}"/>
              </a:ext>
            </a:extLst>
          </p:cNvPr>
          <p:cNvGrpSpPr/>
          <p:nvPr/>
        </p:nvGrpSpPr>
        <p:grpSpPr>
          <a:xfrm>
            <a:off x="1079837" y="1763281"/>
            <a:ext cx="5883883" cy="4067146"/>
            <a:chOff x="1079837" y="1763281"/>
            <a:chExt cx="5883883" cy="4067146"/>
          </a:xfrm>
        </p:grpSpPr>
        <p:pic>
          <p:nvPicPr>
            <p:cNvPr id="6" name="그림 5">
              <a:extLst>
                <a:ext uri="{FF2B5EF4-FFF2-40B4-BE49-F238E27FC236}">
                  <a16:creationId xmlns:a16="http://schemas.microsoft.com/office/drawing/2014/main" id="{42C9C276-3F90-9DC3-8A1E-B09ADDB52C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79837" y="1763281"/>
              <a:ext cx="5883883" cy="4067146"/>
            </a:xfrm>
            <a:prstGeom prst="rect">
              <a:avLst/>
            </a:prstGeom>
          </p:spPr>
        </p:pic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DAAB463E-BADF-B266-6CE3-0CEAC00C3A03}"/>
                </a:ext>
              </a:extLst>
            </p:cNvPr>
            <p:cNvSpPr/>
            <p:nvPr/>
          </p:nvSpPr>
          <p:spPr>
            <a:xfrm>
              <a:off x="1871334" y="2094408"/>
              <a:ext cx="321751" cy="136577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15091CBA-C477-E288-151F-0D825F2ED52F}"/>
                </a:ext>
              </a:extLst>
            </p:cNvPr>
            <p:cNvSpPr/>
            <p:nvPr/>
          </p:nvSpPr>
          <p:spPr>
            <a:xfrm>
              <a:off x="1258191" y="2087317"/>
              <a:ext cx="321751" cy="136577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11" name="사각형: 둥근 모서리 10">
              <a:extLst>
                <a:ext uri="{FF2B5EF4-FFF2-40B4-BE49-F238E27FC236}">
                  <a16:creationId xmlns:a16="http://schemas.microsoft.com/office/drawing/2014/main" id="{6B8221B8-B6FF-B770-DB0D-C97CFBAF294B}"/>
                </a:ext>
              </a:extLst>
            </p:cNvPr>
            <p:cNvSpPr/>
            <p:nvPr/>
          </p:nvSpPr>
          <p:spPr>
            <a:xfrm>
              <a:off x="3710764" y="1848344"/>
              <a:ext cx="829339" cy="331127"/>
            </a:xfrm>
            <a:prstGeom prst="round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07EB0C9-8DDA-D245-6E88-949CCEC6998E}"/>
                </a:ext>
              </a:extLst>
            </p:cNvPr>
            <p:cNvSpPr txBox="1"/>
            <p:nvPr/>
          </p:nvSpPr>
          <p:spPr>
            <a:xfrm>
              <a:off x="2442830" y="4621247"/>
              <a:ext cx="2384351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ko-KR" altLang="en-US" dirty="0">
                  <a:solidFill>
                    <a:srgbClr val="FF0000"/>
                  </a:solidFill>
                </a:rPr>
                <a:t>「適応症修正」画面</a:t>
              </a:r>
            </a:p>
          </p:txBody>
        </p:sp>
      </p:grpSp>
      <p:sp>
        <p:nvSpPr>
          <p:cNvPr id="26" name="テキスト ボックス 4">
            <a:extLst>
              <a:ext uri="{FF2B5EF4-FFF2-40B4-BE49-F238E27FC236}">
                <a16:creationId xmlns:a16="http://schemas.microsoft.com/office/drawing/2014/main" id="{46289EC4-0289-E2FE-A74D-7F5C89D1DBAD}"/>
              </a:ext>
            </a:extLst>
          </p:cNvPr>
          <p:cNvSpPr txBox="1"/>
          <p:nvPr/>
        </p:nvSpPr>
        <p:spPr>
          <a:xfrm>
            <a:off x="1079837" y="9491914"/>
            <a:ext cx="5284290" cy="69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「慢性心不全」を除去すると不合格判定が消えます。 </a:t>
            </a:r>
          </a:p>
          <a:p>
            <a:pPr>
              <a:lnSpc>
                <a:spcPct val="125000"/>
              </a:lnSpc>
            </a:pPr>
            <a:r>
              <a:rPr lang="ja-JP" altLang="en-US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* 以外の操作法は、「学習機能」の適応症修正画面の「チェックデータ」設定と類似していますので、ご参照ください。</a:t>
            </a:r>
            <a:endParaRPr lang="en-US" altLang="ja-JP" sz="1100" dirty="0">
              <a:solidFill>
                <a:srgbClr val="0070C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29" name="그림 28">
            <a:extLst>
              <a:ext uri="{FF2B5EF4-FFF2-40B4-BE49-F238E27FC236}">
                <a16:creationId xmlns:a16="http://schemas.microsoft.com/office/drawing/2014/main" id="{63C7A6DC-112D-DBC6-2902-425E9E2D02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2243" y="7080263"/>
            <a:ext cx="3848919" cy="2383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989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>
            <a:extLst>
              <a:ext uri="{FF2B5EF4-FFF2-40B4-BE49-F238E27FC236}">
                <a16:creationId xmlns:a16="http://schemas.microsoft.com/office/drawing/2014/main" id="{BFC0F3CC-7958-3276-449E-F9D5B909FC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979" y="4958563"/>
            <a:ext cx="4901980" cy="2407901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70DF7D82-0658-E1A6-7F47-57FE895050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6102" y="1599296"/>
            <a:ext cx="1821338" cy="2796782"/>
          </a:xfrm>
          <a:prstGeom prst="rect">
            <a:avLst/>
          </a:prstGeom>
        </p:spPr>
      </p:pic>
      <p:sp>
        <p:nvSpPr>
          <p:cNvPr id="32" name="正方形/長方形 2">
            <a:extLst>
              <a:ext uri="{FF2B5EF4-FFF2-40B4-BE49-F238E27FC236}">
                <a16:creationId xmlns:a16="http://schemas.microsoft.com/office/drawing/2014/main" id="{47663AA5-90FB-8AF8-D463-06DA711EEC41}"/>
              </a:ext>
            </a:extLst>
          </p:cNvPr>
          <p:cNvSpPr/>
          <p:nvPr/>
        </p:nvSpPr>
        <p:spPr>
          <a:xfrm>
            <a:off x="1041493" y="1228710"/>
            <a:ext cx="5400000" cy="25200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zh-TW" altLang="en-US" sz="1400" dirty="0">
                <a:solidFill>
                  <a:schemeClr val="tx1"/>
                </a:solidFill>
              </a:rPr>
              <a:t>禁忌病名設定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3" name="正方形/長方形 23">
            <a:extLst>
              <a:ext uri="{FF2B5EF4-FFF2-40B4-BE49-F238E27FC236}">
                <a16:creationId xmlns:a16="http://schemas.microsoft.com/office/drawing/2014/main" id="{4E9D86DB-BE57-CB19-A658-DE5B743A8AAE}"/>
              </a:ext>
            </a:extLst>
          </p:cNvPr>
          <p:cNvSpPr/>
          <p:nvPr/>
        </p:nvSpPr>
        <p:spPr>
          <a:xfrm>
            <a:off x="1533596" y="7592477"/>
            <a:ext cx="1322815" cy="33198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25">
            <a:extLst>
              <a:ext uri="{FF2B5EF4-FFF2-40B4-BE49-F238E27FC236}">
                <a16:creationId xmlns:a16="http://schemas.microsoft.com/office/drawing/2014/main" id="{4F023BCC-BF92-8316-B60E-9F230501F993}"/>
              </a:ext>
            </a:extLst>
          </p:cNvPr>
          <p:cNvSpPr/>
          <p:nvPr/>
        </p:nvSpPr>
        <p:spPr>
          <a:xfrm>
            <a:off x="945954" y="7711063"/>
            <a:ext cx="975432" cy="215431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4">
            <a:extLst>
              <a:ext uri="{FF2B5EF4-FFF2-40B4-BE49-F238E27FC236}">
                <a16:creationId xmlns:a16="http://schemas.microsoft.com/office/drawing/2014/main" id="{F15A808B-432D-4B7B-ACEC-EFC592990651}"/>
              </a:ext>
            </a:extLst>
          </p:cNvPr>
          <p:cNvSpPr txBox="1"/>
          <p:nvPr/>
        </p:nvSpPr>
        <p:spPr>
          <a:xfrm>
            <a:off x="1168979" y="4428478"/>
            <a:ext cx="5284290" cy="486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「メトホルミン」を選択照会し、「メトホルミン塩酸塩錠２５０ｍｇＭＴ「日医工」」をダブルクリックします。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" name="テキスト ボックス 4">
            <a:extLst>
              <a:ext uri="{FF2B5EF4-FFF2-40B4-BE49-F238E27FC236}">
                <a16:creationId xmlns:a16="http://schemas.microsoft.com/office/drawing/2014/main" id="{B056D1F0-2FC4-E8FA-F2ED-7EA4D67D8E48}"/>
              </a:ext>
            </a:extLst>
          </p:cNvPr>
          <p:cNvSpPr txBox="1"/>
          <p:nvPr/>
        </p:nvSpPr>
        <p:spPr>
          <a:xfrm>
            <a:off x="3126770" y="1698530"/>
            <a:ext cx="3299840" cy="13328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禁忌病名設定は、「レセ画面点検」の画面点検だけでなく、</a:t>
            </a:r>
          </a:p>
          <a:p>
            <a:pPr>
              <a:lnSpc>
                <a:spcPct val="125000"/>
              </a:lnSpc>
            </a:pPr>
            <a:endParaRPr lang="ja-JP" altLang="en-US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「システム管理」 ＞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「適応症修正」で</a:t>
            </a:r>
          </a:p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適応症チェックデータと同じように登録管理できます。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4">
            <a:extLst>
              <a:ext uri="{FF2B5EF4-FFF2-40B4-BE49-F238E27FC236}">
                <a16:creationId xmlns:a16="http://schemas.microsoft.com/office/drawing/2014/main" id="{EC1970A0-7796-24DF-B126-6DA8D49D2420}"/>
              </a:ext>
            </a:extLst>
          </p:cNvPr>
          <p:cNvSpPr txBox="1"/>
          <p:nvPr/>
        </p:nvSpPr>
        <p:spPr>
          <a:xfrm>
            <a:off x="1099348" y="7393958"/>
            <a:ext cx="5284290" cy="486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デフォルト画面には、「テキスト照合による病名点検（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=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適応症チェックデータ）」画面が表示されます。 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[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禁忌病名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] 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タブを選択します。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B3F3ED20-55F8-DC68-A1BE-E5DD58E2733A}"/>
              </a:ext>
            </a:extLst>
          </p:cNvPr>
          <p:cNvSpPr/>
          <p:nvPr/>
        </p:nvSpPr>
        <p:spPr>
          <a:xfrm>
            <a:off x="3067076" y="5003749"/>
            <a:ext cx="1122151" cy="19873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id="{D1F8AE4E-84F2-6E0A-61C5-D616A49BB9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8979" y="7908060"/>
            <a:ext cx="4884857" cy="2595399"/>
          </a:xfrm>
          <a:prstGeom prst="rect">
            <a:avLst/>
          </a:prstGeom>
        </p:spPr>
      </p:pic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834EFF47-AADD-4AE9-49F2-38E5EF5E3207}"/>
              </a:ext>
            </a:extLst>
          </p:cNvPr>
          <p:cNvSpPr/>
          <p:nvPr/>
        </p:nvSpPr>
        <p:spPr>
          <a:xfrm>
            <a:off x="4136064" y="7959515"/>
            <a:ext cx="637956" cy="21692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091528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그림 16">
            <a:extLst>
              <a:ext uri="{FF2B5EF4-FFF2-40B4-BE49-F238E27FC236}">
                <a16:creationId xmlns:a16="http://schemas.microsoft.com/office/drawing/2014/main" id="{6C00CBD5-D74B-3B0F-A7C6-0BD9AAED53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153" y="3066652"/>
            <a:ext cx="5400001" cy="2869103"/>
          </a:xfrm>
          <a:prstGeom prst="rect">
            <a:avLst/>
          </a:prstGeom>
        </p:spPr>
      </p:pic>
      <p:sp>
        <p:nvSpPr>
          <p:cNvPr id="10" name="テキスト ボックス 4">
            <a:extLst>
              <a:ext uri="{FF2B5EF4-FFF2-40B4-BE49-F238E27FC236}">
                <a16:creationId xmlns:a16="http://schemas.microsoft.com/office/drawing/2014/main" id="{A0C752F2-EDA9-52E0-811B-D57FD5AA9E3E}"/>
              </a:ext>
            </a:extLst>
          </p:cNvPr>
          <p:cNvSpPr txBox="1"/>
          <p:nvPr/>
        </p:nvSpPr>
        <p:spPr>
          <a:xfrm>
            <a:off x="945954" y="6020257"/>
            <a:ext cx="5469632" cy="9098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① 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入力欄に「慢性心不全」文字列が入り、 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ct val="125000"/>
              </a:lnSpc>
            </a:pPr>
            <a:r>
              <a:rPr lang="ja-JP" altLang="en-US" sz="11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② 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禁忌病名チェックデータに「慢性心不全」が追加されます。  </a:t>
            </a:r>
          </a:p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  操作により「レセ画面点検」の適応症修正画面で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HIT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禁忌病名に「慢性心不全」が表示されます。</a:t>
            </a:r>
          </a:p>
        </p:txBody>
      </p:sp>
      <p:sp>
        <p:nvSpPr>
          <p:cNvPr id="20" name="テキスト ボックス 18">
            <a:extLst>
              <a:ext uri="{FF2B5EF4-FFF2-40B4-BE49-F238E27FC236}">
                <a16:creationId xmlns:a16="http://schemas.microsoft.com/office/drawing/2014/main" id="{C5B840C9-5809-41A0-EF91-A29658ECB161}"/>
              </a:ext>
            </a:extLst>
          </p:cNvPr>
          <p:cNvSpPr txBox="1"/>
          <p:nvPr/>
        </p:nvSpPr>
        <p:spPr>
          <a:xfrm>
            <a:off x="4895802" y="3649604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21" name="テキスト ボックス 21">
            <a:extLst>
              <a:ext uri="{FF2B5EF4-FFF2-40B4-BE49-F238E27FC236}">
                <a16:creationId xmlns:a16="http://schemas.microsoft.com/office/drawing/2014/main" id="{EB00A8E4-CE6A-8F9E-4C99-CF848F5AA0BE}"/>
              </a:ext>
            </a:extLst>
          </p:cNvPr>
          <p:cNvSpPr txBox="1"/>
          <p:nvPr/>
        </p:nvSpPr>
        <p:spPr>
          <a:xfrm>
            <a:off x="5807768" y="3974090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43" name="正方形/長方形 23">
            <a:extLst>
              <a:ext uri="{FF2B5EF4-FFF2-40B4-BE49-F238E27FC236}">
                <a16:creationId xmlns:a16="http://schemas.microsoft.com/office/drawing/2014/main" id="{4E9D86DB-BE57-CB19-A658-DE5B743A8AAE}"/>
              </a:ext>
            </a:extLst>
          </p:cNvPr>
          <p:cNvSpPr/>
          <p:nvPr/>
        </p:nvSpPr>
        <p:spPr>
          <a:xfrm>
            <a:off x="1533596" y="7592477"/>
            <a:ext cx="1322815" cy="33198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25">
            <a:extLst>
              <a:ext uri="{FF2B5EF4-FFF2-40B4-BE49-F238E27FC236}">
                <a16:creationId xmlns:a16="http://schemas.microsoft.com/office/drawing/2014/main" id="{4F023BCC-BF92-8316-B60E-9F230501F993}"/>
              </a:ext>
            </a:extLst>
          </p:cNvPr>
          <p:cNvSpPr/>
          <p:nvPr/>
        </p:nvSpPr>
        <p:spPr>
          <a:xfrm>
            <a:off x="945954" y="7711063"/>
            <a:ext cx="975432" cy="215431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사각형: 둥근 모서리 15">
            <a:extLst>
              <a:ext uri="{FF2B5EF4-FFF2-40B4-BE49-F238E27FC236}">
                <a16:creationId xmlns:a16="http://schemas.microsoft.com/office/drawing/2014/main" id="{B3F3ED20-55F8-DC68-A1BE-E5DD58E2733A}"/>
              </a:ext>
            </a:extLst>
          </p:cNvPr>
          <p:cNvSpPr/>
          <p:nvPr/>
        </p:nvSpPr>
        <p:spPr>
          <a:xfrm>
            <a:off x="2920556" y="3900237"/>
            <a:ext cx="1704607" cy="381589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3" name="テキスト ボックス 4">
            <a:extLst>
              <a:ext uri="{FF2B5EF4-FFF2-40B4-BE49-F238E27FC236}">
                <a16:creationId xmlns:a16="http://schemas.microsoft.com/office/drawing/2014/main" id="{2112E02F-C1AA-6CA9-9D4A-511F9792316F}"/>
              </a:ext>
            </a:extLst>
          </p:cNvPr>
          <p:cNvSpPr txBox="1"/>
          <p:nvPr/>
        </p:nvSpPr>
        <p:spPr>
          <a:xfrm>
            <a:off x="885153" y="1104665"/>
            <a:ext cx="5683826" cy="486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禁忌病名点検には、「禁忌病名チェックデータ追加」、「審査対象変更」、「除外診療識別設定」、「除外コメント登録」、「誤判定病名登録」があります。</a:t>
            </a:r>
            <a:endParaRPr lang="en-US" altLang="ko-KR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テキスト ボックス 4">
            <a:extLst>
              <a:ext uri="{FF2B5EF4-FFF2-40B4-BE49-F238E27FC236}">
                <a16:creationId xmlns:a16="http://schemas.microsoft.com/office/drawing/2014/main" id="{EA46AFE8-8EF6-CEBF-169D-B17B0AAFF561}"/>
              </a:ext>
            </a:extLst>
          </p:cNvPr>
          <p:cNvSpPr txBox="1"/>
          <p:nvPr/>
        </p:nvSpPr>
        <p:spPr>
          <a:xfrm>
            <a:off x="862114" y="1776324"/>
            <a:ext cx="5683826" cy="27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１．禁忌病名チェックデータの追加</a:t>
            </a:r>
            <a:endParaRPr lang="en-US" altLang="ko-KR" sz="11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テキスト ボックス 4">
            <a:extLst>
              <a:ext uri="{FF2B5EF4-FFF2-40B4-BE49-F238E27FC236}">
                <a16:creationId xmlns:a16="http://schemas.microsoft.com/office/drawing/2014/main" id="{3EA7F5FF-C077-B12E-D0CE-D1D6BFF7D3FD}"/>
              </a:ext>
            </a:extLst>
          </p:cNvPr>
          <p:cNvSpPr txBox="1"/>
          <p:nvPr/>
        </p:nvSpPr>
        <p:spPr>
          <a:xfrm>
            <a:off x="862114" y="2183088"/>
            <a:ext cx="5683826" cy="69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医薬品、検査ごとにチェックデータと呼ばれる文字列が設定されています。 この禁忌病名チェックデータで登録された文字列を含む病名があれば、「禁忌（適応）病名あり」（</a:t>
            </a:r>
            <a:r>
              <a:rPr lang="ja-JP" altLang="en-US" sz="11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不合格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）、なければ「禁忌（適応）病名なし」（合格）と判定します。</a:t>
            </a:r>
            <a:endParaRPr lang="en-US" altLang="ko-KR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93E590-74BC-65BC-75BB-7729FC51DC93}"/>
              </a:ext>
            </a:extLst>
          </p:cNvPr>
          <p:cNvSpPr txBox="1"/>
          <p:nvPr/>
        </p:nvSpPr>
        <p:spPr>
          <a:xfrm>
            <a:off x="2856410" y="4691989"/>
            <a:ext cx="1815605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チェックデータ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4">
            <a:extLst>
              <a:ext uri="{FF2B5EF4-FFF2-40B4-BE49-F238E27FC236}">
                <a16:creationId xmlns:a16="http://schemas.microsoft.com/office/drawing/2014/main" id="{A376F3F5-A8CD-6B5B-72AE-81312E285640}"/>
              </a:ext>
            </a:extLst>
          </p:cNvPr>
          <p:cNvSpPr txBox="1"/>
          <p:nvPr/>
        </p:nvSpPr>
        <p:spPr>
          <a:xfrm>
            <a:off x="860200" y="7099454"/>
            <a:ext cx="5683826" cy="27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２．審査対象の変更</a:t>
            </a:r>
            <a:endParaRPr lang="en-US" altLang="ko-KR" sz="11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28" name="그림 27">
            <a:extLst>
              <a:ext uri="{FF2B5EF4-FFF2-40B4-BE49-F238E27FC236}">
                <a16:creationId xmlns:a16="http://schemas.microsoft.com/office/drawing/2014/main" id="{BF03653C-16BB-2A89-AD77-B4637ED93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152" y="7474890"/>
            <a:ext cx="3434761" cy="1599830"/>
          </a:xfrm>
          <a:prstGeom prst="rect">
            <a:avLst/>
          </a:prstGeom>
        </p:spPr>
      </p:pic>
      <p:sp>
        <p:nvSpPr>
          <p:cNvPr id="31" name="テキスト ボックス 4">
            <a:extLst>
              <a:ext uri="{FF2B5EF4-FFF2-40B4-BE49-F238E27FC236}">
                <a16:creationId xmlns:a16="http://schemas.microsoft.com/office/drawing/2014/main" id="{941E325D-958A-F0C8-D801-3A1938C7E426}"/>
              </a:ext>
            </a:extLst>
          </p:cNvPr>
          <p:cNvSpPr txBox="1"/>
          <p:nvPr/>
        </p:nvSpPr>
        <p:spPr>
          <a:xfrm>
            <a:off x="860200" y="9192307"/>
            <a:ext cx="5424954" cy="69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ko-KR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審査対象を「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ON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」から「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OFF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」に変更すると、</a:t>
            </a:r>
          </a:p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「メトホルミン塩酸塩錠２５０ｍｇＭＴ「日医工」」は審査対象外となり、禁忌病名があっても「合格」と判定されます</a:t>
            </a:r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43F28EF4-B7EC-0C16-8719-DAF5B7FB7960}"/>
              </a:ext>
            </a:extLst>
          </p:cNvPr>
          <p:cNvSpPr/>
          <p:nvPr/>
        </p:nvSpPr>
        <p:spPr>
          <a:xfrm>
            <a:off x="2602532" y="8619512"/>
            <a:ext cx="1322815" cy="45520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769095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D8D7F52F-F935-C6F1-AE65-4D60AE0B87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652" y="5869792"/>
            <a:ext cx="4590297" cy="2157149"/>
          </a:xfrm>
          <a:prstGeom prst="rect">
            <a:avLst/>
          </a:prstGeom>
        </p:spPr>
      </p:pic>
      <p:sp>
        <p:nvSpPr>
          <p:cNvPr id="10" name="テキスト ボックス 4">
            <a:extLst>
              <a:ext uri="{FF2B5EF4-FFF2-40B4-BE49-F238E27FC236}">
                <a16:creationId xmlns:a16="http://schemas.microsoft.com/office/drawing/2014/main" id="{A0C752F2-EDA9-52E0-811B-D57FD5AA9E3E}"/>
              </a:ext>
            </a:extLst>
          </p:cNvPr>
          <p:cNvSpPr txBox="1"/>
          <p:nvPr/>
        </p:nvSpPr>
        <p:spPr>
          <a:xfrm>
            <a:off x="1045020" y="9052623"/>
            <a:ext cx="5569751" cy="9098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診療識別 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21 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の 「内服」 を選択します。 </a:t>
            </a:r>
          </a:p>
          <a:p>
            <a:pPr>
              <a:lnSpc>
                <a:spcPct val="125000"/>
              </a:lnSpc>
            </a:pPr>
            <a:r>
              <a:rPr lang="en-US" altLang="ja-JP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--&gt;</a:t>
            </a:r>
            <a:r>
              <a:rPr lang="ja-JP" altLang="en-US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「メトホルミン」の禁忌病名として「慢性腎不全」がありますが、「レセプト」内の「メトホルミン塩酸塩錠２５０ｍｇＭＴ「日医工」」は診療識別コードが</a:t>
            </a:r>
            <a:r>
              <a:rPr lang="en-US" altLang="ja-JP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21</a:t>
            </a:r>
            <a:r>
              <a:rPr lang="ja-JP" altLang="en-US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なので禁忌病名点検から除外され合格となります。</a:t>
            </a:r>
            <a:endParaRPr lang="en-US" altLang="ja-JP" sz="1100" dirty="0">
              <a:solidFill>
                <a:srgbClr val="0070C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テキスト ボックス 4">
            <a:extLst>
              <a:ext uri="{FF2B5EF4-FFF2-40B4-BE49-F238E27FC236}">
                <a16:creationId xmlns:a16="http://schemas.microsoft.com/office/drawing/2014/main" id="{EA46AFE8-8EF6-CEBF-169D-B17B0AAFF561}"/>
              </a:ext>
            </a:extLst>
          </p:cNvPr>
          <p:cNvSpPr txBox="1"/>
          <p:nvPr/>
        </p:nvSpPr>
        <p:spPr>
          <a:xfrm>
            <a:off x="862114" y="1117108"/>
            <a:ext cx="5683826" cy="27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３．除外診療識別コードの設定</a:t>
            </a:r>
            <a:endParaRPr lang="en-US" altLang="ko-KR" sz="11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テキスト ボックス 4">
            <a:extLst>
              <a:ext uri="{FF2B5EF4-FFF2-40B4-BE49-F238E27FC236}">
                <a16:creationId xmlns:a16="http://schemas.microsoft.com/office/drawing/2014/main" id="{3EA7F5FF-C077-B12E-D0CE-D1D6BFF7D3FD}"/>
              </a:ext>
            </a:extLst>
          </p:cNvPr>
          <p:cNvSpPr txBox="1"/>
          <p:nvPr/>
        </p:nvSpPr>
        <p:spPr>
          <a:xfrm>
            <a:off x="965626" y="5550829"/>
            <a:ext cx="5854274" cy="27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適応症修正画面で「除外診療識別設定」を通じて診療識別コード（＝２１）を登録します。</a:t>
            </a:r>
            <a:endParaRPr lang="en-US" altLang="ko-KR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41C7CB4D-2095-5159-17CB-384A8F2FE955}"/>
              </a:ext>
            </a:extLst>
          </p:cNvPr>
          <p:cNvSpPr/>
          <p:nvPr/>
        </p:nvSpPr>
        <p:spPr>
          <a:xfrm>
            <a:off x="1298970" y="6545050"/>
            <a:ext cx="1302672" cy="257452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5CDE4312-8E16-07FB-07DA-862F8153C8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5490" y="6598215"/>
            <a:ext cx="3763962" cy="2375664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00D74A81-6D06-8BD1-0CFE-87BDE4A2C9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5020" y="1939994"/>
            <a:ext cx="5132496" cy="3511386"/>
          </a:xfrm>
          <a:prstGeom prst="rect">
            <a:avLst/>
          </a:prstGeom>
        </p:spPr>
      </p:pic>
      <p:sp>
        <p:nvSpPr>
          <p:cNvPr id="26" name="テキスト ボックス 4">
            <a:extLst>
              <a:ext uri="{FF2B5EF4-FFF2-40B4-BE49-F238E27FC236}">
                <a16:creationId xmlns:a16="http://schemas.microsoft.com/office/drawing/2014/main" id="{48A99E2B-86E6-306D-25E8-F52E5E11162E}"/>
              </a:ext>
            </a:extLst>
          </p:cNvPr>
          <p:cNvSpPr txBox="1"/>
          <p:nvPr/>
        </p:nvSpPr>
        <p:spPr>
          <a:xfrm>
            <a:off x="862114" y="1389760"/>
            <a:ext cx="5683826" cy="486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禁忌病名点検から除外される「診療識別コード情報」をオプションで設定できます。</a:t>
            </a:r>
          </a:p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下記は「メトホルミン」の禁忌病名で「慢性心不全」が不合格となりました。</a:t>
            </a:r>
            <a:endParaRPr lang="en-US" altLang="ko-KR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28B0C17-E16D-258B-6FDA-56797E39F5B2}"/>
              </a:ext>
            </a:extLst>
          </p:cNvPr>
          <p:cNvSpPr txBox="1"/>
          <p:nvPr/>
        </p:nvSpPr>
        <p:spPr>
          <a:xfrm>
            <a:off x="2142333" y="3089131"/>
            <a:ext cx="2097269" cy="369332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21</a:t>
            </a:r>
            <a:r>
              <a:rPr lang="ko-KR" altLang="en-US" dirty="0"/>
              <a:t>「</a:t>
            </a:r>
            <a:r>
              <a:rPr lang="ja-JP" altLang="en-US" dirty="0"/>
              <a:t>メトホルミン</a:t>
            </a:r>
            <a:r>
              <a:rPr lang="ko-KR" altLang="en-US" dirty="0"/>
              <a:t>」</a:t>
            </a:r>
          </a:p>
        </p:txBody>
      </p:sp>
      <p:sp>
        <p:nvSpPr>
          <p:cNvPr id="28" name="화살표: 오른쪽 27">
            <a:extLst>
              <a:ext uri="{FF2B5EF4-FFF2-40B4-BE49-F238E27FC236}">
                <a16:creationId xmlns:a16="http://schemas.microsoft.com/office/drawing/2014/main" id="{494F2813-AE82-60A8-562A-C59CFD218CBC}"/>
              </a:ext>
            </a:extLst>
          </p:cNvPr>
          <p:cNvSpPr/>
          <p:nvPr/>
        </p:nvSpPr>
        <p:spPr>
          <a:xfrm rot="18783836">
            <a:off x="3482347" y="2889048"/>
            <a:ext cx="300234" cy="226112"/>
          </a:xfrm>
          <a:prstGeom prst="rightArrow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29" name="화살표: 오른쪽 28">
            <a:extLst>
              <a:ext uri="{FF2B5EF4-FFF2-40B4-BE49-F238E27FC236}">
                <a16:creationId xmlns:a16="http://schemas.microsoft.com/office/drawing/2014/main" id="{8FAA83B2-5DD1-4882-6BC2-59BBFDB83E08}"/>
              </a:ext>
            </a:extLst>
          </p:cNvPr>
          <p:cNvSpPr/>
          <p:nvPr/>
        </p:nvSpPr>
        <p:spPr>
          <a:xfrm>
            <a:off x="2601642" y="6753443"/>
            <a:ext cx="300234" cy="226112"/>
          </a:xfrm>
          <a:prstGeom prst="rightArrow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430651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16F2B474-D75A-B253-93CB-5B00EF600B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216" y="2218540"/>
            <a:ext cx="5132496" cy="3511386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28252C42-F156-430A-B7E3-ABF558379A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8277" y="6614964"/>
            <a:ext cx="4831499" cy="1661304"/>
          </a:xfrm>
          <a:prstGeom prst="rect">
            <a:avLst/>
          </a:prstGeom>
        </p:spPr>
      </p:pic>
      <p:sp>
        <p:nvSpPr>
          <p:cNvPr id="10" name="テキスト ボックス 4">
            <a:extLst>
              <a:ext uri="{FF2B5EF4-FFF2-40B4-BE49-F238E27FC236}">
                <a16:creationId xmlns:a16="http://schemas.microsoft.com/office/drawing/2014/main" id="{A0C752F2-EDA9-52E0-811B-D57FD5AA9E3E}"/>
              </a:ext>
            </a:extLst>
          </p:cNvPr>
          <p:cNvSpPr txBox="1"/>
          <p:nvPr/>
        </p:nvSpPr>
        <p:spPr>
          <a:xfrm>
            <a:off x="994961" y="8359292"/>
            <a:ext cx="5569751" cy="486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ja-JP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-&gt;</a:t>
            </a:r>
            <a:r>
              <a:rPr lang="ja-JP" altLang="en-US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「メトホルミン」の禁忌病名で「慢性腎不全」がありますが、「レセプト内のコメント（</a:t>
            </a:r>
            <a:r>
              <a:rPr lang="en-US" altLang="ja-JP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CO</a:t>
            </a:r>
            <a:r>
              <a:rPr lang="ja-JP" altLang="en-US" sz="1100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）文字列「前回実施」があるから禁忌病名点検から除外され合格となります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テキスト ボックス 4">
            <a:extLst>
              <a:ext uri="{FF2B5EF4-FFF2-40B4-BE49-F238E27FC236}">
                <a16:creationId xmlns:a16="http://schemas.microsoft.com/office/drawing/2014/main" id="{EA46AFE8-8EF6-CEBF-169D-B17B0AAFF561}"/>
              </a:ext>
            </a:extLst>
          </p:cNvPr>
          <p:cNvSpPr txBox="1"/>
          <p:nvPr/>
        </p:nvSpPr>
        <p:spPr>
          <a:xfrm>
            <a:off x="862114" y="1117108"/>
            <a:ext cx="5683826" cy="27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４</a:t>
            </a:r>
            <a:r>
              <a:rPr lang="en-US" altLang="ja-JP" sz="11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. </a:t>
            </a:r>
            <a:r>
              <a:rPr lang="ja-JP" altLang="en-US" sz="11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除外「コメント」の設定</a:t>
            </a:r>
            <a:endParaRPr lang="en-US" altLang="ko-KR" sz="11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テキスト ボックス 4">
            <a:extLst>
              <a:ext uri="{FF2B5EF4-FFF2-40B4-BE49-F238E27FC236}">
                <a16:creationId xmlns:a16="http://schemas.microsoft.com/office/drawing/2014/main" id="{3EA7F5FF-C077-B12E-D0CE-D1D6BFF7D3FD}"/>
              </a:ext>
            </a:extLst>
          </p:cNvPr>
          <p:cNvSpPr txBox="1"/>
          <p:nvPr/>
        </p:nvSpPr>
        <p:spPr>
          <a:xfrm>
            <a:off x="930946" y="1451222"/>
            <a:ext cx="5683826" cy="69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レセプトに除外コメント（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CO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）がある場合は、禁忌病名点検を除外します。 「診療識別コード」の設定と同じ方法でポップアップ設定画面で登録します。</a:t>
            </a:r>
          </a:p>
          <a:p>
            <a:pPr>
              <a:lnSpc>
                <a:spcPct val="125000"/>
              </a:lnSpc>
            </a:pP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-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初めは「メトホルミン」の禁忌病名登録で「慢性心不全」が不合格となりました。</a:t>
            </a:r>
            <a:endParaRPr lang="en-US" altLang="ko-KR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" name="화살표: 오른쪽 6">
            <a:extLst>
              <a:ext uri="{FF2B5EF4-FFF2-40B4-BE49-F238E27FC236}">
                <a16:creationId xmlns:a16="http://schemas.microsoft.com/office/drawing/2014/main" id="{149CA4A8-3765-51AF-54F9-2A880989A900}"/>
              </a:ext>
            </a:extLst>
          </p:cNvPr>
          <p:cNvSpPr/>
          <p:nvPr/>
        </p:nvSpPr>
        <p:spPr>
          <a:xfrm rot="19967871">
            <a:off x="4149786" y="4445315"/>
            <a:ext cx="300234" cy="226112"/>
          </a:xfrm>
          <a:prstGeom prst="rightArrow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4F58BB-61C6-ACC3-9E9F-88741FDE4E9E}"/>
              </a:ext>
            </a:extLst>
          </p:cNvPr>
          <p:cNvSpPr txBox="1"/>
          <p:nvPr/>
        </p:nvSpPr>
        <p:spPr>
          <a:xfrm>
            <a:off x="4448672" y="4073167"/>
            <a:ext cx="1473664" cy="369332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r>
              <a:rPr lang="ko-KR" altLang="en-US" b="1" dirty="0">
                <a:solidFill>
                  <a:srgbClr val="FF0000"/>
                </a:solidFill>
              </a:rPr>
              <a:t>前回実施</a:t>
            </a:r>
          </a:p>
        </p:txBody>
      </p:sp>
      <p:sp>
        <p:nvSpPr>
          <p:cNvPr id="19" name="テキスト ボックス 4">
            <a:extLst>
              <a:ext uri="{FF2B5EF4-FFF2-40B4-BE49-F238E27FC236}">
                <a16:creationId xmlns:a16="http://schemas.microsoft.com/office/drawing/2014/main" id="{458BF4E9-6352-0420-2F6A-844B02E642ED}"/>
              </a:ext>
            </a:extLst>
          </p:cNvPr>
          <p:cNvSpPr txBox="1"/>
          <p:nvPr/>
        </p:nvSpPr>
        <p:spPr>
          <a:xfrm>
            <a:off x="1196979" y="6076236"/>
            <a:ext cx="5417793" cy="486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コメント文字列「前回実施」をコメント入力欄に記入し、登録ボタンで設定登録します。</a:t>
            </a:r>
            <a:endParaRPr lang="en-US" altLang="ko-KR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5E181B5F-4AF7-5D53-2337-6C6AEB81A299}"/>
              </a:ext>
            </a:extLst>
          </p:cNvPr>
          <p:cNvSpPr/>
          <p:nvPr/>
        </p:nvSpPr>
        <p:spPr>
          <a:xfrm>
            <a:off x="4299903" y="7346717"/>
            <a:ext cx="474116" cy="257452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22" name="화살표: 오른쪽 21">
            <a:extLst>
              <a:ext uri="{FF2B5EF4-FFF2-40B4-BE49-F238E27FC236}">
                <a16:creationId xmlns:a16="http://schemas.microsoft.com/office/drawing/2014/main" id="{90853E85-C635-4CFB-73D9-AC9C26572B9A}"/>
              </a:ext>
            </a:extLst>
          </p:cNvPr>
          <p:cNvSpPr/>
          <p:nvPr/>
        </p:nvSpPr>
        <p:spPr>
          <a:xfrm>
            <a:off x="1136326" y="7341121"/>
            <a:ext cx="300234" cy="226112"/>
          </a:xfrm>
          <a:prstGeom prst="rightArrow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815694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5A80749-3E54-93A7-09DC-BED599F454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961" y="5427589"/>
            <a:ext cx="5341687" cy="2320920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44347522-8147-B3B0-90D0-932000C8E5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025" y="1989950"/>
            <a:ext cx="5400001" cy="2869103"/>
          </a:xfrm>
          <a:prstGeom prst="rect">
            <a:avLst/>
          </a:prstGeom>
        </p:spPr>
      </p:pic>
      <p:sp>
        <p:nvSpPr>
          <p:cNvPr id="8" name="テキスト ボックス 4">
            <a:extLst>
              <a:ext uri="{FF2B5EF4-FFF2-40B4-BE49-F238E27FC236}">
                <a16:creationId xmlns:a16="http://schemas.microsoft.com/office/drawing/2014/main" id="{EA46AFE8-8EF6-CEBF-169D-B17B0AAFF561}"/>
              </a:ext>
            </a:extLst>
          </p:cNvPr>
          <p:cNvSpPr txBox="1"/>
          <p:nvPr/>
        </p:nvSpPr>
        <p:spPr>
          <a:xfrm>
            <a:off x="862114" y="1117108"/>
            <a:ext cx="5683826" cy="27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５．</a:t>
            </a:r>
            <a:r>
              <a:rPr lang="zh-TW" altLang="en-US" sz="11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誤判定禁忌病名登録</a:t>
            </a:r>
            <a:endParaRPr lang="en-US" altLang="ko-KR" sz="11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" name="テキスト ボックス 4">
            <a:extLst>
              <a:ext uri="{FF2B5EF4-FFF2-40B4-BE49-F238E27FC236}">
                <a16:creationId xmlns:a16="http://schemas.microsoft.com/office/drawing/2014/main" id="{3EA7F5FF-C077-B12E-D0CE-D1D6BFF7D3FD}"/>
              </a:ext>
            </a:extLst>
          </p:cNvPr>
          <p:cNvSpPr txBox="1"/>
          <p:nvPr/>
        </p:nvSpPr>
        <p:spPr>
          <a:xfrm>
            <a:off x="930946" y="1451222"/>
            <a:ext cx="5812754" cy="486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誤判定病名設定方法は、病名点検の適応症チェックデータと同じです。 </a:t>
            </a:r>
          </a:p>
          <a:p>
            <a:pPr marL="171450" indent="-1714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誤判定禁忌病名に設定されている病名は、万が一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HIT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病名があっても合格と判定します。</a:t>
            </a:r>
            <a:endParaRPr lang="en-US" altLang="ko-KR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5E181B5F-4AF7-5D53-2337-6C6AEB81A299}"/>
              </a:ext>
            </a:extLst>
          </p:cNvPr>
          <p:cNvSpPr/>
          <p:nvPr/>
        </p:nvSpPr>
        <p:spPr>
          <a:xfrm>
            <a:off x="4735838" y="4462163"/>
            <a:ext cx="793092" cy="214966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3C34A1E-0F56-D038-0114-2B3CB1E3298A}"/>
              </a:ext>
            </a:extLst>
          </p:cNvPr>
          <p:cNvSpPr txBox="1"/>
          <p:nvPr/>
        </p:nvSpPr>
        <p:spPr>
          <a:xfrm>
            <a:off x="944903" y="4868864"/>
            <a:ext cx="5683826" cy="486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誤判定禁忌病名を設定する場合は、「誤判定病名登録」をクリックすると設定画面が表示されます。</a:t>
            </a:r>
            <a:endParaRPr lang="en-US" altLang="ko-KR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BCF9B89D-E424-8280-BFB2-8AF92ABFB13C}"/>
              </a:ext>
            </a:extLst>
          </p:cNvPr>
          <p:cNvSpPr/>
          <p:nvPr/>
        </p:nvSpPr>
        <p:spPr>
          <a:xfrm>
            <a:off x="1730368" y="6212909"/>
            <a:ext cx="4606280" cy="157717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957234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2">
      <a:majorFont>
        <a:latin typeface="Century"/>
        <a:ea typeface="ＭＳ 明朝"/>
        <a:cs typeface=""/>
      </a:majorFont>
      <a:minorFont>
        <a:latin typeface="Century"/>
        <a:ea typeface="ＭＳ 明朝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9050">
          <a:solidFill>
            <a:srgbClr val="FF0000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/>
        </a:solidFill>
      </a:spPr>
      <a:bodyPr wrap="none" rtlCol="0">
        <a:spAutoFit/>
      </a:bodyPr>
      <a:lstStyle>
        <a:defPPr algn="l">
          <a:defRPr kumimoji="1" sz="11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10637</TotalTime>
  <Words>950</Words>
  <Application>Microsoft Office PowerPoint</Application>
  <PresentationFormat>사용자 지정</PresentationFormat>
  <Paragraphs>59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5" baseType="lpstr">
      <vt:lpstr>Meiryo UI</vt:lpstr>
      <vt:lpstr>ＭＳ ゴシック</vt:lpstr>
      <vt:lpstr>ＭＳ 明朝</vt:lpstr>
      <vt:lpstr>游ゴシック</vt:lpstr>
      <vt:lpstr>맑은 고딕</vt:lpstr>
      <vt:lpstr>Arial</vt:lpstr>
      <vt:lpstr>Century</vt:lpstr>
      <vt:lpstr>Office テーマ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honda</dc:creator>
  <cp:lastModifiedBy>baesangwon</cp:lastModifiedBy>
  <cp:revision>551</cp:revision>
  <cp:lastPrinted>2024-05-30T06:21:06Z</cp:lastPrinted>
  <dcterms:created xsi:type="dcterms:W3CDTF">2019-02-22T14:43:31Z</dcterms:created>
  <dcterms:modified xsi:type="dcterms:W3CDTF">2024-09-09T05:52:53Z</dcterms:modified>
</cp:coreProperties>
</file>