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9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9114" y="1341956"/>
            <a:ext cx="5400040" cy="235321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968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55"/>
              </a:spcBef>
            </a:pPr>
            <a:r>
              <a:rPr lang="ja-JP" altLang="en-US" sz="1400" b="1" dirty="0">
                <a:latin typeface="游ゴシック"/>
                <a:cs typeface="游ゴシック"/>
              </a:rPr>
              <a:t>はじめに</a:t>
            </a:r>
            <a:endParaRPr sz="1400" b="1" dirty="0">
              <a:latin typeface="游ゴシック"/>
              <a:cs typeface="游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8977" y="1734821"/>
            <a:ext cx="5913171" cy="22506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ja-JP" altLang="en-US" sz="1100" dirty="0">
                <a:latin typeface="游ゴシック"/>
                <a:cs typeface="游ゴシック"/>
              </a:rPr>
              <a:t>これまで提供していた</a:t>
            </a:r>
            <a:r>
              <a:rPr sz="1100" spc="-5" dirty="0">
                <a:latin typeface="游ゴシック"/>
                <a:cs typeface="游ゴシック"/>
              </a:rPr>
              <a:t>「</a:t>
            </a:r>
            <a:r>
              <a:rPr lang="ja-JP" altLang="en-US" sz="1100" spc="-5" dirty="0">
                <a:latin typeface="游ゴシック"/>
                <a:cs typeface="游ゴシック"/>
              </a:rPr>
              <a:t>チェックリスト</a:t>
            </a:r>
            <a:r>
              <a:rPr sz="1100" spc="-5" dirty="0">
                <a:latin typeface="游ゴシック"/>
                <a:cs typeface="游ゴシック"/>
              </a:rPr>
              <a:t>」</a:t>
            </a:r>
            <a:r>
              <a:rPr lang="ja-JP" altLang="en-US" sz="1100" spc="-5" dirty="0">
                <a:latin typeface="游ゴシック"/>
                <a:cs typeface="游ゴシック"/>
              </a:rPr>
              <a:t>を</a:t>
            </a:r>
            <a:r>
              <a:rPr sz="1100" spc="-5" dirty="0">
                <a:latin typeface="游ゴシック"/>
                <a:cs typeface="游ゴシック"/>
              </a:rPr>
              <a:t>「</a:t>
            </a:r>
            <a:r>
              <a:rPr sz="1100" spc="-5" dirty="0" err="1">
                <a:latin typeface="游ゴシック"/>
                <a:cs typeface="游ゴシック"/>
              </a:rPr>
              <a:t>請求漏れチェックポイント</a:t>
            </a:r>
            <a:r>
              <a:rPr sz="1100" spc="-5" dirty="0">
                <a:latin typeface="游ゴシック"/>
                <a:cs typeface="游ゴシック"/>
              </a:rPr>
              <a:t>」</a:t>
            </a:r>
            <a:r>
              <a:rPr lang="ja-JP" altLang="en-US" sz="1100" spc="-5" dirty="0">
                <a:latin typeface="游ゴシック"/>
                <a:cs typeface="游ゴシック"/>
              </a:rPr>
              <a:t>に刷新しました。</a:t>
            </a:r>
            <a:endParaRPr lang="en-US" altLang="ja-JP" sz="1100" spc="-5" dirty="0">
              <a:latin typeface="游ゴシック"/>
              <a:cs typeface="游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5079" y="666357"/>
            <a:ext cx="4782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游ゴシック"/>
                <a:cs typeface="游ゴシック"/>
              </a:rPr>
              <a:t>チェックポイント(オリジナルチェックリスト)</a:t>
            </a:r>
            <a:endParaRPr sz="1800">
              <a:latin typeface="游ゴシック"/>
              <a:cs typeface="游ゴシック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05610" y="2216024"/>
            <a:ext cx="2390140" cy="2801620"/>
            <a:chOff x="2382011" y="2386584"/>
            <a:chExt cx="2390140" cy="28016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82011" y="2386584"/>
              <a:ext cx="2389631" cy="280111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695955" y="4023359"/>
              <a:ext cx="1647825" cy="251460"/>
            </a:xfrm>
            <a:custGeom>
              <a:avLst/>
              <a:gdLst/>
              <a:ahLst/>
              <a:cxnLst/>
              <a:rect l="l" t="t" r="r" b="b"/>
              <a:pathLst>
                <a:path w="1647825" h="251460">
                  <a:moveTo>
                    <a:pt x="0" y="0"/>
                  </a:moveTo>
                  <a:lnTo>
                    <a:pt x="1647444" y="0"/>
                  </a:lnTo>
                  <a:lnTo>
                    <a:pt x="1647444" y="251459"/>
                  </a:lnTo>
                  <a:lnTo>
                    <a:pt x="0" y="251459"/>
                  </a:lnTo>
                  <a:lnTo>
                    <a:pt x="0" y="0"/>
                  </a:lnTo>
                  <a:close/>
                </a:path>
              </a:pathLst>
            </a:custGeom>
            <a:ln w="1828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324924" y="2782765"/>
            <a:ext cx="2577526" cy="1538792"/>
            <a:chOff x="4854897" y="2897933"/>
            <a:chExt cx="2466340" cy="1336675"/>
          </a:xfrm>
        </p:grpSpPr>
        <p:sp>
          <p:nvSpPr>
            <p:cNvPr id="9" name="object 9"/>
            <p:cNvSpPr/>
            <p:nvPr/>
          </p:nvSpPr>
          <p:spPr>
            <a:xfrm>
              <a:off x="4855878" y="2902170"/>
              <a:ext cx="2465070" cy="1322070"/>
            </a:xfrm>
            <a:custGeom>
              <a:avLst/>
              <a:gdLst/>
              <a:ahLst/>
              <a:cxnLst/>
              <a:rect l="l" t="t" r="r" b="b"/>
              <a:pathLst>
                <a:path w="2465070" h="1322070">
                  <a:moveTo>
                    <a:pt x="2219811" y="1321707"/>
                  </a:moveTo>
                  <a:lnTo>
                    <a:pt x="243266" y="1321707"/>
                  </a:lnTo>
                  <a:lnTo>
                    <a:pt x="203914" y="1318194"/>
                  </a:lnTo>
                  <a:lnTo>
                    <a:pt x="166351" y="1310000"/>
                  </a:lnTo>
                  <a:lnTo>
                    <a:pt x="98380" y="1278391"/>
                  </a:lnTo>
                  <a:lnTo>
                    <a:pt x="46506" y="1231564"/>
                  </a:lnTo>
                  <a:lnTo>
                    <a:pt x="12521" y="1170688"/>
                  </a:lnTo>
                  <a:lnTo>
                    <a:pt x="0" y="1101617"/>
                  </a:lnTo>
                  <a:lnTo>
                    <a:pt x="0" y="220089"/>
                  </a:lnTo>
                  <a:lnTo>
                    <a:pt x="12521" y="149848"/>
                  </a:lnTo>
                  <a:lnTo>
                    <a:pt x="46506" y="90142"/>
                  </a:lnTo>
                  <a:lnTo>
                    <a:pt x="98380" y="42144"/>
                  </a:lnTo>
                  <a:lnTo>
                    <a:pt x="132365" y="23413"/>
                  </a:lnTo>
                  <a:lnTo>
                    <a:pt x="203914" y="2341"/>
                  </a:lnTo>
                  <a:lnTo>
                    <a:pt x="243266" y="0"/>
                  </a:lnTo>
                  <a:lnTo>
                    <a:pt x="2219811" y="0"/>
                  </a:lnTo>
                  <a:lnTo>
                    <a:pt x="2260952" y="2341"/>
                  </a:lnTo>
                  <a:lnTo>
                    <a:pt x="2332501" y="23413"/>
                  </a:lnTo>
                  <a:lnTo>
                    <a:pt x="2393317" y="64387"/>
                  </a:lnTo>
                  <a:lnTo>
                    <a:pt x="2438036" y="118239"/>
                  </a:lnTo>
                  <a:lnTo>
                    <a:pt x="2461289" y="183798"/>
                  </a:lnTo>
                  <a:lnTo>
                    <a:pt x="2464867" y="220089"/>
                  </a:lnTo>
                  <a:lnTo>
                    <a:pt x="2464867" y="1101617"/>
                  </a:lnTo>
                  <a:lnTo>
                    <a:pt x="2452345" y="1170688"/>
                  </a:lnTo>
                  <a:lnTo>
                    <a:pt x="2416571" y="1231564"/>
                  </a:lnTo>
                  <a:lnTo>
                    <a:pt x="2364698" y="1278391"/>
                  </a:lnTo>
                  <a:lnTo>
                    <a:pt x="2296726" y="1310000"/>
                  </a:lnTo>
                  <a:lnTo>
                    <a:pt x="2219811" y="1321707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9141" y="2902176"/>
              <a:ext cx="2438400" cy="1328420"/>
            </a:xfrm>
            <a:custGeom>
              <a:avLst/>
              <a:gdLst/>
              <a:ahLst/>
              <a:cxnLst/>
              <a:rect l="l" t="t" r="r" b="b"/>
              <a:pathLst>
                <a:path w="2438400" h="1328420">
                  <a:moveTo>
                    <a:pt x="0" y="221138"/>
                  </a:moveTo>
                  <a:lnTo>
                    <a:pt x="12383" y="150562"/>
                  </a:lnTo>
                  <a:lnTo>
                    <a:pt x="45997" y="90572"/>
                  </a:lnTo>
                  <a:lnTo>
                    <a:pt x="97302" y="42345"/>
                  </a:lnTo>
                  <a:lnTo>
                    <a:pt x="130915" y="23525"/>
                  </a:lnTo>
                  <a:lnTo>
                    <a:pt x="201681" y="2352"/>
                  </a:lnTo>
                  <a:lnTo>
                    <a:pt x="240601" y="0"/>
                  </a:lnTo>
                  <a:lnTo>
                    <a:pt x="2195493" y="0"/>
                  </a:lnTo>
                  <a:lnTo>
                    <a:pt x="2236183" y="2352"/>
                  </a:lnTo>
                  <a:lnTo>
                    <a:pt x="2306948" y="23525"/>
                  </a:lnTo>
                  <a:lnTo>
                    <a:pt x="2367099" y="64694"/>
                  </a:lnTo>
                  <a:lnTo>
                    <a:pt x="2411327" y="118803"/>
                  </a:lnTo>
                  <a:lnTo>
                    <a:pt x="2434326" y="184674"/>
                  </a:lnTo>
                  <a:lnTo>
                    <a:pt x="2437864" y="221138"/>
                  </a:lnTo>
                  <a:lnTo>
                    <a:pt x="2437864" y="1106869"/>
                  </a:lnTo>
                  <a:lnTo>
                    <a:pt x="2425480" y="1176269"/>
                  </a:lnTo>
                  <a:lnTo>
                    <a:pt x="2390097" y="1237435"/>
                  </a:lnTo>
                  <a:lnTo>
                    <a:pt x="2338792" y="1284486"/>
                  </a:lnTo>
                  <a:lnTo>
                    <a:pt x="2271565" y="1316245"/>
                  </a:lnTo>
                  <a:lnTo>
                    <a:pt x="2195493" y="1328008"/>
                  </a:lnTo>
                  <a:lnTo>
                    <a:pt x="240601" y="1328008"/>
                  </a:lnTo>
                  <a:lnTo>
                    <a:pt x="201681" y="1324479"/>
                  </a:lnTo>
                  <a:lnTo>
                    <a:pt x="130915" y="1303306"/>
                  </a:lnTo>
                  <a:lnTo>
                    <a:pt x="97302" y="1284486"/>
                  </a:lnTo>
                  <a:lnTo>
                    <a:pt x="45997" y="1237435"/>
                  </a:lnTo>
                  <a:lnTo>
                    <a:pt x="12383" y="1176269"/>
                  </a:lnTo>
                  <a:lnTo>
                    <a:pt x="0" y="1106869"/>
                  </a:lnTo>
                  <a:lnTo>
                    <a:pt x="0" y="221138"/>
                  </a:lnTo>
                  <a:close/>
                </a:path>
              </a:pathLst>
            </a:custGeom>
            <a:ln w="7871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09185" y="2967598"/>
            <a:ext cx="2468500" cy="1131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9700" algn="just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游ゴシック"/>
                <a:cs typeface="游ゴシック"/>
              </a:rPr>
              <a:t>診療の中で陥りやすい請求漏れをまとめた「請求漏れチェックポイント」を整理して作成しています。</a:t>
            </a:r>
            <a:endParaRPr sz="1100" dirty="0">
              <a:latin typeface="游ゴシック"/>
              <a:cs typeface="游ゴシック"/>
            </a:endParaRPr>
          </a:p>
          <a:p>
            <a:pPr marL="12700" marR="144780">
              <a:lnSpc>
                <a:spcPct val="100000"/>
              </a:lnSpc>
              <a:spcBef>
                <a:spcPts val="810"/>
              </a:spcBef>
            </a:pPr>
            <a:r>
              <a:rPr sz="1100" dirty="0">
                <a:latin typeface="游ゴシック"/>
                <a:cs typeface="游ゴシック"/>
              </a:rPr>
              <a:t>「2024</a:t>
            </a:r>
            <a:r>
              <a:rPr sz="1100" spc="-5" dirty="0">
                <a:latin typeface="游ゴシック"/>
                <a:cs typeface="游ゴシック"/>
              </a:rPr>
              <a:t>年レセプト総点検マニュアル</a:t>
            </a:r>
            <a:r>
              <a:rPr lang="ja-JP" altLang="en-US" sz="1100" spc="-5" dirty="0">
                <a:latin typeface="游ゴシック"/>
                <a:cs typeface="游ゴシック"/>
              </a:rPr>
              <a:t>（医学通信社）</a:t>
            </a:r>
            <a:r>
              <a:rPr sz="1100" spc="-5" dirty="0">
                <a:latin typeface="游ゴシック"/>
                <a:cs typeface="游ゴシック"/>
              </a:rPr>
              <a:t>」</a:t>
            </a:r>
            <a:r>
              <a:rPr lang="ja-JP" altLang="en-US" sz="1100" spc="-5" dirty="0">
                <a:latin typeface="游ゴシック"/>
                <a:cs typeface="游ゴシック"/>
              </a:rPr>
              <a:t>を参考に医療監修者の元、刷新</a:t>
            </a:r>
            <a:r>
              <a:rPr sz="1100" spc="-5" dirty="0" err="1">
                <a:latin typeface="游ゴシック"/>
                <a:cs typeface="游ゴシック"/>
              </a:rPr>
              <a:t>しました</a:t>
            </a:r>
            <a:r>
              <a:rPr sz="1100" spc="-5" dirty="0">
                <a:latin typeface="游ゴシック"/>
                <a:cs typeface="游ゴシック"/>
              </a:rPr>
              <a:t>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7844" y="6030300"/>
            <a:ext cx="3626409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1100" spc="-5" dirty="0">
                <a:latin typeface="游ゴシック"/>
                <a:cs typeface="游ゴシック"/>
              </a:rPr>
              <a:t>初期画面</a:t>
            </a:r>
            <a:r>
              <a:rPr sz="1100" spc="-5" dirty="0" err="1">
                <a:latin typeface="游ゴシック"/>
                <a:cs typeface="游ゴシック"/>
              </a:rPr>
              <a:t>は「検索結果</a:t>
            </a:r>
            <a:r>
              <a:rPr sz="1100" spc="-5" dirty="0">
                <a:latin typeface="游ゴシック"/>
                <a:cs typeface="游ゴシック"/>
              </a:rPr>
              <a:t>」 タブが空の状態です。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7844" y="5637276"/>
            <a:ext cx="5401310" cy="253365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4"/>
              </a:spcBef>
            </a:pPr>
            <a:r>
              <a:rPr sz="1400" b="1" spc="-15" dirty="0">
                <a:solidFill>
                  <a:srgbClr val="001F5F"/>
                </a:solidFill>
                <a:latin typeface="游ゴシック"/>
                <a:cs typeface="游ゴシック"/>
              </a:rPr>
              <a:t>初期画面</a:t>
            </a:r>
            <a:endParaRPr sz="1400">
              <a:latin typeface="游ゴシック"/>
              <a:cs typeface="游ゴシック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81455" y="6371844"/>
            <a:ext cx="5565775" cy="2440305"/>
            <a:chOff x="981455" y="6371844"/>
            <a:chExt cx="5565775" cy="244030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1455" y="6371844"/>
              <a:ext cx="5565647" cy="243992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400300" y="6461760"/>
              <a:ext cx="500380" cy="329565"/>
            </a:xfrm>
            <a:custGeom>
              <a:avLst/>
              <a:gdLst/>
              <a:ahLst/>
              <a:cxnLst/>
              <a:rect l="l" t="t" r="r" b="b"/>
              <a:pathLst>
                <a:path w="500380" h="329565">
                  <a:moveTo>
                    <a:pt x="0" y="89915"/>
                  </a:moveTo>
                  <a:lnTo>
                    <a:pt x="6977" y="54649"/>
                  </a:lnTo>
                  <a:lnTo>
                    <a:pt x="26098" y="26098"/>
                  </a:lnTo>
                  <a:lnTo>
                    <a:pt x="54649" y="6977"/>
                  </a:lnTo>
                  <a:lnTo>
                    <a:pt x="89916" y="0"/>
                  </a:lnTo>
                  <a:lnTo>
                    <a:pt x="408432" y="0"/>
                  </a:lnTo>
                  <a:lnTo>
                    <a:pt x="443936" y="6977"/>
                  </a:lnTo>
                  <a:lnTo>
                    <a:pt x="473011" y="26098"/>
                  </a:lnTo>
                  <a:lnTo>
                    <a:pt x="492656" y="54649"/>
                  </a:lnTo>
                  <a:lnTo>
                    <a:pt x="499872" y="89915"/>
                  </a:lnTo>
                  <a:lnTo>
                    <a:pt x="499872" y="237743"/>
                  </a:lnTo>
                  <a:lnTo>
                    <a:pt x="492656" y="273248"/>
                  </a:lnTo>
                  <a:lnTo>
                    <a:pt x="473011" y="302323"/>
                  </a:lnTo>
                  <a:lnTo>
                    <a:pt x="443936" y="321968"/>
                  </a:lnTo>
                  <a:lnTo>
                    <a:pt x="408432" y="329183"/>
                  </a:lnTo>
                  <a:lnTo>
                    <a:pt x="89916" y="329183"/>
                  </a:lnTo>
                  <a:lnTo>
                    <a:pt x="54649" y="321968"/>
                  </a:lnTo>
                  <a:lnTo>
                    <a:pt x="26098" y="302323"/>
                  </a:lnTo>
                  <a:lnTo>
                    <a:pt x="6977" y="273248"/>
                  </a:lnTo>
                  <a:lnTo>
                    <a:pt x="0" y="237743"/>
                  </a:lnTo>
                  <a:lnTo>
                    <a:pt x="0" y="89915"/>
                  </a:lnTo>
                  <a:close/>
                </a:path>
              </a:pathLst>
            </a:custGeom>
            <a:ln w="1828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18260" y="9024188"/>
            <a:ext cx="5320894" cy="8267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  <a:tabLst>
                <a:tab pos="292735" algn="l"/>
              </a:tabLst>
            </a:pPr>
            <a:r>
              <a:rPr sz="1100" spc="-50" dirty="0">
                <a:solidFill>
                  <a:srgbClr val="FF0000"/>
                </a:solidFill>
                <a:latin typeface="游ゴシック"/>
                <a:cs typeface="游ゴシック"/>
              </a:rPr>
              <a:t>①</a:t>
            </a:r>
            <a:r>
              <a:rPr sz="1100" spc="-5" dirty="0">
                <a:latin typeface="游ゴシック"/>
                <a:cs typeface="游ゴシック"/>
              </a:rPr>
              <a:t>「検索結果」のタブをクリックし、「検索」をクリックすると、「</a:t>
            </a:r>
            <a:r>
              <a:rPr sz="1100" spc="-5" dirty="0" err="1">
                <a:latin typeface="游ゴシック"/>
                <a:cs typeface="游ゴシック"/>
              </a:rPr>
              <a:t>項目</a:t>
            </a:r>
            <a:r>
              <a:rPr sz="1100" spc="-5" dirty="0">
                <a:latin typeface="游ゴシック"/>
                <a:cs typeface="游ゴシック"/>
              </a:rPr>
              <a:t>」</a:t>
            </a:r>
            <a:r>
              <a:rPr lang="ja-JP" altLang="en-US" sz="1100" spc="-5" dirty="0">
                <a:latin typeface="游ゴシック"/>
                <a:cs typeface="游ゴシック"/>
              </a:rPr>
              <a:t>と</a:t>
            </a:r>
            <a:endParaRPr sz="1100" dirty="0">
              <a:latin typeface="游ゴシック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ja-JP" altLang="en-US" sz="1100" spc="-5" dirty="0">
                <a:latin typeface="游ゴシック"/>
                <a:cs typeface="游ゴシック"/>
              </a:rPr>
              <a:t>　</a:t>
            </a:r>
            <a:r>
              <a:rPr sz="1100" spc="-5" dirty="0">
                <a:latin typeface="游ゴシック"/>
                <a:cs typeface="游ゴシック"/>
              </a:rPr>
              <a:t>「チェックポイントの記載事項」が表示されます。</a:t>
            </a:r>
            <a:endParaRPr sz="1100" dirty="0">
              <a:latin typeface="游ゴシック"/>
              <a:cs typeface="游ゴシック"/>
            </a:endParaRPr>
          </a:p>
          <a:p>
            <a:pPr marL="12700" marR="5080" indent="-635">
              <a:lnSpc>
                <a:spcPct val="117500"/>
              </a:lnSpc>
              <a:spcBef>
                <a:spcPts val="35"/>
              </a:spcBef>
              <a:tabLst>
                <a:tab pos="292735" algn="l"/>
              </a:tabLst>
            </a:pPr>
            <a:r>
              <a:rPr sz="1100" spc="-50" dirty="0">
                <a:solidFill>
                  <a:srgbClr val="FF0000"/>
                </a:solidFill>
                <a:latin typeface="游ゴシック"/>
                <a:cs typeface="游ゴシック"/>
              </a:rPr>
              <a:t>②</a:t>
            </a:r>
            <a:r>
              <a:rPr sz="1100" spc="-10" dirty="0">
                <a:latin typeface="游ゴシック"/>
                <a:cs typeface="游ゴシック"/>
              </a:rPr>
              <a:t>「レセプト点検のチェックポイント(基本)」 </a:t>
            </a:r>
            <a:r>
              <a:rPr lang="ja-JP" altLang="en-US" sz="1100" spc="-10" dirty="0">
                <a:latin typeface="游ゴシック"/>
                <a:cs typeface="游ゴシック"/>
              </a:rPr>
              <a:t>のタブをクリックすると</a:t>
            </a:r>
            <a:r>
              <a:rPr sz="1100" spc="-10" dirty="0">
                <a:latin typeface="游ゴシック"/>
                <a:cs typeface="游ゴシック"/>
              </a:rPr>
              <a:t>「</a:t>
            </a:r>
            <a:r>
              <a:rPr sz="1100" spc="-10" dirty="0" err="1">
                <a:latin typeface="游ゴシック"/>
                <a:cs typeface="游ゴシック"/>
              </a:rPr>
              <a:t>チェックポ</a:t>
            </a:r>
            <a:endParaRPr lang="en-US" sz="1100" spc="-10" dirty="0">
              <a:latin typeface="游ゴシック"/>
              <a:cs typeface="游ゴシック"/>
            </a:endParaRPr>
          </a:p>
          <a:p>
            <a:pPr marL="12700" marR="5080" indent="-635">
              <a:lnSpc>
                <a:spcPct val="117500"/>
              </a:lnSpc>
              <a:spcBef>
                <a:spcPts val="35"/>
              </a:spcBef>
              <a:tabLst>
                <a:tab pos="292735" algn="l"/>
              </a:tabLst>
            </a:pPr>
            <a:r>
              <a:rPr lang="ja-JP" altLang="en-US" sz="1100" spc="-10" dirty="0">
                <a:latin typeface="游ゴシック"/>
                <a:cs typeface="游ゴシック"/>
              </a:rPr>
              <a:t>　　</a:t>
            </a:r>
            <a:r>
              <a:rPr sz="1100" spc="-10" dirty="0" err="1">
                <a:latin typeface="游ゴシック"/>
                <a:cs typeface="游ゴシック"/>
              </a:rPr>
              <a:t>イント」の全体</a:t>
            </a:r>
            <a:r>
              <a:rPr sz="1100" spc="-5" dirty="0" err="1">
                <a:latin typeface="游ゴシック"/>
                <a:cs typeface="游ゴシック"/>
              </a:rPr>
              <a:t>内容が表示され</a:t>
            </a:r>
            <a:r>
              <a:rPr lang="ja-JP" altLang="en-US" sz="1100" spc="-5" dirty="0">
                <a:latin typeface="游ゴシック"/>
                <a:cs typeface="游ゴシック"/>
              </a:rPr>
              <a:t>、確認することができ</a:t>
            </a:r>
            <a:r>
              <a:rPr sz="1100" spc="-5" dirty="0" err="1">
                <a:latin typeface="游ゴシック"/>
                <a:cs typeface="游ゴシック"/>
              </a:rPr>
              <a:t>ます</a:t>
            </a:r>
            <a:r>
              <a:rPr sz="1100" spc="-5" dirty="0">
                <a:latin typeface="游ゴシック"/>
                <a:cs typeface="游ゴシック"/>
              </a:rPr>
              <a:t>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061" y="7187860"/>
            <a:ext cx="2038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FF0000"/>
                </a:solidFill>
                <a:latin typeface="HG教科書体"/>
                <a:cs typeface="HG教科書体"/>
              </a:rPr>
              <a:t>①</a:t>
            </a:r>
            <a:endParaRPr sz="1400">
              <a:latin typeface="HG教科書体"/>
              <a:cs typeface="HG教科書体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9342" y="7187860"/>
            <a:ext cx="2038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solidFill>
                  <a:srgbClr val="FF0000"/>
                </a:solidFill>
                <a:latin typeface="HG教科書体"/>
                <a:cs typeface="HG教科書体"/>
              </a:rPr>
              <a:t>②</a:t>
            </a:r>
            <a:endParaRPr sz="1400">
              <a:latin typeface="HG教科書体"/>
              <a:cs typeface="HG教科書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2534" y="2412921"/>
            <a:ext cx="5134355" cy="338327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12770" y="1022605"/>
            <a:ext cx="45610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latin typeface="游ゴシック"/>
                <a:cs typeface="游ゴシック"/>
              </a:rPr>
              <a:t>をクリックすると、「</a:t>
            </a:r>
            <a:r>
              <a:rPr sz="1100" spc="-5" dirty="0" err="1">
                <a:latin typeface="游ゴシック"/>
                <a:cs typeface="游ゴシック"/>
              </a:rPr>
              <a:t>チェックポイント」の操作手順が</a:t>
            </a:r>
            <a:r>
              <a:rPr lang="ja-JP" altLang="en-US" sz="1100" spc="-10" dirty="0">
                <a:latin typeface="游ゴシック"/>
                <a:cs typeface="游ゴシック"/>
              </a:rPr>
              <a:t>表示されます。</a:t>
            </a:r>
            <a:endParaRPr sz="1100" dirty="0">
              <a:latin typeface="游ゴシック"/>
              <a:cs typeface="游ゴシック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0175" y="955871"/>
            <a:ext cx="1051559" cy="27431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29245" y="1551616"/>
            <a:ext cx="5400040" cy="251460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96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55"/>
              </a:spcBef>
            </a:pPr>
            <a:r>
              <a:rPr sz="1400" b="1" spc="-10" dirty="0">
                <a:solidFill>
                  <a:srgbClr val="001F5F"/>
                </a:solidFill>
                <a:latin typeface="游ゴシック"/>
                <a:cs typeface="游ゴシック"/>
              </a:rPr>
              <a:t>検索後画面</a:t>
            </a:r>
            <a:endParaRPr sz="1400">
              <a:latin typeface="游ゴシック"/>
              <a:cs typeface="游ゴシック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6070" y="2048465"/>
            <a:ext cx="47929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游ゴシック"/>
                <a:cs typeface="游ゴシック"/>
              </a:rPr>
              <a:t>「診療年月」を選択して「検索」をクリックすると、画面が表示されます。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43351" y="4477802"/>
            <a:ext cx="2015642" cy="18210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UD デジタル 教科書体 N-B"/>
              </a:rPr>
              <a:t>当該チェックポイント記載事項</a:t>
            </a:r>
            <a:endParaRPr sz="1100" dirty="0">
              <a:latin typeface="游ゴシック" panose="020B0400000000000000" pitchFamily="50" charset="-128"/>
              <a:ea typeface="游ゴシック" panose="020B0400000000000000" pitchFamily="50" charset="-128"/>
              <a:cs typeface="UD デジタル 教科書体 N-B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0584" y="4795084"/>
            <a:ext cx="174138" cy="182101"/>
          </a:xfrm>
          <a:custGeom>
            <a:avLst/>
            <a:gdLst/>
            <a:ahLst/>
            <a:cxnLst/>
            <a:rect l="l" t="t" r="r" b="b"/>
            <a:pathLst>
              <a:path w="260985" h="605154">
                <a:moveTo>
                  <a:pt x="0" y="0"/>
                </a:moveTo>
                <a:lnTo>
                  <a:pt x="50696" y="1857"/>
                </a:lnTo>
                <a:lnTo>
                  <a:pt x="92392" y="6858"/>
                </a:lnTo>
                <a:lnTo>
                  <a:pt x="120657" y="14144"/>
                </a:lnTo>
                <a:lnTo>
                  <a:pt x="131064" y="22859"/>
                </a:lnTo>
                <a:lnTo>
                  <a:pt x="131064" y="106679"/>
                </a:lnTo>
                <a:lnTo>
                  <a:pt x="141231" y="115157"/>
                </a:lnTo>
                <a:lnTo>
                  <a:pt x="168973" y="121920"/>
                </a:lnTo>
                <a:lnTo>
                  <a:pt x="210145" y="126396"/>
                </a:lnTo>
                <a:lnTo>
                  <a:pt x="260604" y="128016"/>
                </a:lnTo>
                <a:lnTo>
                  <a:pt x="210145" y="129873"/>
                </a:lnTo>
                <a:lnTo>
                  <a:pt x="168973" y="134874"/>
                </a:lnTo>
                <a:lnTo>
                  <a:pt x="141231" y="142160"/>
                </a:lnTo>
                <a:lnTo>
                  <a:pt x="131064" y="150876"/>
                </a:lnTo>
                <a:lnTo>
                  <a:pt x="131064" y="583692"/>
                </a:lnTo>
                <a:lnTo>
                  <a:pt x="120657" y="592169"/>
                </a:lnTo>
                <a:lnTo>
                  <a:pt x="92392" y="598932"/>
                </a:lnTo>
                <a:lnTo>
                  <a:pt x="50696" y="603408"/>
                </a:lnTo>
                <a:lnTo>
                  <a:pt x="0" y="605028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51172" y="4986020"/>
            <a:ext cx="1767878" cy="18210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0000"/>
                </a:solidFill>
                <a:latin typeface="UD デジタル 教科書体 N-B"/>
                <a:cs typeface="UD デジタル 教科書体 N-B"/>
              </a:rPr>
              <a:t>「</a:t>
            </a:r>
            <a:r>
              <a:rPr sz="1100" b="1" spc="-5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UD デジタル 教科書体 N-B"/>
              </a:rPr>
              <a:t>レセプト閲覧</a:t>
            </a:r>
            <a:r>
              <a:rPr sz="1000" b="1" spc="-5" dirty="0">
                <a:solidFill>
                  <a:srgbClr val="FF0000"/>
                </a:solidFill>
                <a:latin typeface="UD デジタル 教科書体 N-B"/>
                <a:cs typeface="UD デジタル 教科書体 N-B"/>
              </a:rPr>
              <a:t>」クリック</a:t>
            </a:r>
            <a:endParaRPr sz="1000" dirty="0">
              <a:latin typeface="UD デジタル 教科書体 N-B"/>
              <a:cs typeface="UD デジタル 教科書体 N-B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43371" y="4737100"/>
            <a:ext cx="480059" cy="248920"/>
          </a:xfrm>
          <a:custGeom>
            <a:avLst/>
            <a:gdLst/>
            <a:ahLst/>
            <a:cxnLst/>
            <a:rect l="l" t="t" r="r" b="b"/>
            <a:pathLst>
              <a:path w="480060" h="248920">
                <a:moveTo>
                  <a:pt x="16764" y="233172"/>
                </a:moveTo>
                <a:lnTo>
                  <a:pt x="0" y="233172"/>
                </a:lnTo>
                <a:lnTo>
                  <a:pt x="0" y="137160"/>
                </a:lnTo>
                <a:lnTo>
                  <a:pt x="32004" y="137160"/>
                </a:lnTo>
                <a:lnTo>
                  <a:pt x="32004" y="216408"/>
                </a:lnTo>
                <a:lnTo>
                  <a:pt x="16764" y="216408"/>
                </a:lnTo>
                <a:lnTo>
                  <a:pt x="16764" y="233172"/>
                </a:lnTo>
                <a:close/>
              </a:path>
              <a:path w="480060" h="248920">
                <a:moveTo>
                  <a:pt x="77724" y="248412"/>
                </a:moveTo>
                <a:lnTo>
                  <a:pt x="16764" y="248412"/>
                </a:lnTo>
                <a:lnTo>
                  <a:pt x="16764" y="216408"/>
                </a:lnTo>
                <a:lnTo>
                  <a:pt x="32004" y="216408"/>
                </a:lnTo>
                <a:lnTo>
                  <a:pt x="32004" y="233172"/>
                </a:lnTo>
                <a:lnTo>
                  <a:pt x="77724" y="233172"/>
                </a:lnTo>
                <a:lnTo>
                  <a:pt x="77724" y="248412"/>
                </a:lnTo>
                <a:close/>
              </a:path>
              <a:path w="480060" h="248920">
                <a:moveTo>
                  <a:pt x="77724" y="233172"/>
                </a:moveTo>
                <a:lnTo>
                  <a:pt x="32004" y="233172"/>
                </a:lnTo>
                <a:lnTo>
                  <a:pt x="32004" y="216408"/>
                </a:lnTo>
                <a:lnTo>
                  <a:pt x="77724" y="216408"/>
                </a:lnTo>
                <a:lnTo>
                  <a:pt x="77724" y="233172"/>
                </a:lnTo>
                <a:close/>
              </a:path>
              <a:path w="480060" h="248920">
                <a:moveTo>
                  <a:pt x="32004" y="106680"/>
                </a:moveTo>
                <a:lnTo>
                  <a:pt x="0" y="106680"/>
                </a:lnTo>
                <a:lnTo>
                  <a:pt x="0" y="0"/>
                </a:lnTo>
                <a:lnTo>
                  <a:pt x="21336" y="0"/>
                </a:lnTo>
                <a:lnTo>
                  <a:pt x="21336" y="27432"/>
                </a:lnTo>
                <a:lnTo>
                  <a:pt x="16764" y="32004"/>
                </a:lnTo>
                <a:lnTo>
                  <a:pt x="32004" y="32004"/>
                </a:lnTo>
                <a:lnTo>
                  <a:pt x="32004" y="106680"/>
                </a:lnTo>
                <a:close/>
              </a:path>
              <a:path w="480060" h="248920">
                <a:moveTo>
                  <a:pt x="32004" y="32004"/>
                </a:moveTo>
                <a:lnTo>
                  <a:pt x="21336" y="32004"/>
                </a:lnTo>
                <a:lnTo>
                  <a:pt x="21336" y="27432"/>
                </a:lnTo>
                <a:lnTo>
                  <a:pt x="32004" y="16764"/>
                </a:lnTo>
                <a:lnTo>
                  <a:pt x="32004" y="32004"/>
                </a:lnTo>
                <a:close/>
              </a:path>
              <a:path w="480060" h="248920">
                <a:moveTo>
                  <a:pt x="21336" y="32004"/>
                </a:moveTo>
                <a:lnTo>
                  <a:pt x="16764" y="32004"/>
                </a:lnTo>
                <a:lnTo>
                  <a:pt x="21336" y="27432"/>
                </a:lnTo>
                <a:lnTo>
                  <a:pt x="21336" y="32004"/>
                </a:lnTo>
                <a:close/>
              </a:path>
              <a:path w="480060" h="248920">
                <a:moveTo>
                  <a:pt x="147828" y="32004"/>
                </a:moveTo>
                <a:lnTo>
                  <a:pt x="53340" y="32004"/>
                </a:lnTo>
                <a:lnTo>
                  <a:pt x="53340" y="0"/>
                </a:lnTo>
                <a:lnTo>
                  <a:pt x="147828" y="0"/>
                </a:lnTo>
                <a:lnTo>
                  <a:pt x="147828" y="32004"/>
                </a:lnTo>
                <a:close/>
              </a:path>
              <a:path w="480060" h="248920">
                <a:moveTo>
                  <a:pt x="275844" y="32004"/>
                </a:moveTo>
                <a:lnTo>
                  <a:pt x="179832" y="32004"/>
                </a:lnTo>
                <a:lnTo>
                  <a:pt x="179832" y="0"/>
                </a:lnTo>
                <a:lnTo>
                  <a:pt x="275844" y="0"/>
                </a:lnTo>
                <a:lnTo>
                  <a:pt x="275844" y="32004"/>
                </a:lnTo>
                <a:close/>
              </a:path>
              <a:path w="480060" h="248920">
                <a:moveTo>
                  <a:pt x="402336" y="32004"/>
                </a:moveTo>
                <a:lnTo>
                  <a:pt x="307848" y="32004"/>
                </a:lnTo>
                <a:lnTo>
                  <a:pt x="307848" y="0"/>
                </a:lnTo>
                <a:lnTo>
                  <a:pt x="402336" y="0"/>
                </a:lnTo>
                <a:lnTo>
                  <a:pt x="402336" y="32004"/>
                </a:lnTo>
                <a:close/>
              </a:path>
              <a:path w="480060" h="248920">
                <a:moveTo>
                  <a:pt x="449580" y="32004"/>
                </a:moveTo>
                <a:lnTo>
                  <a:pt x="434340" y="32004"/>
                </a:lnTo>
                <a:lnTo>
                  <a:pt x="434340" y="0"/>
                </a:lnTo>
                <a:lnTo>
                  <a:pt x="480060" y="0"/>
                </a:lnTo>
                <a:lnTo>
                  <a:pt x="480060" y="16764"/>
                </a:lnTo>
                <a:lnTo>
                  <a:pt x="449580" y="16764"/>
                </a:lnTo>
                <a:lnTo>
                  <a:pt x="449580" y="32004"/>
                </a:lnTo>
                <a:close/>
              </a:path>
              <a:path w="480060" h="248920">
                <a:moveTo>
                  <a:pt x="480060" y="80772"/>
                </a:moveTo>
                <a:lnTo>
                  <a:pt x="449580" y="80772"/>
                </a:lnTo>
                <a:lnTo>
                  <a:pt x="449580" y="16764"/>
                </a:lnTo>
                <a:lnTo>
                  <a:pt x="464820" y="32004"/>
                </a:lnTo>
                <a:lnTo>
                  <a:pt x="480060" y="32004"/>
                </a:lnTo>
                <a:lnTo>
                  <a:pt x="480060" y="80772"/>
                </a:lnTo>
                <a:close/>
              </a:path>
              <a:path w="480060" h="248920">
                <a:moveTo>
                  <a:pt x="480060" y="32004"/>
                </a:moveTo>
                <a:lnTo>
                  <a:pt x="464820" y="32004"/>
                </a:lnTo>
                <a:lnTo>
                  <a:pt x="449580" y="16764"/>
                </a:lnTo>
                <a:lnTo>
                  <a:pt x="480060" y="16764"/>
                </a:lnTo>
                <a:lnTo>
                  <a:pt x="480060" y="32004"/>
                </a:lnTo>
                <a:close/>
              </a:path>
              <a:path w="480060" h="248920">
                <a:moveTo>
                  <a:pt x="480060" y="207264"/>
                </a:moveTo>
                <a:lnTo>
                  <a:pt x="449580" y="207264"/>
                </a:lnTo>
                <a:lnTo>
                  <a:pt x="449580" y="112776"/>
                </a:lnTo>
                <a:lnTo>
                  <a:pt x="480060" y="112776"/>
                </a:lnTo>
                <a:lnTo>
                  <a:pt x="480060" y="207264"/>
                </a:lnTo>
                <a:close/>
              </a:path>
              <a:path w="480060" h="248920">
                <a:moveTo>
                  <a:pt x="458724" y="248412"/>
                </a:moveTo>
                <a:lnTo>
                  <a:pt x="362712" y="248412"/>
                </a:lnTo>
                <a:lnTo>
                  <a:pt x="362712" y="216408"/>
                </a:lnTo>
                <a:lnTo>
                  <a:pt x="458724" y="216408"/>
                </a:lnTo>
                <a:lnTo>
                  <a:pt x="458724" y="248412"/>
                </a:lnTo>
                <a:close/>
              </a:path>
              <a:path w="480060" h="248920">
                <a:moveTo>
                  <a:pt x="330708" y="248412"/>
                </a:moveTo>
                <a:lnTo>
                  <a:pt x="236220" y="248412"/>
                </a:lnTo>
                <a:lnTo>
                  <a:pt x="236220" y="216408"/>
                </a:lnTo>
                <a:lnTo>
                  <a:pt x="330708" y="216408"/>
                </a:lnTo>
                <a:lnTo>
                  <a:pt x="330708" y="248412"/>
                </a:lnTo>
                <a:close/>
              </a:path>
              <a:path w="480060" h="248920">
                <a:moveTo>
                  <a:pt x="204216" y="248412"/>
                </a:moveTo>
                <a:lnTo>
                  <a:pt x="109728" y="248412"/>
                </a:lnTo>
                <a:lnTo>
                  <a:pt x="109728" y="216408"/>
                </a:lnTo>
                <a:lnTo>
                  <a:pt x="204216" y="216408"/>
                </a:lnTo>
                <a:lnTo>
                  <a:pt x="204216" y="2484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3503" y="4308491"/>
            <a:ext cx="607176" cy="1974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15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UD デジタル 教科書体 N-B"/>
              </a:rPr>
              <a:t>「</a:t>
            </a:r>
            <a:r>
              <a:rPr sz="1200" b="1" spc="-15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UD デジタル 教科書体 N-B"/>
              </a:rPr>
              <a:t>項目</a:t>
            </a:r>
            <a:r>
              <a:rPr sz="1050" b="1" spc="-15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UD デジタル 教科書体 N-B"/>
              </a:rPr>
              <a:t>」</a:t>
            </a:r>
            <a:endParaRPr sz="1050" dirty="0">
              <a:latin typeface="游ゴシック" panose="020B0400000000000000" pitchFamily="50" charset="-128"/>
              <a:ea typeface="游ゴシック" panose="020B0400000000000000" pitchFamily="50" charset="-128"/>
              <a:cs typeface="UD デジタル 教科書体 N-B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92758" y="5995972"/>
            <a:ext cx="5113020" cy="864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450">
              <a:lnSpc>
                <a:spcPct val="125099"/>
              </a:lnSpc>
              <a:spcBef>
                <a:spcPts val="100"/>
              </a:spcBef>
            </a:pPr>
            <a:r>
              <a:rPr sz="1100" spc="-5" dirty="0">
                <a:latin typeface="游ゴシック"/>
                <a:cs typeface="游ゴシック"/>
              </a:rPr>
              <a:t>「項目」、「チェックポイントの記載事項」、「レセプト閲覧」ボタンで画面が</a:t>
            </a:r>
            <a:r>
              <a:rPr sz="1100" spc="-10" dirty="0">
                <a:latin typeface="游ゴシック"/>
                <a:cs typeface="游ゴシック"/>
              </a:rPr>
              <a:t>表示されます。</a:t>
            </a:r>
            <a:endParaRPr sz="1100" dirty="0">
              <a:latin typeface="游ゴシック"/>
              <a:cs typeface="游ゴシック"/>
            </a:endParaRPr>
          </a:p>
          <a:p>
            <a:pPr marL="12700" marR="5080">
              <a:lnSpc>
                <a:spcPct val="125099"/>
              </a:lnSpc>
            </a:pPr>
            <a:r>
              <a:rPr sz="1100" spc="-10" dirty="0">
                <a:latin typeface="游ゴシック"/>
                <a:cs typeface="游ゴシック"/>
              </a:rPr>
              <a:t>「レセプト閲覧」 </a:t>
            </a:r>
            <a:r>
              <a:rPr sz="1100" spc="-10" dirty="0" err="1">
                <a:latin typeface="游ゴシック"/>
                <a:cs typeface="游ゴシック"/>
              </a:rPr>
              <a:t>ボタンをクリックすると、該当記載事項</a:t>
            </a:r>
            <a:r>
              <a:rPr lang="ja-JP" altLang="en-US" sz="1100" spc="-10" dirty="0">
                <a:latin typeface="游ゴシック"/>
                <a:cs typeface="游ゴシック"/>
              </a:rPr>
              <a:t>を</a:t>
            </a:r>
            <a:r>
              <a:rPr sz="1100" spc="-10" dirty="0" err="1">
                <a:latin typeface="游ゴシック"/>
                <a:cs typeface="游ゴシック"/>
              </a:rPr>
              <a:t>含む「診療行為」が</a:t>
            </a:r>
            <a:r>
              <a:rPr sz="1100" spc="-5" dirty="0" err="1">
                <a:latin typeface="游ゴシック"/>
                <a:cs typeface="游ゴシック"/>
              </a:rPr>
              <a:t>含まれたレセプトを閲覧できます</a:t>
            </a:r>
            <a:r>
              <a:rPr sz="1100" spc="-5" dirty="0">
                <a:latin typeface="游ゴシック"/>
                <a:cs typeface="游ゴシック"/>
              </a:rPr>
              <a:t>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88847" y="7131202"/>
            <a:ext cx="5073015" cy="654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95"/>
              </a:spcBef>
            </a:pPr>
            <a:r>
              <a:rPr sz="1100" spc="-10" dirty="0">
                <a:latin typeface="游ゴシック"/>
                <a:cs typeface="游ゴシック"/>
              </a:rPr>
              <a:t>例えば、「</a:t>
            </a:r>
            <a:r>
              <a:rPr sz="1100" dirty="0">
                <a:latin typeface="游ゴシック"/>
                <a:cs typeface="游ゴシック"/>
              </a:rPr>
              <a:t>102</a:t>
            </a:r>
            <a:r>
              <a:rPr sz="1100" spc="-10" dirty="0">
                <a:latin typeface="游ゴシック"/>
                <a:cs typeface="游ゴシック"/>
              </a:rPr>
              <a:t> 投薬 内服薬の多剤投与(逓減)に関して、種類数の数え方、臨時薬</a:t>
            </a:r>
            <a:r>
              <a:rPr sz="1100" spc="-5" dirty="0">
                <a:latin typeface="游ゴシック"/>
                <a:cs typeface="游ゴシック"/>
              </a:rPr>
              <a:t>の扱いに誤りはないか。」の「レセプト閲覧」をクリックすると、「レセプト」リストが表示されます。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6A62F496-EA84-941C-383B-6EA53D0B5A97}"/>
              </a:ext>
            </a:extLst>
          </p:cNvPr>
          <p:cNvSpPr/>
          <p:nvPr/>
        </p:nvSpPr>
        <p:spPr>
          <a:xfrm>
            <a:off x="1568418" y="4767465"/>
            <a:ext cx="220757" cy="19823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D0BE7D94-A472-054C-FC1E-3E54930B1A4E}"/>
              </a:ext>
            </a:extLst>
          </p:cNvPr>
          <p:cNvCxnSpPr>
            <a:cxnSpLocks/>
          </p:cNvCxnSpPr>
          <p:nvPr/>
        </p:nvCxnSpPr>
        <p:spPr>
          <a:xfrm>
            <a:off x="1308349" y="4505981"/>
            <a:ext cx="260069" cy="360601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CEE872DD-254E-EBC2-C0BA-3068ECBD9CC8}"/>
              </a:ext>
            </a:extLst>
          </p:cNvPr>
          <p:cNvCxnSpPr>
            <a:stCxn id="10" idx="2"/>
          </p:cNvCxnSpPr>
          <p:nvPr/>
        </p:nvCxnSpPr>
        <p:spPr>
          <a:xfrm>
            <a:off x="4051172" y="4659903"/>
            <a:ext cx="0" cy="1553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48384" y="1327786"/>
            <a:ext cx="5398135" cy="2743200"/>
            <a:chOff x="1048512" y="1575816"/>
            <a:chExt cx="5398135" cy="2743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8512" y="1575816"/>
              <a:ext cx="5398007" cy="273862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935224" y="3573779"/>
              <a:ext cx="2169160" cy="736600"/>
            </a:xfrm>
            <a:custGeom>
              <a:avLst/>
              <a:gdLst/>
              <a:ahLst/>
              <a:cxnLst/>
              <a:rect l="l" t="t" r="r" b="b"/>
              <a:pathLst>
                <a:path w="2169160" h="736600">
                  <a:moveTo>
                    <a:pt x="2168652" y="736092"/>
                  </a:moveTo>
                  <a:lnTo>
                    <a:pt x="0" y="736092"/>
                  </a:lnTo>
                  <a:lnTo>
                    <a:pt x="0" y="0"/>
                  </a:lnTo>
                  <a:lnTo>
                    <a:pt x="2168652" y="0"/>
                  </a:lnTo>
                  <a:lnTo>
                    <a:pt x="2168652" y="73609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935224" y="3573779"/>
              <a:ext cx="2169160" cy="736600"/>
            </a:xfrm>
            <a:custGeom>
              <a:avLst/>
              <a:gdLst/>
              <a:ahLst/>
              <a:cxnLst/>
              <a:rect l="l" t="t" r="r" b="b"/>
              <a:pathLst>
                <a:path w="2169160" h="736600">
                  <a:moveTo>
                    <a:pt x="0" y="0"/>
                  </a:moveTo>
                  <a:lnTo>
                    <a:pt x="2168652" y="0"/>
                  </a:lnTo>
                  <a:lnTo>
                    <a:pt x="2168652" y="736092"/>
                  </a:lnTo>
                  <a:lnTo>
                    <a:pt x="0" y="736092"/>
                  </a:lnTo>
                  <a:lnTo>
                    <a:pt x="0" y="0"/>
                  </a:lnTo>
                  <a:close/>
                </a:path>
              </a:pathLst>
            </a:custGeom>
            <a:ln w="18288">
              <a:solidFill>
                <a:srgbClr val="E7E6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940808" y="4957571"/>
            <a:ext cx="279400" cy="140335"/>
          </a:xfrm>
          <a:custGeom>
            <a:avLst/>
            <a:gdLst/>
            <a:ahLst/>
            <a:cxnLst/>
            <a:rect l="l" t="t" r="r" b="b"/>
            <a:pathLst>
              <a:path w="279400" h="140335">
                <a:moveTo>
                  <a:pt x="278892" y="140208"/>
                </a:moveTo>
                <a:lnTo>
                  <a:pt x="0" y="140208"/>
                </a:lnTo>
                <a:lnTo>
                  <a:pt x="0" y="0"/>
                </a:lnTo>
                <a:lnTo>
                  <a:pt x="278892" y="0"/>
                </a:lnTo>
                <a:lnTo>
                  <a:pt x="278892" y="140208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75306" y="2506206"/>
            <a:ext cx="139985" cy="25840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0" dirty="0">
                <a:solidFill>
                  <a:srgbClr val="FF0000"/>
                </a:solidFill>
                <a:latin typeface="游ゴシック"/>
                <a:cs typeface="游ゴシック"/>
              </a:rPr>
              <a:t>②</a:t>
            </a:r>
            <a:endParaRPr sz="1600" b="1" dirty="0">
              <a:latin typeface="游ゴシック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4735" y="4304381"/>
            <a:ext cx="5479415" cy="1227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2370"/>
              </a:spcBef>
            </a:pPr>
            <a:r>
              <a:rPr sz="1100" spc="114" dirty="0">
                <a:solidFill>
                  <a:srgbClr val="FF0000"/>
                </a:solidFill>
                <a:latin typeface="游ゴシック"/>
                <a:cs typeface="游ゴシック"/>
              </a:rPr>
              <a:t>① </a:t>
            </a:r>
            <a:r>
              <a:rPr sz="1100" spc="-5" dirty="0">
                <a:latin typeface="游ゴシック"/>
                <a:cs typeface="游ゴシック"/>
              </a:rPr>
              <a:t>選択された 「項目」、「チェックポイント記載事項」情報を表示します。</a:t>
            </a:r>
            <a:endParaRPr sz="1100" dirty="0">
              <a:latin typeface="游ゴシック"/>
              <a:cs typeface="游ゴシック"/>
            </a:endParaRPr>
          </a:p>
          <a:p>
            <a:pPr marL="195580">
              <a:lnSpc>
                <a:spcPct val="100000"/>
              </a:lnSpc>
              <a:spcBef>
                <a:spcPts val="335"/>
              </a:spcBef>
            </a:pPr>
            <a:r>
              <a:rPr sz="1100" spc="114" dirty="0">
                <a:solidFill>
                  <a:srgbClr val="FF0000"/>
                </a:solidFill>
                <a:latin typeface="游ゴシック"/>
                <a:cs typeface="游ゴシック"/>
              </a:rPr>
              <a:t>② </a:t>
            </a:r>
            <a:r>
              <a:rPr sz="1100" spc="-5" dirty="0">
                <a:latin typeface="游ゴシック"/>
                <a:cs typeface="游ゴシック"/>
              </a:rPr>
              <a:t>「チェックポイント記載事項」に該当する診療行為等が表示されます。</a:t>
            </a:r>
            <a:endParaRPr sz="1100" dirty="0">
              <a:latin typeface="游ゴシック"/>
              <a:cs typeface="游ゴシック"/>
            </a:endParaRPr>
          </a:p>
          <a:p>
            <a:pPr marL="195580">
              <a:lnSpc>
                <a:spcPct val="100000"/>
              </a:lnSpc>
              <a:spcBef>
                <a:spcPts val="325"/>
              </a:spcBef>
            </a:pPr>
            <a:r>
              <a:rPr sz="1100" spc="114" dirty="0">
                <a:solidFill>
                  <a:srgbClr val="FF0000"/>
                </a:solidFill>
                <a:latin typeface="游ゴシック"/>
                <a:cs typeface="游ゴシック"/>
              </a:rPr>
              <a:t>③ </a:t>
            </a:r>
            <a:r>
              <a:rPr sz="1100" spc="-5" dirty="0">
                <a:latin typeface="游ゴシック"/>
                <a:cs typeface="游ゴシック"/>
              </a:rPr>
              <a:t>「診療行為」を含むレセプトのリストが検索され、表示されます。</a:t>
            </a:r>
            <a:endParaRPr sz="1100" dirty="0">
              <a:latin typeface="游ゴシック"/>
              <a:cs typeface="游ゴシック"/>
            </a:endParaRPr>
          </a:p>
          <a:p>
            <a:pPr marL="335915" marR="17780" indent="-140335">
              <a:lnSpc>
                <a:spcPct val="124500"/>
              </a:lnSpc>
              <a:spcBef>
                <a:spcPts val="10"/>
              </a:spcBef>
            </a:pPr>
            <a:r>
              <a:rPr sz="1100" spc="114" dirty="0">
                <a:solidFill>
                  <a:srgbClr val="FF0000"/>
                </a:solidFill>
                <a:latin typeface="游ゴシック"/>
                <a:cs typeface="游ゴシック"/>
              </a:rPr>
              <a:t>④ </a:t>
            </a:r>
            <a:r>
              <a:rPr sz="1100" spc="-5" dirty="0">
                <a:latin typeface="游ゴシック"/>
                <a:cs typeface="游ゴシック"/>
              </a:rPr>
              <a:t>検索されたレセプトリストから「カルテ番号」、「</a:t>
            </a:r>
            <a:r>
              <a:rPr sz="1100" spc="-5" dirty="0" err="1">
                <a:latin typeface="游ゴシック"/>
                <a:cs typeface="游ゴシック"/>
              </a:rPr>
              <a:t>患者氏名」で検索できます</a:t>
            </a:r>
            <a:r>
              <a:rPr sz="1100" spc="-5" dirty="0">
                <a:latin typeface="游ゴシック"/>
                <a:cs typeface="游ゴシック"/>
              </a:rPr>
              <a:t>。</a:t>
            </a:r>
            <a:endParaRPr lang="en-US" sz="1100" spc="-5" dirty="0">
              <a:latin typeface="游ゴシック"/>
              <a:cs typeface="游ゴシック"/>
            </a:endParaRPr>
          </a:p>
          <a:p>
            <a:pPr marL="335915" marR="17780" indent="-140335">
              <a:lnSpc>
                <a:spcPct val="124500"/>
              </a:lnSpc>
              <a:spcBef>
                <a:spcPts val="10"/>
              </a:spcBef>
            </a:pPr>
            <a:r>
              <a:rPr lang="ja-JP" altLang="en-US" sz="1100" spc="-5" dirty="0">
                <a:latin typeface="游ゴシック"/>
                <a:cs typeface="游ゴシック"/>
              </a:rPr>
              <a:t>  </a:t>
            </a:r>
            <a:r>
              <a:rPr lang="ja-JP" altLang="en-US" sz="1100" spc="-50" dirty="0">
                <a:latin typeface="游ゴシック"/>
                <a:cs typeface="游ゴシック"/>
              </a:rPr>
              <a:t>　</a:t>
            </a:r>
            <a:r>
              <a:rPr sz="1100" dirty="0" err="1">
                <a:latin typeface="游ゴシック"/>
                <a:cs typeface="游ゴシック"/>
              </a:rPr>
              <a:t>CSVダウンロードをクリックすると、リストがダウンロードされ</a:t>
            </a:r>
            <a:r>
              <a:rPr sz="1100" spc="-20" dirty="0" err="1">
                <a:latin typeface="游ゴシック"/>
                <a:cs typeface="游ゴシック"/>
              </a:rPr>
              <a:t>ます</a:t>
            </a:r>
            <a:r>
              <a:rPr sz="1100" spc="-20" dirty="0">
                <a:latin typeface="游ゴシック"/>
                <a:cs typeface="游ゴシック"/>
              </a:rPr>
              <a:t>。</a:t>
            </a:r>
            <a:endParaRPr sz="1100" dirty="0">
              <a:latin typeface="游ゴシック"/>
              <a:cs typeface="游ゴシック"/>
            </a:endParaRPr>
          </a:p>
          <a:p>
            <a:pPr marL="195580">
              <a:lnSpc>
                <a:spcPct val="100000"/>
              </a:lnSpc>
              <a:spcBef>
                <a:spcPts val="335"/>
              </a:spcBef>
            </a:pPr>
            <a:r>
              <a:rPr sz="1100" spc="114" dirty="0">
                <a:solidFill>
                  <a:srgbClr val="FF0000"/>
                </a:solidFill>
                <a:latin typeface="游ゴシック"/>
                <a:cs typeface="游ゴシック"/>
              </a:rPr>
              <a:t>⑤ </a:t>
            </a:r>
            <a:r>
              <a:rPr sz="1100" spc="-5" dirty="0">
                <a:latin typeface="游ゴシック"/>
                <a:cs typeface="游ゴシック"/>
              </a:rPr>
              <a:t>リストからダブルクリックすると、 </a:t>
            </a:r>
            <a:r>
              <a:rPr sz="1100" spc="-5" dirty="0" err="1">
                <a:latin typeface="游ゴシック"/>
                <a:cs typeface="游ゴシック"/>
              </a:rPr>
              <a:t>レセプト詳細が表示されます</a:t>
            </a:r>
            <a:r>
              <a:rPr sz="1100" spc="-5" dirty="0">
                <a:latin typeface="游ゴシック"/>
                <a:cs typeface="游ゴシック"/>
              </a:rPr>
              <a:t>。</a:t>
            </a:r>
            <a:endParaRPr sz="1100" dirty="0">
              <a:latin typeface="游ゴシック"/>
              <a:cs typeface="游ゴシック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6479" y="836295"/>
            <a:ext cx="5400040" cy="251460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33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游ゴシック"/>
                <a:cs typeface="游ゴシック"/>
              </a:rPr>
              <a:t>レセプト閲覧</a:t>
            </a:r>
            <a:endParaRPr sz="1400">
              <a:latin typeface="游ゴシック"/>
              <a:cs typeface="游ゴシック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46479" y="6570346"/>
            <a:ext cx="5236845" cy="3424554"/>
            <a:chOff x="1072896" y="6085332"/>
            <a:chExt cx="5236845" cy="3424554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2896" y="6085332"/>
              <a:ext cx="5236463" cy="342442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203960" y="6682740"/>
              <a:ext cx="1653539" cy="215265"/>
            </a:xfrm>
            <a:custGeom>
              <a:avLst/>
              <a:gdLst/>
              <a:ahLst/>
              <a:cxnLst/>
              <a:rect l="l" t="t" r="r" b="b"/>
              <a:pathLst>
                <a:path w="1653539" h="215265">
                  <a:moveTo>
                    <a:pt x="1653539" y="214883"/>
                  </a:moveTo>
                  <a:lnTo>
                    <a:pt x="0" y="214883"/>
                  </a:lnTo>
                  <a:lnTo>
                    <a:pt x="0" y="0"/>
                  </a:lnTo>
                  <a:lnTo>
                    <a:pt x="1653539" y="0"/>
                  </a:lnTo>
                  <a:lnTo>
                    <a:pt x="1653539" y="21488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03960" y="6682740"/>
              <a:ext cx="1653539" cy="215265"/>
            </a:xfrm>
            <a:custGeom>
              <a:avLst/>
              <a:gdLst/>
              <a:ahLst/>
              <a:cxnLst/>
              <a:rect l="l" t="t" r="r" b="b"/>
              <a:pathLst>
                <a:path w="1653539" h="215265">
                  <a:moveTo>
                    <a:pt x="0" y="0"/>
                  </a:moveTo>
                  <a:lnTo>
                    <a:pt x="1653539" y="0"/>
                  </a:lnTo>
                  <a:lnTo>
                    <a:pt x="1653539" y="214883"/>
                  </a:lnTo>
                  <a:lnTo>
                    <a:pt x="0" y="214883"/>
                  </a:lnTo>
                  <a:lnTo>
                    <a:pt x="0" y="0"/>
                  </a:lnTo>
                  <a:close/>
                </a:path>
              </a:pathLst>
            </a:custGeom>
            <a:ln w="18288">
              <a:solidFill>
                <a:srgbClr val="E7E6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43AB13-9A0A-6DCD-2BE6-87BBBD906F40}"/>
              </a:ext>
            </a:extLst>
          </p:cNvPr>
          <p:cNvSpPr txBox="1"/>
          <p:nvPr/>
        </p:nvSpPr>
        <p:spPr>
          <a:xfrm>
            <a:off x="790180" y="3288441"/>
            <a:ext cx="26644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spc="-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游ゴシック"/>
              </a:rPr>
              <a:t>③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BAB5270-0AD9-E52C-A2D1-201D071BCDDD}"/>
              </a:ext>
            </a:extLst>
          </p:cNvPr>
          <p:cNvSpPr/>
          <p:nvPr/>
        </p:nvSpPr>
        <p:spPr>
          <a:xfrm>
            <a:off x="1145034" y="2165182"/>
            <a:ext cx="3319016" cy="89551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object 8"/>
          <p:cNvSpPr txBox="1"/>
          <p:nvPr/>
        </p:nvSpPr>
        <p:spPr>
          <a:xfrm>
            <a:off x="981683" y="1936900"/>
            <a:ext cx="139985" cy="25840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0" dirty="0">
                <a:solidFill>
                  <a:srgbClr val="FF0000"/>
                </a:solidFill>
                <a:latin typeface="游ゴシック"/>
                <a:cs typeface="游ゴシック"/>
              </a:rPr>
              <a:t>①</a:t>
            </a:r>
            <a:endParaRPr sz="1600" b="1" dirty="0">
              <a:latin typeface="游ゴシック"/>
              <a:cs typeface="游ゴシック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6386C12-B962-E682-E932-AFBD9ED2E8E2}"/>
              </a:ext>
            </a:extLst>
          </p:cNvPr>
          <p:cNvSpPr/>
          <p:nvPr/>
        </p:nvSpPr>
        <p:spPr>
          <a:xfrm>
            <a:off x="1451534" y="1857238"/>
            <a:ext cx="4079316" cy="20886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object 9"/>
          <p:cNvSpPr txBox="1"/>
          <p:nvPr/>
        </p:nvSpPr>
        <p:spPr>
          <a:xfrm>
            <a:off x="2734549" y="1626091"/>
            <a:ext cx="139985" cy="25840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0" dirty="0">
                <a:solidFill>
                  <a:srgbClr val="FF0000"/>
                </a:solidFill>
                <a:latin typeface="游ゴシック"/>
                <a:cs typeface="游ゴシック"/>
              </a:rPr>
              <a:t>④</a:t>
            </a:r>
            <a:endParaRPr sz="1600" b="1" dirty="0">
              <a:latin typeface="游ゴシック"/>
              <a:cs typeface="游ゴシック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9D6C3AC-8CB9-376A-1B2B-2A34F4D2011D}"/>
              </a:ext>
            </a:extLst>
          </p:cNvPr>
          <p:cNvSpPr txBox="1"/>
          <p:nvPr/>
        </p:nvSpPr>
        <p:spPr>
          <a:xfrm>
            <a:off x="3098799" y="3499911"/>
            <a:ext cx="350211" cy="3438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⑤</a:t>
            </a:r>
          </a:p>
        </p:txBody>
      </p:sp>
      <p:sp>
        <p:nvSpPr>
          <p:cNvPr id="23" name="右中かっこ 22">
            <a:extLst>
              <a:ext uri="{FF2B5EF4-FFF2-40B4-BE49-F238E27FC236}">
                <a16:creationId xmlns:a16="http://schemas.microsoft.com/office/drawing/2014/main" id="{15627258-7C93-A567-85D2-142A2C39460F}"/>
              </a:ext>
            </a:extLst>
          </p:cNvPr>
          <p:cNvSpPr/>
          <p:nvPr/>
        </p:nvSpPr>
        <p:spPr>
          <a:xfrm>
            <a:off x="2940050" y="3288441"/>
            <a:ext cx="152400" cy="762859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E0F27773-2D7D-E06D-E88D-D08EF7D803D7}"/>
              </a:ext>
            </a:extLst>
          </p:cNvPr>
          <p:cNvSpPr txBox="1"/>
          <p:nvPr/>
        </p:nvSpPr>
        <p:spPr>
          <a:xfrm>
            <a:off x="891653" y="6080980"/>
            <a:ext cx="547941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2370"/>
              </a:spcBef>
            </a:pPr>
            <a:r>
              <a:rPr lang="ja-JP" altLang="en-US" sz="1100" spc="114" dirty="0">
                <a:solidFill>
                  <a:schemeClr val="tx1"/>
                </a:solidFill>
                <a:latin typeface="游ゴシック"/>
                <a:cs typeface="游ゴシック"/>
              </a:rPr>
              <a:t>⑤をクリックすると表示されるレセプト詳細画面です。</a:t>
            </a:r>
            <a:endParaRPr lang="en-US" altLang="ja-JP" sz="1100" spc="114" dirty="0">
              <a:solidFill>
                <a:schemeClr val="tx1"/>
              </a:solidFill>
              <a:latin typeface="游ゴシック"/>
              <a:cs typeface="游ゴシック"/>
            </a:endParaRPr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6D76C072-0329-161C-35DC-EA18793A06E1}"/>
              </a:ext>
            </a:extLst>
          </p:cNvPr>
          <p:cNvSpPr txBox="1"/>
          <p:nvPr/>
        </p:nvSpPr>
        <p:spPr>
          <a:xfrm>
            <a:off x="1121668" y="6281200"/>
            <a:ext cx="2847467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ja-JP" altLang="en-US" sz="1100" spc="114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游ゴシック"/>
              </a:rPr>
              <a:t>（レセ画面点検の画面ではありません）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1352" y="1871472"/>
            <a:ext cx="5619115" cy="3491865"/>
            <a:chOff x="911352" y="1871472"/>
            <a:chExt cx="5619115" cy="34918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1352" y="1871472"/>
              <a:ext cx="5618987" cy="347776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33999" y="2772155"/>
              <a:ext cx="1064260" cy="2590800"/>
            </a:xfrm>
            <a:custGeom>
              <a:avLst/>
              <a:gdLst/>
              <a:ahLst/>
              <a:cxnLst/>
              <a:rect l="l" t="t" r="r" b="b"/>
              <a:pathLst>
                <a:path w="1064260" h="2590800">
                  <a:moveTo>
                    <a:pt x="16764" y="2574036"/>
                  </a:moveTo>
                  <a:lnTo>
                    <a:pt x="0" y="2574036"/>
                  </a:lnTo>
                  <a:lnTo>
                    <a:pt x="0" y="2479548"/>
                  </a:lnTo>
                  <a:lnTo>
                    <a:pt x="32004" y="2479548"/>
                  </a:lnTo>
                  <a:lnTo>
                    <a:pt x="32004" y="2558796"/>
                  </a:lnTo>
                  <a:lnTo>
                    <a:pt x="16764" y="2558796"/>
                  </a:lnTo>
                  <a:lnTo>
                    <a:pt x="16764" y="2574036"/>
                  </a:lnTo>
                  <a:close/>
                </a:path>
                <a:path w="1064260" h="2590800">
                  <a:moveTo>
                    <a:pt x="85344" y="2590800"/>
                  </a:moveTo>
                  <a:lnTo>
                    <a:pt x="16764" y="2590800"/>
                  </a:lnTo>
                  <a:lnTo>
                    <a:pt x="16764" y="2558796"/>
                  </a:lnTo>
                  <a:lnTo>
                    <a:pt x="32004" y="2558796"/>
                  </a:lnTo>
                  <a:lnTo>
                    <a:pt x="32004" y="2574036"/>
                  </a:lnTo>
                  <a:lnTo>
                    <a:pt x="85344" y="2574036"/>
                  </a:lnTo>
                  <a:lnTo>
                    <a:pt x="85344" y="2590800"/>
                  </a:lnTo>
                  <a:close/>
                </a:path>
                <a:path w="1064260" h="2590800">
                  <a:moveTo>
                    <a:pt x="85344" y="2574036"/>
                  </a:moveTo>
                  <a:lnTo>
                    <a:pt x="32004" y="2574036"/>
                  </a:lnTo>
                  <a:lnTo>
                    <a:pt x="32004" y="2558796"/>
                  </a:lnTo>
                  <a:lnTo>
                    <a:pt x="85344" y="2558796"/>
                  </a:lnTo>
                  <a:lnTo>
                    <a:pt x="85344" y="2574036"/>
                  </a:lnTo>
                  <a:close/>
                </a:path>
                <a:path w="1064260" h="2590800">
                  <a:moveTo>
                    <a:pt x="32004" y="2447544"/>
                  </a:moveTo>
                  <a:lnTo>
                    <a:pt x="0" y="2447544"/>
                  </a:lnTo>
                  <a:lnTo>
                    <a:pt x="0" y="2351532"/>
                  </a:lnTo>
                  <a:lnTo>
                    <a:pt x="32004" y="2351532"/>
                  </a:lnTo>
                  <a:lnTo>
                    <a:pt x="32004" y="2447544"/>
                  </a:lnTo>
                  <a:close/>
                </a:path>
                <a:path w="1064260" h="2590800">
                  <a:moveTo>
                    <a:pt x="32004" y="2321052"/>
                  </a:moveTo>
                  <a:lnTo>
                    <a:pt x="0" y="2321052"/>
                  </a:lnTo>
                  <a:lnTo>
                    <a:pt x="0" y="2225040"/>
                  </a:lnTo>
                  <a:lnTo>
                    <a:pt x="32004" y="2225040"/>
                  </a:lnTo>
                  <a:lnTo>
                    <a:pt x="32004" y="2321052"/>
                  </a:lnTo>
                  <a:close/>
                </a:path>
                <a:path w="1064260" h="2590800">
                  <a:moveTo>
                    <a:pt x="32004" y="2193036"/>
                  </a:moveTo>
                  <a:lnTo>
                    <a:pt x="0" y="2193036"/>
                  </a:lnTo>
                  <a:lnTo>
                    <a:pt x="0" y="2098548"/>
                  </a:lnTo>
                  <a:lnTo>
                    <a:pt x="32004" y="2098548"/>
                  </a:lnTo>
                  <a:lnTo>
                    <a:pt x="32004" y="2193036"/>
                  </a:lnTo>
                  <a:close/>
                </a:path>
                <a:path w="1064260" h="2590800">
                  <a:moveTo>
                    <a:pt x="32004" y="2066544"/>
                  </a:moveTo>
                  <a:lnTo>
                    <a:pt x="0" y="2066544"/>
                  </a:lnTo>
                  <a:lnTo>
                    <a:pt x="0" y="1970532"/>
                  </a:lnTo>
                  <a:lnTo>
                    <a:pt x="32004" y="1970532"/>
                  </a:lnTo>
                  <a:lnTo>
                    <a:pt x="32004" y="2066544"/>
                  </a:lnTo>
                  <a:close/>
                </a:path>
                <a:path w="1064260" h="2590800">
                  <a:moveTo>
                    <a:pt x="32004" y="1940052"/>
                  </a:moveTo>
                  <a:lnTo>
                    <a:pt x="0" y="1940052"/>
                  </a:lnTo>
                  <a:lnTo>
                    <a:pt x="0" y="1844040"/>
                  </a:lnTo>
                  <a:lnTo>
                    <a:pt x="32004" y="1844040"/>
                  </a:lnTo>
                  <a:lnTo>
                    <a:pt x="32004" y="1940052"/>
                  </a:lnTo>
                  <a:close/>
                </a:path>
                <a:path w="1064260" h="2590800">
                  <a:moveTo>
                    <a:pt x="32004" y="1812036"/>
                  </a:moveTo>
                  <a:lnTo>
                    <a:pt x="0" y="1812036"/>
                  </a:lnTo>
                  <a:lnTo>
                    <a:pt x="0" y="1717548"/>
                  </a:lnTo>
                  <a:lnTo>
                    <a:pt x="32004" y="1717548"/>
                  </a:lnTo>
                  <a:lnTo>
                    <a:pt x="32004" y="1812036"/>
                  </a:lnTo>
                  <a:close/>
                </a:path>
                <a:path w="1064260" h="2590800">
                  <a:moveTo>
                    <a:pt x="32004" y="1685544"/>
                  </a:moveTo>
                  <a:lnTo>
                    <a:pt x="0" y="1685544"/>
                  </a:lnTo>
                  <a:lnTo>
                    <a:pt x="0" y="1589532"/>
                  </a:lnTo>
                  <a:lnTo>
                    <a:pt x="32004" y="1589532"/>
                  </a:lnTo>
                  <a:lnTo>
                    <a:pt x="32004" y="1685544"/>
                  </a:lnTo>
                  <a:close/>
                </a:path>
                <a:path w="1064260" h="2590800">
                  <a:moveTo>
                    <a:pt x="32004" y="1559052"/>
                  </a:moveTo>
                  <a:lnTo>
                    <a:pt x="0" y="1559052"/>
                  </a:lnTo>
                  <a:lnTo>
                    <a:pt x="0" y="1463040"/>
                  </a:lnTo>
                  <a:lnTo>
                    <a:pt x="32004" y="1463040"/>
                  </a:lnTo>
                  <a:lnTo>
                    <a:pt x="32004" y="1559052"/>
                  </a:lnTo>
                  <a:close/>
                </a:path>
                <a:path w="1064260" h="2590800">
                  <a:moveTo>
                    <a:pt x="32004" y="1431036"/>
                  </a:moveTo>
                  <a:lnTo>
                    <a:pt x="0" y="1431036"/>
                  </a:lnTo>
                  <a:lnTo>
                    <a:pt x="0" y="1336548"/>
                  </a:lnTo>
                  <a:lnTo>
                    <a:pt x="32004" y="1336548"/>
                  </a:lnTo>
                  <a:lnTo>
                    <a:pt x="32004" y="1431036"/>
                  </a:lnTo>
                  <a:close/>
                </a:path>
                <a:path w="1064260" h="2590800">
                  <a:moveTo>
                    <a:pt x="32004" y="1304544"/>
                  </a:moveTo>
                  <a:lnTo>
                    <a:pt x="0" y="1304544"/>
                  </a:lnTo>
                  <a:lnTo>
                    <a:pt x="0" y="1208532"/>
                  </a:lnTo>
                  <a:lnTo>
                    <a:pt x="32004" y="1208532"/>
                  </a:lnTo>
                  <a:lnTo>
                    <a:pt x="32004" y="1304544"/>
                  </a:lnTo>
                  <a:close/>
                </a:path>
                <a:path w="1064260" h="2590800">
                  <a:moveTo>
                    <a:pt x="32004" y="1178052"/>
                  </a:moveTo>
                  <a:lnTo>
                    <a:pt x="0" y="1178052"/>
                  </a:lnTo>
                  <a:lnTo>
                    <a:pt x="0" y="1082040"/>
                  </a:lnTo>
                  <a:lnTo>
                    <a:pt x="32004" y="1082040"/>
                  </a:lnTo>
                  <a:lnTo>
                    <a:pt x="32004" y="1178052"/>
                  </a:lnTo>
                  <a:close/>
                </a:path>
                <a:path w="1064260" h="2590800">
                  <a:moveTo>
                    <a:pt x="32004" y="1050036"/>
                  </a:moveTo>
                  <a:lnTo>
                    <a:pt x="0" y="1050036"/>
                  </a:lnTo>
                  <a:lnTo>
                    <a:pt x="0" y="955548"/>
                  </a:lnTo>
                  <a:lnTo>
                    <a:pt x="32004" y="955548"/>
                  </a:lnTo>
                  <a:lnTo>
                    <a:pt x="32004" y="1050036"/>
                  </a:lnTo>
                  <a:close/>
                </a:path>
                <a:path w="1064260" h="2590800">
                  <a:moveTo>
                    <a:pt x="32004" y="923544"/>
                  </a:moveTo>
                  <a:lnTo>
                    <a:pt x="0" y="923544"/>
                  </a:lnTo>
                  <a:lnTo>
                    <a:pt x="0" y="827532"/>
                  </a:lnTo>
                  <a:lnTo>
                    <a:pt x="32004" y="827532"/>
                  </a:lnTo>
                  <a:lnTo>
                    <a:pt x="32004" y="923544"/>
                  </a:lnTo>
                  <a:close/>
                </a:path>
                <a:path w="1064260" h="2590800">
                  <a:moveTo>
                    <a:pt x="32004" y="797052"/>
                  </a:moveTo>
                  <a:lnTo>
                    <a:pt x="0" y="797052"/>
                  </a:lnTo>
                  <a:lnTo>
                    <a:pt x="0" y="701040"/>
                  </a:lnTo>
                  <a:lnTo>
                    <a:pt x="32004" y="701040"/>
                  </a:lnTo>
                  <a:lnTo>
                    <a:pt x="32004" y="797052"/>
                  </a:lnTo>
                  <a:close/>
                </a:path>
                <a:path w="1064260" h="2590800">
                  <a:moveTo>
                    <a:pt x="32004" y="669036"/>
                  </a:moveTo>
                  <a:lnTo>
                    <a:pt x="0" y="669036"/>
                  </a:lnTo>
                  <a:lnTo>
                    <a:pt x="0" y="574548"/>
                  </a:lnTo>
                  <a:lnTo>
                    <a:pt x="32004" y="574548"/>
                  </a:lnTo>
                  <a:lnTo>
                    <a:pt x="32004" y="669036"/>
                  </a:lnTo>
                  <a:close/>
                </a:path>
                <a:path w="1064260" h="2590800">
                  <a:moveTo>
                    <a:pt x="32004" y="542544"/>
                  </a:moveTo>
                  <a:lnTo>
                    <a:pt x="0" y="542544"/>
                  </a:lnTo>
                  <a:lnTo>
                    <a:pt x="0" y="446532"/>
                  </a:lnTo>
                  <a:lnTo>
                    <a:pt x="32004" y="446532"/>
                  </a:lnTo>
                  <a:lnTo>
                    <a:pt x="32004" y="542544"/>
                  </a:lnTo>
                  <a:close/>
                </a:path>
                <a:path w="1064260" h="2590800">
                  <a:moveTo>
                    <a:pt x="32004" y="416052"/>
                  </a:moveTo>
                  <a:lnTo>
                    <a:pt x="0" y="416052"/>
                  </a:lnTo>
                  <a:lnTo>
                    <a:pt x="0" y="320040"/>
                  </a:lnTo>
                  <a:lnTo>
                    <a:pt x="32004" y="320040"/>
                  </a:lnTo>
                  <a:lnTo>
                    <a:pt x="32004" y="416052"/>
                  </a:lnTo>
                  <a:close/>
                </a:path>
                <a:path w="1064260" h="2590800">
                  <a:moveTo>
                    <a:pt x="32004" y="288036"/>
                  </a:moveTo>
                  <a:lnTo>
                    <a:pt x="0" y="288036"/>
                  </a:lnTo>
                  <a:lnTo>
                    <a:pt x="0" y="193548"/>
                  </a:lnTo>
                  <a:lnTo>
                    <a:pt x="32004" y="193548"/>
                  </a:lnTo>
                  <a:lnTo>
                    <a:pt x="32004" y="288036"/>
                  </a:lnTo>
                  <a:close/>
                </a:path>
                <a:path w="1064260" h="2590800">
                  <a:moveTo>
                    <a:pt x="32004" y="161544"/>
                  </a:moveTo>
                  <a:lnTo>
                    <a:pt x="0" y="161544"/>
                  </a:lnTo>
                  <a:lnTo>
                    <a:pt x="0" y="65532"/>
                  </a:lnTo>
                  <a:lnTo>
                    <a:pt x="32004" y="65532"/>
                  </a:lnTo>
                  <a:lnTo>
                    <a:pt x="32004" y="161544"/>
                  </a:lnTo>
                  <a:close/>
                </a:path>
                <a:path w="1064260" h="2590800">
                  <a:moveTo>
                    <a:pt x="32004" y="35052"/>
                  </a:moveTo>
                  <a:lnTo>
                    <a:pt x="0" y="35052"/>
                  </a:lnTo>
                  <a:lnTo>
                    <a:pt x="0" y="0"/>
                  </a:lnTo>
                  <a:lnTo>
                    <a:pt x="92964" y="0"/>
                  </a:lnTo>
                  <a:lnTo>
                    <a:pt x="92964" y="15240"/>
                  </a:lnTo>
                  <a:lnTo>
                    <a:pt x="32004" y="15240"/>
                  </a:lnTo>
                  <a:lnTo>
                    <a:pt x="16764" y="30480"/>
                  </a:lnTo>
                  <a:lnTo>
                    <a:pt x="32004" y="30480"/>
                  </a:lnTo>
                  <a:lnTo>
                    <a:pt x="32004" y="35052"/>
                  </a:lnTo>
                  <a:close/>
                </a:path>
                <a:path w="1064260" h="2590800">
                  <a:moveTo>
                    <a:pt x="32004" y="30480"/>
                  </a:moveTo>
                  <a:lnTo>
                    <a:pt x="16764" y="30480"/>
                  </a:lnTo>
                  <a:lnTo>
                    <a:pt x="32004" y="15240"/>
                  </a:lnTo>
                  <a:lnTo>
                    <a:pt x="32004" y="30480"/>
                  </a:lnTo>
                  <a:close/>
                </a:path>
                <a:path w="1064260" h="2590800">
                  <a:moveTo>
                    <a:pt x="92964" y="30480"/>
                  </a:moveTo>
                  <a:lnTo>
                    <a:pt x="32004" y="30480"/>
                  </a:lnTo>
                  <a:lnTo>
                    <a:pt x="32004" y="15240"/>
                  </a:lnTo>
                  <a:lnTo>
                    <a:pt x="92964" y="15240"/>
                  </a:lnTo>
                  <a:lnTo>
                    <a:pt x="92964" y="30480"/>
                  </a:lnTo>
                  <a:close/>
                </a:path>
                <a:path w="1064260" h="2590800">
                  <a:moveTo>
                    <a:pt x="219456" y="30480"/>
                  </a:moveTo>
                  <a:lnTo>
                    <a:pt x="123444" y="30480"/>
                  </a:lnTo>
                  <a:lnTo>
                    <a:pt x="123444" y="0"/>
                  </a:lnTo>
                  <a:lnTo>
                    <a:pt x="219456" y="0"/>
                  </a:lnTo>
                  <a:lnTo>
                    <a:pt x="219456" y="30480"/>
                  </a:lnTo>
                  <a:close/>
                </a:path>
                <a:path w="1064260" h="2590800">
                  <a:moveTo>
                    <a:pt x="345948" y="30480"/>
                  </a:moveTo>
                  <a:lnTo>
                    <a:pt x="251460" y="30480"/>
                  </a:lnTo>
                  <a:lnTo>
                    <a:pt x="251460" y="0"/>
                  </a:lnTo>
                  <a:lnTo>
                    <a:pt x="345948" y="0"/>
                  </a:lnTo>
                  <a:lnTo>
                    <a:pt x="345948" y="30480"/>
                  </a:lnTo>
                  <a:close/>
                </a:path>
                <a:path w="1064260" h="2590800">
                  <a:moveTo>
                    <a:pt x="473964" y="30480"/>
                  </a:moveTo>
                  <a:lnTo>
                    <a:pt x="377952" y="30480"/>
                  </a:lnTo>
                  <a:lnTo>
                    <a:pt x="377952" y="0"/>
                  </a:lnTo>
                  <a:lnTo>
                    <a:pt x="473964" y="0"/>
                  </a:lnTo>
                  <a:lnTo>
                    <a:pt x="473964" y="30480"/>
                  </a:lnTo>
                  <a:close/>
                </a:path>
                <a:path w="1064260" h="2590800">
                  <a:moveTo>
                    <a:pt x="600456" y="30480"/>
                  </a:moveTo>
                  <a:lnTo>
                    <a:pt x="504444" y="30480"/>
                  </a:lnTo>
                  <a:lnTo>
                    <a:pt x="504444" y="0"/>
                  </a:lnTo>
                  <a:lnTo>
                    <a:pt x="600456" y="0"/>
                  </a:lnTo>
                  <a:lnTo>
                    <a:pt x="600456" y="30480"/>
                  </a:lnTo>
                  <a:close/>
                </a:path>
                <a:path w="1064260" h="2590800">
                  <a:moveTo>
                    <a:pt x="726948" y="30480"/>
                  </a:moveTo>
                  <a:lnTo>
                    <a:pt x="632460" y="30480"/>
                  </a:lnTo>
                  <a:lnTo>
                    <a:pt x="632460" y="0"/>
                  </a:lnTo>
                  <a:lnTo>
                    <a:pt x="726948" y="0"/>
                  </a:lnTo>
                  <a:lnTo>
                    <a:pt x="726948" y="30480"/>
                  </a:lnTo>
                  <a:close/>
                </a:path>
                <a:path w="1064260" h="2590800">
                  <a:moveTo>
                    <a:pt x="854964" y="30480"/>
                  </a:moveTo>
                  <a:lnTo>
                    <a:pt x="758952" y="30480"/>
                  </a:lnTo>
                  <a:lnTo>
                    <a:pt x="758952" y="0"/>
                  </a:lnTo>
                  <a:lnTo>
                    <a:pt x="854964" y="0"/>
                  </a:lnTo>
                  <a:lnTo>
                    <a:pt x="854964" y="30480"/>
                  </a:lnTo>
                  <a:close/>
                </a:path>
                <a:path w="1064260" h="2590800">
                  <a:moveTo>
                    <a:pt x="981456" y="30480"/>
                  </a:moveTo>
                  <a:lnTo>
                    <a:pt x="885444" y="30480"/>
                  </a:lnTo>
                  <a:lnTo>
                    <a:pt x="885444" y="0"/>
                  </a:lnTo>
                  <a:lnTo>
                    <a:pt x="981456" y="0"/>
                  </a:lnTo>
                  <a:lnTo>
                    <a:pt x="981456" y="30480"/>
                  </a:lnTo>
                  <a:close/>
                </a:path>
                <a:path w="1064260" h="2590800">
                  <a:moveTo>
                    <a:pt x="1031748" y="30480"/>
                  </a:moveTo>
                  <a:lnTo>
                    <a:pt x="1013460" y="30480"/>
                  </a:lnTo>
                  <a:lnTo>
                    <a:pt x="1013460" y="0"/>
                  </a:lnTo>
                  <a:lnTo>
                    <a:pt x="1063752" y="0"/>
                  </a:lnTo>
                  <a:lnTo>
                    <a:pt x="1063752" y="15240"/>
                  </a:lnTo>
                  <a:lnTo>
                    <a:pt x="1031748" y="15240"/>
                  </a:lnTo>
                  <a:lnTo>
                    <a:pt x="1031748" y="30480"/>
                  </a:lnTo>
                  <a:close/>
                </a:path>
                <a:path w="1064260" h="2590800">
                  <a:moveTo>
                    <a:pt x="1063752" y="76200"/>
                  </a:moveTo>
                  <a:lnTo>
                    <a:pt x="1031748" y="76200"/>
                  </a:lnTo>
                  <a:lnTo>
                    <a:pt x="1031748" y="15240"/>
                  </a:lnTo>
                  <a:lnTo>
                    <a:pt x="1046988" y="30480"/>
                  </a:lnTo>
                  <a:lnTo>
                    <a:pt x="1063752" y="30480"/>
                  </a:lnTo>
                  <a:lnTo>
                    <a:pt x="1063752" y="76200"/>
                  </a:lnTo>
                  <a:close/>
                </a:path>
                <a:path w="1064260" h="2590800">
                  <a:moveTo>
                    <a:pt x="1063752" y="30480"/>
                  </a:moveTo>
                  <a:lnTo>
                    <a:pt x="1046988" y="30480"/>
                  </a:lnTo>
                  <a:lnTo>
                    <a:pt x="1031748" y="15240"/>
                  </a:lnTo>
                  <a:lnTo>
                    <a:pt x="1063752" y="15240"/>
                  </a:lnTo>
                  <a:lnTo>
                    <a:pt x="1063752" y="30480"/>
                  </a:lnTo>
                  <a:close/>
                </a:path>
                <a:path w="1064260" h="2590800">
                  <a:moveTo>
                    <a:pt x="1063752" y="202692"/>
                  </a:moveTo>
                  <a:lnTo>
                    <a:pt x="1031748" y="202692"/>
                  </a:lnTo>
                  <a:lnTo>
                    <a:pt x="1031748" y="108204"/>
                  </a:lnTo>
                  <a:lnTo>
                    <a:pt x="1063752" y="108204"/>
                  </a:lnTo>
                  <a:lnTo>
                    <a:pt x="1063752" y="202692"/>
                  </a:lnTo>
                  <a:close/>
                </a:path>
                <a:path w="1064260" h="2590800">
                  <a:moveTo>
                    <a:pt x="1063752" y="330708"/>
                  </a:moveTo>
                  <a:lnTo>
                    <a:pt x="1031748" y="330708"/>
                  </a:lnTo>
                  <a:lnTo>
                    <a:pt x="1031748" y="234696"/>
                  </a:lnTo>
                  <a:lnTo>
                    <a:pt x="1063752" y="234696"/>
                  </a:lnTo>
                  <a:lnTo>
                    <a:pt x="1063752" y="330708"/>
                  </a:lnTo>
                  <a:close/>
                </a:path>
                <a:path w="1064260" h="2590800">
                  <a:moveTo>
                    <a:pt x="1063752" y="457200"/>
                  </a:moveTo>
                  <a:lnTo>
                    <a:pt x="1031748" y="457200"/>
                  </a:lnTo>
                  <a:lnTo>
                    <a:pt x="1031748" y="362712"/>
                  </a:lnTo>
                  <a:lnTo>
                    <a:pt x="1063752" y="362712"/>
                  </a:lnTo>
                  <a:lnTo>
                    <a:pt x="1063752" y="457200"/>
                  </a:lnTo>
                  <a:close/>
                </a:path>
                <a:path w="1064260" h="2590800">
                  <a:moveTo>
                    <a:pt x="1063752" y="583692"/>
                  </a:moveTo>
                  <a:lnTo>
                    <a:pt x="1031748" y="583692"/>
                  </a:lnTo>
                  <a:lnTo>
                    <a:pt x="1031748" y="489204"/>
                  </a:lnTo>
                  <a:lnTo>
                    <a:pt x="1063752" y="489204"/>
                  </a:lnTo>
                  <a:lnTo>
                    <a:pt x="1063752" y="583692"/>
                  </a:lnTo>
                  <a:close/>
                </a:path>
                <a:path w="1064260" h="2590800">
                  <a:moveTo>
                    <a:pt x="1063752" y="711708"/>
                  </a:moveTo>
                  <a:lnTo>
                    <a:pt x="1031748" y="711708"/>
                  </a:lnTo>
                  <a:lnTo>
                    <a:pt x="1031748" y="615696"/>
                  </a:lnTo>
                  <a:lnTo>
                    <a:pt x="1063752" y="615696"/>
                  </a:lnTo>
                  <a:lnTo>
                    <a:pt x="1063752" y="711708"/>
                  </a:lnTo>
                  <a:close/>
                </a:path>
                <a:path w="1064260" h="2590800">
                  <a:moveTo>
                    <a:pt x="1063752" y="838200"/>
                  </a:moveTo>
                  <a:lnTo>
                    <a:pt x="1031748" y="838200"/>
                  </a:lnTo>
                  <a:lnTo>
                    <a:pt x="1031748" y="743712"/>
                  </a:lnTo>
                  <a:lnTo>
                    <a:pt x="1063752" y="743712"/>
                  </a:lnTo>
                  <a:lnTo>
                    <a:pt x="1063752" y="838200"/>
                  </a:lnTo>
                  <a:close/>
                </a:path>
                <a:path w="1064260" h="2590800">
                  <a:moveTo>
                    <a:pt x="1063752" y="964692"/>
                  </a:moveTo>
                  <a:lnTo>
                    <a:pt x="1031748" y="964692"/>
                  </a:lnTo>
                  <a:lnTo>
                    <a:pt x="1031748" y="870204"/>
                  </a:lnTo>
                  <a:lnTo>
                    <a:pt x="1063752" y="870204"/>
                  </a:lnTo>
                  <a:lnTo>
                    <a:pt x="1063752" y="964692"/>
                  </a:lnTo>
                  <a:close/>
                </a:path>
                <a:path w="1064260" h="2590800">
                  <a:moveTo>
                    <a:pt x="1063752" y="1092708"/>
                  </a:moveTo>
                  <a:lnTo>
                    <a:pt x="1031748" y="1092708"/>
                  </a:lnTo>
                  <a:lnTo>
                    <a:pt x="1031748" y="996696"/>
                  </a:lnTo>
                  <a:lnTo>
                    <a:pt x="1063752" y="996696"/>
                  </a:lnTo>
                  <a:lnTo>
                    <a:pt x="1063752" y="1092708"/>
                  </a:lnTo>
                  <a:close/>
                </a:path>
                <a:path w="1064260" h="2590800">
                  <a:moveTo>
                    <a:pt x="1063752" y="1219200"/>
                  </a:moveTo>
                  <a:lnTo>
                    <a:pt x="1031748" y="1219200"/>
                  </a:lnTo>
                  <a:lnTo>
                    <a:pt x="1031748" y="1124712"/>
                  </a:lnTo>
                  <a:lnTo>
                    <a:pt x="1063752" y="1124712"/>
                  </a:lnTo>
                  <a:lnTo>
                    <a:pt x="1063752" y="1219200"/>
                  </a:lnTo>
                  <a:close/>
                </a:path>
                <a:path w="1064260" h="2590800">
                  <a:moveTo>
                    <a:pt x="1063752" y="1345692"/>
                  </a:moveTo>
                  <a:lnTo>
                    <a:pt x="1031748" y="1345692"/>
                  </a:lnTo>
                  <a:lnTo>
                    <a:pt x="1031748" y="1251204"/>
                  </a:lnTo>
                  <a:lnTo>
                    <a:pt x="1063752" y="1251204"/>
                  </a:lnTo>
                  <a:lnTo>
                    <a:pt x="1063752" y="1345692"/>
                  </a:lnTo>
                  <a:close/>
                </a:path>
                <a:path w="1064260" h="2590800">
                  <a:moveTo>
                    <a:pt x="1063752" y="1473708"/>
                  </a:moveTo>
                  <a:lnTo>
                    <a:pt x="1031748" y="1473708"/>
                  </a:lnTo>
                  <a:lnTo>
                    <a:pt x="1031748" y="1377696"/>
                  </a:lnTo>
                  <a:lnTo>
                    <a:pt x="1063752" y="1377696"/>
                  </a:lnTo>
                  <a:lnTo>
                    <a:pt x="1063752" y="1473708"/>
                  </a:lnTo>
                  <a:close/>
                </a:path>
                <a:path w="1064260" h="2590800">
                  <a:moveTo>
                    <a:pt x="1063752" y="1600200"/>
                  </a:moveTo>
                  <a:lnTo>
                    <a:pt x="1031748" y="1600200"/>
                  </a:lnTo>
                  <a:lnTo>
                    <a:pt x="1031748" y="1505712"/>
                  </a:lnTo>
                  <a:lnTo>
                    <a:pt x="1063752" y="1505712"/>
                  </a:lnTo>
                  <a:lnTo>
                    <a:pt x="1063752" y="1600200"/>
                  </a:lnTo>
                  <a:close/>
                </a:path>
                <a:path w="1064260" h="2590800">
                  <a:moveTo>
                    <a:pt x="1063752" y="1726692"/>
                  </a:moveTo>
                  <a:lnTo>
                    <a:pt x="1031748" y="1726692"/>
                  </a:lnTo>
                  <a:lnTo>
                    <a:pt x="1031748" y="1632204"/>
                  </a:lnTo>
                  <a:lnTo>
                    <a:pt x="1063752" y="1632204"/>
                  </a:lnTo>
                  <a:lnTo>
                    <a:pt x="1063752" y="1726692"/>
                  </a:lnTo>
                  <a:close/>
                </a:path>
                <a:path w="1064260" h="2590800">
                  <a:moveTo>
                    <a:pt x="1063752" y="1854708"/>
                  </a:moveTo>
                  <a:lnTo>
                    <a:pt x="1031748" y="1854708"/>
                  </a:lnTo>
                  <a:lnTo>
                    <a:pt x="1031748" y="1758696"/>
                  </a:lnTo>
                  <a:lnTo>
                    <a:pt x="1063752" y="1758696"/>
                  </a:lnTo>
                  <a:lnTo>
                    <a:pt x="1063752" y="1854708"/>
                  </a:lnTo>
                  <a:close/>
                </a:path>
                <a:path w="1064260" h="2590800">
                  <a:moveTo>
                    <a:pt x="1063752" y="1981200"/>
                  </a:moveTo>
                  <a:lnTo>
                    <a:pt x="1031748" y="1981200"/>
                  </a:lnTo>
                  <a:lnTo>
                    <a:pt x="1031748" y="1886712"/>
                  </a:lnTo>
                  <a:lnTo>
                    <a:pt x="1063752" y="1886712"/>
                  </a:lnTo>
                  <a:lnTo>
                    <a:pt x="1063752" y="1981200"/>
                  </a:lnTo>
                  <a:close/>
                </a:path>
                <a:path w="1064260" h="2590800">
                  <a:moveTo>
                    <a:pt x="1063752" y="2107692"/>
                  </a:moveTo>
                  <a:lnTo>
                    <a:pt x="1031748" y="2107692"/>
                  </a:lnTo>
                  <a:lnTo>
                    <a:pt x="1031748" y="2013204"/>
                  </a:lnTo>
                  <a:lnTo>
                    <a:pt x="1063752" y="2013204"/>
                  </a:lnTo>
                  <a:lnTo>
                    <a:pt x="1063752" y="2107692"/>
                  </a:lnTo>
                  <a:close/>
                </a:path>
                <a:path w="1064260" h="2590800">
                  <a:moveTo>
                    <a:pt x="1063752" y="2235708"/>
                  </a:moveTo>
                  <a:lnTo>
                    <a:pt x="1031748" y="2235708"/>
                  </a:lnTo>
                  <a:lnTo>
                    <a:pt x="1031748" y="2139696"/>
                  </a:lnTo>
                  <a:lnTo>
                    <a:pt x="1063752" y="2139696"/>
                  </a:lnTo>
                  <a:lnTo>
                    <a:pt x="1063752" y="2235708"/>
                  </a:lnTo>
                  <a:close/>
                </a:path>
                <a:path w="1064260" h="2590800">
                  <a:moveTo>
                    <a:pt x="1063752" y="2362200"/>
                  </a:moveTo>
                  <a:lnTo>
                    <a:pt x="1031748" y="2362200"/>
                  </a:lnTo>
                  <a:lnTo>
                    <a:pt x="1031748" y="2267712"/>
                  </a:lnTo>
                  <a:lnTo>
                    <a:pt x="1063752" y="2267712"/>
                  </a:lnTo>
                  <a:lnTo>
                    <a:pt x="1063752" y="2362200"/>
                  </a:lnTo>
                  <a:close/>
                </a:path>
                <a:path w="1064260" h="2590800">
                  <a:moveTo>
                    <a:pt x="1063752" y="2488692"/>
                  </a:moveTo>
                  <a:lnTo>
                    <a:pt x="1031748" y="2488692"/>
                  </a:lnTo>
                  <a:lnTo>
                    <a:pt x="1031748" y="2394204"/>
                  </a:lnTo>
                  <a:lnTo>
                    <a:pt x="1063752" y="2394204"/>
                  </a:lnTo>
                  <a:lnTo>
                    <a:pt x="1063752" y="2488692"/>
                  </a:lnTo>
                  <a:close/>
                </a:path>
                <a:path w="1064260" h="2590800">
                  <a:moveTo>
                    <a:pt x="1031748" y="2574036"/>
                  </a:moveTo>
                  <a:lnTo>
                    <a:pt x="1031748" y="2520696"/>
                  </a:lnTo>
                  <a:lnTo>
                    <a:pt x="1063752" y="2520696"/>
                  </a:lnTo>
                  <a:lnTo>
                    <a:pt x="1063752" y="2558796"/>
                  </a:lnTo>
                  <a:lnTo>
                    <a:pt x="1046988" y="2558796"/>
                  </a:lnTo>
                  <a:lnTo>
                    <a:pt x="1031748" y="2574036"/>
                  </a:lnTo>
                  <a:close/>
                </a:path>
                <a:path w="1064260" h="2590800">
                  <a:moveTo>
                    <a:pt x="1063752" y="2590800"/>
                  </a:moveTo>
                  <a:lnTo>
                    <a:pt x="1005840" y="2590800"/>
                  </a:lnTo>
                  <a:lnTo>
                    <a:pt x="1005840" y="2558796"/>
                  </a:lnTo>
                  <a:lnTo>
                    <a:pt x="1031748" y="2558796"/>
                  </a:lnTo>
                  <a:lnTo>
                    <a:pt x="1031748" y="2574036"/>
                  </a:lnTo>
                  <a:lnTo>
                    <a:pt x="1063752" y="2574036"/>
                  </a:lnTo>
                  <a:lnTo>
                    <a:pt x="1063752" y="2590800"/>
                  </a:lnTo>
                  <a:close/>
                </a:path>
                <a:path w="1064260" h="2590800">
                  <a:moveTo>
                    <a:pt x="1063752" y="2574036"/>
                  </a:moveTo>
                  <a:lnTo>
                    <a:pt x="1031748" y="2574036"/>
                  </a:lnTo>
                  <a:lnTo>
                    <a:pt x="1046988" y="2558796"/>
                  </a:lnTo>
                  <a:lnTo>
                    <a:pt x="1063752" y="2558796"/>
                  </a:lnTo>
                  <a:lnTo>
                    <a:pt x="1063752" y="2574036"/>
                  </a:lnTo>
                  <a:close/>
                </a:path>
                <a:path w="1064260" h="2590800">
                  <a:moveTo>
                    <a:pt x="973836" y="2590800"/>
                  </a:moveTo>
                  <a:lnTo>
                    <a:pt x="877824" y="2590800"/>
                  </a:lnTo>
                  <a:lnTo>
                    <a:pt x="877824" y="2558796"/>
                  </a:lnTo>
                  <a:lnTo>
                    <a:pt x="973836" y="2558796"/>
                  </a:lnTo>
                  <a:lnTo>
                    <a:pt x="973836" y="2590800"/>
                  </a:lnTo>
                  <a:close/>
                </a:path>
                <a:path w="1064260" h="2590800">
                  <a:moveTo>
                    <a:pt x="847344" y="2590800"/>
                  </a:moveTo>
                  <a:lnTo>
                    <a:pt x="751332" y="2590800"/>
                  </a:lnTo>
                  <a:lnTo>
                    <a:pt x="751332" y="2558796"/>
                  </a:lnTo>
                  <a:lnTo>
                    <a:pt x="847344" y="2558796"/>
                  </a:lnTo>
                  <a:lnTo>
                    <a:pt x="847344" y="2590800"/>
                  </a:lnTo>
                  <a:close/>
                </a:path>
                <a:path w="1064260" h="2590800">
                  <a:moveTo>
                    <a:pt x="719328" y="2590800"/>
                  </a:moveTo>
                  <a:lnTo>
                    <a:pt x="624840" y="2590800"/>
                  </a:lnTo>
                  <a:lnTo>
                    <a:pt x="624840" y="2558796"/>
                  </a:lnTo>
                  <a:lnTo>
                    <a:pt x="719328" y="2558796"/>
                  </a:lnTo>
                  <a:lnTo>
                    <a:pt x="719328" y="2590800"/>
                  </a:lnTo>
                  <a:close/>
                </a:path>
                <a:path w="1064260" h="2590800">
                  <a:moveTo>
                    <a:pt x="592836" y="2590800"/>
                  </a:moveTo>
                  <a:lnTo>
                    <a:pt x="496824" y="2590800"/>
                  </a:lnTo>
                  <a:lnTo>
                    <a:pt x="496824" y="2558796"/>
                  </a:lnTo>
                  <a:lnTo>
                    <a:pt x="592836" y="2558796"/>
                  </a:lnTo>
                  <a:lnTo>
                    <a:pt x="592836" y="2590800"/>
                  </a:lnTo>
                  <a:close/>
                </a:path>
                <a:path w="1064260" h="2590800">
                  <a:moveTo>
                    <a:pt x="466344" y="2590800"/>
                  </a:moveTo>
                  <a:lnTo>
                    <a:pt x="370332" y="2590800"/>
                  </a:lnTo>
                  <a:lnTo>
                    <a:pt x="370332" y="2558796"/>
                  </a:lnTo>
                  <a:lnTo>
                    <a:pt x="466344" y="2558796"/>
                  </a:lnTo>
                  <a:lnTo>
                    <a:pt x="466344" y="2590800"/>
                  </a:lnTo>
                  <a:close/>
                </a:path>
                <a:path w="1064260" h="2590800">
                  <a:moveTo>
                    <a:pt x="338328" y="2590800"/>
                  </a:moveTo>
                  <a:lnTo>
                    <a:pt x="243840" y="2590800"/>
                  </a:lnTo>
                  <a:lnTo>
                    <a:pt x="243840" y="2558796"/>
                  </a:lnTo>
                  <a:lnTo>
                    <a:pt x="338328" y="2558796"/>
                  </a:lnTo>
                  <a:lnTo>
                    <a:pt x="338328" y="2590800"/>
                  </a:lnTo>
                  <a:close/>
                </a:path>
                <a:path w="1064260" h="2590800">
                  <a:moveTo>
                    <a:pt x="211836" y="2590800"/>
                  </a:moveTo>
                  <a:lnTo>
                    <a:pt x="115824" y="2590800"/>
                  </a:lnTo>
                  <a:lnTo>
                    <a:pt x="115824" y="2558796"/>
                  </a:lnTo>
                  <a:lnTo>
                    <a:pt x="211836" y="2558796"/>
                  </a:lnTo>
                  <a:lnTo>
                    <a:pt x="211836" y="25908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81455" y="822960"/>
            <a:ext cx="5400040" cy="253365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333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游ゴシック"/>
                <a:cs typeface="游ゴシック"/>
              </a:rPr>
              <a:t>レセプト点検のチェックポイント(基本)</a:t>
            </a:r>
            <a:endParaRPr sz="1400">
              <a:latin typeface="游ゴシック"/>
              <a:cs typeface="游ゴシック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7071" y="1215466"/>
            <a:ext cx="54775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spc="-5" dirty="0">
                <a:latin typeface="游ゴシック"/>
                <a:cs typeface="游ゴシック"/>
              </a:rPr>
              <a:t>「レセプト点検のチェックポイント(基本)」のタブを選択し、チェックポイント</a:t>
            </a:r>
            <a:r>
              <a:rPr sz="1200" dirty="0">
                <a:latin typeface="游ゴシック"/>
                <a:cs typeface="游ゴシック"/>
              </a:rPr>
              <a:t>の全体の内容を確認することができます。（１４０件</a:t>
            </a:r>
            <a:r>
              <a:rPr sz="1200" spc="-50" dirty="0">
                <a:latin typeface="游ゴシック"/>
                <a:cs typeface="游ゴシック"/>
              </a:rPr>
              <a:t>）</a:t>
            </a:r>
            <a:endParaRPr sz="1200">
              <a:latin typeface="游ゴシック"/>
              <a:cs typeface="游ゴシック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45803" y="2908300"/>
            <a:ext cx="840652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 err="1">
                <a:solidFill>
                  <a:srgbClr val="FF0000"/>
                </a:solidFill>
                <a:latin typeface="游ゴシック"/>
                <a:cs typeface="游ゴシック"/>
              </a:rPr>
              <a:t>診療行為</a:t>
            </a:r>
            <a:r>
              <a:rPr sz="1200" b="1" dirty="0">
                <a:solidFill>
                  <a:srgbClr val="FF0000"/>
                </a:solidFill>
                <a:latin typeface="游ゴシック"/>
                <a:cs typeface="游ゴシック"/>
              </a:rPr>
              <a:t> </a:t>
            </a:r>
            <a:endParaRPr lang="en-US" sz="1200" b="1" dirty="0">
              <a:solidFill>
                <a:srgbClr val="FF0000"/>
              </a:solidFill>
              <a:latin typeface="游ゴシック"/>
              <a:cs typeface="游ゴシック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 err="1">
                <a:solidFill>
                  <a:srgbClr val="FF0000"/>
                </a:solidFill>
                <a:latin typeface="游ゴシック"/>
                <a:cs typeface="游ゴシック"/>
              </a:rPr>
              <a:t>グループ名</a:t>
            </a:r>
            <a:endParaRPr sz="1200" b="1" dirty="0">
              <a:latin typeface="游ゴシック"/>
              <a:cs typeface="游ゴシック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9364" y="5592207"/>
            <a:ext cx="5816600" cy="12900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spc="-10" dirty="0">
                <a:latin typeface="游ゴシック"/>
                <a:cs typeface="游ゴシック"/>
              </a:rPr>
              <a:t>右側の赤枠部分に「チェックポイント記載事項」に該当する「診療行為グループ名」が表示されます。</a:t>
            </a:r>
            <a:endParaRPr sz="1200" dirty="0">
              <a:latin typeface="游ゴシック"/>
              <a:cs typeface="游ゴシック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1200" dirty="0">
              <a:latin typeface="游ゴシック"/>
              <a:cs typeface="游ゴシック"/>
            </a:endParaRPr>
          </a:p>
          <a:p>
            <a:pPr marL="12700">
              <a:lnSpc>
                <a:spcPct val="100000"/>
              </a:lnSpc>
            </a:pPr>
            <a:endParaRPr lang="en-US" altLang="ja-JP" sz="1200" dirty="0">
              <a:latin typeface="游ゴシック"/>
              <a:cs typeface="游ゴシック"/>
            </a:endParaRPr>
          </a:p>
          <a:p>
            <a:pPr marL="12700">
              <a:lnSpc>
                <a:spcPct val="100000"/>
              </a:lnSpc>
            </a:pPr>
            <a:r>
              <a:rPr lang="ja-JP" altLang="en-US" sz="1200" dirty="0">
                <a:latin typeface="游ゴシック"/>
                <a:cs typeface="游ゴシック"/>
              </a:rPr>
              <a:t>例えば</a:t>
            </a:r>
            <a:r>
              <a:rPr sz="1200" dirty="0">
                <a:latin typeface="游ゴシック"/>
                <a:cs typeface="游ゴシック"/>
              </a:rPr>
              <a:t>「34」行の「</a:t>
            </a:r>
            <a:r>
              <a:rPr sz="1200" spc="-10" dirty="0">
                <a:solidFill>
                  <a:srgbClr val="0000FF"/>
                </a:solidFill>
                <a:latin typeface="游ゴシック"/>
                <a:cs typeface="游ゴシック"/>
              </a:rPr>
              <a:t>特定疾患療養管理料（複数科受診)</a:t>
            </a:r>
            <a:r>
              <a:rPr sz="1200" spc="-5" dirty="0">
                <a:latin typeface="游ゴシック"/>
                <a:cs typeface="游ゴシック"/>
              </a:rPr>
              <a:t>」をクリックすると、</a:t>
            </a:r>
            <a:endParaRPr sz="1200" dirty="0">
              <a:latin typeface="游ゴシック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latin typeface="游ゴシック"/>
                <a:cs typeface="游ゴシック"/>
              </a:rPr>
              <a:t>「特定疾患療養管理料（</a:t>
            </a:r>
            <a:r>
              <a:rPr sz="1200" spc="-5" dirty="0">
                <a:latin typeface="游ゴシック"/>
                <a:cs typeface="游ゴシック"/>
              </a:rPr>
              <a:t>複数科受診)」の診療行為コード情報が表示されます。</a:t>
            </a:r>
            <a:endParaRPr sz="1200" dirty="0">
              <a:latin typeface="游ゴシック"/>
              <a:cs typeface="游ゴシック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9098" y="7175500"/>
            <a:ext cx="4718303" cy="29253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294</Words>
  <Application>Microsoft Office PowerPoint</Application>
  <PresentationFormat>ユーザー設定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HG教科書体</vt:lpstr>
      <vt:lpstr>UD デジタル 教科書体 N-B</vt:lpstr>
      <vt:lpstr>游ゴシック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guide_R06.Á§Ã¯ê¹È.pptx</dc:title>
  <cp:lastModifiedBy>英華 金</cp:lastModifiedBy>
  <cp:revision>14</cp:revision>
  <dcterms:created xsi:type="dcterms:W3CDTF">2024-09-13T11:07:35Z</dcterms:created>
  <dcterms:modified xsi:type="dcterms:W3CDTF">2024-09-13T11:55:26Z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2024-07-03T00:00:00Z</vt:filetime>
  </property>
  <property fmtid="{D5CDD505-2E9C-101B-9397-08002B2CF9AE}" pid="3" name="LastSaved">
    <vt:filetime>2024-09-13T00:00:00Z</vt:filetime>
  </property>
  <property fmtid="{D5CDD505-2E9C-101B-9397-08002B2CF9AE}" pid="4" name="Producer">
    <vt:lpwstr>Microsoft: Print To PDF</vt:lpwstr>
  </property>
</Properties>
</file>