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9675" cy="1069181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LX/4vInK6vbjpSIutkHWQUeGP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412" y="-39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ja-JP" altLang="en-US" sz="1200" dirty="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游ゴシック" panose="020B0400000000000000" pitchFamily="50" charset="-128"/>
        <a:ea typeface="游ゴシック" panose="020B0400000000000000" pitchFamily="50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4" name="Google Shape;1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9" name="Google Shape;1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entury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entury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entury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entury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entury"/>
              <a:buNone/>
              <a:defRPr sz="3637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080000" y="129499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禁忌病名のチェック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79676" y="1707076"/>
            <a:ext cx="5400000" cy="957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医薬品の「禁忌病名」を登録してチェックすることができます。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3"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　</a:t>
            </a: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注:都道府県によっては審査</a:t>
            </a:r>
            <a:r>
              <a:rPr lang="ja-JP" altLang="en-US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結果が異なる場合が</a:t>
            </a: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あります。</a:t>
            </a:r>
            <a:endParaRPr lang="en-US" altLang="ja-JP" sz="11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3">
              <a:lnSpc>
                <a:spcPct val="125000"/>
              </a:lnSpc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　医薬品「メトホルミン」を例に挙げて説明しますが、「慢性心不全」で　</a:t>
            </a:r>
            <a:endParaRPr lang="en-US" altLang="ja-JP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lvl="3">
              <a:lnSpc>
                <a:spcPct val="125000"/>
              </a:lnSpc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　</a:t>
            </a: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返戻や査定になる可能性があることをご理解ください。</a:t>
            </a:r>
            <a:endParaRPr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793452" y="648000"/>
            <a:ext cx="38924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「適応症修正」画面 (禁忌病名登録)</a:t>
            </a:r>
            <a:endParaRPr sz="18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06617" y="7414430"/>
            <a:ext cx="6336012" cy="170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メトホルミンの「禁忌病名登録」に「慢性心不全」があるため不合格判定となりました。</a:t>
            </a:r>
            <a:endParaRPr lang="en-US" altLang="ja-JP"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>
              <a:lnSpc>
                <a:spcPct val="125000"/>
              </a:lnSpc>
            </a:pP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「慢性心不全」に「メトホルミン」を投与すると、査定される都道府県があります。 </a:t>
            </a:r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当該対象医薬品は「ピンク色」で表示され、禁忌病名に該当する対象病名は「黄色」で</a:t>
            </a:r>
            <a:endParaRPr lang="en-US" altLang="ja-JP"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表示されます。禁忌病名点検により不合格となったメッセージは「病名」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の項目で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表示されます。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386F62B-BEB9-0922-41A2-7E39247B1423}"/>
              </a:ext>
            </a:extLst>
          </p:cNvPr>
          <p:cNvGrpSpPr/>
          <p:nvPr/>
        </p:nvGrpSpPr>
        <p:grpSpPr>
          <a:xfrm>
            <a:off x="1080000" y="2940861"/>
            <a:ext cx="5399676" cy="4268916"/>
            <a:chOff x="1080000" y="2940861"/>
            <a:chExt cx="5399676" cy="4268916"/>
          </a:xfrm>
        </p:grpSpPr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80000" y="2940861"/>
              <a:ext cx="5344952" cy="38775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</p:pic>
        <p:sp>
          <p:nvSpPr>
            <p:cNvPr id="94" name="Google Shape;94;p1"/>
            <p:cNvSpPr/>
            <p:nvPr/>
          </p:nvSpPr>
          <p:spPr>
            <a:xfrm>
              <a:off x="1134723" y="6071764"/>
              <a:ext cx="3065137" cy="212653"/>
            </a:xfrm>
            <a:prstGeom prst="rect">
              <a:avLst/>
            </a:prstGeom>
            <a:noFill/>
            <a:ln w="31750" cap="flat" cmpd="sng">
              <a:solidFill>
                <a:srgbClr val="FF0000"/>
              </a:solidFill>
              <a:prstDash val="sys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entury"/>
                <a:sym typeface="Century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3052038" y="4735021"/>
              <a:ext cx="2015261" cy="36929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  <a:prstDash val="sysDash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800" dirty="0">
                  <a:solidFill>
                    <a:schemeClr val="dk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病名：</a:t>
              </a:r>
              <a:r>
                <a:rPr lang="ja-JP" sz="1800" dirty="0">
                  <a:solidFill>
                    <a:schemeClr val="dk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慢性心不全</a:t>
              </a:r>
              <a:endParaRPr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959732" y="4060257"/>
              <a:ext cx="2298080" cy="338514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  <a:prstDash val="sysDash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600" dirty="0">
                  <a:solidFill>
                    <a:schemeClr val="dk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医薬品：</a:t>
              </a:r>
              <a:r>
                <a:rPr lang="ja-JP" sz="1600" dirty="0">
                  <a:solidFill>
                    <a:schemeClr val="dk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メトホルミン</a:t>
              </a:r>
              <a:endParaRPr sz="12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304926" y="6563487"/>
              <a:ext cx="5174750" cy="64629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tx1"/>
              </a:solidFill>
              <a:prstDash val="sysDash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12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【</a:t>
              </a:r>
              <a:r>
                <a:rPr lang="ja-JP" altLang="en-US" sz="12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点検メッセージ</a:t>
              </a:r>
              <a:r>
                <a:rPr lang="en-US" altLang="ja-JP" sz="12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】</a:t>
              </a: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禁忌病名チェック － 慢性心不全はメトホルミン塩酸塩錠２５０ｍｇＭＴ「日医工」の禁忌病名です。</a:t>
              </a:r>
              <a:endParaRPr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754374" y="3413419"/>
              <a:ext cx="321751" cy="136577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ys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entury"/>
                <a:sym typeface="Century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294715" y="3412536"/>
              <a:ext cx="353926" cy="124161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ys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entury"/>
                <a:sym typeface="Century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181848" y="3405442"/>
              <a:ext cx="353926" cy="124161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ys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entury"/>
                <a:sym typeface="Century"/>
              </a:endParaRPr>
            </a:p>
          </p:txBody>
        </p:sp>
      </p:grp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1B9DC56D-0B06-3C8B-7FD8-C83975413254}"/>
              </a:ext>
            </a:extLst>
          </p:cNvPr>
          <p:cNvCxnSpPr/>
          <p:nvPr/>
        </p:nvCxnSpPr>
        <p:spPr>
          <a:xfrm flipV="1">
            <a:off x="3352800" y="3800475"/>
            <a:ext cx="123825" cy="259782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F1569994-0604-9B1A-DF92-B2308419C579}"/>
              </a:ext>
            </a:extLst>
          </p:cNvPr>
          <p:cNvCxnSpPr/>
          <p:nvPr/>
        </p:nvCxnSpPr>
        <p:spPr>
          <a:xfrm flipV="1">
            <a:off x="3530351" y="6430397"/>
            <a:ext cx="123825" cy="259782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med" len="med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BE800DF-2F66-19EA-0946-0BD8F071BDC6}"/>
              </a:ext>
            </a:extLst>
          </p:cNvPr>
          <p:cNvCxnSpPr>
            <a:cxnSpLocks/>
          </p:cNvCxnSpPr>
          <p:nvPr/>
        </p:nvCxnSpPr>
        <p:spPr>
          <a:xfrm flipH="1">
            <a:off x="2997314" y="5103909"/>
            <a:ext cx="191977" cy="336653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8D01D92-E633-F704-0AC9-210F4103C4BB}"/>
              </a:ext>
            </a:extLst>
          </p:cNvPr>
          <p:cNvSpPr/>
          <p:nvPr/>
        </p:nvSpPr>
        <p:spPr>
          <a:xfrm>
            <a:off x="918260" y="1031352"/>
            <a:ext cx="2421615" cy="218754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F5F97EA-B920-AD2A-FE94-13D4B2B20CA9}"/>
              </a:ext>
            </a:extLst>
          </p:cNvPr>
          <p:cNvSpPr/>
          <p:nvPr/>
        </p:nvSpPr>
        <p:spPr>
          <a:xfrm>
            <a:off x="5551507" y="806194"/>
            <a:ext cx="1176396" cy="18852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Google Shape;108;p2"/>
          <p:cNvSpPr txBox="1"/>
          <p:nvPr/>
        </p:nvSpPr>
        <p:spPr>
          <a:xfrm>
            <a:off x="841297" y="756159"/>
            <a:ext cx="6006763" cy="978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2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点検メッセージ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をダブルクリックする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か、不合格要因のピンク表示</a:t>
            </a:r>
            <a:r>
              <a:rPr lang="ja-JP" alt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「メトホルミン塩酸塩錠２５０ｍｇＭＴ「日医工」」 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をクリックすると「適応症修正」画面が表示されます。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「禁忌病名点検」 タブを選択して確認することができます。</a:t>
            </a:r>
            <a:endParaRPr sz="12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902738" y="5991545"/>
            <a:ext cx="553060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「禁忌病名点検」 をクリックすると、禁忌病名設定画面が表示されます。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禁忌病名チェックデータに登録された病名は、</a:t>
            </a:r>
            <a:r>
              <a:rPr lang="ja-JP" sz="12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「病名文字列」で照合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当該禁忌病名チェックデータ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傷病名と照らし合わせ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、文字列が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含まれる場合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「HIT禁忌病名」と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判定し</a:t>
            </a: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不合格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になります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grpSp>
        <p:nvGrpSpPr>
          <p:cNvPr id="110" name="Google Shape;110;p2"/>
          <p:cNvGrpSpPr/>
          <p:nvPr/>
        </p:nvGrpSpPr>
        <p:grpSpPr>
          <a:xfrm>
            <a:off x="902738" y="1870831"/>
            <a:ext cx="5883883" cy="4067146"/>
            <a:chOff x="1079837" y="1763281"/>
            <a:chExt cx="5883883" cy="4067146"/>
          </a:xfrm>
        </p:grpSpPr>
        <p:pic>
          <p:nvPicPr>
            <p:cNvPr id="111" name="Google Shape;111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79837" y="1763281"/>
              <a:ext cx="5883883" cy="40671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Google Shape;112;p2"/>
            <p:cNvSpPr/>
            <p:nvPr/>
          </p:nvSpPr>
          <p:spPr>
            <a:xfrm>
              <a:off x="1871334" y="2094408"/>
              <a:ext cx="321751" cy="136577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258191" y="2087317"/>
              <a:ext cx="321751" cy="136577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3710764" y="1848344"/>
              <a:ext cx="829339" cy="331127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endParaRPr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2764760" y="4869024"/>
              <a:ext cx="2384351" cy="36933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Century"/>
                  <a:sym typeface="Century"/>
                </a:rPr>
                <a:t>「適応症修正」画面</a:t>
              </a:r>
              <a:endParaRPr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116" name="Google Shape;116;p2"/>
          <p:cNvSpPr txBox="1"/>
          <p:nvPr/>
        </p:nvSpPr>
        <p:spPr>
          <a:xfrm>
            <a:off x="902738" y="9493224"/>
            <a:ext cx="5253729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「慢性心不全」を除去すると不合格判定が消えます。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2E75B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* 「禁忌病名点検」 タブを選択した後の</a:t>
            </a:r>
            <a:r>
              <a:rPr lang="ja-JP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操作方法は、適応症修正画面の「チェックデータ」の操作方法と同様となります</a:t>
            </a:r>
            <a:r>
              <a:rPr lang="ja-JP" altLang="en-US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。</a:t>
            </a:r>
            <a:endParaRPr sz="12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0218" y="7007167"/>
            <a:ext cx="3848919" cy="2383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8979" y="4514812"/>
            <a:ext cx="4901980" cy="2407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38" y="1155545"/>
            <a:ext cx="1821338" cy="2796782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/>
          <p:nvPr/>
        </p:nvSpPr>
        <p:spPr>
          <a:xfrm>
            <a:off x="1041493" y="78495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禁忌病名設定</a:t>
            </a:r>
            <a:endParaRPr sz="14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041493" y="3986879"/>
            <a:ext cx="571591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「メトホルミン」を選択し、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検索します。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「メトホルミン塩酸塩錠２５０ｍｇＭＴ「日医工」」をダブルクリックします。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2965404" y="1679978"/>
            <a:ext cx="3919489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禁忌病名設定は、「レセ画面点検」の画面点検</a:t>
            </a:r>
            <a:endParaRPr lang="en-US" altLang="ja-JP"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だけでなく、「システム管理」 ＞ 「適応症修正」で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適応症チェックデータと同じように登録管理できます。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099347" y="6950207"/>
            <a:ext cx="602759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デフォルト画面には、「テキスト照合による病名点検（=適応症チェックデータ）」画面が表示されます。 [禁忌病名] タブを選択します。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3067076" y="4559998"/>
            <a:ext cx="1122151" cy="19873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131" name="Google Shape;13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68979" y="7585332"/>
            <a:ext cx="4884857" cy="2595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3"/>
          <p:cNvSpPr/>
          <p:nvPr/>
        </p:nvSpPr>
        <p:spPr>
          <a:xfrm>
            <a:off x="4136064" y="7636787"/>
            <a:ext cx="637956" cy="216921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5153" y="2781689"/>
            <a:ext cx="5400001" cy="2869103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4"/>
          <p:cNvSpPr txBox="1"/>
          <p:nvPr/>
        </p:nvSpPr>
        <p:spPr>
          <a:xfrm>
            <a:off x="860200" y="5793949"/>
            <a:ext cx="608685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入力欄に「慢性心不全」の文字列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を入力し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、 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追加をクリックします。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②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禁忌病名チェックデータに「慢性心不全」が追加されます。 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操作により「レセ画面点検」の適応症修正画面でHIT禁忌病名に「慢性心不全」が表示されます。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42" name="Google Shape;142;p4"/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2939812" y="3595591"/>
            <a:ext cx="1704607" cy="38158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ys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44" name="Google Shape;144;p4"/>
          <p:cNvSpPr txBox="1"/>
          <p:nvPr/>
        </p:nvSpPr>
        <p:spPr>
          <a:xfrm>
            <a:off x="885152" y="633784"/>
            <a:ext cx="5972847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禁忌病名点検には「禁忌病名チェックデータ追加」「審査対象変更」「除外診療識別設定」「除外コメント登録」「誤判定病名登録」があります。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914243" y="1422990"/>
            <a:ext cx="5683826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１．禁忌病名チェックデータの追加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885152" y="1889744"/>
            <a:ext cx="6170698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医薬品、検査ごとにチェックデータと呼ばれる文字列が設定されています。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この禁忌病名チェックデータで登録された文字列を含む病名があれば、「禁忌（適応）病名あり」（</a:t>
            </a: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不合格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）、なければ「禁忌（適応）病名なし」（合格）と判定します。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48" name="Google Shape;148;p4"/>
          <p:cNvSpPr txBox="1"/>
          <p:nvPr/>
        </p:nvSpPr>
        <p:spPr>
          <a:xfrm>
            <a:off x="860200" y="6958949"/>
            <a:ext cx="5683826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２．審査対象の変更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pic>
        <p:nvPicPr>
          <p:cNvPr id="149" name="Google Shape;14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5152" y="7474890"/>
            <a:ext cx="3434761" cy="159983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4"/>
          <p:cNvSpPr txBox="1"/>
          <p:nvPr/>
        </p:nvSpPr>
        <p:spPr>
          <a:xfrm>
            <a:off x="860200" y="9192307"/>
            <a:ext cx="5424954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審査対象を「on」から「off」に変更すると、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「メトホルミン塩酸塩錠２５０ｍｇＭＴ「日医工」」は審査対象外となり、禁忌病名があっても「合格」と判定されます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1" name="Google Shape;151;p4"/>
          <p:cNvSpPr/>
          <p:nvPr/>
        </p:nvSpPr>
        <p:spPr>
          <a:xfrm>
            <a:off x="2602532" y="8619512"/>
            <a:ext cx="1322815" cy="45520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A2EF0A3-B55E-DB2A-CB2B-726E2A47539C}"/>
              </a:ext>
            </a:extLst>
          </p:cNvPr>
          <p:cNvGrpSpPr/>
          <p:nvPr/>
        </p:nvGrpSpPr>
        <p:grpSpPr>
          <a:xfrm>
            <a:off x="2872034" y="4006733"/>
            <a:ext cx="1815605" cy="595534"/>
            <a:chOff x="2920556" y="4292093"/>
            <a:chExt cx="1815605" cy="595534"/>
          </a:xfrm>
        </p:grpSpPr>
        <p:sp>
          <p:nvSpPr>
            <p:cNvPr id="139" name="Google Shape;139;p4"/>
            <p:cNvSpPr txBox="1"/>
            <p:nvPr/>
          </p:nvSpPr>
          <p:spPr>
            <a:xfrm>
              <a:off x="2962044" y="4292093"/>
              <a:ext cx="389850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Century"/>
                  <a:sym typeface="Century"/>
                </a:rPr>
                <a:t>②</a:t>
              </a:r>
              <a:endParaRPr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47" name="Google Shape;147;p4"/>
            <p:cNvSpPr txBox="1"/>
            <p:nvPr/>
          </p:nvSpPr>
          <p:spPr>
            <a:xfrm>
              <a:off x="2920556" y="4549113"/>
              <a:ext cx="1815605" cy="3385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チェックデータ</a:t>
              </a:r>
              <a:endParaRPr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2" name="矢印: 下 1">
              <a:extLst>
                <a:ext uri="{FF2B5EF4-FFF2-40B4-BE49-F238E27FC236}">
                  <a16:creationId xmlns:a16="http://schemas.microsoft.com/office/drawing/2014/main" id="{2B5347F5-A204-5467-DC14-F3C084BCDDFE}"/>
                </a:ext>
              </a:extLst>
            </p:cNvPr>
            <p:cNvSpPr/>
            <p:nvPr/>
          </p:nvSpPr>
          <p:spPr>
            <a:xfrm rot="10800000">
              <a:off x="3772859" y="4300876"/>
              <a:ext cx="152488" cy="26728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08A45BC-E83D-18BF-8C4B-BD95407EEFFA}"/>
              </a:ext>
            </a:extLst>
          </p:cNvPr>
          <p:cNvGrpSpPr/>
          <p:nvPr/>
        </p:nvGrpSpPr>
        <p:grpSpPr>
          <a:xfrm>
            <a:off x="5936781" y="3693684"/>
            <a:ext cx="607245" cy="338554"/>
            <a:chOff x="5590373" y="3974090"/>
            <a:chExt cx="607245" cy="338554"/>
          </a:xfrm>
        </p:grpSpPr>
        <p:sp>
          <p:nvSpPr>
            <p:cNvPr id="140" name="Google Shape;140;p4"/>
            <p:cNvSpPr txBox="1"/>
            <p:nvPr/>
          </p:nvSpPr>
          <p:spPr>
            <a:xfrm>
              <a:off x="5807768" y="3974090"/>
              <a:ext cx="389850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Century"/>
                  <a:sym typeface="Century"/>
                </a:rPr>
                <a:t>①</a:t>
              </a:r>
              <a:endParaRPr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D5BDD46-183B-63D8-10F4-C00D3F0AC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5625543" y="4045215"/>
              <a:ext cx="189379" cy="259720"/>
            </a:xfrm>
            <a:prstGeom prst="rect">
              <a:avLst/>
            </a:prstGeom>
          </p:spPr>
        </p:pic>
      </p:grpSp>
      <p:sp>
        <p:nvSpPr>
          <p:cNvPr id="5" name="Google Shape;143;p4">
            <a:extLst>
              <a:ext uri="{FF2B5EF4-FFF2-40B4-BE49-F238E27FC236}">
                <a16:creationId xmlns:a16="http://schemas.microsoft.com/office/drawing/2014/main" id="{99AFC1BF-F26E-FB27-1681-748BE479898E}"/>
              </a:ext>
            </a:extLst>
          </p:cNvPr>
          <p:cNvSpPr/>
          <p:nvPr/>
        </p:nvSpPr>
        <p:spPr>
          <a:xfrm>
            <a:off x="4644419" y="3805302"/>
            <a:ext cx="1292361" cy="178734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ys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0652" y="5775663"/>
            <a:ext cx="4590297" cy="2157149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5"/>
          <p:cNvSpPr txBox="1"/>
          <p:nvPr/>
        </p:nvSpPr>
        <p:spPr>
          <a:xfrm>
            <a:off x="1045020" y="9052623"/>
            <a:ext cx="5569751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診療識別 21 の 「内服」 を選択します。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--&gt;「メトホルミン」の禁忌病名として「慢性腎不全」がありますが、</a:t>
            </a:r>
            <a:endParaRPr sz="12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「レセプト」内の「メトホルミン塩酸塩錠２５０ｍｇＭＴ「日医工」」は</a:t>
            </a:r>
            <a:endParaRPr sz="12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診療識別コードが21なので禁忌病名点検から除外され合格となります。</a:t>
            </a:r>
            <a:endParaRPr sz="12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8" name="Google Shape;158;p5"/>
          <p:cNvSpPr txBox="1"/>
          <p:nvPr/>
        </p:nvSpPr>
        <p:spPr>
          <a:xfrm>
            <a:off x="862114" y="565781"/>
            <a:ext cx="5683826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３．除外診療識別コードの設定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965626" y="5349124"/>
            <a:ext cx="637646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適応症修正画面で「除外診療識別設定」を通じて診療識別コード（＝２１）を登録します。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1298970" y="6450921"/>
            <a:ext cx="1302672" cy="25745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161" name="Google Shape;16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85490" y="6504086"/>
            <a:ext cx="3763962" cy="237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45020" y="1668001"/>
            <a:ext cx="5132496" cy="351138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5"/>
          <p:cNvSpPr txBox="1"/>
          <p:nvPr/>
        </p:nvSpPr>
        <p:spPr>
          <a:xfrm>
            <a:off x="862114" y="999797"/>
            <a:ext cx="5957786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禁忌病名点検から除外される「診療識別コード情報」をオプションで設定できます。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下記は「メトホルミン」の禁忌病名で「慢性心不全」が不合格となりました。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64" name="Google Shape;164;p5"/>
          <p:cNvSpPr txBox="1"/>
          <p:nvPr/>
        </p:nvSpPr>
        <p:spPr>
          <a:xfrm>
            <a:off x="2142333" y="2833638"/>
            <a:ext cx="2097269" cy="33851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21</a:t>
            </a:r>
            <a:r>
              <a:rPr lang="ja-JP" sz="16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「メトホルミン」</a:t>
            </a:r>
            <a:endParaRPr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5" name="Google Shape;165;p5"/>
          <p:cNvSpPr/>
          <p:nvPr/>
        </p:nvSpPr>
        <p:spPr>
          <a:xfrm rot="-2816164">
            <a:off x="3533341" y="2622311"/>
            <a:ext cx="226632" cy="15276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66" name="Google Shape;166;p5"/>
          <p:cNvSpPr/>
          <p:nvPr/>
        </p:nvSpPr>
        <p:spPr>
          <a:xfrm>
            <a:off x="2601642" y="6659314"/>
            <a:ext cx="300234" cy="15247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3E24A4-96F7-3612-D73D-380AD3B4B979}"/>
              </a:ext>
            </a:extLst>
          </p:cNvPr>
          <p:cNvSpPr/>
          <p:nvPr/>
        </p:nvSpPr>
        <p:spPr>
          <a:xfrm>
            <a:off x="1045020" y="4762500"/>
            <a:ext cx="3507930" cy="46398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FADDB122-BCDE-DFC6-0B20-87E8A16071B5}"/>
              </a:ext>
            </a:extLst>
          </p:cNvPr>
          <p:cNvCxnSpPr/>
          <p:nvPr/>
        </p:nvCxnSpPr>
        <p:spPr>
          <a:xfrm>
            <a:off x="2170908" y="3172152"/>
            <a:ext cx="0" cy="99027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1032BDD-7B9B-A0D0-FCE2-2C59C036D8C4}"/>
              </a:ext>
            </a:extLst>
          </p:cNvPr>
          <p:cNvCxnSpPr>
            <a:cxnSpLocks/>
          </p:cNvCxnSpPr>
          <p:nvPr/>
        </p:nvCxnSpPr>
        <p:spPr>
          <a:xfrm>
            <a:off x="3503953" y="3172152"/>
            <a:ext cx="0" cy="159034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3F00937-D17C-AD6C-A5F0-9DC4861749A7}"/>
              </a:ext>
            </a:extLst>
          </p:cNvPr>
          <p:cNvSpPr/>
          <p:nvPr/>
        </p:nvSpPr>
        <p:spPr>
          <a:xfrm>
            <a:off x="2242970" y="3842953"/>
            <a:ext cx="904874" cy="23976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不合格病名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1769" y="2349757"/>
            <a:ext cx="5132496" cy="3511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88277" y="7179738"/>
            <a:ext cx="4831499" cy="166130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6"/>
          <p:cNvSpPr txBox="1"/>
          <p:nvPr/>
        </p:nvSpPr>
        <p:spPr>
          <a:xfrm>
            <a:off x="994961" y="9085430"/>
            <a:ext cx="5619811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-&gt;「メトホルミン」の禁忌病名で「慢性腎不全」がありますが、レセプト内のコメント（CO）文字列「前回実施」があるため禁忌病名点検から除外され合格となります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4" name="Google Shape;174;p6"/>
          <p:cNvSpPr txBox="1"/>
          <p:nvPr/>
        </p:nvSpPr>
        <p:spPr>
          <a:xfrm>
            <a:off x="880886" y="767959"/>
            <a:ext cx="5683826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４. 除外「コメント」の設定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5" name="Google Shape;175;p6"/>
          <p:cNvSpPr txBox="1"/>
          <p:nvPr/>
        </p:nvSpPr>
        <p:spPr>
          <a:xfrm>
            <a:off x="935375" y="1209816"/>
            <a:ext cx="5619812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レセプトに除外コメント（CO）がある場合は、禁忌病名点検を除外します。 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「診療識別コード」の設定と同じ方法でポップアップ設定画面で登録します。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設定前画面で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は「メトホルミン」の禁忌病名登録で「慢性心不全」が不合格となりました。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7" name="Google Shape;177;p6"/>
          <p:cNvSpPr txBox="1"/>
          <p:nvPr/>
        </p:nvSpPr>
        <p:spPr>
          <a:xfrm>
            <a:off x="4485099" y="4212540"/>
            <a:ext cx="1689166" cy="276959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前回実施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日コメント</a:t>
            </a:r>
            <a:endParaRPr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8" name="Google Shape;178;p6"/>
          <p:cNvSpPr txBox="1"/>
          <p:nvPr/>
        </p:nvSpPr>
        <p:spPr>
          <a:xfrm>
            <a:off x="1158682" y="6544371"/>
            <a:ext cx="541779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コメント文字列「前回実施」をコメント入力欄に記入し、登録ボタンで設定登録します。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4299903" y="7882916"/>
            <a:ext cx="474116" cy="25745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80" name="Google Shape;180;p6"/>
          <p:cNvSpPr/>
          <p:nvPr/>
        </p:nvSpPr>
        <p:spPr>
          <a:xfrm>
            <a:off x="1208709" y="7897334"/>
            <a:ext cx="300234" cy="2261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81" name="Google Shape;181;p6"/>
          <p:cNvSpPr txBox="1"/>
          <p:nvPr/>
        </p:nvSpPr>
        <p:spPr>
          <a:xfrm>
            <a:off x="894498" y="6199180"/>
            <a:ext cx="5693567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＜コメント文字列「前回実施」のコメントがあれば、合格にしたい場合＞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041BF145-2754-85ED-EECA-990702C04047}"/>
              </a:ext>
            </a:extLst>
          </p:cNvPr>
          <p:cNvCxnSpPr/>
          <p:nvPr/>
        </p:nvCxnSpPr>
        <p:spPr>
          <a:xfrm flipV="1">
            <a:off x="4485099" y="4458426"/>
            <a:ext cx="67851" cy="342174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4961" y="6476455"/>
            <a:ext cx="5341687" cy="2320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4025" y="2339572"/>
            <a:ext cx="5400001" cy="2869103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7"/>
          <p:cNvSpPr txBox="1"/>
          <p:nvPr/>
        </p:nvSpPr>
        <p:spPr>
          <a:xfrm>
            <a:off x="862114" y="1036426"/>
            <a:ext cx="5683826" cy="342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５．誤判定禁忌病名登録</a:t>
            </a:r>
            <a:endParaRPr sz="13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89" name="Google Shape;189;p7"/>
          <p:cNvSpPr txBox="1"/>
          <p:nvPr/>
        </p:nvSpPr>
        <p:spPr>
          <a:xfrm>
            <a:off x="929625" y="1483237"/>
            <a:ext cx="635736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誤判定病名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の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設定方法は、病名点検の適応症チェックデータと同じです。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誤判定禁忌病名に設定されている病名は、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もし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HIT病名があっても合格と判定します。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90" name="Google Shape;190;p7"/>
          <p:cNvSpPr/>
          <p:nvPr/>
        </p:nvSpPr>
        <p:spPr>
          <a:xfrm>
            <a:off x="4735838" y="4811785"/>
            <a:ext cx="793092" cy="21496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91" name="Google Shape;191;p7"/>
          <p:cNvSpPr txBox="1"/>
          <p:nvPr/>
        </p:nvSpPr>
        <p:spPr>
          <a:xfrm>
            <a:off x="929625" y="5664747"/>
            <a:ext cx="5683826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誤判定禁忌病名を設定する場合は、「誤判定病名登録」をクリックすると設定画面が表示されます。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1730368" y="7261775"/>
            <a:ext cx="4606280" cy="157717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3796450" y="7866530"/>
            <a:ext cx="474116" cy="26894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94" name="Google Shape;194;p7"/>
          <p:cNvSpPr txBox="1"/>
          <p:nvPr/>
        </p:nvSpPr>
        <p:spPr>
          <a:xfrm>
            <a:off x="1389962" y="9079005"/>
            <a:ext cx="413896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傷病名を入力欄に記入し、登録ボタンで設定登録します。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27C3335B-78A9-D309-F123-5AFC98361CD0}"/>
              </a:ext>
            </a:extLst>
          </p:cNvPr>
          <p:cNvCxnSpPr/>
          <p:nvPr/>
        </p:nvCxnSpPr>
        <p:spPr>
          <a:xfrm flipV="1">
            <a:off x="2476500" y="8135472"/>
            <a:ext cx="0" cy="9435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1032</Words>
  <Application>Microsoft Office PowerPoint</Application>
  <PresentationFormat>ユーザー設定</PresentationFormat>
  <Paragraphs>67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Arial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honda</dc:creator>
  <cp:lastModifiedBy>英華 金</cp:lastModifiedBy>
  <cp:revision>14</cp:revision>
  <dcterms:created xsi:type="dcterms:W3CDTF">2019-02-22T14:43:31Z</dcterms:created>
  <dcterms:modified xsi:type="dcterms:W3CDTF">2024-09-14T00:53:40Z</dcterms:modified>
</cp:coreProperties>
</file>