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7559675" cy="10691813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gThRx6NPy16ReKxbJ2kG7NtAVe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504" y="-466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28863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algn="r"/>
            <a:fld id="{00000000-1234-1234-1234-123412341234}" type="slidenum">
              <a:rPr lang="en-US" altLang="ja-JP" sz="1200" smtClean="0">
                <a:solidFill>
                  <a:schemeClr val="dk1"/>
                </a:solidFill>
              </a:rPr>
              <a:pPr algn="r"/>
              <a:t>‹#›</a:t>
            </a:fld>
            <a:endParaRPr lang="ja-JP" altLang="en-US" sz="1200" dirty="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游ゴシック" panose="020B0400000000000000" pitchFamily="50" charset="-128"/>
        <a:ea typeface="游ゴシック" panose="020B0400000000000000" pitchFamily="50" charset="-128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4" name="Google Shape;10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entury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1pPr>
            <a:lvl2pPr lvl="1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/>
            </a:lvl2pPr>
            <a:lvl3pPr lvl="2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3pPr>
            <a:lvl4pPr lvl="3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4pPr>
            <a:lvl5pPr lvl="4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5pPr>
            <a:lvl6pPr lvl="5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6pPr>
            <a:lvl7pPr lvl="6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7pPr>
            <a:lvl8pPr lvl="7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8pPr>
            <a:lvl9pPr lvl="8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 rot="5400000">
            <a:off x="387910" y="2978019"/>
            <a:ext cx="6783857" cy="6520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entury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653"/>
              <a:buNone/>
              <a:defRPr sz="1653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488"/>
              <a:buNone/>
              <a:defRPr sz="148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entury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6557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marL="914400" lvl="1" indent="-375602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marL="1371600" lvl="2" indent="-354583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Char char="•"/>
              <a:defRPr sz="1984"/>
            </a:lvl3pPr>
            <a:lvl4pPr marL="1828800" lvl="3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4pPr>
            <a:lvl5pPr marL="2286000" lvl="4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5pPr>
            <a:lvl6pPr marL="2743200" lvl="5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6pPr>
            <a:lvl7pPr marL="3200400" lvl="6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7pPr>
            <a:lvl8pPr marL="3657600" lvl="7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8pPr>
            <a:lvl9pPr marL="4114800" lvl="8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entury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>
            <a:spLocks noGrp="1"/>
          </p:cNvSpPr>
          <p:nvPr>
            <p:ph type="pic" idx="2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37"/>
              <a:buFont typeface="Century"/>
              <a:buNone/>
              <a:defRPr sz="3637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5602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Char char="•"/>
              <a:defRPr sz="2315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1pPr>
            <a:lvl2pPr marL="914400" marR="0" lvl="1" indent="-354583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2pPr>
            <a:lvl3pPr marL="1371600" marR="0" lvl="2" indent="-333565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Char char="•"/>
              <a:defRPr sz="1653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3pPr>
            <a:lvl4pPr marL="1828800" marR="0" lvl="3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4pPr>
            <a:lvl5pPr marL="2286000" marR="0" lvl="4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5pPr>
            <a:lvl6pPr marL="2743200" marR="0" lvl="5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6pPr>
            <a:lvl7pPr marL="3200400" marR="0" lvl="6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7pPr>
            <a:lvl8pPr marL="3657600" marR="0" lvl="7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8pPr>
            <a:lvl9pPr marL="4114800" marR="0" lvl="8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1pPr>
            <a:lvl2pPr marL="0" marR="0" lvl="1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2pPr>
            <a:lvl3pPr marL="0" marR="0" lvl="2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3pPr>
            <a:lvl4pPr marL="0" marR="0" lvl="3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4pPr>
            <a:lvl5pPr marL="0" marR="0" lvl="4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5pPr>
            <a:lvl6pPr marL="0" marR="0" lvl="5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6pPr>
            <a:lvl7pPr marL="0" marR="0" lvl="6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7pPr>
            <a:lvl8pPr marL="0" marR="0" lvl="7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8pPr>
            <a:lvl9pPr marL="0" marR="0" lvl="8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entury"/>
                <a:ea typeface="Century"/>
                <a:cs typeface="Century"/>
                <a:sym typeface="Century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4661" y="2230341"/>
            <a:ext cx="2734134" cy="1689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89" name="Google Shape;89;p1"/>
          <p:cNvSpPr/>
          <p:nvPr/>
        </p:nvSpPr>
        <p:spPr>
          <a:xfrm>
            <a:off x="1080000" y="1308446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機能概要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079999" y="1635421"/>
            <a:ext cx="5930401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 err="1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WebORCA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クラウド連動とは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、</a:t>
            </a:r>
            <a:r>
              <a:rPr lang="en-US" altLang="ja-JP" sz="1200" dirty="0" err="1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WebORCA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クラウドソフトから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レセプトチェッカー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自動でレセプト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データを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取り込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む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機能です。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426867" y="661447"/>
            <a:ext cx="27062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800" dirty="0" err="1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WebORCA</a:t>
            </a:r>
            <a:r>
              <a:rPr lang="ja-JP" sz="18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クラウド連動</a:t>
            </a:r>
            <a:endParaRPr sz="1800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346161" y="2379851"/>
            <a:ext cx="755690" cy="209660"/>
          </a:xfrm>
          <a:prstGeom prst="rect">
            <a:avLst/>
          </a:prstGeom>
          <a:noFill/>
          <a:ln w="15875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980220" y="4095358"/>
            <a:ext cx="6133274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ナビゲーションウィンドウの「受付及び点検」-&gt;「レセプト取込」をクリックします</a:t>
            </a:r>
            <a:r>
              <a:rPr lang="ja-JP" sz="1200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079837" y="7112645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S PGothic"/>
                <a:sym typeface="MS PGothic"/>
              </a:rPr>
              <a:t>初期画面</a:t>
            </a:r>
            <a:endParaRPr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037519" y="7483790"/>
            <a:ext cx="5400000" cy="313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「接続先設定」と「レセ電データ取込」タブがあります。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2531728" y="3606645"/>
            <a:ext cx="755690" cy="209660"/>
          </a:xfrm>
          <a:prstGeom prst="rect">
            <a:avLst/>
          </a:prstGeom>
          <a:noFill/>
          <a:ln w="15875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4660" y="4568877"/>
            <a:ext cx="2892989" cy="194312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/>
          <p:nvPr/>
        </p:nvSpPr>
        <p:spPr>
          <a:xfrm>
            <a:off x="2101851" y="4724380"/>
            <a:ext cx="1062478" cy="209660"/>
          </a:xfrm>
          <a:prstGeom prst="rect">
            <a:avLst/>
          </a:prstGeom>
          <a:noFill/>
          <a:ln w="15875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980220" y="6610969"/>
            <a:ext cx="5780062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上部のタブで、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</a:t>
            </a:r>
            <a:r>
              <a:rPr lang="en-US" altLang="ja-JP" sz="1200" dirty="0" err="1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WebORCA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 クラウド連動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」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 タブをクリックします。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0" name="Google Shape;10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94528" y="7876856"/>
            <a:ext cx="2863121" cy="193907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"/>
          <p:cNvSpPr/>
          <p:nvPr/>
        </p:nvSpPr>
        <p:spPr>
          <a:xfrm>
            <a:off x="1266825" y="8171417"/>
            <a:ext cx="1264902" cy="175961"/>
          </a:xfrm>
          <a:prstGeom prst="rect">
            <a:avLst/>
          </a:prstGeom>
          <a:noFill/>
          <a:ln w="15875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94527" y="1142686"/>
            <a:ext cx="4035679" cy="269271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/>
          <p:nvPr/>
        </p:nvSpPr>
        <p:spPr>
          <a:xfrm>
            <a:off x="1080000" y="415977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接続先設定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1080000" y="742952"/>
            <a:ext cx="5804894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 err="1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WebORCA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クラウドと連動するためには、まず接続に必要な情報を登録します。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4683904" y="1828635"/>
            <a:ext cx="36420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①</a:t>
            </a:r>
            <a:endParaRPr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1019002" y="2401073"/>
            <a:ext cx="41870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②</a:t>
            </a:r>
            <a:r>
              <a:rPr lang="ja-JP" sz="1400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 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1019002" y="2641137"/>
            <a:ext cx="41870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③</a:t>
            </a:r>
            <a:r>
              <a:rPr lang="ja-JP" sz="1400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 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1194528" y="1869282"/>
            <a:ext cx="3815622" cy="598802"/>
          </a:xfrm>
          <a:prstGeom prst="rect">
            <a:avLst/>
          </a:prstGeom>
          <a:noFill/>
          <a:ln w="15875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1080000" y="4101235"/>
            <a:ext cx="5969572" cy="2155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①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 [ファイル選択]をクリックして</a:t>
            </a:r>
            <a:r>
              <a:rPr lang="en-US" alt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ORCA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から受け取った情報を登録します。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628650" marR="0" lvl="1" indent="-1714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</a:pPr>
            <a:r>
              <a:rPr lang="en-US" altLang="ja-JP" sz="1200" b="0" i="0" u="none" strike="noStrike" cap="none" dirty="0" err="1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WebORCA</a:t>
            </a:r>
            <a:r>
              <a:rPr lang="ja-JP" sz="1200" b="0" i="0" u="none" strike="noStrike" cap="none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からもらった証明書 情報(ファイル3件)</a:t>
            </a:r>
            <a:endParaRPr sz="1200" b="0" i="0" u="none" strike="noStrike" cap="none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628650" marR="0" lvl="1" indent="-1714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⮚"/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クライアント証明書(000000__JP_u00000000_client0000.crt)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628650" marR="0" lvl="1" indent="-1714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⮚"/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クライアント証明書 秘密鍵 (000000__JP_u00000000_client0000.pem)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628650" marR="0" lvl="1" indent="-1714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⮚"/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証明書パスワード(000000__JP_u00000000_client0000.pass)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457200" marR="0" lvl="1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i="0" u="none" strike="noStrike" cap="none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* 証明書ダウンロード方法は[</a:t>
            </a:r>
            <a:r>
              <a:rPr lang="en-US" altLang="ja-JP" sz="1200" b="0" i="0" u="none" strike="noStrike" cap="none" dirty="0" err="1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WebORCA</a:t>
            </a:r>
            <a:r>
              <a:rPr lang="ja-JP" sz="1200" b="0" i="0" u="none" strike="noStrike" cap="none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から証明書ダウンロード方法]</a:t>
            </a:r>
            <a:r>
              <a:rPr lang="ja-JP" altLang="en-US" sz="1100" b="0" i="0" u="none" strike="noStrike" cap="none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（３</a:t>
            </a:r>
            <a:r>
              <a:rPr lang="en-US" altLang="ja-JP" sz="1100" b="0" i="0" u="none" strike="noStrike" cap="none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P</a:t>
            </a:r>
            <a:r>
              <a:rPr lang="ja-JP" altLang="en-US" sz="1100" b="0" i="0" u="none" strike="noStrike" cap="none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）</a:t>
            </a:r>
            <a:r>
              <a:rPr lang="ja-JP" sz="1200" b="0" i="0" u="none" strike="noStrike" cap="none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を参照してください。</a:t>
            </a:r>
            <a:endParaRPr sz="1200" b="0" i="0" u="none" strike="noStrike" cap="none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457200" marR="0" lvl="1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457200" marR="0" lvl="1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1012425" y="3050458"/>
            <a:ext cx="36420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④</a:t>
            </a:r>
            <a:endParaRPr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2464917" y="3013201"/>
            <a:ext cx="36420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⑤</a:t>
            </a:r>
            <a:endParaRPr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3211375" y="3025423"/>
            <a:ext cx="36420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⑥</a:t>
            </a:r>
            <a:endParaRPr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17" name="Google Shape;11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22419" y="5773032"/>
            <a:ext cx="3099759" cy="185107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"/>
          <p:cNvSpPr txBox="1"/>
          <p:nvPr/>
        </p:nvSpPr>
        <p:spPr>
          <a:xfrm>
            <a:off x="1080000" y="8913763"/>
            <a:ext cx="5969572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②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 [ 日レセAPI ユーザ] を登録します。(デフォルト:ormaster)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③ </a:t>
            </a:r>
            <a:r>
              <a:rPr lang="en-US" alt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ORCA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 から受け取った[API キー] を登録します。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④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 [Test Connection]ボタンをクリックして接続テストを実施します。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⑤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 [デモ用]はチェックを外します。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⑥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 接続テストが正常であれば、変更ボタンをクリックして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①②③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の登録情報を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　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保存します。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1297380" y="7639000"/>
            <a:ext cx="4141395" cy="784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1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1. [ファイル選択] ボタンをクリックします。</a:t>
            </a:r>
            <a:endParaRPr sz="1200" b="0" i="0" u="none" strike="noStrike" cap="none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457200" marR="0" lvl="1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2. 証明書情報ファイルをドラッグします。</a:t>
            </a:r>
            <a:endParaRPr sz="1200" b="0" i="0" u="none" strike="noStrike" cap="none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457200" marR="0" lvl="1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3. [アップロード]ボタンをクリックします。</a:t>
            </a:r>
            <a:endParaRPr sz="1200" b="0" i="0" u="none" strike="noStrike" cap="none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94528" y="1304342"/>
            <a:ext cx="4215672" cy="2855096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3"/>
          <p:cNvSpPr/>
          <p:nvPr/>
        </p:nvSpPr>
        <p:spPr>
          <a:xfrm>
            <a:off x="1080000" y="415977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レセ電データ取込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6" name="Google Shape;126;p3"/>
          <p:cNvSpPr txBox="1"/>
          <p:nvPr/>
        </p:nvSpPr>
        <p:spPr>
          <a:xfrm>
            <a:off x="1080000" y="742952"/>
            <a:ext cx="540000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 err="1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WebORCA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クラウドと連動して、</a:t>
            </a:r>
            <a:r>
              <a:rPr lang="en-US" altLang="ja-JP" sz="1200" dirty="0" err="1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WebORCA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クラウドからのデータを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レセプトチェッカー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に取り込みます。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7" name="Google Shape;127;p3"/>
          <p:cNvSpPr txBox="1"/>
          <p:nvPr/>
        </p:nvSpPr>
        <p:spPr>
          <a:xfrm>
            <a:off x="1321196" y="2000659"/>
            <a:ext cx="36420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①</a:t>
            </a:r>
            <a:endParaRPr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8" name="Google Shape;128;p3"/>
          <p:cNvSpPr txBox="1"/>
          <p:nvPr/>
        </p:nvSpPr>
        <p:spPr>
          <a:xfrm>
            <a:off x="3086496" y="1986994"/>
            <a:ext cx="41870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②</a:t>
            </a:r>
            <a:r>
              <a:rPr lang="ja-JP" sz="1400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 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9" name="Google Shape;129;p3"/>
          <p:cNvSpPr txBox="1"/>
          <p:nvPr/>
        </p:nvSpPr>
        <p:spPr>
          <a:xfrm>
            <a:off x="1333568" y="2240438"/>
            <a:ext cx="41870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③ </a:t>
            </a:r>
            <a:endParaRPr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0" name="Google Shape;130;p3"/>
          <p:cNvSpPr txBox="1"/>
          <p:nvPr/>
        </p:nvSpPr>
        <p:spPr>
          <a:xfrm>
            <a:off x="1079836" y="4209971"/>
            <a:ext cx="5540039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① 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診療年月を選択します。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② 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提出先を選択します。 (社保, 国保,</a:t>
            </a:r>
            <a:r>
              <a:rPr lang="ja-JP" alt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後期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)</a:t>
            </a:r>
            <a:endParaRPr sz="12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③ 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入院/入院外区分を選択します。 (入院,入院外,入院+入院外)</a:t>
            </a:r>
            <a:endParaRPr sz="12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④ 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処理区分を選択します。 (デフォルト : レセ電データ作成)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⑤ 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レセプト取込が完了すると、自動的に [病名点検、精密点検] を実行します。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⑥ 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[レセプト取込 ] ボタンをクリックします。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31" name="Google Shape;131;p3"/>
          <p:cNvSpPr txBox="1"/>
          <p:nvPr/>
        </p:nvSpPr>
        <p:spPr>
          <a:xfrm>
            <a:off x="3094695" y="2237963"/>
            <a:ext cx="36420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④</a:t>
            </a:r>
            <a:endParaRPr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2" name="Google Shape;132;p3"/>
          <p:cNvSpPr txBox="1"/>
          <p:nvPr/>
        </p:nvSpPr>
        <p:spPr>
          <a:xfrm>
            <a:off x="2355584" y="2468721"/>
            <a:ext cx="36420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⑤</a:t>
            </a:r>
            <a:endParaRPr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3" name="Google Shape;133;p3"/>
          <p:cNvSpPr txBox="1"/>
          <p:nvPr/>
        </p:nvSpPr>
        <p:spPr>
          <a:xfrm>
            <a:off x="1414134" y="2891962"/>
            <a:ext cx="36420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⑦</a:t>
            </a:r>
            <a:endParaRPr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4" name="Google Shape;134;p3"/>
          <p:cNvSpPr txBox="1"/>
          <p:nvPr/>
        </p:nvSpPr>
        <p:spPr>
          <a:xfrm>
            <a:off x="3276732" y="2466975"/>
            <a:ext cx="41870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⑥</a:t>
            </a:r>
            <a:endParaRPr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35" name="Google Shape;135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96133" y="5916064"/>
            <a:ext cx="1690364" cy="640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36" name="Google Shape;136;p3"/>
          <p:cNvSpPr txBox="1"/>
          <p:nvPr/>
        </p:nvSpPr>
        <p:spPr>
          <a:xfrm>
            <a:off x="1079836" y="8509131"/>
            <a:ext cx="5969572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⑦ 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処理状況が画面に表示されます。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pic>
        <p:nvPicPr>
          <p:cNvPr id="137" name="Google Shape;137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96133" y="6668393"/>
            <a:ext cx="1690364" cy="783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38" name="Google Shape;138;p3"/>
          <p:cNvSpPr txBox="1"/>
          <p:nvPr/>
        </p:nvSpPr>
        <p:spPr>
          <a:xfrm>
            <a:off x="3193521" y="6076248"/>
            <a:ext cx="4148573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選択ウィンドウが表示されたら、OK をクリックします。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9" name="Google Shape;139;p3"/>
          <p:cNvSpPr txBox="1"/>
          <p:nvPr/>
        </p:nvSpPr>
        <p:spPr>
          <a:xfrm>
            <a:off x="3193522" y="6879354"/>
            <a:ext cx="4148572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左のメッセージが表示されたら、</a:t>
            </a:r>
            <a:r>
              <a:rPr lang="ja-JP" altLang="en-US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①～③の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値を確認します。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40" name="Google Shape;140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06327" y="8869427"/>
            <a:ext cx="4126276" cy="14605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06327" y="7557071"/>
            <a:ext cx="1680169" cy="79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42" name="Google Shape;142;p3"/>
          <p:cNvSpPr txBox="1"/>
          <p:nvPr/>
        </p:nvSpPr>
        <p:spPr>
          <a:xfrm>
            <a:off x="3193522" y="7718303"/>
            <a:ext cx="4148572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左のメッセージが表示されたら、入外区分を確認します。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2237" y="1784895"/>
            <a:ext cx="5327287" cy="14631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48" name="Google Shape;148;p4"/>
          <p:cNvSpPr/>
          <p:nvPr/>
        </p:nvSpPr>
        <p:spPr>
          <a:xfrm>
            <a:off x="1080000" y="348847"/>
            <a:ext cx="5400000" cy="31913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400" dirty="0" err="1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WebORCA</a:t>
            </a:r>
            <a:r>
              <a:rPr lang="ja-JP" sz="1400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からの証明書ダウンロード方法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9" name="Google Shape;149;p4"/>
          <p:cNvSpPr txBox="1"/>
          <p:nvPr/>
        </p:nvSpPr>
        <p:spPr>
          <a:xfrm>
            <a:off x="1089525" y="742952"/>
            <a:ext cx="570180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 err="1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WebORCA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クラウドと連動するための証明書をダウンロードします。</a:t>
            </a:r>
            <a:endParaRPr sz="12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（</a:t>
            </a:r>
            <a:r>
              <a:rPr lang="en-US" altLang="ja-JP" sz="1200" dirty="0" err="1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WebORCA</a:t>
            </a:r>
            <a:r>
              <a:rPr lang="ja-JP" sz="12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ガイドを参照してください。）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0" name="Google Shape;150;p4"/>
          <p:cNvSpPr txBox="1"/>
          <p:nvPr/>
        </p:nvSpPr>
        <p:spPr>
          <a:xfrm>
            <a:off x="1079837" y="1200787"/>
            <a:ext cx="5400000" cy="515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システム管理サイト(本番) URL https://ctrl-cmo.cloud.</a:t>
            </a:r>
            <a:r>
              <a:rPr lang="en-US" alt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ORCA</a:t>
            </a:r>
            <a:r>
              <a:rPr 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mo.jp 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システム管理サイト(デモ) URL https://demo-ctrl-cmo.cloud.</a:t>
            </a:r>
            <a:r>
              <a:rPr lang="en-US" alt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ORCA</a:t>
            </a:r>
            <a:r>
              <a:rPr 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mo.jp</a:t>
            </a:r>
            <a:endParaRPr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51" name="Google Shape;151;p4"/>
          <p:cNvSpPr txBox="1"/>
          <p:nvPr/>
        </p:nvSpPr>
        <p:spPr>
          <a:xfrm>
            <a:off x="1177839" y="2389336"/>
            <a:ext cx="2273769" cy="72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① </a:t>
            </a:r>
            <a:r>
              <a:rPr 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管理用IDに該当する証明書を選択すると、TOP</a:t>
            </a:r>
            <a:r>
              <a:rPr lang="ja-JP" altLang="en-US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ページ</a:t>
            </a:r>
            <a:r>
              <a:rPr 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が</a:t>
            </a:r>
            <a:endParaRPr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表示されます。</a:t>
            </a:r>
            <a:endParaRPr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52" name="Google Shape;152;p4"/>
          <p:cNvSpPr txBox="1"/>
          <p:nvPr/>
        </p:nvSpPr>
        <p:spPr>
          <a:xfrm>
            <a:off x="3802769" y="2288794"/>
            <a:ext cx="36420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①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53" name="Google Shape;15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2237" y="3396782"/>
            <a:ext cx="4364814" cy="1886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54" name="Google Shape;154;p4"/>
          <p:cNvSpPr txBox="1"/>
          <p:nvPr/>
        </p:nvSpPr>
        <p:spPr>
          <a:xfrm>
            <a:off x="5533289" y="4182323"/>
            <a:ext cx="1932265" cy="72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② </a:t>
            </a:r>
            <a:r>
              <a:rPr 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証明書管理をクリックすると、クライアント</a:t>
            </a:r>
            <a:endParaRPr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リストが表示されます。</a:t>
            </a:r>
            <a:endParaRPr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55" name="Google Shape;155;p4"/>
          <p:cNvSpPr txBox="1"/>
          <p:nvPr/>
        </p:nvSpPr>
        <p:spPr>
          <a:xfrm>
            <a:off x="2854695" y="4481394"/>
            <a:ext cx="41870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② 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6" name="Google Shape;156;p4"/>
          <p:cNvSpPr txBox="1"/>
          <p:nvPr/>
        </p:nvSpPr>
        <p:spPr>
          <a:xfrm>
            <a:off x="5521083" y="3396782"/>
            <a:ext cx="1167472" cy="303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&lt;TOP</a:t>
            </a:r>
            <a:r>
              <a:rPr lang="ja-JP" altLang="en-US" sz="11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ページ</a:t>
            </a:r>
            <a:r>
              <a:rPr lang="ja-JP" sz="11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&gt;</a:t>
            </a:r>
            <a:endParaRPr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2756446" y="4249830"/>
            <a:ext cx="586829" cy="264797"/>
          </a:xfrm>
          <a:prstGeom prst="rect">
            <a:avLst/>
          </a:prstGeom>
          <a:noFill/>
          <a:ln w="15875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pic>
        <p:nvPicPr>
          <p:cNvPr id="158" name="Google Shape;158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80001" y="5543298"/>
            <a:ext cx="4547410" cy="10045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59" name="Google Shape;159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62237" y="6770526"/>
            <a:ext cx="2734258" cy="2223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60" name="Google Shape;160;p4"/>
          <p:cNvSpPr txBox="1"/>
          <p:nvPr/>
        </p:nvSpPr>
        <p:spPr>
          <a:xfrm>
            <a:off x="3635634" y="5793071"/>
            <a:ext cx="34242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③ 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2705621" y="8735433"/>
            <a:ext cx="648085" cy="178642"/>
          </a:xfrm>
          <a:prstGeom prst="rect">
            <a:avLst/>
          </a:prstGeom>
          <a:noFill/>
          <a:ln w="15875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pic>
        <p:nvPicPr>
          <p:cNvPr id="162" name="Google Shape;162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419432" y="8450122"/>
            <a:ext cx="2269123" cy="1712082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3" name="Google Shape;163;p4"/>
          <p:cNvSpPr txBox="1"/>
          <p:nvPr/>
        </p:nvSpPr>
        <p:spPr>
          <a:xfrm>
            <a:off x="5573623" y="5747746"/>
            <a:ext cx="1932264" cy="938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③ </a:t>
            </a:r>
            <a:r>
              <a:rPr 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クライアントを選択</a:t>
            </a:r>
            <a:endParaRPr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すると、申請が完了した</a:t>
            </a:r>
            <a:endParaRPr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証明書の詳細が表示されます。</a:t>
            </a:r>
            <a:endParaRPr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64" name="Google Shape;164;p4"/>
          <p:cNvSpPr txBox="1"/>
          <p:nvPr/>
        </p:nvSpPr>
        <p:spPr>
          <a:xfrm>
            <a:off x="1244950" y="9112302"/>
            <a:ext cx="3093799" cy="72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④ </a:t>
            </a:r>
            <a:r>
              <a:rPr lang="ja-JP" sz="1100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[ダウンロード(zip形式)]をクリックしてダウンロードし、zipファイルを展開すると、証明書ファイルが表示されます。</a:t>
            </a:r>
            <a:endParaRPr sz="1100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65" name="Google Shape;165;p4"/>
          <p:cNvSpPr txBox="1"/>
          <p:nvPr/>
        </p:nvSpPr>
        <p:spPr>
          <a:xfrm>
            <a:off x="2424936" y="8535366"/>
            <a:ext cx="36420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dirty="0">
                <a:solidFill>
                  <a:srgbClr val="FF0000"/>
                </a:solidFill>
                <a:latin typeface="MS PGothic"/>
                <a:ea typeface="MS PGothic"/>
                <a:cs typeface="MS PGothic"/>
                <a:sym typeface="MS PGothic"/>
              </a:rPr>
              <a:t>④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6" name="Google Shape;166;p4"/>
          <p:cNvSpPr/>
          <p:nvPr/>
        </p:nvSpPr>
        <p:spPr>
          <a:xfrm>
            <a:off x="4126017" y="2501267"/>
            <a:ext cx="2111006" cy="213514"/>
          </a:xfrm>
          <a:prstGeom prst="rect">
            <a:avLst/>
          </a:prstGeom>
          <a:noFill/>
          <a:ln w="15875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67" name="Google Shape;167;p4"/>
          <p:cNvCxnSpPr>
            <a:cxnSpLocks/>
            <a:stCxn id="166" idx="1"/>
            <a:endCxn id="153" idx="0"/>
          </p:cNvCxnSpPr>
          <p:nvPr/>
        </p:nvCxnSpPr>
        <p:spPr>
          <a:xfrm rot="10800000" flipV="1">
            <a:off x="3344645" y="2608024"/>
            <a:ext cx="781373" cy="788758"/>
          </a:xfrm>
          <a:prstGeom prst="bentConnector2">
            <a:avLst/>
          </a:prstGeom>
          <a:noFill/>
          <a:ln w="25400" cap="flat" cmpd="sng">
            <a:solidFill>
              <a:srgbClr val="92D050"/>
            </a:solidFill>
            <a:prstDash val="solid"/>
            <a:miter lim="800000"/>
            <a:headEnd type="none" w="lg" len="lg"/>
            <a:tailEnd type="triangle" w="lg" len="lg"/>
          </a:ln>
        </p:spPr>
      </p:cxnSp>
      <p:cxnSp>
        <p:nvCxnSpPr>
          <p:cNvPr id="168" name="Google Shape;168;p4"/>
          <p:cNvCxnSpPr>
            <a:cxnSpLocks/>
            <a:stCxn id="169" idx="2"/>
            <a:endCxn id="159" idx="0"/>
          </p:cNvCxnSpPr>
          <p:nvPr/>
        </p:nvCxnSpPr>
        <p:spPr>
          <a:xfrm rot="5400000">
            <a:off x="2448804" y="6119436"/>
            <a:ext cx="731652" cy="570528"/>
          </a:xfrm>
          <a:prstGeom prst="bentConnector3">
            <a:avLst>
              <a:gd name="adj1" fmla="val 50000"/>
            </a:avLst>
          </a:prstGeom>
          <a:noFill/>
          <a:ln w="22225" cap="flat" cmpd="sng">
            <a:solidFill>
              <a:srgbClr val="92D050"/>
            </a:solidFill>
            <a:prstDash val="solid"/>
            <a:miter lim="800000"/>
            <a:headEnd type="none" w="sm" len="sm"/>
            <a:tailEnd type="triangle" w="lg" len="lg"/>
          </a:ln>
        </p:spPr>
      </p:cxnSp>
      <p:cxnSp>
        <p:nvCxnSpPr>
          <p:cNvPr id="170" name="Google Shape;170;p4"/>
          <p:cNvCxnSpPr>
            <a:cxnSpLocks/>
            <a:stCxn id="161" idx="3"/>
            <a:endCxn id="171" idx="1"/>
          </p:cNvCxnSpPr>
          <p:nvPr/>
        </p:nvCxnSpPr>
        <p:spPr>
          <a:xfrm flipV="1">
            <a:off x="3353706" y="7647737"/>
            <a:ext cx="834974" cy="1177017"/>
          </a:xfrm>
          <a:prstGeom prst="bentConnector3">
            <a:avLst>
              <a:gd name="adj1" fmla="val 50000"/>
            </a:avLst>
          </a:prstGeom>
          <a:noFill/>
          <a:ln w="25400" cap="flat" cmpd="sng">
            <a:solidFill>
              <a:srgbClr val="92D050"/>
            </a:solidFill>
            <a:prstDash val="solid"/>
            <a:miter lim="800000"/>
            <a:headEnd type="none" w="sm" len="sm"/>
            <a:tailEnd type="triangle" w="lg" len="lg"/>
          </a:ln>
        </p:spPr>
      </p:cxnSp>
      <p:pic>
        <p:nvPicPr>
          <p:cNvPr id="171" name="Google Shape;171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88680" y="7058930"/>
            <a:ext cx="2664804" cy="11776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72" name="Google Shape;172;p4"/>
          <p:cNvSpPr/>
          <p:nvPr/>
        </p:nvSpPr>
        <p:spPr>
          <a:xfrm>
            <a:off x="4572520" y="7797799"/>
            <a:ext cx="539230" cy="146051"/>
          </a:xfrm>
          <a:prstGeom prst="rect">
            <a:avLst/>
          </a:prstGeom>
          <a:noFill/>
          <a:ln w="15875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73" name="Google Shape;173;p4"/>
          <p:cNvCxnSpPr>
            <a:cxnSpLocks/>
            <a:stCxn id="172" idx="2"/>
            <a:endCxn id="162" idx="0"/>
          </p:cNvCxnSpPr>
          <p:nvPr/>
        </p:nvCxnSpPr>
        <p:spPr>
          <a:xfrm rot="16200000" flipH="1">
            <a:off x="4944928" y="7841056"/>
            <a:ext cx="506272" cy="711859"/>
          </a:xfrm>
          <a:prstGeom prst="bentConnector3">
            <a:avLst>
              <a:gd name="adj1" fmla="val 50000"/>
            </a:avLst>
          </a:prstGeom>
          <a:noFill/>
          <a:ln w="25400" cap="flat" cmpd="sng">
            <a:solidFill>
              <a:srgbClr val="92D050"/>
            </a:solidFill>
            <a:prstDash val="solid"/>
            <a:miter lim="800000"/>
            <a:headEnd type="none" w="sm" len="sm"/>
            <a:tailEnd type="triangle" w="lg" len="lg"/>
          </a:ln>
        </p:spPr>
      </p:cxnSp>
      <p:sp>
        <p:nvSpPr>
          <p:cNvPr id="174" name="Google Shape;174;p4"/>
          <p:cNvSpPr/>
          <p:nvPr/>
        </p:nvSpPr>
        <p:spPr>
          <a:xfrm>
            <a:off x="4213475" y="2368375"/>
            <a:ext cx="731100" cy="132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75" name="Google Shape;175;p4"/>
          <p:cNvSpPr/>
          <p:nvPr/>
        </p:nvSpPr>
        <p:spPr>
          <a:xfrm>
            <a:off x="4213475" y="2541825"/>
            <a:ext cx="731100" cy="132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2646750" y="4818900"/>
            <a:ext cx="1023900" cy="132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77" name="Google Shape;177;p4"/>
          <p:cNvSpPr/>
          <p:nvPr/>
        </p:nvSpPr>
        <p:spPr>
          <a:xfrm>
            <a:off x="2570550" y="6342900"/>
            <a:ext cx="1167600" cy="132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78" name="Google Shape;178;p4"/>
          <p:cNvSpPr/>
          <p:nvPr/>
        </p:nvSpPr>
        <p:spPr>
          <a:xfrm>
            <a:off x="2570550" y="6190500"/>
            <a:ext cx="1023900" cy="132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79" name="Google Shape;179;p4"/>
          <p:cNvSpPr/>
          <p:nvPr/>
        </p:nvSpPr>
        <p:spPr>
          <a:xfrm>
            <a:off x="2570550" y="6038100"/>
            <a:ext cx="1023900" cy="132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80" name="Google Shape;180;p4"/>
          <p:cNvSpPr/>
          <p:nvPr/>
        </p:nvSpPr>
        <p:spPr>
          <a:xfrm>
            <a:off x="2570550" y="5885700"/>
            <a:ext cx="1023900" cy="132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entury"/>
              <a:ea typeface="Century"/>
              <a:cs typeface="Century"/>
              <a:sym typeface="Century"/>
            </a:endParaRPr>
          </a:p>
        </p:txBody>
      </p:sp>
      <p:sp>
        <p:nvSpPr>
          <p:cNvPr id="169" name="Google Shape;169;p4"/>
          <p:cNvSpPr/>
          <p:nvPr/>
        </p:nvSpPr>
        <p:spPr>
          <a:xfrm>
            <a:off x="2529366" y="5873000"/>
            <a:ext cx="1141055" cy="165874"/>
          </a:xfrm>
          <a:prstGeom prst="rect">
            <a:avLst/>
          </a:prstGeom>
          <a:noFill/>
          <a:ln w="15875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81" name="Google Shape;181;p4"/>
          <p:cNvCxnSpPr>
            <a:endCxn id="158" idx="0"/>
          </p:cNvCxnSpPr>
          <p:nvPr/>
        </p:nvCxnSpPr>
        <p:spPr>
          <a:xfrm rot="-5400000" flipH="1">
            <a:off x="2788356" y="4977948"/>
            <a:ext cx="1028700" cy="102000"/>
          </a:xfrm>
          <a:prstGeom prst="bentConnector3">
            <a:avLst>
              <a:gd name="adj1" fmla="val 50001"/>
            </a:avLst>
          </a:prstGeom>
          <a:noFill/>
          <a:ln w="22225" cap="flat" cmpd="sng">
            <a:solidFill>
              <a:srgbClr val="92D050"/>
            </a:solidFill>
            <a:prstDash val="solid"/>
            <a:miter lim="800000"/>
            <a:headEnd type="none" w="sm" len="sm"/>
            <a:tailEnd type="triangle" w="lg" len="lg"/>
          </a:ln>
        </p:spPr>
      </p:cxnSp>
      <p:sp>
        <p:nvSpPr>
          <p:cNvPr id="182" name="Google Shape;182;p4"/>
          <p:cNvSpPr/>
          <p:nvPr/>
        </p:nvSpPr>
        <p:spPr>
          <a:xfrm>
            <a:off x="2497800" y="7874913"/>
            <a:ext cx="1167600" cy="132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entury"/>
              <a:ea typeface="Century"/>
              <a:cs typeface="Century"/>
              <a:sym typeface="Centur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592</Words>
  <Application>Microsoft Office PowerPoint</Application>
  <PresentationFormat>ユーザー設定</PresentationFormat>
  <Paragraphs>67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MS PGothic</vt:lpstr>
      <vt:lpstr>Noto Sans Symbols</vt:lpstr>
      <vt:lpstr>游ゴシック</vt:lpstr>
      <vt:lpstr>Arial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honda</dc:creator>
  <cp:lastModifiedBy>英華 金</cp:lastModifiedBy>
  <cp:revision>13</cp:revision>
  <dcterms:created xsi:type="dcterms:W3CDTF">2019-02-22T14:43:31Z</dcterms:created>
  <dcterms:modified xsi:type="dcterms:W3CDTF">2024-09-14T01:39:14Z</dcterms:modified>
</cp:coreProperties>
</file>