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61" r:id="rId3"/>
    <p:sldId id="258" r:id="rId4"/>
    <p:sldId id="262" r:id="rId5"/>
    <p:sldId id="263" r:id="rId6"/>
    <p:sldId id="267" r:id="rId7"/>
    <p:sldId id="265" r:id="rId8"/>
    <p:sldId id="264" r:id="rId9"/>
    <p:sldId id="256" r:id="rId10"/>
    <p:sldId id="266" r:id="rId11"/>
    <p:sldId id="268" r:id="rId1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3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76" autoAdjust="0"/>
    <p:restoredTop sz="94660"/>
  </p:normalViewPr>
  <p:slideViewPr>
    <p:cSldViewPr>
      <p:cViewPr>
        <p:scale>
          <a:sx n="90" d="100"/>
          <a:sy n="90" d="100"/>
        </p:scale>
        <p:origin x="2136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3D1D4-2E8D-454E-5552-C397FF941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0779C42-DD93-3D3E-31EE-889D34901AA6}"/>
              </a:ext>
            </a:extLst>
          </p:cNvPr>
          <p:cNvSpPr txBox="1"/>
          <p:nvPr/>
        </p:nvSpPr>
        <p:spPr>
          <a:xfrm>
            <a:off x="1039114" y="1231900"/>
            <a:ext cx="5400040" cy="235321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968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55"/>
              </a:spcBef>
            </a:pPr>
            <a:r>
              <a:rPr lang="ko-KR" altLang="en-US" sz="1400" b="1" dirty="0">
                <a:latin typeface="游ゴシック"/>
                <a:cs typeface="游ゴシック"/>
              </a:rPr>
              <a:t>시작</a:t>
            </a:r>
            <a:endParaRPr sz="1400" b="1" dirty="0">
              <a:latin typeface="游ゴシック"/>
              <a:cs typeface="游ゴシック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36CA660-6CEF-BFC4-E660-06A6EC3A3E70}"/>
              </a:ext>
            </a:extLst>
          </p:cNvPr>
          <p:cNvSpPr txBox="1"/>
          <p:nvPr/>
        </p:nvSpPr>
        <p:spPr>
          <a:xfrm>
            <a:off x="988977" y="1612900"/>
            <a:ext cx="5913171" cy="8867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ko-KR" sz="1100" spc="-5" dirty="0">
                <a:latin typeface="游ゴシック"/>
                <a:cs typeface="游ゴシック"/>
              </a:rPr>
              <a:t>※</a:t>
            </a:r>
            <a:r>
              <a:rPr lang="ko-KR" altLang="en-US" sz="1100" spc="-5" dirty="0">
                <a:latin typeface="游ゴシック"/>
                <a:cs typeface="游ゴシック"/>
              </a:rPr>
              <a:t>시설 기준 코드 란</a:t>
            </a:r>
            <a:r>
              <a:rPr lang="en-US" altLang="ko-KR" sz="1100" spc="-5" dirty="0">
                <a:latin typeface="游ゴシック"/>
                <a:cs typeface="游ゴシック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ko-KR" altLang="en-US" sz="1100" spc="-5" dirty="0">
                <a:latin typeface="游ゴシック"/>
                <a:cs typeface="游ゴシック"/>
              </a:rPr>
              <a:t>진료 행위 중에는</a:t>
            </a:r>
            <a:r>
              <a:rPr lang="en-US" altLang="ko-KR" sz="1100" spc="-5" dirty="0">
                <a:latin typeface="游ゴシック"/>
                <a:cs typeface="游ゴシック"/>
              </a:rPr>
              <a:t>, </a:t>
            </a:r>
            <a:r>
              <a:rPr lang="ko-KR" altLang="en-US" sz="1100" spc="-5" dirty="0">
                <a:latin typeface="游ゴシック"/>
                <a:cs typeface="游ゴシック"/>
              </a:rPr>
              <a:t>보험 의료 기관이 일정한 인원이나 설비를 채울 필요가 있어</a:t>
            </a:r>
            <a:r>
              <a:rPr lang="en-US" altLang="ko-KR" sz="1100" spc="-5" dirty="0">
                <a:latin typeface="游ゴシック"/>
                <a:cs typeface="游ゴシック"/>
              </a:rPr>
              <a:t>, 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ko-KR" altLang="en-US" sz="1100" spc="-5" dirty="0">
                <a:latin typeface="游ゴシック"/>
                <a:cs typeface="游ゴシック"/>
              </a:rPr>
              <a:t>그 취지를 지방 후생국에 신고해 처음으로 점수를 산정할 수 있는 것이 있습니다</a:t>
            </a:r>
            <a:r>
              <a:rPr lang="en-US" altLang="ko-KR" sz="1100" spc="-5" dirty="0">
                <a:latin typeface="游ゴシック"/>
                <a:cs typeface="游ゴシック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ko-KR" altLang="en-US" sz="1100" b="0" i="0" dirty="0">
                <a:solidFill>
                  <a:srgbClr val="000000"/>
                </a:solidFill>
                <a:effectLst/>
                <a:latin typeface="noto"/>
              </a:rPr>
              <a:t>이 충족해야 할 인원이나 설비를 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noto"/>
              </a:rPr>
              <a:t>‘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noto"/>
              </a:rPr>
              <a:t>시설기준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noto"/>
              </a:rPr>
              <a:t>’ 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noto"/>
              </a:rPr>
              <a:t>이라 합니다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noto"/>
              </a:rPr>
              <a:t>.  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noto"/>
              </a:rPr>
              <a:t> </a:t>
            </a:r>
            <a:endParaRPr lang="en-US" altLang="ja-JP" sz="1100" spc="-5" dirty="0">
              <a:latin typeface="游ゴシック"/>
              <a:cs typeface="游ゴシック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0BD9B3D-B8D9-6AC5-1BF9-C0983248FAC3}"/>
              </a:ext>
            </a:extLst>
          </p:cNvPr>
          <p:cNvSpPr txBox="1"/>
          <p:nvPr/>
        </p:nvSpPr>
        <p:spPr>
          <a:xfrm>
            <a:off x="1475079" y="666357"/>
            <a:ext cx="4782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1" spc="-30" dirty="0">
                <a:latin typeface="游ゴシック"/>
                <a:cs typeface="游ゴシック"/>
              </a:rPr>
              <a:t>시설 기준</a:t>
            </a:r>
            <a:r>
              <a:rPr lang="ko-KR" altLang="en-US" b="1" spc="-30" dirty="0">
                <a:latin typeface="游ゴシック"/>
                <a:cs typeface="游ゴシック"/>
              </a:rPr>
              <a:t>코드 체크 설정 관리 </a:t>
            </a:r>
            <a:endParaRPr sz="1800" dirty="0">
              <a:latin typeface="游ゴシック"/>
              <a:cs typeface="游ゴシック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043EE332-76D3-05B8-FAC8-4A6C14B1749A}"/>
              </a:ext>
            </a:extLst>
          </p:cNvPr>
          <p:cNvGrpSpPr/>
          <p:nvPr/>
        </p:nvGrpSpPr>
        <p:grpSpPr>
          <a:xfrm>
            <a:off x="991118" y="2527300"/>
            <a:ext cx="5377303" cy="2203220"/>
            <a:chOff x="4855878" y="2887299"/>
            <a:chExt cx="2465070" cy="1343297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12BEE08-E4A7-8F5E-C051-F8098F014360}"/>
                </a:ext>
              </a:extLst>
            </p:cNvPr>
            <p:cNvSpPr/>
            <p:nvPr/>
          </p:nvSpPr>
          <p:spPr>
            <a:xfrm>
              <a:off x="4855878" y="2887299"/>
              <a:ext cx="2465070" cy="1322070"/>
            </a:xfrm>
            <a:custGeom>
              <a:avLst/>
              <a:gdLst/>
              <a:ahLst/>
              <a:cxnLst/>
              <a:rect l="l" t="t" r="r" b="b"/>
              <a:pathLst>
                <a:path w="2465070" h="1322070">
                  <a:moveTo>
                    <a:pt x="2219811" y="1321707"/>
                  </a:moveTo>
                  <a:lnTo>
                    <a:pt x="243266" y="1321707"/>
                  </a:lnTo>
                  <a:lnTo>
                    <a:pt x="203914" y="1318194"/>
                  </a:lnTo>
                  <a:lnTo>
                    <a:pt x="166351" y="1310000"/>
                  </a:lnTo>
                  <a:lnTo>
                    <a:pt x="98380" y="1278391"/>
                  </a:lnTo>
                  <a:lnTo>
                    <a:pt x="46506" y="1231564"/>
                  </a:lnTo>
                  <a:lnTo>
                    <a:pt x="12521" y="1170688"/>
                  </a:lnTo>
                  <a:lnTo>
                    <a:pt x="0" y="1101617"/>
                  </a:lnTo>
                  <a:lnTo>
                    <a:pt x="0" y="220089"/>
                  </a:lnTo>
                  <a:lnTo>
                    <a:pt x="12521" y="149848"/>
                  </a:lnTo>
                  <a:lnTo>
                    <a:pt x="46506" y="90142"/>
                  </a:lnTo>
                  <a:lnTo>
                    <a:pt x="98380" y="42144"/>
                  </a:lnTo>
                  <a:lnTo>
                    <a:pt x="132365" y="23413"/>
                  </a:lnTo>
                  <a:lnTo>
                    <a:pt x="203914" y="2341"/>
                  </a:lnTo>
                  <a:lnTo>
                    <a:pt x="243266" y="0"/>
                  </a:lnTo>
                  <a:lnTo>
                    <a:pt x="2219811" y="0"/>
                  </a:lnTo>
                  <a:lnTo>
                    <a:pt x="2260952" y="2341"/>
                  </a:lnTo>
                  <a:lnTo>
                    <a:pt x="2332501" y="23413"/>
                  </a:lnTo>
                  <a:lnTo>
                    <a:pt x="2393317" y="64387"/>
                  </a:lnTo>
                  <a:lnTo>
                    <a:pt x="2438036" y="118239"/>
                  </a:lnTo>
                  <a:lnTo>
                    <a:pt x="2461289" y="183798"/>
                  </a:lnTo>
                  <a:lnTo>
                    <a:pt x="2464867" y="220089"/>
                  </a:lnTo>
                  <a:lnTo>
                    <a:pt x="2464867" y="1101617"/>
                  </a:lnTo>
                  <a:lnTo>
                    <a:pt x="2452345" y="1170688"/>
                  </a:lnTo>
                  <a:lnTo>
                    <a:pt x="2416571" y="1231564"/>
                  </a:lnTo>
                  <a:lnTo>
                    <a:pt x="2364698" y="1278391"/>
                  </a:lnTo>
                  <a:lnTo>
                    <a:pt x="2296726" y="1310000"/>
                  </a:lnTo>
                  <a:lnTo>
                    <a:pt x="2219811" y="1321707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BE82D398-2A34-28ED-60DF-C0A1A671C217}"/>
                </a:ext>
              </a:extLst>
            </p:cNvPr>
            <p:cNvSpPr/>
            <p:nvPr/>
          </p:nvSpPr>
          <p:spPr>
            <a:xfrm>
              <a:off x="4859141" y="2902176"/>
              <a:ext cx="2438400" cy="1328420"/>
            </a:xfrm>
            <a:custGeom>
              <a:avLst/>
              <a:gdLst/>
              <a:ahLst/>
              <a:cxnLst/>
              <a:rect l="l" t="t" r="r" b="b"/>
              <a:pathLst>
                <a:path w="2438400" h="1328420">
                  <a:moveTo>
                    <a:pt x="0" y="221138"/>
                  </a:moveTo>
                  <a:lnTo>
                    <a:pt x="12383" y="150562"/>
                  </a:lnTo>
                  <a:lnTo>
                    <a:pt x="45997" y="90572"/>
                  </a:lnTo>
                  <a:lnTo>
                    <a:pt x="97302" y="42345"/>
                  </a:lnTo>
                  <a:lnTo>
                    <a:pt x="130915" y="23525"/>
                  </a:lnTo>
                  <a:lnTo>
                    <a:pt x="201681" y="2352"/>
                  </a:lnTo>
                  <a:lnTo>
                    <a:pt x="240601" y="0"/>
                  </a:lnTo>
                  <a:lnTo>
                    <a:pt x="2195493" y="0"/>
                  </a:lnTo>
                  <a:lnTo>
                    <a:pt x="2236183" y="2352"/>
                  </a:lnTo>
                  <a:lnTo>
                    <a:pt x="2306948" y="23525"/>
                  </a:lnTo>
                  <a:lnTo>
                    <a:pt x="2367099" y="64694"/>
                  </a:lnTo>
                  <a:lnTo>
                    <a:pt x="2411327" y="118803"/>
                  </a:lnTo>
                  <a:lnTo>
                    <a:pt x="2434326" y="184674"/>
                  </a:lnTo>
                  <a:lnTo>
                    <a:pt x="2437864" y="221138"/>
                  </a:lnTo>
                  <a:lnTo>
                    <a:pt x="2437864" y="1106869"/>
                  </a:lnTo>
                  <a:lnTo>
                    <a:pt x="2425480" y="1176269"/>
                  </a:lnTo>
                  <a:lnTo>
                    <a:pt x="2390097" y="1237435"/>
                  </a:lnTo>
                  <a:lnTo>
                    <a:pt x="2338792" y="1284486"/>
                  </a:lnTo>
                  <a:lnTo>
                    <a:pt x="2271565" y="1316245"/>
                  </a:lnTo>
                  <a:lnTo>
                    <a:pt x="2195493" y="1328008"/>
                  </a:lnTo>
                  <a:lnTo>
                    <a:pt x="240601" y="1328008"/>
                  </a:lnTo>
                  <a:lnTo>
                    <a:pt x="201681" y="1324479"/>
                  </a:lnTo>
                  <a:lnTo>
                    <a:pt x="130915" y="1303306"/>
                  </a:lnTo>
                  <a:lnTo>
                    <a:pt x="97302" y="1284486"/>
                  </a:lnTo>
                  <a:lnTo>
                    <a:pt x="45997" y="1237435"/>
                  </a:lnTo>
                  <a:lnTo>
                    <a:pt x="12383" y="1176269"/>
                  </a:lnTo>
                  <a:lnTo>
                    <a:pt x="0" y="1106869"/>
                  </a:lnTo>
                  <a:lnTo>
                    <a:pt x="0" y="221138"/>
                  </a:lnTo>
                  <a:close/>
                </a:path>
              </a:pathLst>
            </a:custGeom>
            <a:ln w="7871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9190EA15-C3D9-0582-C0AD-992313F74C94}"/>
              </a:ext>
            </a:extLst>
          </p:cNvPr>
          <p:cNvSpPr txBox="1"/>
          <p:nvPr/>
        </p:nvSpPr>
        <p:spPr>
          <a:xfrm>
            <a:off x="1238622" y="2726859"/>
            <a:ext cx="4864999" cy="17927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ko-KR" sz="1100" spc="-5" dirty="0">
                <a:latin typeface="游ゴシック"/>
                <a:cs typeface="游ゴシック"/>
              </a:rPr>
              <a:t>※</a:t>
            </a:r>
            <a:r>
              <a:rPr lang="ko-KR" altLang="en-US" sz="1100" spc="-5" dirty="0">
                <a:latin typeface="游ゴシック"/>
                <a:cs typeface="游ゴシック"/>
              </a:rPr>
              <a:t>시설 기준 코드 체크  </a:t>
            </a:r>
            <a:endParaRPr lang="en-US" altLang="ko-KR" sz="1100" spc="-5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ko-KR" altLang="en-US" sz="1100" spc="-5" dirty="0">
                <a:latin typeface="游ゴシック"/>
                <a:cs typeface="游ゴシック"/>
              </a:rPr>
              <a:t>별도로 후생노동대신이 규정한 </a:t>
            </a:r>
            <a:r>
              <a:rPr lang="en-US" altLang="ko-KR" sz="1100" spc="-5" dirty="0">
                <a:latin typeface="游ゴシック"/>
                <a:cs typeface="游ゴシック"/>
              </a:rPr>
              <a:t>‘</a:t>
            </a:r>
            <a:r>
              <a:rPr lang="ko-KR" altLang="en-US" sz="1100" spc="-5" dirty="0">
                <a:latin typeface="游ゴシック"/>
                <a:cs typeface="游ゴシック"/>
              </a:rPr>
              <a:t>시설기준</a:t>
            </a:r>
            <a:r>
              <a:rPr lang="en-US" altLang="ko-KR" sz="1100" spc="-5" dirty="0">
                <a:latin typeface="游ゴシック"/>
                <a:cs typeface="游ゴシック"/>
              </a:rPr>
              <a:t>’</a:t>
            </a:r>
            <a:r>
              <a:rPr lang="ko-KR" altLang="en-US" sz="1100" spc="-5" dirty="0">
                <a:latin typeface="游ゴシック"/>
                <a:cs typeface="游ゴシック"/>
              </a:rPr>
              <a:t>에 적합한 것으로서 </a:t>
            </a:r>
            <a:r>
              <a:rPr lang="en-US" altLang="ko-KR" sz="1100" spc="-5" dirty="0">
                <a:latin typeface="游ゴシック"/>
                <a:cs typeface="游ゴシック"/>
              </a:rPr>
              <a:t>‘</a:t>
            </a:r>
            <a:r>
              <a:rPr lang="ko-KR" altLang="en-US" sz="1100" spc="-5" dirty="0">
                <a:latin typeface="游ゴシック"/>
                <a:cs typeface="游ゴシック"/>
              </a:rPr>
              <a:t>지방후생국장</a:t>
            </a:r>
            <a:r>
              <a:rPr lang="en-US" altLang="ko-KR" sz="1100" spc="-5" dirty="0">
                <a:latin typeface="游ゴシック"/>
                <a:cs typeface="游ゴシック"/>
              </a:rPr>
              <a:t>’</a:t>
            </a:r>
            <a:r>
              <a:rPr lang="ko-KR" altLang="en-US" sz="1100" spc="-5" dirty="0">
                <a:latin typeface="游ゴシック"/>
                <a:cs typeface="游ゴシック"/>
              </a:rPr>
              <a:t> 등에게 신고한  </a:t>
            </a:r>
            <a:r>
              <a:rPr lang="en-US" altLang="ko-KR" sz="1100" spc="-5" dirty="0">
                <a:latin typeface="游ゴシック"/>
                <a:cs typeface="游ゴシック"/>
              </a:rPr>
              <a:t>‘</a:t>
            </a:r>
            <a:r>
              <a:rPr lang="ko-KR" altLang="en-US" sz="1100" spc="-5" dirty="0">
                <a:latin typeface="游ゴシック"/>
                <a:cs typeface="游ゴシック"/>
              </a:rPr>
              <a:t>보험 의료 기관</a:t>
            </a:r>
            <a:r>
              <a:rPr lang="en-US" altLang="ko-KR" sz="1100" spc="-5" dirty="0">
                <a:latin typeface="游ゴシック"/>
                <a:cs typeface="游ゴシック"/>
              </a:rPr>
              <a:t>’</a:t>
            </a:r>
            <a:r>
              <a:rPr lang="ko-KR" altLang="en-US" sz="1100" spc="-5" dirty="0">
                <a:latin typeface="游ゴシック"/>
                <a:cs typeface="游ゴシック"/>
              </a:rPr>
              <a:t>에서만 산정할 수 있는 의료 행위가 있습니다</a:t>
            </a:r>
            <a:r>
              <a:rPr lang="en-US" altLang="ko-KR" sz="1100" spc="-5" dirty="0">
                <a:latin typeface="游ゴシック"/>
                <a:cs typeface="游ゴシック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ko-KR" altLang="en-US" sz="1100" spc="-5" dirty="0">
                <a:latin typeface="游ゴシック"/>
                <a:cs typeface="游ゴシック"/>
              </a:rPr>
              <a:t>드물게 신고되지 않고 산정하여 사정되는 경우가 있습니다</a:t>
            </a:r>
            <a:r>
              <a:rPr lang="en-US" altLang="ko-KR" sz="1100" spc="-5" dirty="0">
                <a:latin typeface="游ゴシック"/>
                <a:cs typeface="游ゴシック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ko-KR" altLang="en-US" sz="1100" spc="-5" dirty="0">
                <a:latin typeface="游ゴシック"/>
                <a:cs typeface="游ゴシック"/>
              </a:rPr>
              <a:t>클리닉에서는 별로 필요하지 않을지도 모르지만</a:t>
            </a:r>
            <a:r>
              <a:rPr lang="en-US" altLang="ko-KR" sz="1100" spc="-5" dirty="0">
                <a:latin typeface="游ゴシック"/>
                <a:cs typeface="游ゴシック"/>
              </a:rPr>
              <a:t>, </a:t>
            </a:r>
            <a:r>
              <a:rPr lang="ko-KR" altLang="en-US" sz="1100" spc="-5" dirty="0">
                <a:latin typeface="游ゴシック"/>
                <a:cs typeface="游ゴシック"/>
              </a:rPr>
              <a:t>병원에서는 산정하는 점수도 높아 큰 손실로 이어질 가능성이 있습니다</a:t>
            </a:r>
            <a:r>
              <a:rPr lang="en-US" altLang="ko-KR" sz="1100" spc="-5" dirty="0">
                <a:latin typeface="游ゴシック"/>
                <a:cs typeface="游ゴシック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endParaRPr lang="en-US" altLang="ko-KR" sz="1100" spc="-5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ko-KR" altLang="en-US" sz="1100" spc="-5" dirty="0">
                <a:latin typeface="游ゴシック"/>
                <a:cs typeface="游ゴシック"/>
              </a:rPr>
              <a:t>단순히 신고가 필요함에도 불구하고 신고되지 않고 산정을 하고 있는 것을 체크 확인 합니다</a:t>
            </a:r>
            <a:r>
              <a:rPr lang="en-US" altLang="ko-KR" sz="1100" spc="-5" dirty="0">
                <a:latin typeface="游ゴシック"/>
                <a:cs typeface="游ゴシック"/>
              </a:rPr>
              <a:t>. </a:t>
            </a:r>
            <a:endParaRPr lang="en-US" altLang="ja-JP" sz="1100" spc="-5" dirty="0">
              <a:latin typeface="游ゴシック"/>
              <a:cs typeface="游ゴシック"/>
            </a:endParaRPr>
          </a:p>
        </p:txBody>
      </p:sp>
      <p:sp>
        <p:nvSpPr>
          <p:cNvPr id="6" name="폭발: 14pt 5">
            <a:extLst>
              <a:ext uri="{FF2B5EF4-FFF2-40B4-BE49-F238E27FC236}">
                <a16:creationId xmlns:a16="http://schemas.microsoft.com/office/drawing/2014/main" id="{A236097F-AE5D-7AA5-B6FC-11D0B2872EB7}"/>
              </a:ext>
            </a:extLst>
          </p:cNvPr>
          <p:cNvSpPr/>
          <p:nvPr/>
        </p:nvSpPr>
        <p:spPr>
          <a:xfrm>
            <a:off x="566915" y="5135921"/>
            <a:ext cx="6317454" cy="3944579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FF00"/>
                </a:solidFill>
              </a:rPr>
              <a:t>To </a:t>
            </a:r>
            <a:r>
              <a:rPr lang="en-US" altLang="ko-KR" dirty="0" err="1">
                <a:solidFill>
                  <a:srgbClr val="FFFF00"/>
                </a:solidFill>
              </a:rPr>
              <a:t>DXCare</a:t>
            </a:r>
            <a:r>
              <a:rPr lang="en-US" altLang="ko-KR" dirty="0">
                <a:solidFill>
                  <a:srgbClr val="FFFF00"/>
                </a:solidFill>
              </a:rPr>
              <a:t> </a:t>
            </a:r>
            <a:r>
              <a:rPr lang="ko-KR" altLang="en-US" dirty="0">
                <a:solidFill>
                  <a:srgbClr val="FFFF00"/>
                </a:solidFill>
              </a:rPr>
              <a:t>및 관계자 분께</a:t>
            </a:r>
            <a:endParaRPr lang="en-US" altLang="ko-KR" dirty="0">
              <a:solidFill>
                <a:srgbClr val="FFFF00"/>
              </a:solidFill>
            </a:endParaRPr>
          </a:p>
          <a:p>
            <a:pPr algn="ctr"/>
            <a:endParaRPr lang="en-US" altLang="ko-KR" dirty="0">
              <a:solidFill>
                <a:srgbClr val="FFFF00"/>
              </a:solidFill>
            </a:endParaRPr>
          </a:p>
          <a:p>
            <a:pPr algn="ctr"/>
            <a:r>
              <a:rPr lang="en-US" altLang="ko-KR" dirty="0">
                <a:solidFill>
                  <a:srgbClr val="FFFF00"/>
                </a:solidFill>
              </a:rPr>
              <a:t> </a:t>
            </a:r>
            <a:r>
              <a:rPr lang="ko-KR" altLang="en-US" dirty="0">
                <a:solidFill>
                  <a:srgbClr val="FFFF00"/>
                </a:solidFill>
              </a:rPr>
              <a:t>시설기준 코드 점검의 설명을 위한 별도 자료나 정보가  있다면 이 공간에 추가 기재해  </a:t>
            </a:r>
            <a:r>
              <a:rPr lang="ko-KR" altLang="en-US" dirty="0" err="1">
                <a:solidFill>
                  <a:srgbClr val="FFFF00"/>
                </a:solidFill>
              </a:rPr>
              <a:t>주시길</a:t>
            </a:r>
            <a:r>
              <a:rPr lang="ko-KR" altLang="en-US" dirty="0">
                <a:solidFill>
                  <a:srgbClr val="FFFF00"/>
                </a:solidFill>
              </a:rPr>
              <a:t> 바랍니다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455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E1103-A7A5-95A3-7CEC-3FCB8B485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id="{26BB4577-A774-0BF4-DA26-AEFEAFA39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24" y="6944359"/>
            <a:ext cx="5265726" cy="2513584"/>
          </a:xfrm>
          <a:prstGeom prst="rect">
            <a:avLst/>
          </a:prstGeom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id="{A1656233-1F40-1F9D-FA20-4454F95AB361}"/>
              </a:ext>
            </a:extLst>
          </p:cNvPr>
          <p:cNvSpPr txBox="1"/>
          <p:nvPr/>
        </p:nvSpPr>
        <p:spPr>
          <a:xfrm>
            <a:off x="1046479" y="1231900"/>
            <a:ext cx="5400040" cy="228909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lang="ko-KR" altLang="en-US" sz="1400" b="1" dirty="0" err="1">
                <a:latin typeface="游ゴシック"/>
                <a:cs typeface="游ゴシック"/>
              </a:rPr>
              <a:t>시설기준코드체크</a:t>
            </a:r>
            <a:endParaRPr sz="1400" dirty="0">
              <a:latin typeface="游ゴシック"/>
              <a:cs typeface="游ゴシック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9600620-2E3D-0638-D686-69CB9B951E42}"/>
              </a:ext>
            </a:extLst>
          </p:cNvPr>
          <p:cNvSpPr txBox="1"/>
          <p:nvPr/>
        </p:nvSpPr>
        <p:spPr>
          <a:xfrm>
            <a:off x="1059793" y="1556293"/>
            <a:ext cx="5400040" cy="4456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ko-KR" altLang="en-US" sz="1100" spc="-5" dirty="0">
                <a:latin typeface="游ゴシック"/>
                <a:cs typeface="游ゴシック"/>
              </a:rPr>
              <a:t>디폴트 화면에는 </a:t>
            </a:r>
            <a:r>
              <a:rPr lang="en-US" altLang="ko-KR" sz="1100" spc="-5" dirty="0">
                <a:latin typeface="游ゴシック"/>
                <a:cs typeface="游ゴシック"/>
              </a:rPr>
              <a:t>‘[</a:t>
            </a:r>
            <a:r>
              <a:rPr lang="ko-KR" altLang="en-US" sz="1100" spc="-5" dirty="0">
                <a:latin typeface="游ゴシック"/>
                <a:cs typeface="游ゴシック"/>
              </a:rPr>
              <a:t>시설기준코드</a:t>
            </a:r>
            <a:r>
              <a:rPr lang="en-US" altLang="ko-KR" sz="1100" spc="-5" dirty="0">
                <a:latin typeface="游ゴシック"/>
                <a:cs typeface="游ゴシック"/>
              </a:rPr>
              <a:t>]</a:t>
            </a:r>
            <a:r>
              <a:rPr lang="ko-KR" altLang="en-US" sz="1100" spc="-5" dirty="0">
                <a:latin typeface="游ゴシック"/>
                <a:cs typeface="游ゴシック"/>
              </a:rPr>
              <a:t>체크설정</a:t>
            </a:r>
            <a:r>
              <a:rPr lang="en-US" altLang="ko-KR" sz="1100" spc="-5" dirty="0">
                <a:latin typeface="游ゴシック"/>
                <a:cs typeface="游ゴシック"/>
              </a:rPr>
              <a:t>’ </a:t>
            </a:r>
            <a:r>
              <a:rPr lang="ko-KR" altLang="en-US" sz="1100" spc="-5" dirty="0">
                <a:latin typeface="游ゴシック"/>
                <a:cs typeface="游ゴシック"/>
              </a:rPr>
              <a:t>화면이 표시됩니다</a:t>
            </a:r>
            <a:r>
              <a:rPr lang="en-US" altLang="ko-KR" sz="1100" spc="-5" dirty="0">
                <a:latin typeface="游ゴシック"/>
                <a:cs typeface="游ゴシック"/>
              </a:rPr>
              <a:t>. 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ko-KR" sz="1100" spc="-5" dirty="0">
                <a:latin typeface="游ゴシック"/>
                <a:cs typeface="游ゴシック"/>
              </a:rPr>
              <a:t>‘</a:t>
            </a:r>
            <a:r>
              <a:rPr lang="ja-JP" altLang="en-US" sz="1100" dirty="0"/>
              <a:t>療養病棟</a:t>
            </a:r>
            <a:r>
              <a:rPr lang="en-US" altLang="ja-JP" sz="1100" dirty="0"/>
              <a:t>’  </a:t>
            </a:r>
            <a:r>
              <a:rPr lang="ko-KR" altLang="en-US" sz="1100" dirty="0"/>
              <a:t>에 대한 시설기준코드 정보를 검색합니다</a:t>
            </a:r>
            <a:r>
              <a:rPr lang="en-US" altLang="ko-KR" sz="1100" dirty="0"/>
              <a:t>.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4959BACC-7A0E-815D-C92A-52E6327EBF31}"/>
              </a:ext>
            </a:extLst>
          </p:cNvPr>
          <p:cNvSpPr txBox="1"/>
          <p:nvPr/>
        </p:nvSpPr>
        <p:spPr>
          <a:xfrm>
            <a:off x="1475079" y="666357"/>
            <a:ext cx="4782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1" spc="-30" dirty="0">
                <a:latin typeface="游ゴシック"/>
                <a:cs typeface="游ゴシック"/>
              </a:rPr>
              <a:t>시설 기준</a:t>
            </a:r>
            <a:r>
              <a:rPr lang="ko-KR" altLang="en-US" b="1" spc="-30" dirty="0">
                <a:latin typeface="游ゴシック"/>
                <a:cs typeface="游ゴシック"/>
              </a:rPr>
              <a:t>코드 체크 설정 관리 </a:t>
            </a:r>
            <a:endParaRPr sz="1800" dirty="0">
              <a:latin typeface="游ゴシック"/>
              <a:cs typeface="游ゴシック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5956859-A076-A737-94D9-EFCED4631C98}"/>
              </a:ext>
            </a:extLst>
          </p:cNvPr>
          <p:cNvGrpSpPr/>
          <p:nvPr/>
        </p:nvGrpSpPr>
        <p:grpSpPr>
          <a:xfrm>
            <a:off x="1059793" y="2146300"/>
            <a:ext cx="5386726" cy="3530412"/>
            <a:chOff x="1059793" y="1993900"/>
            <a:chExt cx="5386726" cy="3530412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06F4D9FB-1E29-70DE-4B7C-AFA314FD5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9793" y="1993900"/>
              <a:ext cx="5386726" cy="35304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Google Shape;130;p3">
              <a:extLst>
                <a:ext uri="{FF2B5EF4-FFF2-40B4-BE49-F238E27FC236}">
                  <a16:creationId xmlns:a16="http://schemas.microsoft.com/office/drawing/2014/main" id="{1CD4E093-AFFB-D871-D39C-43DC9B9F52DE}"/>
                </a:ext>
              </a:extLst>
            </p:cNvPr>
            <p:cNvSpPr/>
            <p:nvPr/>
          </p:nvSpPr>
          <p:spPr>
            <a:xfrm>
              <a:off x="1263650" y="2019301"/>
              <a:ext cx="1295400" cy="2286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9" name="Google Shape;130;p3">
              <a:extLst>
                <a:ext uri="{FF2B5EF4-FFF2-40B4-BE49-F238E27FC236}">
                  <a16:creationId xmlns:a16="http://schemas.microsoft.com/office/drawing/2014/main" id="{4CDC9D0F-7DCF-D9EA-CCCF-7488BF62D394}"/>
                </a:ext>
              </a:extLst>
            </p:cNvPr>
            <p:cNvSpPr/>
            <p:nvPr/>
          </p:nvSpPr>
          <p:spPr>
            <a:xfrm>
              <a:off x="2101850" y="2442170"/>
              <a:ext cx="1676400" cy="2286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</p:grpSp>
      <p:sp>
        <p:nvSpPr>
          <p:cNvPr id="12" name="Google Shape;143;p4">
            <a:extLst>
              <a:ext uri="{FF2B5EF4-FFF2-40B4-BE49-F238E27FC236}">
                <a16:creationId xmlns:a16="http://schemas.microsoft.com/office/drawing/2014/main" id="{C0D1FAC2-F0FD-8308-00FA-398537BB5DFE}"/>
              </a:ext>
            </a:extLst>
          </p:cNvPr>
          <p:cNvSpPr/>
          <p:nvPr/>
        </p:nvSpPr>
        <p:spPr>
          <a:xfrm>
            <a:off x="4159250" y="2949294"/>
            <a:ext cx="2209800" cy="48490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ys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5" name="Google Shape;143;p4">
            <a:extLst>
              <a:ext uri="{FF2B5EF4-FFF2-40B4-BE49-F238E27FC236}">
                <a16:creationId xmlns:a16="http://schemas.microsoft.com/office/drawing/2014/main" id="{37F26DC2-6453-743B-A9D4-2C7F7B2AFB90}"/>
              </a:ext>
            </a:extLst>
          </p:cNvPr>
          <p:cNvSpPr/>
          <p:nvPr/>
        </p:nvSpPr>
        <p:spPr>
          <a:xfrm>
            <a:off x="4159250" y="3466912"/>
            <a:ext cx="2209800" cy="533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ys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86EEC1E1-959F-82F8-06EC-DE1CBF76B6E9}"/>
              </a:ext>
            </a:extLst>
          </p:cNvPr>
          <p:cNvSpPr txBox="1"/>
          <p:nvPr/>
        </p:nvSpPr>
        <p:spPr>
          <a:xfrm>
            <a:off x="1053136" y="5727700"/>
            <a:ext cx="5400040" cy="66620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zh-TW" sz="1100" spc="-5" dirty="0">
                <a:latin typeface="游ゴシック"/>
                <a:cs typeface="游ゴシック"/>
              </a:rPr>
              <a:t>‘0090’ </a:t>
            </a:r>
            <a:r>
              <a:rPr lang="zh-TW" altLang="en-US" sz="1100" spc="-5" dirty="0">
                <a:latin typeface="游ゴシック"/>
                <a:cs typeface="游ゴシック"/>
              </a:rPr>
              <a:t>療養病棟療養環境加算１</a:t>
            </a:r>
            <a:r>
              <a:rPr lang="ko-KR" altLang="en-US" sz="1100" spc="-5" dirty="0">
                <a:latin typeface="游ゴシック"/>
                <a:cs typeface="游ゴシック"/>
              </a:rPr>
              <a:t>을 클릭합니다</a:t>
            </a:r>
            <a:r>
              <a:rPr lang="en-US" altLang="ko-KR" sz="1100" spc="-5" dirty="0">
                <a:latin typeface="游ゴシック"/>
                <a:cs typeface="游ゴシック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(1) </a:t>
            </a:r>
            <a:r>
              <a:rPr lang="ko-KR" altLang="en-US" sz="1100" spc="-5" dirty="0">
                <a:latin typeface="游ゴシック"/>
                <a:cs typeface="游ゴシック"/>
              </a:rPr>
              <a:t>기본적인 시설기준코드</a:t>
            </a:r>
            <a:r>
              <a:rPr lang="en-US" altLang="ko-KR" sz="1100" spc="-5" dirty="0">
                <a:latin typeface="游ゴシック"/>
                <a:cs typeface="游ゴシック"/>
              </a:rPr>
              <a:t>, </a:t>
            </a:r>
            <a:r>
              <a:rPr lang="ko-KR" altLang="en-US" sz="1100" spc="-5" dirty="0">
                <a:latin typeface="游ゴシック"/>
                <a:cs typeface="游ゴシック"/>
              </a:rPr>
              <a:t>명칭이 표시됩니다</a:t>
            </a:r>
            <a:r>
              <a:rPr lang="en-US" altLang="ko-KR" sz="1100" spc="-5" dirty="0">
                <a:latin typeface="游ゴシック"/>
                <a:cs typeface="游ゴシック"/>
              </a:rPr>
              <a:t>. 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(2) </a:t>
            </a:r>
            <a:r>
              <a:rPr lang="ko-KR" altLang="en-US" sz="1100" spc="-5" dirty="0">
                <a:latin typeface="游ゴシック"/>
                <a:cs typeface="游ゴシック"/>
              </a:rPr>
              <a:t>산정 체크에 적용 되는 기본마스터 정보와 최근 마스터 개정을 표시합니다</a:t>
            </a:r>
            <a:r>
              <a:rPr lang="en-US" altLang="ko-KR" sz="1100" spc="-5" dirty="0">
                <a:latin typeface="游ゴシック"/>
                <a:cs typeface="游ゴシック"/>
              </a:rPr>
              <a:t>.</a:t>
            </a:r>
          </a:p>
        </p:txBody>
      </p:sp>
      <p:sp>
        <p:nvSpPr>
          <p:cNvPr id="18" name="Google Shape;139;p4">
            <a:extLst>
              <a:ext uri="{FF2B5EF4-FFF2-40B4-BE49-F238E27FC236}">
                <a16:creationId xmlns:a16="http://schemas.microsoft.com/office/drawing/2014/main" id="{E902D526-0925-F420-399A-A6752407F5CB}"/>
              </a:ext>
            </a:extLst>
          </p:cNvPr>
          <p:cNvSpPr txBox="1"/>
          <p:nvPr/>
        </p:nvSpPr>
        <p:spPr>
          <a:xfrm>
            <a:off x="5988050" y="3001170"/>
            <a:ext cx="51858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(1)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Google Shape;139;p4">
            <a:extLst>
              <a:ext uri="{FF2B5EF4-FFF2-40B4-BE49-F238E27FC236}">
                <a16:creationId xmlns:a16="http://schemas.microsoft.com/office/drawing/2014/main" id="{2FAD9100-AA11-A42A-3BCA-38676A55B47C}"/>
              </a:ext>
            </a:extLst>
          </p:cNvPr>
          <p:cNvSpPr txBox="1"/>
          <p:nvPr/>
        </p:nvSpPr>
        <p:spPr>
          <a:xfrm>
            <a:off x="5988050" y="3585598"/>
            <a:ext cx="51858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(2)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Google Shape;139;p4">
            <a:extLst>
              <a:ext uri="{FF2B5EF4-FFF2-40B4-BE49-F238E27FC236}">
                <a16:creationId xmlns:a16="http://schemas.microsoft.com/office/drawing/2014/main" id="{36C74228-EB1C-21D2-89C9-34AE59079618}"/>
              </a:ext>
            </a:extLst>
          </p:cNvPr>
          <p:cNvSpPr txBox="1"/>
          <p:nvPr/>
        </p:nvSpPr>
        <p:spPr>
          <a:xfrm>
            <a:off x="5264150" y="8498748"/>
            <a:ext cx="51858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(3)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Google Shape;139;p4">
            <a:extLst>
              <a:ext uri="{FF2B5EF4-FFF2-40B4-BE49-F238E27FC236}">
                <a16:creationId xmlns:a16="http://schemas.microsoft.com/office/drawing/2014/main" id="{BFD2243F-4425-4DE4-8C57-7CD4D169EF50}"/>
              </a:ext>
            </a:extLst>
          </p:cNvPr>
          <p:cNvSpPr txBox="1"/>
          <p:nvPr/>
        </p:nvSpPr>
        <p:spPr>
          <a:xfrm>
            <a:off x="6000750" y="9119429"/>
            <a:ext cx="51858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(4)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Google Shape;143;p4">
            <a:extLst>
              <a:ext uri="{FF2B5EF4-FFF2-40B4-BE49-F238E27FC236}">
                <a16:creationId xmlns:a16="http://schemas.microsoft.com/office/drawing/2014/main" id="{AEC41371-23D5-E57D-7D40-1AE5FC94CA06}"/>
              </a:ext>
            </a:extLst>
          </p:cNvPr>
          <p:cNvSpPr/>
          <p:nvPr/>
        </p:nvSpPr>
        <p:spPr>
          <a:xfrm>
            <a:off x="4307416" y="8949912"/>
            <a:ext cx="2209800" cy="51158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ys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26" name="Google Shape;143;p4">
            <a:extLst>
              <a:ext uri="{FF2B5EF4-FFF2-40B4-BE49-F238E27FC236}">
                <a16:creationId xmlns:a16="http://schemas.microsoft.com/office/drawing/2014/main" id="{71F432F2-9FBC-DCC4-3D10-C5A99954CA88}"/>
              </a:ext>
            </a:extLst>
          </p:cNvPr>
          <p:cNvSpPr/>
          <p:nvPr/>
        </p:nvSpPr>
        <p:spPr>
          <a:xfrm>
            <a:off x="4232793" y="8130304"/>
            <a:ext cx="2209800" cy="59856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ys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0A2D7F4F-115F-6089-3255-F7334C5F13F3}"/>
              </a:ext>
            </a:extLst>
          </p:cNvPr>
          <p:cNvSpPr txBox="1"/>
          <p:nvPr/>
        </p:nvSpPr>
        <p:spPr>
          <a:xfrm>
            <a:off x="1127758" y="9489120"/>
            <a:ext cx="5546091" cy="8867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(3)</a:t>
            </a:r>
            <a:r>
              <a:rPr lang="ko-KR" altLang="en-US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 </a:t>
            </a:r>
            <a:r>
              <a:rPr lang="ko-KR" altLang="en-US" sz="1100" spc="-5" dirty="0">
                <a:latin typeface="游ゴシック"/>
                <a:cs typeface="游ゴシック"/>
              </a:rPr>
              <a:t>시설 산정 체크에 적용되는 적용 기간을 등록합니다</a:t>
            </a:r>
            <a:r>
              <a:rPr lang="en-US" altLang="ko-KR" sz="1100" spc="-5" dirty="0">
                <a:latin typeface="游ゴシック"/>
                <a:cs typeface="游ゴシック"/>
              </a:rPr>
              <a:t>. </a:t>
            </a:r>
          </a:p>
          <a:p>
            <a:pPr marL="12700">
              <a:spcBef>
                <a:spcPts val="434"/>
              </a:spcBef>
            </a:pPr>
            <a:r>
              <a:rPr lang="en-US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      ※ </a:t>
            </a:r>
            <a:r>
              <a:rPr lang="ko-KR" altLang="en-US" sz="1100" spc="-5" dirty="0">
                <a:latin typeface="游ゴシック"/>
                <a:cs typeface="游ゴシック"/>
              </a:rPr>
              <a:t>등록된 항목은  적용 </a:t>
            </a:r>
            <a:r>
              <a:rPr lang="en-US" altLang="ko-KR" sz="1100" spc="-5" dirty="0">
                <a:latin typeface="游ゴシック"/>
                <a:cs typeface="游ゴシック"/>
              </a:rPr>
              <a:t>: ‘</a:t>
            </a:r>
            <a:r>
              <a:rPr lang="ko-KR" altLang="en-US" sz="1100" spc="-5" dirty="0">
                <a:latin typeface="游ゴシック"/>
                <a:cs typeface="游ゴシック"/>
              </a:rPr>
              <a:t>有</a:t>
            </a:r>
            <a:r>
              <a:rPr lang="en-US" altLang="ko-KR" sz="1100" spc="-5" dirty="0">
                <a:latin typeface="游ゴシック"/>
                <a:cs typeface="游ゴシック"/>
              </a:rPr>
              <a:t>’ </a:t>
            </a:r>
            <a:r>
              <a:rPr lang="ko-KR" altLang="en-US" sz="1100" spc="-5" dirty="0">
                <a:latin typeface="游ゴシック"/>
                <a:cs typeface="游ゴシック"/>
              </a:rPr>
              <a:t>와 </a:t>
            </a:r>
            <a:r>
              <a:rPr lang="en-US" altLang="ko-KR" sz="1100" spc="-5" dirty="0">
                <a:latin typeface="游ゴシック"/>
                <a:cs typeface="游ゴシック"/>
              </a:rPr>
              <a:t>‘</a:t>
            </a:r>
            <a:r>
              <a:rPr lang="ko-KR" altLang="en-US" sz="1100" spc="-5" dirty="0">
                <a:latin typeface="游ゴシック"/>
                <a:cs typeface="游ゴシック"/>
              </a:rPr>
              <a:t>초록색</a:t>
            </a:r>
            <a:r>
              <a:rPr lang="en-US" altLang="ko-KR" sz="1100" spc="-5" dirty="0">
                <a:latin typeface="游ゴシック"/>
                <a:cs typeface="游ゴシック"/>
              </a:rPr>
              <a:t>’ </a:t>
            </a:r>
            <a:r>
              <a:rPr lang="ko-KR" altLang="en-US" sz="1100" spc="-5" dirty="0">
                <a:latin typeface="游ゴシック"/>
                <a:cs typeface="游ゴシック"/>
              </a:rPr>
              <a:t>으로 변경됩니다</a:t>
            </a:r>
            <a:r>
              <a:rPr lang="en-US" altLang="ko-KR" sz="1100" spc="-5" dirty="0">
                <a:latin typeface="游ゴシック"/>
                <a:cs typeface="游ゴシック"/>
              </a:rPr>
              <a:t>. 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(4) </a:t>
            </a:r>
            <a:r>
              <a:rPr lang="en-US" altLang="ko-KR" sz="1100" spc="-5" dirty="0">
                <a:latin typeface="游ゴシック"/>
                <a:cs typeface="游ゴシック"/>
              </a:rPr>
              <a:t>’</a:t>
            </a:r>
            <a:r>
              <a:rPr lang="ko-KR" altLang="en-US" sz="1100" spc="-5" dirty="0">
                <a:latin typeface="游ゴシック"/>
                <a:cs typeface="游ゴシック"/>
              </a:rPr>
              <a:t>적용</a:t>
            </a:r>
            <a:r>
              <a:rPr lang="en-US" altLang="ko-KR" sz="1100" spc="-5" dirty="0">
                <a:latin typeface="游ゴシック"/>
                <a:cs typeface="游ゴシック"/>
              </a:rPr>
              <a:t>’ </a:t>
            </a:r>
            <a:r>
              <a:rPr lang="ko-KR" altLang="en-US" sz="1100" spc="-5" dirty="0">
                <a:latin typeface="游ゴシック"/>
                <a:cs typeface="游ゴシック"/>
              </a:rPr>
              <a:t>등록 완료 후에는 </a:t>
            </a:r>
            <a:r>
              <a:rPr lang="en-US" altLang="ko-KR" sz="1100" spc="-5" dirty="0">
                <a:latin typeface="游ゴシック"/>
                <a:cs typeface="游ゴシック"/>
              </a:rPr>
              <a:t>‘</a:t>
            </a:r>
            <a:r>
              <a:rPr lang="ko-KR" altLang="en-US" sz="1100" spc="-5" dirty="0" err="1">
                <a:latin typeface="游ゴシック"/>
                <a:cs typeface="游ゴシック"/>
              </a:rPr>
              <a:t>적용개시년월</a:t>
            </a:r>
            <a:r>
              <a:rPr lang="en-US" altLang="ko-KR" sz="1100" spc="-5" dirty="0">
                <a:latin typeface="游ゴシック"/>
                <a:cs typeface="游ゴシック"/>
              </a:rPr>
              <a:t>’ </a:t>
            </a:r>
            <a:r>
              <a:rPr lang="ko-KR" altLang="en-US" sz="1100" spc="-5" dirty="0">
                <a:latin typeface="游ゴシック"/>
                <a:cs typeface="游ゴシック"/>
              </a:rPr>
              <a:t>별로 관리</a:t>
            </a:r>
            <a:r>
              <a:rPr lang="en-US" altLang="ko-KR" sz="1100" spc="-5" dirty="0">
                <a:latin typeface="游ゴシック"/>
                <a:cs typeface="游ゴシック"/>
              </a:rPr>
              <a:t>(</a:t>
            </a:r>
            <a:r>
              <a:rPr lang="ko-KR" altLang="en-US" sz="1100" spc="-5" dirty="0">
                <a:latin typeface="游ゴシック"/>
                <a:cs typeface="游ゴシック"/>
              </a:rPr>
              <a:t>제거</a:t>
            </a:r>
            <a:r>
              <a:rPr lang="en-US" altLang="ko-KR" sz="1100" spc="-5" dirty="0">
                <a:latin typeface="游ゴシック"/>
                <a:cs typeface="游ゴシック"/>
              </a:rPr>
              <a:t>) </a:t>
            </a:r>
            <a:r>
              <a:rPr lang="ko-KR" altLang="en-US" sz="1100" spc="-5" dirty="0">
                <a:latin typeface="游ゴシック"/>
                <a:cs typeface="游ゴシック"/>
              </a:rPr>
              <a:t>될 수 있습니다</a:t>
            </a:r>
            <a:r>
              <a:rPr lang="en-US" altLang="ko-KR" sz="1100" spc="-5" dirty="0">
                <a:latin typeface="游ゴシック"/>
                <a:cs typeface="游ゴシック"/>
              </a:rPr>
              <a:t>.   </a:t>
            </a:r>
            <a:r>
              <a:rPr lang="ko-KR" altLang="en-US" sz="1100" spc="-5" dirty="0">
                <a:latin typeface="游ゴシック"/>
                <a:cs typeface="游ゴシック"/>
              </a:rPr>
              <a:t> </a:t>
            </a:r>
            <a:r>
              <a:rPr lang="en-US" altLang="ko-KR" sz="1100" spc="-5" dirty="0">
                <a:latin typeface="游ゴシック"/>
                <a:cs typeface="游ゴシック"/>
              </a:rPr>
              <a:t> </a:t>
            </a:r>
          </a:p>
          <a:p>
            <a:pPr marL="12700">
              <a:spcBef>
                <a:spcPts val="434"/>
              </a:spcBef>
            </a:pPr>
            <a:r>
              <a:rPr lang="en-US" altLang="ko-KR" sz="1100" spc="-5" dirty="0">
                <a:latin typeface="游ゴシック"/>
                <a:cs typeface="游ゴシック"/>
              </a:rPr>
              <a:t>     </a:t>
            </a:r>
            <a:r>
              <a:rPr lang="en-US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※  </a:t>
            </a:r>
            <a:r>
              <a:rPr lang="en-US" altLang="ko-KR" sz="1100" spc="-5" dirty="0">
                <a:latin typeface="游ゴシック"/>
                <a:cs typeface="游ゴシック"/>
              </a:rPr>
              <a:t>‘</a:t>
            </a:r>
            <a:r>
              <a:rPr lang="ko-KR" altLang="en-US" sz="1100" spc="-5" dirty="0" err="1">
                <a:latin typeface="游ゴシック"/>
                <a:cs typeface="游ゴシック"/>
              </a:rPr>
              <a:t>적용외</a:t>
            </a:r>
            <a:r>
              <a:rPr lang="en-US" altLang="ko-KR" sz="1100" spc="-5" dirty="0">
                <a:latin typeface="游ゴシック"/>
                <a:cs typeface="游ゴシック"/>
              </a:rPr>
              <a:t>(</a:t>
            </a:r>
            <a:r>
              <a:rPr lang="ko-KR" altLang="en-US" sz="1100" spc="-5" dirty="0">
                <a:latin typeface="游ゴシック"/>
                <a:cs typeface="游ゴシック"/>
              </a:rPr>
              <a:t>삭제</a:t>
            </a:r>
            <a:r>
              <a:rPr lang="en-US" altLang="ko-KR" sz="1100" spc="-5" dirty="0">
                <a:latin typeface="游ゴシック"/>
                <a:cs typeface="游ゴシック"/>
              </a:rPr>
              <a:t>)’ </a:t>
            </a:r>
            <a:r>
              <a:rPr lang="ko-KR" altLang="en-US" sz="1100" spc="-5" dirty="0">
                <a:latin typeface="游ゴシック"/>
                <a:cs typeface="游ゴシック"/>
              </a:rPr>
              <a:t>버튼이 표시 되며</a:t>
            </a:r>
            <a:r>
              <a:rPr lang="en-US" altLang="ko-KR" sz="1100" spc="-5" dirty="0">
                <a:latin typeface="游ゴシック"/>
                <a:cs typeface="游ゴシック"/>
              </a:rPr>
              <a:t>,</a:t>
            </a:r>
            <a:r>
              <a:rPr lang="ko-KR" altLang="en-US" sz="1100" spc="-5" dirty="0">
                <a:latin typeface="游ゴシック"/>
                <a:cs typeface="游ゴシック"/>
              </a:rPr>
              <a:t> 버튼 클릭으로 해당 적용기간을 제거 합니다</a:t>
            </a:r>
            <a:r>
              <a:rPr lang="en-US" altLang="ko-KR" sz="1100" spc="-5" dirty="0">
                <a:latin typeface="游ゴシック"/>
                <a:cs typeface="游ゴシック"/>
              </a:rPr>
              <a:t>.</a:t>
            </a:r>
            <a:r>
              <a:rPr lang="ko-KR" altLang="en-US" sz="1100" spc="-5" dirty="0">
                <a:latin typeface="游ゴシック"/>
                <a:cs typeface="游ゴシック"/>
              </a:rPr>
              <a:t> </a:t>
            </a:r>
            <a:r>
              <a:rPr lang="en-US" altLang="ko-KR" sz="1100" spc="-5" dirty="0">
                <a:latin typeface="游ゴシック"/>
                <a:cs typeface="游ゴシック"/>
              </a:rPr>
              <a:t> </a:t>
            </a:r>
            <a:r>
              <a:rPr lang="ko-KR" altLang="en-US" sz="1100" spc="-5" dirty="0">
                <a:latin typeface="游ゴシック"/>
                <a:cs typeface="游ゴシック"/>
              </a:rPr>
              <a:t> </a:t>
            </a:r>
            <a:endParaRPr lang="en-US" altLang="ko-KR" sz="1100" spc="-5" dirty="0">
              <a:latin typeface="游ゴシック"/>
              <a:cs typeface="游ゴシック"/>
            </a:endParaRPr>
          </a:p>
        </p:txBody>
      </p:sp>
      <p:sp>
        <p:nvSpPr>
          <p:cNvPr id="28" name="Google Shape;143;p4">
            <a:extLst>
              <a:ext uri="{FF2B5EF4-FFF2-40B4-BE49-F238E27FC236}">
                <a16:creationId xmlns:a16="http://schemas.microsoft.com/office/drawing/2014/main" id="{5DF40E63-2BB8-47D3-0B29-870642AEF71E}"/>
              </a:ext>
            </a:extLst>
          </p:cNvPr>
          <p:cNvSpPr/>
          <p:nvPr/>
        </p:nvSpPr>
        <p:spPr>
          <a:xfrm>
            <a:off x="1092600" y="7192625"/>
            <a:ext cx="2914249" cy="208934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ys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BE0036-BED8-2DAE-DB1A-1AC43BB8B319}"/>
              </a:ext>
            </a:extLst>
          </p:cNvPr>
          <p:cNvSpPr txBox="1"/>
          <p:nvPr/>
        </p:nvSpPr>
        <p:spPr>
          <a:xfrm>
            <a:off x="725359" y="7051163"/>
            <a:ext cx="668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spc="-5" dirty="0">
                <a:solidFill>
                  <a:srgbClr val="FF0000"/>
                </a:solidFill>
                <a:latin typeface="游ゴシック"/>
                <a:cs typeface="游ゴシック"/>
              </a:rPr>
              <a:t>※</a:t>
            </a:r>
            <a:endParaRPr lang="ko-KR" alt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4028E1-13F0-EF88-F91E-35FB08C374F9}"/>
              </a:ext>
            </a:extLst>
          </p:cNvPr>
          <p:cNvSpPr txBox="1"/>
          <p:nvPr/>
        </p:nvSpPr>
        <p:spPr>
          <a:xfrm>
            <a:off x="6301858" y="8108714"/>
            <a:ext cx="668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spc="-5" dirty="0">
                <a:solidFill>
                  <a:srgbClr val="FF0000"/>
                </a:solidFill>
                <a:latin typeface="游ゴシック"/>
                <a:cs typeface="游ゴシック"/>
              </a:rPr>
              <a:t>※</a:t>
            </a:r>
            <a:endParaRPr lang="ko-KR" altLang="en-US" dirty="0"/>
          </a:p>
        </p:txBody>
      </p:sp>
      <p:sp>
        <p:nvSpPr>
          <p:cNvPr id="33" name="Google Shape;148;p4">
            <a:extLst>
              <a:ext uri="{FF2B5EF4-FFF2-40B4-BE49-F238E27FC236}">
                <a16:creationId xmlns:a16="http://schemas.microsoft.com/office/drawing/2014/main" id="{A527E415-42D7-8F78-23BF-1126DFA0F833}"/>
              </a:ext>
            </a:extLst>
          </p:cNvPr>
          <p:cNvSpPr txBox="1"/>
          <p:nvPr/>
        </p:nvSpPr>
        <p:spPr>
          <a:xfrm>
            <a:off x="1024258" y="6604539"/>
            <a:ext cx="5400040" cy="34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3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1</a:t>
            </a:r>
            <a:r>
              <a:rPr lang="ja-JP" sz="13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．</a:t>
            </a:r>
            <a:r>
              <a:rPr lang="ko-KR" altLang="en-US" sz="13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체크 가능하도록 적용기간 등록</a:t>
            </a:r>
            <a:endParaRPr sz="1300" b="1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34" name="図 2">
            <a:extLst>
              <a:ext uri="{FF2B5EF4-FFF2-40B4-BE49-F238E27FC236}">
                <a16:creationId xmlns:a16="http://schemas.microsoft.com/office/drawing/2014/main" id="{28CC1BF5-2D1D-2628-ECA0-C9348244B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902103" y="3086797"/>
            <a:ext cx="189379" cy="25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2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A2D07-606C-FC73-542F-9188C3580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extLst>
              <a:ext uri="{FF2B5EF4-FFF2-40B4-BE49-F238E27FC236}">
                <a16:creationId xmlns:a16="http://schemas.microsoft.com/office/drawing/2014/main" id="{822FD790-460C-6543-B889-6F1C45885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29" y="2526991"/>
            <a:ext cx="5360320" cy="3520549"/>
          </a:xfrm>
          <a:prstGeom prst="rect">
            <a:avLst/>
          </a:prstGeom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id="{A2B637C2-2A6E-AF27-08F8-276615BDD4F6}"/>
              </a:ext>
            </a:extLst>
          </p:cNvPr>
          <p:cNvSpPr txBox="1"/>
          <p:nvPr/>
        </p:nvSpPr>
        <p:spPr>
          <a:xfrm>
            <a:off x="1046479" y="1231900"/>
            <a:ext cx="5400040" cy="228909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lang="ko-KR" altLang="en-US" sz="1400" b="1" dirty="0" err="1">
                <a:latin typeface="游ゴシック"/>
                <a:cs typeface="游ゴシック"/>
              </a:rPr>
              <a:t>시설기준코드체크</a:t>
            </a:r>
            <a:endParaRPr sz="1400" dirty="0">
              <a:latin typeface="游ゴシック"/>
              <a:cs typeface="游ゴシック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DFE3CC3-DCEC-05FF-D972-0CB5A19B0C6E}"/>
              </a:ext>
            </a:extLst>
          </p:cNvPr>
          <p:cNvSpPr txBox="1"/>
          <p:nvPr/>
        </p:nvSpPr>
        <p:spPr>
          <a:xfrm>
            <a:off x="1475079" y="666357"/>
            <a:ext cx="4782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1" spc="-30" dirty="0">
                <a:latin typeface="游ゴシック"/>
                <a:cs typeface="游ゴシック"/>
              </a:rPr>
              <a:t>시설 기준</a:t>
            </a:r>
            <a:r>
              <a:rPr lang="ko-KR" altLang="en-US" b="1" spc="-30" dirty="0">
                <a:latin typeface="游ゴシック"/>
                <a:cs typeface="游ゴシック"/>
              </a:rPr>
              <a:t>코드 체크 설정 관리 </a:t>
            </a:r>
            <a:endParaRPr sz="1800" dirty="0">
              <a:latin typeface="游ゴシック"/>
              <a:cs typeface="游ゴシック"/>
            </a:endParaRPr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C523B896-7CD2-9717-6B65-E22CE3E1A6C9}"/>
              </a:ext>
            </a:extLst>
          </p:cNvPr>
          <p:cNvSpPr txBox="1"/>
          <p:nvPr/>
        </p:nvSpPr>
        <p:spPr>
          <a:xfrm>
            <a:off x="1093125" y="6108700"/>
            <a:ext cx="5546091" cy="19383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※ </a:t>
            </a:r>
            <a:r>
              <a:rPr lang="en-US" altLang="ko-KR" sz="1100" spc="-5" dirty="0">
                <a:latin typeface="游ゴシック"/>
                <a:cs typeface="游ゴシック"/>
              </a:rPr>
              <a:t>‘[</a:t>
            </a:r>
            <a:r>
              <a:rPr lang="ko-KR" altLang="en-US" sz="1100" spc="-5" dirty="0" err="1">
                <a:latin typeface="游ゴシック"/>
                <a:cs typeface="游ゴシック"/>
              </a:rPr>
              <a:t>진료행위별시설기준코드</a:t>
            </a:r>
            <a:r>
              <a:rPr lang="en-US" altLang="ko-KR" sz="1100" spc="-5" dirty="0">
                <a:latin typeface="游ゴシック"/>
                <a:cs typeface="游ゴシック"/>
              </a:rPr>
              <a:t>]</a:t>
            </a:r>
            <a:r>
              <a:rPr lang="ko-KR" altLang="en-US" sz="1100" spc="-5" dirty="0">
                <a:latin typeface="游ゴシック"/>
                <a:cs typeface="游ゴシック"/>
              </a:rPr>
              <a:t>확인</a:t>
            </a:r>
            <a:r>
              <a:rPr lang="en-US" altLang="ko-KR" sz="1100" spc="-5" dirty="0">
                <a:latin typeface="游ゴシック"/>
                <a:cs typeface="游ゴシック"/>
              </a:rPr>
              <a:t>’ </a:t>
            </a:r>
            <a:r>
              <a:rPr lang="ko-KR" altLang="en-US" sz="1100" spc="-5" dirty="0">
                <a:latin typeface="游ゴシック"/>
                <a:cs typeface="游ゴシック"/>
              </a:rPr>
              <a:t>에서는 열람만 가능합니다</a:t>
            </a:r>
            <a:r>
              <a:rPr lang="en-US" altLang="ko-KR" sz="1100" spc="-5" dirty="0">
                <a:latin typeface="游ゴシック"/>
                <a:cs typeface="游ゴシック"/>
              </a:rPr>
              <a:t>. 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ko-KR" sz="1100" spc="-5" dirty="0">
                <a:latin typeface="游ゴシック"/>
                <a:cs typeface="游ゴシック"/>
              </a:rPr>
              <a:t>     </a:t>
            </a:r>
            <a:r>
              <a:rPr lang="ko-KR" altLang="en-US" sz="1100" spc="-5" dirty="0">
                <a:latin typeface="游ゴシック"/>
                <a:cs typeface="游ゴシック"/>
              </a:rPr>
              <a:t>등록</a:t>
            </a:r>
            <a:r>
              <a:rPr lang="en-US" altLang="ko-KR" sz="1100" spc="-5" dirty="0">
                <a:latin typeface="游ゴシック"/>
                <a:cs typeface="游ゴシック"/>
              </a:rPr>
              <a:t> </a:t>
            </a:r>
            <a:r>
              <a:rPr lang="ko-KR" altLang="en-US" sz="1100" spc="-5" dirty="0">
                <a:latin typeface="游ゴシック"/>
                <a:cs typeface="游ゴシック"/>
              </a:rPr>
              <a:t>및 제거는 </a:t>
            </a:r>
            <a:r>
              <a:rPr lang="en-US" altLang="ko-KR" sz="1100" spc="-5" dirty="0">
                <a:latin typeface="游ゴシック"/>
                <a:cs typeface="游ゴシック"/>
              </a:rPr>
              <a:t>‘[</a:t>
            </a:r>
            <a:r>
              <a:rPr lang="ko-KR" altLang="en-US" sz="1100" spc="-5" dirty="0">
                <a:latin typeface="游ゴシック"/>
                <a:cs typeface="游ゴシック"/>
              </a:rPr>
              <a:t>시설기준코드</a:t>
            </a:r>
            <a:r>
              <a:rPr lang="en-US" altLang="ko-KR" sz="1100" spc="-5" dirty="0">
                <a:latin typeface="游ゴシック"/>
                <a:cs typeface="游ゴシック"/>
              </a:rPr>
              <a:t>]</a:t>
            </a:r>
            <a:r>
              <a:rPr lang="ko-KR" altLang="en-US" sz="1100" spc="-5" dirty="0">
                <a:latin typeface="游ゴシック"/>
                <a:cs typeface="游ゴシック"/>
              </a:rPr>
              <a:t>체크설정</a:t>
            </a:r>
            <a:r>
              <a:rPr lang="en-US" altLang="ko-KR" sz="1100" spc="-5" dirty="0">
                <a:latin typeface="游ゴシック"/>
                <a:cs typeface="游ゴシック"/>
              </a:rPr>
              <a:t>’</a:t>
            </a:r>
            <a:r>
              <a:rPr lang="ko-KR" altLang="en-US" sz="1100" spc="-5" dirty="0">
                <a:latin typeface="游ゴシック"/>
                <a:cs typeface="游ゴシック"/>
              </a:rPr>
              <a:t> 탭에서만 가능합니다</a:t>
            </a:r>
            <a:r>
              <a:rPr lang="en-US" altLang="ko-KR" sz="1100" spc="-5" dirty="0">
                <a:latin typeface="游ゴシック"/>
                <a:cs typeface="游ゴシック"/>
              </a:rPr>
              <a:t>. </a:t>
            </a:r>
            <a:endParaRPr lang="en-US" altLang="ko-KR" sz="1100" spc="-5" dirty="0">
              <a:solidFill>
                <a:srgbClr val="FF0000"/>
              </a:solidFill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endParaRPr lang="en-US" altLang="ko-KR" sz="1100" spc="-5" dirty="0">
              <a:solidFill>
                <a:srgbClr val="FF0000"/>
              </a:solidFill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(1)</a:t>
            </a:r>
            <a:r>
              <a:rPr lang="ko-KR" altLang="en-US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 </a:t>
            </a:r>
            <a:r>
              <a:rPr lang="ko-KR" altLang="en-US" sz="1100" spc="-5" dirty="0">
                <a:latin typeface="游ゴシック"/>
                <a:cs typeface="游ゴシック"/>
              </a:rPr>
              <a:t>진료행위 </a:t>
            </a:r>
            <a:r>
              <a:rPr lang="en-US" altLang="ko-KR" sz="1100" spc="-5" dirty="0">
                <a:latin typeface="游ゴシック"/>
                <a:cs typeface="游ゴシック"/>
              </a:rPr>
              <a:t>(</a:t>
            </a:r>
            <a:r>
              <a:rPr lang="en-US" altLang="zh-TW" sz="1100" spc="-5" dirty="0">
                <a:latin typeface="游ゴシック"/>
                <a:cs typeface="游ゴシック"/>
              </a:rPr>
              <a:t>190201770 </a:t>
            </a:r>
            <a:r>
              <a:rPr lang="zh-TW" altLang="en-US" sz="1100" spc="-5" dirty="0">
                <a:latin typeface="游ゴシック"/>
                <a:cs typeface="游ゴシック"/>
              </a:rPr>
              <a:t>「急性期患者支援療養病床初期加算（療養病棟入院基本料） 」</a:t>
            </a:r>
            <a:r>
              <a:rPr lang="en-US" altLang="zh-TW" sz="1100" spc="-5" dirty="0">
                <a:latin typeface="游ゴシック"/>
                <a:cs typeface="游ゴシック"/>
              </a:rPr>
              <a:t>) </a:t>
            </a:r>
            <a:r>
              <a:rPr lang="ko-KR" altLang="en-US" sz="1100" spc="-5" dirty="0">
                <a:latin typeface="游ゴシック"/>
                <a:cs typeface="游ゴシック"/>
              </a:rPr>
              <a:t>을 클릭 하여 해당 되는 시설기준코드를 확인합니다</a:t>
            </a:r>
            <a:r>
              <a:rPr lang="en-US" altLang="ko-KR" sz="1100" spc="-5" dirty="0">
                <a:latin typeface="游ゴシック"/>
                <a:cs typeface="游ゴシック"/>
              </a:rPr>
              <a:t>. 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ko-KR" sz="1100" spc="-5" dirty="0">
                <a:latin typeface="游ゴシック"/>
                <a:cs typeface="游ゴシック"/>
              </a:rPr>
              <a:t>    10</a:t>
            </a:r>
            <a:r>
              <a:rPr lang="ko-KR" altLang="en-US" sz="1100" spc="-5" dirty="0">
                <a:latin typeface="游ゴシック"/>
                <a:cs typeface="游ゴシック"/>
              </a:rPr>
              <a:t>개의 항목 중에 </a:t>
            </a:r>
            <a:r>
              <a:rPr lang="en-US" altLang="ko-KR" sz="1100" spc="-5" dirty="0">
                <a:latin typeface="游ゴシック"/>
                <a:cs typeface="游ゴシック"/>
              </a:rPr>
              <a:t>5</a:t>
            </a:r>
            <a:r>
              <a:rPr lang="ko-KR" altLang="en-US" sz="1100" spc="-5" dirty="0">
                <a:latin typeface="游ゴシック"/>
                <a:cs typeface="游ゴシック"/>
              </a:rPr>
              <a:t>개의 시설기준코드가 정의 되어 있습니다</a:t>
            </a:r>
            <a:r>
              <a:rPr lang="en-US" altLang="ko-KR" sz="1100" spc="-5" dirty="0">
                <a:latin typeface="游ゴシック"/>
                <a:cs typeface="游ゴシック"/>
              </a:rPr>
              <a:t>.   </a:t>
            </a:r>
          </a:p>
          <a:p>
            <a:pPr marL="12700">
              <a:spcBef>
                <a:spcPts val="434"/>
              </a:spcBef>
            </a:pPr>
            <a:r>
              <a:rPr lang="en-US" altLang="ko-KR" sz="1100" spc="-5" dirty="0">
                <a:latin typeface="游ゴシック"/>
                <a:cs typeface="游ゴシック"/>
              </a:rPr>
              <a:t>(</a:t>
            </a:r>
            <a:r>
              <a:rPr lang="en-US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2) </a:t>
            </a:r>
            <a:r>
              <a:rPr lang="ko-KR" altLang="en-US" sz="1100" spc="-5" dirty="0">
                <a:latin typeface="游ゴシック"/>
                <a:cs typeface="游ゴシック"/>
              </a:rPr>
              <a:t> </a:t>
            </a:r>
            <a:r>
              <a:rPr lang="en-US" altLang="ko-KR" sz="1100" spc="-5" dirty="0">
                <a:latin typeface="游ゴシック"/>
                <a:cs typeface="游ゴシック"/>
              </a:rPr>
              <a:t>‘8010 </a:t>
            </a:r>
            <a:r>
              <a:rPr lang="zh-TW" altLang="en-US" sz="1100" spc="-5" dirty="0">
                <a:latin typeface="游ゴシック"/>
                <a:cs typeface="游ゴシック"/>
              </a:rPr>
              <a:t>療養病棟入院料１入院料Ｉ</a:t>
            </a:r>
            <a:r>
              <a:rPr lang="en-US" altLang="ko-KR" sz="1100" spc="-5" dirty="0">
                <a:latin typeface="游ゴシック"/>
                <a:cs typeface="游ゴシック"/>
              </a:rPr>
              <a:t>’  </a:t>
            </a:r>
            <a:r>
              <a:rPr lang="ko-KR" altLang="en-US" sz="1100" spc="-5" dirty="0">
                <a:latin typeface="游ゴシック"/>
                <a:cs typeface="游ゴシック"/>
              </a:rPr>
              <a:t>와</a:t>
            </a:r>
            <a:r>
              <a:rPr lang="en-US" altLang="ko-KR" sz="1100" spc="-5" dirty="0">
                <a:latin typeface="游ゴシック"/>
                <a:cs typeface="游ゴシック"/>
              </a:rPr>
              <a:t>  ‘8012 </a:t>
            </a:r>
            <a:r>
              <a:rPr lang="zh-TW" altLang="en-US" sz="1100" spc="-5" dirty="0">
                <a:latin typeface="游ゴシック"/>
                <a:cs typeface="游ゴシック"/>
              </a:rPr>
              <a:t>療養病棟入院料２入院料Ｉ</a:t>
            </a:r>
            <a:r>
              <a:rPr lang="en-US" altLang="ko-KR" sz="1100" spc="-5" dirty="0">
                <a:latin typeface="游ゴシック"/>
                <a:cs typeface="游ゴシック"/>
              </a:rPr>
              <a:t>’ </a:t>
            </a:r>
            <a:r>
              <a:rPr lang="ko-KR" altLang="en-US" sz="1100" spc="-5" dirty="0">
                <a:latin typeface="游ゴシック"/>
                <a:cs typeface="游ゴシック"/>
              </a:rPr>
              <a:t>의 경우는 </a:t>
            </a:r>
            <a:endParaRPr lang="en-US" altLang="ko-KR" sz="1100" spc="-5" dirty="0">
              <a:latin typeface="游ゴシック"/>
              <a:cs typeface="游ゴシック"/>
            </a:endParaRPr>
          </a:p>
          <a:p>
            <a:pPr marL="12700">
              <a:spcBef>
                <a:spcPts val="434"/>
              </a:spcBef>
            </a:pPr>
            <a:r>
              <a:rPr lang="en-US" altLang="ko-KR" sz="1100" spc="-5" dirty="0">
                <a:latin typeface="游ゴシック"/>
                <a:cs typeface="游ゴシック"/>
              </a:rPr>
              <a:t>‘</a:t>
            </a:r>
            <a:r>
              <a:rPr lang="ko-KR" altLang="en-US" sz="1100" dirty="0"/>
              <a:t>名寄</a:t>
            </a:r>
            <a:r>
              <a:rPr lang="ja-JP" altLang="en-US" sz="1100" dirty="0"/>
              <a:t>せ</a:t>
            </a:r>
            <a:r>
              <a:rPr lang="ko-KR" altLang="en-US" sz="1100" dirty="0"/>
              <a:t>先</a:t>
            </a:r>
            <a:r>
              <a:rPr lang="en-US" altLang="ko-KR" sz="1100" dirty="0"/>
              <a:t>’ </a:t>
            </a:r>
            <a:r>
              <a:rPr lang="ko-KR" altLang="en-US" sz="1100" dirty="0"/>
              <a:t>로써 </a:t>
            </a:r>
            <a:r>
              <a:rPr lang="en-US" altLang="ko-KR" sz="1100" dirty="0"/>
              <a:t>1</a:t>
            </a:r>
            <a:r>
              <a:rPr lang="ko-KR" altLang="en-US" sz="1100" dirty="0"/>
              <a:t>개 이상의  </a:t>
            </a:r>
            <a:r>
              <a:rPr lang="en-US" altLang="ko-KR" sz="1100" dirty="0"/>
              <a:t>‘</a:t>
            </a:r>
            <a:r>
              <a:rPr lang="ko-KR" altLang="en-US" sz="1100" dirty="0"/>
              <a:t>名寄</a:t>
            </a:r>
            <a:r>
              <a:rPr lang="ja-JP" altLang="en-US" sz="1100" dirty="0"/>
              <a:t>せ</a:t>
            </a:r>
            <a:r>
              <a:rPr lang="ko-KR" altLang="en-US" sz="1100" dirty="0"/>
              <a:t>元</a:t>
            </a:r>
            <a:r>
              <a:rPr lang="en-US" altLang="ko-KR" sz="1100" dirty="0"/>
              <a:t>’ </a:t>
            </a:r>
            <a:r>
              <a:rPr lang="ko-KR" altLang="en-US" sz="1100" dirty="0"/>
              <a:t>가 존재하므로 </a:t>
            </a:r>
            <a:r>
              <a:rPr lang="en-US" altLang="ko-KR" sz="1100" dirty="0"/>
              <a:t> </a:t>
            </a:r>
            <a:r>
              <a:rPr lang="en-US" altLang="ko-KR" sz="1100" spc="-5" dirty="0">
                <a:latin typeface="游ゴシック"/>
                <a:cs typeface="游ゴシック"/>
              </a:rPr>
              <a:t>‘</a:t>
            </a:r>
            <a:r>
              <a:rPr lang="ja-JP" altLang="en-US" sz="1100" spc="-5" dirty="0">
                <a:latin typeface="游ゴシック"/>
                <a:cs typeface="游ゴシック"/>
              </a:rPr>
              <a:t>名寄せコード</a:t>
            </a:r>
            <a:r>
              <a:rPr lang="en-US" altLang="ja-JP" sz="1100" spc="-5" dirty="0">
                <a:latin typeface="游ゴシック"/>
                <a:cs typeface="游ゴシック"/>
              </a:rPr>
              <a:t>’</a:t>
            </a:r>
            <a:r>
              <a:rPr lang="ja-JP" altLang="en-US" sz="1100" spc="-5" dirty="0">
                <a:latin typeface="游ゴシック"/>
                <a:cs typeface="游ゴシック"/>
              </a:rPr>
              <a:t> </a:t>
            </a:r>
            <a:r>
              <a:rPr lang="ko-KR" altLang="en-US" sz="1100" spc="-5" dirty="0">
                <a:latin typeface="游ゴシック"/>
                <a:cs typeface="游ゴシック"/>
              </a:rPr>
              <a:t>로 대체 가능 합니다</a:t>
            </a:r>
            <a:r>
              <a:rPr lang="en-US" altLang="ko-KR" sz="1100" spc="-5" dirty="0">
                <a:latin typeface="游ゴシック"/>
                <a:cs typeface="游ゴシック"/>
              </a:rPr>
              <a:t>. </a:t>
            </a:r>
          </a:p>
          <a:p>
            <a:pPr marL="12700">
              <a:spcBef>
                <a:spcPts val="434"/>
              </a:spcBef>
            </a:pPr>
            <a:r>
              <a:rPr lang="ko-KR" altLang="en-US" sz="1100" dirty="0"/>
              <a:t> </a:t>
            </a:r>
            <a:r>
              <a:rPr lang="ko-KR" altLang="en-US" sz="1100" spc="-5" dirty="0">
                <a:latin typeface="游ゴシック"/>
                <a:cs typeface="游ゴシック"/>
              </a:rPr>
              <a:t> </a:t>
            </a:r>
            <a:r>
              <a:rPr lang="en-US" altLang="ko-KR" sz="1100" dirty="0"/>
              <a:t>‘</a:t>
            </a:r>
            <a:r>
              <a:rPr lang="ja-JP" altLang="en-US" sz="1100" b="1" dirty="0">
                <a:solidFill>
                  <a:srgbClr val="5D3BEF"/>
                </a:solidFill>
              </a:rPr>
              <a:t>コード</a:t>
            </a:r>
            <a:r>
              <a:rPr lang="ko-KR" altLang="en-US" sz="1100" b="1" dirty="0">
                <a:solidFill>
                  <a:srgbClr val="5D3BEF"/>
                </a:solidFill>
              </a:rPr>
              <a:t>一覧 </a:t>
            </a:r>
            <a:r>
              <a:rPr lang="en-US" altLang="ja-JP" sz="1100" dirty="0"/>
              <a:t>‘  </a:t>
            </a:r>
            <a:r>
              <a:rPr lang="ko-KR" altLang="en-US" sz="1100" dirty="0"/>
              <a:t>을 클릭 하여 </a:t>
            </a:r>
            <a:r>
              <a:rPr lang="en-US" altLang="ko-KR" sz="1100" dirty="0"/>
              <a:t>’</a:t>
            </a:r>
            <a:r>
              <a:rPr lang="ja-JP" altLang="en-US" sz="1100" spc="-5" dirty="0">
                <a:latin typeface="游ゴシック"/>
                <a:cs typeface="游ゴシック"/>
              </a:rPr>
              <a:t>名寄せコード一覧</a:t>
            </a:r>
            <a:r>
              <a:rPr lang="en-US" altLang="ja-JP" sz="1100" spc="-5" dirty="0">
                <a:latin typeface="游ゴシック"/>
                <a:cs typeface="游ゴシック"/>
              </a:rPr>
              <a:t>’ </a:t>
            </a:r>
            <a:r>
              <a:rPr lang="ko-KR" altLang="en-US" sz="1100" spc="-5" dirty="0">
                <a:latin typeface="游ゴシック"/>
                <a:cs typeface="游ゴシック"/>
              </a:rPr>
              <a:t>을 확인 할 수 있습니다</a:t>
            </a:r>
            <a:r>
              <a:rPr lang="en-US" altLang="ko-KR" sz="1100" spc="-5" dirty="0">
                <a:latin typeface="游ゴシック"/>
                <a:cs typeface="游ゴシック"/>
              </a:rPr>
              <a:t>. </a:t>
            </a:r>
            <a:r>
              <a:rPr lang="en-US" altLang="ko-KR" sz="1100" dirty="0"/>
              <a:t> </a:t>
            </a:r>
            <a:endParaRPr lang="en-US" altLang="ko-KR" sz="1100" spc="-5" dirty="0">
              <a:latin typeface="游ゴシック"/>
              <a:cs typeface="游ゴシック"/>
            </a:endParaRPr>
          </a:p>
        </p:txBody>
      </p:sp>
      <p:sp>
        <p:nvSpPr>
          <p:cNvPr id="33" name="Google Shape;148;p4">
            <a:extLst>
              <a:ext uri="{FF2B5EF4-FFF2-40B4-BE49-F238E27FC236}">
                <a16:creationId xmlns:a16="http://schemas.microsoft.com/office/drawing/2014/main" id="{7F2E6EE8-9B94-A2B7-5B11-0E7DE3876CBD}"/>
              </a:ext>
            </a:extLst>
          </p:cNvPr>
          <p:cNvSpPr txBox="1"/>
          <p:nvPr/>
        </p:nvSpPr>
        <p:spPr>
          <a:xfrm>
            <a:off x="1024258" y="1651539"/>
            <a:ext cx="5400040" cy="34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3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2</a:t>
            </a:r>
            <a:r>
              <a:rPr lang="ja-JP" sz="13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．</a:t>
            </a:r>
            <a:r>
              <a:rPr lang="ko-KR" altLang="en-US" sz="1300" b="1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진료행위에 해당되는 시설코드 검색</a:t>
            </a:r>
            <a:endParaRPr sz="1300" b="1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93D93A55-8699-E6A9-6368-C393CAA36C1C}"/>
              </a:ext>
            </a:extLst>
          </p:cNvPr>
          <p:cNvSpPr txBox="1"/>
          <p:nvPr/>
        </p:nvSpPr>
        <p:spPr>
          <a:xfrm>
            <a:off x="1045210" y="1993900"/>
            <a:ext cx="5400040" cy="4456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ko-KR" sz="1100" spc="-5" dirty="0">
                <a:latin typeface="游ゴシック"/>
                <a:cs typeface="游ゴシック"/>
              </a:rPr>
              <a:t>‘[</a:t>
            </a:r>
            <a:r>
              <a:rPr lang="ko-KR" altLang="en-US" sz="1100" spc="-5" dirty="0" err="1">
                <a:latin typeface="游ゴシック"/>
                <a:cs typeface="游ゴシック"/>
              </a:rPr>
              <a:t>진료행위별시설기준코드</a:t>
            </a:r>
            <a:r>
              <a:rPr lang="en-US" altLang="ko-KR" sz="1100" spc="-5" dirty="0">
                <a:latin typeface="游ゴシック"/>
                <a:cs typeface="游ゴシック"/>
              </a:rPr>
              <a:t>]</a:t>
            </a:r>
            <a:r>
              <a:rPr lang="ko-KR" altLang="en-US" sz="1100" spc="-5" dirty="0">
                <a:latin typeface="游ゴシック"/>
                <a:cs typeface="游ゴシック"/>
              </a:rPr>
              <a:t>확인</a:t>
            </a:r>
            <a:r>
              <a:rPr lang="en-US" altLang="ko-KR" sz="1100" spc="-5" dirty="0">
                <a:latin typeface="游ゴシック"/>
                <a:cs typeface="游ゴシック"/>
              </a:rPr>
              <a:t>’ </a:t>
            </a:r>
            <a:r>
              <a:rPr lang="ko-KR" altLang="en-US" sz="1100" spc="-5" dirty="0">
                <a:latin typeface="游ゴシック"/>
                <a:cs typeface="游ゴシック"/>
              </a:rPr>
              <a:t>탭을 선택합니다</a:t>
            </a:r>
            <a:r>
              <a:rPr lang="en-US" altLang="ko-KR" sz="1100" spc="-5" dirty="0">
                <a:latin typeface="游ゴシック"/>
                <a:cs typeface="游ゴシック"/>
              </a:rPr>
              <a:t>.  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ko-KR" altLang="en-US" sz="1100" spc="-5" dirty="0">
                <a:latin typeface="游ゴシック"/>
                <a:cs typeface="游ゴシック"/>
              </a:rPr>
              <a:t>진료행위 명칭으로 </a:t>
            </a:r>
            <a:r>
              <a:rPr lang="en-US" altLang="ko-KR" sz="1100" spc="-5" dirty="0">
                <a:latin typeface="游ゴシック"/>
                <a:cs typeface="游ゴシック"/>
              </a:rPr>
              <a:t>‘</a:t>
            </a:r>
            <a:r>
              <a:rPr lang="ko-KR" altLang="en-US" sz="1100" spc="-5" dirty="0">
                <a:latin typeface="游ゴシック"/>
                <a:cs typeface="游ゴシック"/>
              </a:rPr>
              <a:t>急性期患者支援</a:t>
            </a:r>
            <a:r>
              <a:rPr lang="en-US" altLang="ja-JP" sz="1100" dirty="0"/>
              <a:t>’  </a:t>
            </a:r>
            <a:r>
              <a:rPr lang="ko-KR" altLang="en-US" sz="1100" dirty="0"/>
              <a:t>을 검색합니다</a:t>
            </a:r>
            <a:r>
              <a:rPr lang="en-US" altLang="ko-KR" sz="1100" dirty="0"/>
              <a:t>. </a:t>
            </a:r>
          </a:p>
        </p:txBody>
      </p:sp>
      <p:sp>
        <p:nvSpPr>
          <p:cNvPr id="13" name="Google Shape;130;p3">
            <a:extLst>
              <a:ext uri="{FF2B5EF4-FFF2-40B4-BE49-F238E27FC236}">
                <a16:creationId xmlns:a16="http://schemas.microsoft.com/office/drawing/2014/main" id="{F59B23CD-872C-C988-55FF-E702184F9267}"/>
              </a:ext>
            </a:extLst>
          </p:cNvPr>
          <p:cNvSpPr/>
          <p:nvPr/>
        </p:nvSpPr>
        <p:spPr>
          <a:xfrm>
            <a:off x="2686049" y="2555439"/>
            <a:ext cx="1371600" cy="20760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4" name="Google Shape;130;p3">
            <a:extLst>
              <a:ext uri="{FF2B5EF4-FFF2-40B4-BE49-F238E27FC236}">
                <a16:creationId xmlns:a16="http://schemas.microsoft.com/office/drawing/2014/main" id="{53BF2FEE-7B19-A0AD-E57F-2F481F6818EB}"/>
              </a:ext>
            </a:extLst>
          </p:cNvPr>
          <p:cNvSpPr/>
          <p:nvPr/>
        </p:nvSpPr>
        <p:spPr>
          <a:xfrm>
            <a:off x="1187450" y="2908300"/>
            <a:ext cx="762000" cy="184408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id="16" name="図 2">
            <a:extLst>
              <a:ext uri="{FF2B5EF4-FFF2-40B4-BE49-F238E27FC236}">
                <a16:creationId xmlns:a16="http://schemas.microsoft.com/office/drawing/2014/main" id="{718D3F34-5D4F-538D-5FF1-F447769B8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75220" y="3509244"/>
            <a:ext cx="189379" cy="259720"/>
          </a:xfrm>
          <a:prstGeom prst="rect">
            <a:avLst/>
          </a:prstGeom>
        </p:spPr>
      </p:pic>
      <p:sp>
        <p:nvSpPr>
          <p:cNvPr id="24" name="Google Shape;139;p4">
            <a:extLst>
              <a:ext uri="{FF2B5EF4-FFF2-40B4-BE49-F238E27FC236}">
                <a16:creationId xmlns:a16="http://schemas.microsoft.com/office/drawing/2014/main" id="{B02D3213-9826-653D-D148-3779AAC4901E}"/>
              </a:ext>
            </a:extLst>
          </p:cNvPr>
          <p:cNvSpPr txBox="1"/>
          <p:nvPr/>
        </p:nvSpPr>
        <p:spPr>
          <a:xfrm>
            <a:off x="2810617" y="3276983"/>
            <a:ext cx="51858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(1)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" name="Google Shape;143;p4">
            <a:extLst>
              <a:ext uri="{FF2B5EF4-FFF2-40B4-BE49-F238E27FC236}">
                <a16:creationId xmlns:a16="http://schemas.microsoft.com/office/drawing/2014/main" id="{682498DD-8C62-D31A-942F-5CD429FA61B9}"/>
              </a:ext>
            </a:extLst>
          </p:cNvPr>
          <p:cNvSpPr/>
          <p:nvPr/>
        </p:nvSpPr>
        <p:spPr>
          <a:xfrm>
            <a:off x="3070306" y="3467094"/>
            <a:ext cx="3186958" cy="1879606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ys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2" name="Google Shape;139;p4">
            <a:extLst>
              <a:ext uri="{FF2B5EF4-FFF2-40B4-BE49-F238E27FC236}">
                <a16:creationId xmlns:a16="http://schemas.microsoft.com/office/drawing/2014/main" id="{394316BE-CEBA-F333-AFC9-FC784FAB7CD5}"/>
              </a:ext>
            </a:extLst>
          </p:cNvPr>
          <p:cNvSpPr txBox="1"/>
          <p:nvPr/>
        </p:nvSpPr>
        <p:spPr>
          <a:xfrm>
            <a:off x="5454650" y="3935603"/>
            <a:ext cx="51858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(2)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21B9BD28-4E12-4E42-3893-92AC9AC03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045" y="8090738"/>
            <a:ext cx="3670008" cy="2421706"/>
          </a:xfrm>
          <a:prstGeom prst="rect">
            <a:avLst/>
          </a:prstGeom>
        </p:spPr>
      </p:pic>
      <p:sp>
        <p:nvSpPr>
          <p:cNvPr id="39" name="Google Shape;143;p4">
            <a:extLst>
              <a:ext uri="{FF2B5EF4-FFF2-40B4-BE49-F238E27FC236}">
                <a16:creationId xmlns:a16="http://schemas.microsoft.com/office/drawing/2014/main" id="{F386A746-DBDA-EB47-16E2-6DDE8F1D8C72}"/>
              </a:ext>
            </a:extLst>
          </p:cNvPr>
          <p:cNvSpPr/>
          <p:nvPr/>
        </p:nvSpPr>
        <p:spPr>
          <a:xfrm>
            <a:off x="1119400" y="8544624"/>
            <a:ext cx="3344650" cy="76447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ys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40" name="Google Shape;96;p1">
            <a:extLst>
              <a:ext uri="{FF2B5EF4-FFF2-40B4-BE49-F238E27FC236}">
                <a16:creationId xmlns:a16="http://schemas.microsoft.com/office/drawing/2014/main" id="{D68C56DB-CB82-2DC0-6A9B-6FAC31FCD8BB}"/>
              </a:ext>
            </a:extLst>
          </p:cNvPr>
          <p:cNvSpPr txBox="1"/>
          <p:nvPr/>
        </p:nvSpPr>
        <p:spPr>
          <a:xfrm>
            <a:off x="4921251" y="8166409"/>
            <a:ext cx="1981200" cy="6001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※ </a:t>
            </a:r>
            <a:r>
              <a:rPr lang="en-US" altLang="ja-JP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‘</a:t>
            </a:r>
            <a:r>
              <a:rPr lang="ja-JP" altLang="en-US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名寄せ</a:t>
            </a:r>
            <a:r>
              <a:rPr lang="en-US" altLang="ja-JP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’</a:t>
            </a:r>
            <a:r>
              <a:rPr lang="ja-JP" altLang="en-US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</a:t>
            </a:r>
            <a:r>
              <a:rPr lang="ko-KR" altLang="en-US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에 대한 상세 기능은 </a:t>
            </a:r>
            <a:r>
              <a:rPr lang="en-US" altLang="ko-KR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[</a:t>
            </a:r>
            <a:r>
              <a:rPr lang="ja-JP" altLang="en-US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名寄せコード一覧</a:t>
            </a:r>
            <a:r>
              <a:rPr lang="en-US" altLang="ja-JP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] ( Page 6 ~)</a:t>
            </a:r>
            <a:r>
              <a:rPr lang="ko-KR" altLang="en-US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을 참조 바랍니다</a:t>
            </a:r>
            <a:r>
              <a:rPr lang="en-US" altLang="ko-KR" sz="11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. </a:t>
            </a:r>
            <a:endParaRPr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623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04667-32E7-01A4-81D6-A97B8B7D2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4900F120-4456-EED3-6DD5-67E04DBE3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51" y="4673443"/>
            <a:ext cx="5390099" cy="3230659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F5C131C6-E20D-E6DE-A711-AB5C4EDF06FB}"/>
              </a:ext>
            </a:extLst>
          </p:cNvPr>
          <p:cNvSpPr txBox="1"/>
          <p:nvPr/>
        </p:nvSpPr>
        <p:spPr>
          <a:xfrm>
            <a:off x="1035050" y="1231900"/>
            <a:ext cx="5400040" cy="235321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968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55"/>
              </a:spcBef>
            </a:pPr>
            <a:r>
              <a:rPr lang="ko-KR" altLang="en-US" sz="1400" b="1" dirty="0">
                <a:latin typeface="游ゴシック"/>
                <a:cs typeface="游ゴシック"/>
              </a:rPr>
              <a:t>사전 확인</a:t>
            </a:r>
            <a:endParaRPr sz="1400" b="1" dirty="0">
              <a:latin typeface="游ゴシック"/>
              <a:cs typeface="游ゴシック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B47B5A0-9FD3-1B3E-E948-A96E21793A6C}"/>
              </a:ext>
            </a:extLst>
          </p:cNvPr>
          <p:cNvSpPr txBox="1"/>
          <p:nvPr/>
        </p:nvSpPr>
        <p:spPr>
          <a:xfrm>
            <a:off x="1475079" y="666357"/>
            <a:ext cx="4782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1" spc="-30" dirty="0">
                <a:latin typeface="游ゴシック"/>
                <a:cs typeface="游ゴシック"/>
              </a:rPr>
              <a:t>시설 기준</a:t>
            </a:r>
            <a:r>
              <a:rPr lang="ko-KR" altLang="en-US" b="1" spc="-30" dirty="0">
                <a:latin typeface="游ゴシック"/>
                <a:cs typeface="游ゴシック"/>
              </a:rPr>
              <a:t>코드 체크 설정 관리 </a:t>
            </a:r>
            <a:endParaRPr sz="1800" dirty="0">
              <a:latin typeface="游ゴシック"/>
              <a:cs typeface="游ゴシック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53A7F68-6604-7E66-8041-257148AFE482}"/>
              </a:ext>
            </a:extLst>
          </p:cNvPr>
          <p:cNvSpPr txBox="1"/>
          <p:nvPr/>
        </p:nvSpPr>
        <p:spPr>
          <a:xfrm>
            <a:off x="1102141" y="1689100"/>
            <a:ext cx="5528059" cy="546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altLang="ko-KR" sz="1100" b="1" spc="-5" dirty="0">
                <a:latin typeface="游ゴシック"/>
                <a:cs typeface="游ゴシック"/>
              </a:rPr>
              <a:t>&lt; ‘</a:t>
            </a:r>
            <a:r>
              <a:rPr lang="ko-KR" altLang="en-US" sz="1100" b="1" spc="-5" dirty="0" err="1">
                <a:latin typeface="游ゴシック"/>
                <a:cs typeface="游ゴシック"/>
              </a:rPr>
              <a:t>시설기준코드체크</a:t>
            </a:r>
            <a:r>
              <a:rPr lang="en-US" altLang="ko-KR" sz="1100" b="1" spc="-5" dirty="0">
                <a:latin typeface="游ゴシック"/>
                <a:cs typeface="游ゴシック"/>
              </a:rPr>
              <a:t>’ </a:t>
            </a:r>
            <a:r>
              <a:rPr lang="ko-KR" altLang="en-US" sz="1100" b="1" spc="-5" dirty="0">
                <a:latin typeface="游ゴシック"/>
                <a:cs typeface="游ゴシック"/>
              </a:rPr>
              <a:t>를 하도록 하는 방법</a:t>
            </a:r>
            <a:r>
              <a:rPr lang="en-US" altLang="ko-KR" sz="1100" b="1" spc="-5" dirty="0">
                <a:latin typeface="游ゴシック"/>
                <a:cs typeface="游ゴシック"/>
              </a:rPr>
              <a:t>&gt;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en-US" sz="1100" spc="-5" dirty="0">
                <a:latin typeface="游ゴシック"/>
                <a:cs typeface="游ゴシック"/>
              </a:rPr>
              <a:t> 네비게이션의 </a:t>
            </a:r>
            <a:r>
              <a:rPr lang="en-US" altLang="ko-KR" sz="1100" spc="-5" dirty="0">
                <a:latin typeface="游ゴシック"/>
                <a:cs typeface="游ゴシック"/>
              </a:rPr>
              <a:t>‘</a:t>
            </a:r>
            <a:r>
              <a:rPr lang="ko-KR" altLang="en-US" sz="1100" spc="-5" dirty="0">
                <a:latin typeface="游ゴシック"/>
                <a:cs typeface="游ゴシック"/>
              </a:rPr>
              <a:t>시스템관리</a:t>
            </a:r>
            <a:r>
              <a:rPr lang="en-US" altLang="ko-KR" sz="1100" spc="-5" dirty="0">
                <a:latin typeface="游ゴシック"/>
                <a:cs typeface="游ゴシック"/>
              </a:rPr>
              <a:t>‘  &gt; ‘</a:t>
            </a:r>
            <a:r>
              <a:rPr lang="ko-KR" altLang="en-US" sz="1100" spc="-5" dirty="0">
                <a:latin typeface="游ゴシック"/>
                <a:cs typeface="游ゴシック"/>
              </a:rPr>
              <a:t>정보관리</a:t>
            </a:r>
            <a:r>
              <a:rPr lang="en-US" altLang="ko-KR" sz="1100" spc="-5" dirty="0">
                <a:latin typeface="游ゴシック"/>
                <a:cs typeface="游ゴシック"/>
              </a:rPr>
              <a:t>‘ </a:t>
            </a:r>
            <a:r>
              <a:rPr lang="ko-KR" altLang="en-US" sz="1100" spc="-5" dirty="0">
                <a:latin typeface="游ゴシック"/>
                <a:cs typeface="游ゴシック"/>
              </a:rPr>
              <a:t>를 더블 클릭합니다</a:t>
            </a:r>
            <a:r>
              <a:rPr lang="en-US" altLang="ko-KR" sz="1100" spc="-5" dirty="0">
                <a:latin typeface="游ゴシック"/>
                <a:cs typeface="游ゴシック"/>
              </a:rPr>
              <a:t>.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altLang="ko-KR" sz="1100" spc="-5" dirty="0">
              <a:latin typeface="游ゴシック"/>
              <a:cs typeface="游ゴシック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5397B9CC-3ACB-1096-8AC6-72498832996E}"/>
              </a:ext>
            </a:extLst>
          </p:cNvPr>
          <p:cNvSpPr txBox="1"/>
          <p:nvPr/>
        </p:nvSpPr>
        <p:spPr>
          <a:xfrm>
            <a:off x="1236055" y="8009818"/>
            <a:ext cx="5320894" cy="826508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spcBef>
                <a:spcPts val="365"/>
              </a:spcBef>
              <a:tabLst>
                <a:tab pos="292735" algn="l"/>
              </a:tabLst>
            </a:pPr>
            <a:r>
              <a:rPr lang="en-US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※</a:t>
            </a:r>
            <a:r>
              <a:rPr lang="en-US" sz="1100" spc="-50" dirty="0">
                <a:solidFill>
                  <a:srgbClr val="FF0000"/>
                </a:solidFill>
                <a:latin typeface="游ゴシック"/>
                <a:cs typeface="游ゴシック"/>
              </a:rPr>
              <a:t> </a:t>
            </a:r>
            <a:r>
              <a:rPr lang="en-US" altLang="ko-KR" sz="1100" spc="-10" dirty="0">
                <a:latin typeface="游ゴシック"/>
                <a:cs typeface="游ゴシック"/>
              </a:rPr>
              <a:t>default</a:t>
            </a:r>
            <a:r>
              <a:rPr lang="ko-KR" altLang="en-US" sz="1100" spc="-10" dirty="0">
                <a:latin typeface="游ゴシック"/>
                <a:cs typeface="游ゴシック"/>
              </a:rPr>
              <a:t> 는 체크 해제 로 시설기준코드 체크를 수행하지 않습니다</a:t>
            </a:r>
            <a:r>
              <a:rPr lang="en-US" altLang="ko-KR" sz="1100" spc="-10" dirty="0">
                <a:latin typeface="游ゴシック"/>
                <a:cs typeface="游ゴシック"/>
              </a:rPr>
              <a:t>. </a:t>
            </a:r>
          </a:p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292735" algn="l"/>
              </a:tabLst>
            </a:pPr>
            <a:r>
              <a:rPr lang="en-US" altLang="ko-KR" sz="1100" spc="-10" dirty="0">
                <a:latin typeface="游ゴシック"/>
                <a:cs typeface="游ゴシック"/>
              </a:rPr>
              <a:t>  - </a:t>
            </a:r>
            <a:r>
              <a:rPr lang="ko-KR" altLang="en-US" sz="1100" spc="-10" dirty="0">
                <a:latin typeface="游ゴシック"/>
                <a:cs typeface="游ゴシック"/>
              </a:rPr>
              <a:t>체크 설정 된 경우 진료행위에 해당되는 시설기준 정보</a:t>
            </a:r>
            <a:r>
              <a:rPr lang="en-US" altLang="ko-KR" sz="1100" spc="-10" dirty="0">
                <a:latin typeface="游ゴシック"/>
                <a:cs typeface="游ゴシック"/>
              </a:rPr>
              <a:t>(</a:t>
            </a:r>
            <a:r>
              <a:rPr lang="ko-KR" altLang="en-US" sz="1100" spc="-10" dirty="0">
                <a:latin typeface="游ゴシック"/>
                <a:cs typeface="游ゴシック"/>
              </a:rPr>
              <a:t>적용일</a:t>
            </a:r>
            <a:r>
              <a:rPr lang="en-US" altLang="ko-KR" sz="1100" spc="-10" dirty="0">
                <a:latin typeface="游ゴシック"/>
                <a:cs typeface="游ゴシック"/>
              </a:rPr>
              <a:t>) </a:t>
            </a:r>
            <a:r>
              <a:rPr lang="ko-KR" altLang="en-US" sz="1100" spc="-10" dirty="0">
                <a:latin typeface="游ゴシック"/>
                <a:cs typeface="游ゴシック"/>
              </a:rPr>
              <a:t>가 등록 되어 있는지 여부의 체크를 수행하게 됩니다</a:t>
            </a:r>
            <a:r>
              <a:rPr lang="en-US" altLang="ko-KR" sz="1100" spc="-10" dirty="0">
                <a:latin typeface="游ゴシック"/>
                <a:cs typeface="游ゴシック"/>
              </a:rPr>
              <a:t>. </a:t>
            </a:r>
          </a:p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292735" algn="l"/>
              </a:tabLst>
            </a:pPr>
            <a:r>
              <a:rPr lang="en-US" sz="1100" spc="-10" dirty="0">
                <a:latin typeface="游ゴシック"/>
                <a:cs typeface="游ゴシック"/>
              </a:rPr>
              <a:t>  - </a:t>
            </a:r>
            <a:r>
              <a:rPr lang="ko-KR" altLang="en-US" sz="1100" spc="-10" dirty="0">
                <a:latin typeface="游ゴシック"/>
                <a:cs typeface="游ゴシック"/>
              </a:rPr>
              <a:t>체크 해제 설정된 경우는 시설 기준 코드 체크는 수행하지 않습니다</a:t>
            </a:r>
            <a:r>
              <a:rPr lang="en-US" altLang="ko-KR" sz="1100" spc="-10" dirty="0">
                <a:latin typeface="游ゴシック"/>
                <a:cs typeface="游ゴシック"/>
              </a:rPr>
              <a:t>. </a:t>
            </a:r>
            <a:endParaRPr sz="1100" dirty="0">
              <a:latin typeface="游ゴシック"/>
              <a:cs typeface="游ゴシック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0CA64F-A82A-9D9D-18AD-3C47AB1C2805}"/>
              </a:ext>
            </a:extLst>
          </p:cNvPr>
          <p:cNvSpPr txBox="1"/>
          <p:nvPr/>
        </p:nvSpPr>
        <p:spPr>
          <a:xfrm>
            <a:off x="3834420" y="6171763"/>
            <a:ext cx="3496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spc="-5" dirty="0">
                <a:solidFill>
                  <a:srgbClr val="FF0000"/>
                </a:solidFill>
                <a:latin typeface="游ゴシック"/>
                <a:cs typeface="游ゴシック"/>
              </a:rPr>
              <a:t>※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DC77820-67B5-0E25-C171-C5B5D9867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83" y="2183530"/>
            <a:ext cx="2229161" cy="1438476"/>
          </a:xfrm>
          <a:prstGeom prst="rect">
            <a:avLst/>
          </a:prstGeom>
        </p:spPr>
      </p:pic>
      <p:sp>
        <p:nvSpPr>
          <p:cNvPr id="14" name="object 12">
            <a:extLst>
              <a:ext uri="{FF2B5EF4-FFF2-40B4-BE49-F238E27FC236}">
                <a16:creationId xmlns:a16="http://schemas.microsoft.com/office/drawing/2014/main" id="{37203EC8-398F-EA03-77E7-B5A7B8B42E2D}"/>
              </a:ext>
            </a:extLst>
          </p:cNvPr>
          <p:cNvSpPr txBox="1"/>
          <p:nvPr/>
        </p:nvSpPr>
        <p:spPr>
          <a:xfrm>
            <a:off x="1132473" y="3734155"/>
            <a:ext cx="5528059" cy="1262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altLang="ko-KR" sz="1100" spc="-5" dirty="0">
                <a:latin typeface="游ゴシック"/>
                <a:cs typeface="游ゴシック"/>
              </a:rPr>
              <a:t>‘</a:t>
            </a:r>
            <a:r>
              <a:rPr lang="ko-KR" altLang="en-US" sz="1100" spc="-5" dirty="0">
                <a:latin typeface="游ゴシック"/>
                <a:cs typeface="游ゴシック"/>
              </a:rPr>
              <a:t>정보관리</a:t>
            </a:r>
            <a:r>
              <a:rPr lang="en-US" altLang="ko-KR" sz="1100" spc="-5" dirty="0">
                <a:latin typeface="游ゴシック"/>
                <a:cs typeface="游ゴシック"/>
              </a:rPr>
              <a:t>’ </a:t>
            </a:r>
            <a:r>
              <a:rPr lang="ko-KR" altLang="en-US" sz="1100" spc="-5" dirty="0">
                <a:latin typeface="游ゴシック"/>
                <a:cs typeface="游ゴシック"/>
              </a:rPr>
              <a:t>화면이 표시됩니다</a:t>
            </a:r>
            <a:r>
              <a:rPr lang="en-US" altLang="ko-KR" sz="1100" spc="-5" dirty="0">
                <a:latin typeface="游ゴシック"/>
                <a:cs typeface="游ゴシック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altLang="ko-KR" sz="1100" spc="-5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en-US" sz="1100" spc="-5" dirty="0">
                <a:latin typeface="游ゴシック"/>
                <a:cs typeface="游ゴシック"/>
              </a:rPr>
              <a:t>진료행위에 해당 되는 ‘시설 기준 코드 체크’ 는 무조건 수행하지 않습니다</a:t>
            </a:r>
            <a:r>
              <a:rPr lang="en-US" altLang="ko-KR" sz="1100" spc="-5" dirty="0">
                <a:latin typeface="游ゴシック"/>
                <a:cs typeface="游ゴシック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altLang="ko-KR" sz="1100" spc="-5" dirty="0">
                <a:latin typeface="游ゴシック"/>
                <a:cs typeface="游ゴシック"/>
              </a:rPr>
              <a:t>[</a:t>
            </a:r>
            <a:r>
              <a:rPr lang="ko-KR" altLang="en-US" sz="1100" spc="-5" dirty="0">
                <a:latin typeface="游ゴシック"/>
                <a:cs typeface="游ゴシック"/>
              </a:rPr>
              <a:t>病名点検</a:t>
            </a:r>
            <a:r>
              <a:rPr lang="en-US" altLang="ko-KR" sz="1100" spc="-5" dirty="0">
                <a:latin typeface="游ゴシック"/>
                <a:cs typeface="游ゴシック"/>
              </a:rPr>
              <a:t>] &gt; [</a:t>
            </a:r>
            <a:r>
              <a:rPr lang="zh-CN" altLang="en-US" sz="1100" spc="-5" dirty="0">
                <a:latin typeface="游ゴシック"/>
                <a:cs typeface="游ゴシック"/>
              </a:rPr>
              <a:t>点検実行可否</a:t>
            </a:r>
            <a:r>
              <a:rPr lang="en-US" altLang="ko-KR" sz="1100" spc="-5" dirty="0">
                <a:latin typeface="游ゴシック"/>
                <a:cs typeface="游ゴシック"/>
              </a:rPr>
              <a:t>]</a:t>
            </a:r>
            <a:r>
              <a:rPr lang="ko-KR" altLang="en-US" sz="1100" spc="-5" dirty="0">
                <a:latin typeface="游ゴシック"/>
                <a:cs typeface="游ゴシック"/>
              </a:rPr>
              <a:t> 의 ‘</a:t>
            </a:r>
            <a:r>
              <a:rPr lang="ja-JP" altLang="en-US" sz="1100" spc="-5" dirty="0">
                <a:latin typeface="游ゴシック"/>
                <a:cs typeface="游ゴシック"/>
              </a:rPr>
              <a:t>施設基準コードチェック可否</a:t>
            </a:r>
            <a:r>
              <a:rPr lang="ko-KR" altLang="en-US" sz="1100" spc="-5" dirty="0">
                <a:latin typeface="游ゴシック"/>
                <a:cs typeface="游ゴシック"/>
              </a:rPr>
              <a:t>’ </a:t>
            </a:r>
            <a:r>
              <a:rPr lang="ko-KR" altLang="en-US" sz="1100" spc="-5" dirty="0" err="1">
                <a:latin typeface="游ゴシック"/>
                <a:cs typeface="游ゴシック"/>
              </a:rPr>
              <a:t>를</a:t>
            </a:r>
            <a:r>
              <a:rPr lang="ko-KR" altLang="en-US" sz="1100" spc="-5" dirty="0">
                <a:latin typeface="游ゴシック"/>
                <a:cs typeface="游ゴシック"/>
              </a:rPr>
              <a:t> 체크 설정 하도록 합니다</a:t>
            </a:r>
            <a:r>
              <a:rPr lang="en-US" altLang="ko-KR" sz="1100" spc="-5" dirty="0">
                <a:latin typeface="游ゴシック"/>
                <a:cs typeface="游ゴシック"/>
              </a:rPr>
              <a:t>.</a:t>
            </a:r>
            <a:r>
              <a:rPr lang="ko-KR" altLang="en-US" sz="1100" spc="-5" dirty="0">
                <a:latin typeface="游ゴシック"/>
                <a:cs typeface="游ゴシック"/>
              </a:rPr>
              <a:t> </a:t>
            </a:r>
            <a:endParaRPr lang="ko-KR" altLang="en-US" sz="1100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altLang="ko-KR" sz="1100" spc="-5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100" dirty="0">
              <a:latin typeface="游ゴシック"/>
              <a:cs typeface="游ゴシック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2B2DAAD1-CF74-285C-ABB5-491F085D28BD}"/>
              </a:ext>
            </a:extLst>
          </p:cNvPr>
          <p:cNvSpPr/>
          <p:nvPr/>
        </p:nvSpPr>
        <p:spPr>
          <a:xfrm>
            <a:off x="3834419" y="5652793"/>
            <a:ext cx="2524319" cy="8267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369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>
            <a:extLst>
              <a:ext uri="{FF2B5EF4-FFF2-40B4-BE49-F238E27FC236}">
                <a16:creationId xmlns:a16="http://schemas.microsoft.com/office/drawing/2014/main" id="{791732D0-1F20-FCF6-395E-65D286FFC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67" y="1993900"/>
            <a:ext cx="5509366" cy="38314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object 6"/>
          <p:cNvSpPr/>
          <p:nvPr/>
        </p:nvSpPr>
        <p:spPr>
          <a:xfrm>
            <a:off x="4940808" y="5545924"/>
            <a:ext cx="279400" cy="140335"/>
          </a:xfrm>
          <a:custGeom>
            <a:avLst/>
            <a:gdLst/>
            <a:ahLst/>
            <a:cxnLst/>
            <a:rect l="l" t="t" r="r" b="b"/>
            <a:pathLst>
              <a:path w="279400" h="140335">
                <a:moveTo>
                  <a:pt x="278892" y="140208"/>
                </a:moveTo>
                <a:lnTo>
                  <a:pt x="0" y="140208"/>
                </a:lnTo>
                <a:lnTo>
                  <a:pt x="0" y="0"/>
                </a:lnTo>
                <a:lnTo>
                  <a:pt x="278892" y="0"/>
                </a:lnTo>
                <a:lnTo>
                  <a:pt x="278892" y="140208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46479" y="1231900"/>
            <a:ext cx="5400040" cy="228909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lang="ko-KR" altLang="en-US" sz="1400" dirty="0"/>
              <a:t>画面点検</a:t>
            </a:r>
            <a:endParaRPr sz="1400" dirty="0">
              <a:latin typeface="游ゴシック"/>
              <a:cs typeface="游ゴシック"/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2407B713-9109-7D99-582C-5D3A21E3D6AC}"/>
              </a:ext>
            </a:extLst>
          </p:cNvPr>
          <p:cNvSpPr txBox="1"/>
          <p:nvPr/>
        </p:nvSpPr>
        <p:spPr>
          <a:xfrm>
            <a:off x="1061996" y="1472066"/>
            <a:ext cx="5400040" cy="4456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ko-KR" altLang="en-US" sz="1100" spc="-5" dirty="0">
                <a:latin typeface="游ゴシック"/>
                <a:cs typeface="游ゴシック"/>
              </a:rPr>
              <a:t>최초에는 </a:t>
            </a:r>
            <a:r>
              <a:rPr lang="en-US" altLang="ko-KR" sz="1100" spc="-5" dirty="0">
                <a:latin typeface="游ゴシック"/>
                <a:cs typeface="游ゴシック"/>
              </a:rPr>
              <a:t>‘</a:t>
            </a:r>
            <a:r>
              <a:rPr lang="ko-KR" altLang="en-US" sz="1100" spc="-5" dirty="0">
                <a:latin typeface="游ゴシック"/>
                <a:cs typeface="游ゴシック"/>
              </a:rPr>
              <a:t>시설기준코드</a:t>
            </a:r>
            <a:r>
              <a:rPr lang="en-US" altLang="ko-KR" sz="1100" spc="-5" dirty="0">
                <a:latin typeface="游ゴシック"/>
                <a:cs typeface="游ゴシック"/>
              </a:rPr>
              <a:t>’ </a:t>
            </a:r>
            <a:r>
              <a:rPr lang="ko-KR" altLang="en-US" sz="1100" spc="-5" dirty="0">
                <a:latin typeface="游ゴシック"/>
                <a:cs typeface="游ゴシック"/>
              </a:rPr>
              <a:t>에 대한 적용 일자가 등록 되어 있지 않습니다</a:t>
            </a:r>
            <a:r>
              <a:rPr lang="en-US" altLang="ko-KR" sz="1100" spc="-5" dirty="0">
                <a:latin typeface="游ゴシック"/>
                <a:cs typeface="游ゴシック"/>
              </a:rPr>
              <a:t>. 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ko-KR" altLang="en-US" sz="1100" spc="-5" dirty="0">
                <a:latin typeface="游ゴシック"/>
                <a:cs typeface="游ゴシック"/>
              </a:rPr>
              <a:t>그로 인해서 메시지가 많이 발생할</a:t>
            </a:r>
            <a:r>
              <a:rPr lang="en-US" altLang="ko-KR" sz="1100" spc="-5" dirty="0">
                <a:latin typeface="游ゴシック"/>
                <a:cs typeface="游ゴシック"/>
              </a:rPr>
              <a:t> </a:t>
            </a:r>
            <a:r>
              <a:rPr lang="ko-KR" altLang="en-US" sz="1100" spc="-5" dirty="0">
                <a:latin typeface="游ゴシック"/>
                <a:cs typeface="游ゴシック"/>
              </a:rPr>
              <a:t>수</a:t>
            </a:r>
            <a:r>
              <a:rPr lang="en-US" altLang="ko-KR" sz="1100" spc="-5" dirty="0">
                <a:latin typeface="游ゴシック"/>
                <a:cs typeface="游ゴシック"/>
              </a:rPr>
              <a:t> </a:t>
            </a:r>
            <a:r>
              <a:rPr lang="ko-KR" altLang="en-US" sz="1100" spc="-5" dirty="0">
                <a:latin typeface="游ゴシック"/>
                <a:cs typeface="游ゴシック"/>
              </a:rPr>
              <a:t>있습니다</a:t>
            </a:r>
            <a:r>
              <a:rPr lang="en-US" altLang="ko-KR" sz="1100" spc="-5" dirty="0">
                <a:latin typeface="游ゴシック"/>
                <a:cs typeface="游ゴシック"/>
              </a:rPr>
              <a:t>.   </a:t>
            </a:r>
            <a:endParaRPr lang="en-US" altLang="ja-JP" sz="1100" spc="-5" dirty="0">
              <a:latin typeface="游ゴシック"/>
              <a:cs typeface="游ゴシック"/>
            </a:endParaRPr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8732500E-5B96-922E-3104-3ACCE3253F10}"/>
              </a:ext>
            </a:extLst>
          </p:cNvPr>
          <p:cNvSpPr txBox="1"/>
          <p:nvPr/>
        </p:nvSpPr>
        <p:spPr>
          <a:xfrm>
            <a:off x="1020391" y="6540572"/>
            <a:ext cx="5675325" cy="4456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ja-JP" altLang="en-US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＊</a:t>
            </a:r>
            <a:r>
              <a:rPr lang="ko-KR" altLang="en-US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  </a:t>
            </a:r>
            <a:r>
              <a:rPr lang="en-US" altLang="ko-KR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( ‘</a:t>
            </a:r>
            <a:r>
              <a:rPr lang="ko-KR" altLang="en-US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시스템관리</a:t>
            </a:r>
            <a:r>
              <a:rPr lang="en-US" altLang="ko-KR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‘ &gt; ‘</a:t>
            </a:r>
            <a:r>
              <a:rPr lang="ko-KR" altLang="en-US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기본마스터</a:t>
            </a:r>
            <a:r>
              <a:rPr lang="en-US" altLang="ko-KR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’ &gt; ‘</a:t>
            </a:r>
            <a:r>
              <a:rPr lang="ko-KR" altLang="en-US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의과진료행위 마스터</a:t>
            </a:r>
            <a:r>
              <a:rPr lang="en-US" altLang="ko-KR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’ ) </a:t>
            </a:r>
          </a:p>
          <a:p>
            <a:pPr marL="12700">
              <a:spcBef>
                <a:spcPts val="434"/>
              </a:spcBef>
            </a:pPr>
            <a:r>
              <a:rPr lang="en-US" altLang="ko-KR" sz="1100" b="1" spc="-5" dirty="0">
                <a:solidFill>
                  <a:schemeClr val="tx2"/>
                </a:solidFill>
                <a:latin typeface="游ゴシック"/>
                <a:cs typeface="游ゴシック"/>
              </a:rPr>
              <a:t>  </a:t>
            </a:r>
            <a:r>
              <a:rPr lang="ko-KR" altLang="en-US" sz="1100" spc="-5" dirty="0">
                <a:latin typeface="游ゴシック"/>
                <a:cs typeface="游ゴシック"/>
              </a:rPr>
              <a:t>해당 진료 행위 에 해당되는 </a:t>
            </a:r>
            <a:r>
              <a:rPr lang="en-US" altLang="ko-KR" sz="1100" spc="-5" dirty="0">
                <a:latin typeface="游ゴシック"/>
                <a:cs typeface="游ゴシック"/>
              </a:rPr>
              <a:t>10</a:t>
            </a:r>
            <a:r>
              <a:rPr lang="ko-KR" altLang="en-US" sz="1100" spc="-5" dirty="0">
                <a:latin typeface="游ゴシック"/>
                <a:cs typeface="游ゴシック"/>
              </a:rPr>
              <a:t>개 시설 기준 코드 항목 중에 </a:t>
            </a:r>
            <a:r>
              <a:rPr lang="en-US" altLang="ko-KR" sz="1100" spc="-5" dirty="0">
                <a:latin typeface="游ゴシック"/>
                <a:cs typeface="游ゴシック"/>
              </a:rPr>
              <a:t> ‘</a:t>
            </a:r>
            <a:r>
              <a:rPr lang="en-US" altLang="ja-JP" sz="1100" b="1" dirty="0">
                <a:solidFill>
                  <a:schemeClr val="accent3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3559</a:t>
            </a:r>
            <a:r>
              <a:rPr lang="en-US" altLang="ko-KR" sz="1100" spc="-5" dirty="0">
                <a:latin typeface="游ゴシック"/>
                <a:cs typeface="游ゴシック"/>
              </a:rPr>
              <a:t>’ </a:t>
            </a:r>
            <a:r>
              <a:rPr lang="ko-KR" altLang="en-US" sz="1100" spc="-5" dirty="0">
                <a:latin typeface="游ゴシック"/>
                <a:cs typeface="游ゴシック"/>
              </a:rPr>
              <a:t>가 있습니다</a:t>
            </a:r>
            <a:r>
              <a:rPr lang="en-US" altLang="ko-KR" sz="1100" spc="-5" dirty="0">
                <a:latin typeface="游ゴシック"/>
                <a:cs typeface="游ゴシック"/>
              </a:rPr>
              <a:t>.</a:t>
            </a:r>
          </a:p>
        </p:txBody>
      </p:sp>
      <p:sp>
        <p:nvSpPr>
          <p:cNvPr id="38" name="object 7">
            <a:extLst>
              <a:ext uri="{FF2B5EF4-FFF2-40B4-BE49-F238E27FC236}">
                <a16:creationId xmlns:a16="http://schemas.microsoft.com/office/drawing/2014/main" id="{DE3F0C54-4114-4188-F452-D976DE0F9FC2}"/>
              </a:ext>
            </a:extLst>
          </p:cNvPr>
          <p:cNvSpPr/>
          <p:nvPr/>
        </p:nvSpPr>
        <p:spPr>
          <a:xfrm>
            <a:off x="1108814" y="5002643"/>
            <a:ext cx="3118541" cy="222913"/>
          </a:xfrm>
          <a:custGeom>
            <a:avLst/>
            <a:gdLst/>
            <a:ahLst/>
            <a:cxnLst/>
            <a:rect l="l" t="t" r="r" b="b"/>
            <a:pathLst>
              <a:path w="1647825" h="251460">
                <a:moveTo>
                  <a:pt x="0" y="0"/>
                </a:moveTo>
                <a:lnTo>
                  <a:pt x="1647444" y="0"/>
                </a:lnTo>
                <a:lnTo>
                  <a:pt x="1647444" y="251459"/>
                </a:lnTo>
                <a:lnTo>
                  <a:pt x="0" y="251459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Google Shape;99;p1">
            <a:extLst>
              <a:ext uri="{FF2B5EF4-FFF2-40B4-BE49-F238E27FC236}">
                <a16:creationId xmlns:a16="http://schemas.microsoft.com/office/drawing/2014/main" id="{D9D7EFA5-1E46-B1A2-97E4-AACF236192FA}"/>
              </a:ext>
            </a:extLst>
          </p:cNvPr>
          <p:cNvSpPr txBox="1"/>
          <p:nvPr/>
        </p:nvSpPr>
        <p:spPr>
          <a:xfrm>
            <a:off x="1688667" y="5423436"/>
            <a:ext cx="5174750" cy="646290"/>
          </a:xfrm>
          <a:prstGeom prst="rect">
            <a:avLst/>
          </a:prstGeom>
          <a:solidFill>
            <a:schemeClr val="lt1"/>
          </a:solidFill>
          <a:ln w="9525">
            <a:solidFill>
              <a:schemeClr val="tx1"/>
            </a:solidFill>
            <a:prstDash val="sys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2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【</a:t>
            </a:r>
            <a:r>
              <a:rPr lang="ja-JP" altLang="en-US" sz="12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点検メッセージ</a:t>
            </a:r>
            <a:r>
              <a:rPr lang="en-US" altLang="ja-JP" sz="12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】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施設基準チェック － データ提出加算１（許可病床数２００床未満）の算定に必要な施設基準が登録されていません。</a:t>
            </a:r>
            <a:endParaRPr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1" name="Google Shape;96;p1">
            <a:extLst>
              <a:ext uri="{FF2B5EF4-FFF2-40B4-BE49-F238E27FC236}">
                <a16:creationId xmlns:a16="http://schemas.microsoft.com/office/drawing/2014/main" id="{97973F59-AC4C-F950-9BD9-D1D6CECB83B7}"/>
              </a:ext>
            </a:extLst>
          </p:cNvPr>
          <p:cNvSpPr txBox="1"/>
          <p:nvPr/>
        </p:nvSpPr>
        <p:spPr>
          <a:xfrm>
            <a:off x="4408436" y="4394600"/>
            <a:ext cx="2454981" cy="8309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診療行為：データ提出加算１（許可病床数２００床未満）</a:t>
            </a:r>
            <a:endParaRPr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62" name="直線矢印コネクタ 2">
            <a:extLst>
              <a:ext uri="{FF2B5EF4-FFF2-40B4-BE49-F238E27FC236}">
                <a16:creationId xmlns:a16="http://schemas.microsoft.com/office/drawing/2014/main" id="{2ED54CE1-D974-1A35-3824-F42D32E6DE6A}"/>
              </a:ext>
            </a:extLst>
          </p:cNvPr>
          <p:cNvCxnSpPr>
            <a:cxnSpLocks/>
          </p:cNvCxnSpPr>
          <p:nvPr/>
        </p:nvCxnSpPr>
        <p:spPr>
          <a:xfrm>
            <a:off x="4310011" y="4302730"/>
            <a:ext cx="196850" cy="183740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2">
            <a:extLst>
              <a:ext uri="{FF2B5EF4-FFF2-40B4-BE49-F238E27FC236}">
                <a16:creationId xmlns:a16="http://schemas.microsoft.com/office/drawing/2014/main" id="{CEB24B71-E3A4-27E9-1E89-F0AA27AB324F}"/>
              </a:ext>
            </a:extLst>
          </p:cNvPr>
          <p:cNvCxnSpPr>
            <a:cxnSpLocks/>
          </p:cNvCxnSpPr>
          <p:nvPr/>
        </p:nvCxnSpPr>
        <p:spPr>
          <a:xfrm>
            <a:off x="4150063" y="5137409"/>
            <a:ext cx="258373" cy="351795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그림 70">
            <a:extLst>
              <a:ext uri="{FF2B5EF4-FFF2-40B4-BE49-F238E27FC236}">
                <a16:creationId xmlns:a16="http://schemas.microsoft.com/office/drawing/2014/main" id="{8EB716B3-06DA-CC1F-5D8C-C57F51919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46" y="7000312"/>
            <a:ext cx="5627371" cy="3085393"/>
          </a:xfrm>
          <a:prstGeom prst="rect">
            <a:avLst/>
          </a:prstGeom>
        </p:spPr>
      </p:pic>
      <p:sp>
        <p:nvSpPr>
          <p:cNvPr id="73" name="Google Shape;94;p1">
            <a:extLst>
              <a:ext uri="{FF2B5EF4-FFF2-40B4-BE49-F238E27FC236}">
                <a16:creationId xmlns:a16="http://schemas.microsoft.com/office/drawing/2014/main" id="{F3E9F021-8D11-6EDE-1444-FA3D1B08A36E}"/>
              </a:ext>
            </a:extLst>
          </p:cNvPr>
          <p:cNvSpPr/>
          <p:nvPr/>
        </p:nvSpPr>
        <p:spPr>
          <a:xfrm>
            <a:off x="5001491" y="8345930"/>
            <a:ext cx="1748559" cy="304800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ys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entury"/>
              <a:sym typeface="Century"/>
            </a:endParaRPr>
          </a:p>
        </p:txBody>
      </p:sp>
      <p:sp>
        <p:nvSpPr>
          <p:cNvPr id="76" name="Google Shape;96;p1">
            <a:extLst>
              <a:ext uri="{FF2B5EF4-FFF2-40B4-BE49-F238E27FC236}">
                <a16:creationId xmlns:a16="http://schemas.microsoft.com/office/drawing/2014/main" id="{0B5D045B-2F5A-69F0-0556-D17E30A8A267}"/>
              </a:ext>
            </a:extLst>
          </p:cNvPr>
          <p:cNvSpPr txBox="1"/>
          <p:nvPr/>
        </p:nvSpPr>
        <p:spPr>
          <a:xfrm>
            <a:off x="882650" y="8976548"/>
            <a:ext cx="2514600" cy="5847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참조</a:t>
            </a:r>
            <a:r>
              <a:rPr lang="ko-KR" altLang="en-US" sz="16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 </a:t>
            </a:r>
            <a:endParaRPr lang="en-US" altLang="ko-KR" sz="1600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- </a:t>
            </a:r>
            <a:r>
              <a:rPr lang="ko-KR" altLang="en-US" sz="1600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진료행위 마스터 화면</a:t>
            </a:r>
            <a:endParaRPr sz="1200" dirty="0">
              <a:solidFill>
                <a:srgbClr val="0070C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7" name="object 3">
            <a:extLst>
              <a:ext uri="{FF2B5EF4-FFF2-40B4-BE49-F238E27FC236}">
                <a16:creationId xmlns:a16="http://schemas.microsoft.com/office/drawing/2014/main" id="{4EC46C46-8EE8-AD14-7DFD-6EE02E2AA64E}"/>
              </a:ext>
            </a:extLst>
          </p:cNvPr>
          <p:cNvSpPr txBox="1"/>
          <p:nvPr/>
        </p:nvSpPr>
        <p:spPr>
          <a:xfrm>
            <a:off x="1023567" y="6184900"/>
            <a:ext cx="5694687" cy="22506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ko-KR" altLang="en-US" sz="1100" spc="-5" dirty="0">
                <a:solidFill>
                  <a:schemeClr val="tx1"/>
                </a:solidFill>
                <a:latin typeface="游ゴシック"/>
                <a:cs typeface="游ゴシック"/>
              </a:rPr>
              <a:t>미 등록 시설 기준 정보로 </a:t>
            </a:r>
            <a:r>
              <a:rPr lang="ko-KR" altLang="en-US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불합격</a:t>
            </a:r>
            <a:r>
              <a:rPr lang="ko-KR" altLang="en-US" sz="1100" spc="-5" dirty="0">
                <a:latin typeface="游ゴシック"/>
                <a:cs typeface="游ゴシック"/>
              </a:rPr>
              <a:t> 된 진료 행위를 살펴보겠습니다</a:t>
            </a:r>
            <a:r>
              <a:rPr lang="en-US" altLang="ko-KR" sz="1100" spc="-5" dirty="0">
                <a:latin typeface="游ゴシック"/>
                <a:cs typeface="游ゴシック"/>
              </a:rPr>
              <a:t>.</a:t>
            </a:r>
            <a:endParaRPr lang="en-US" altLang="ja-JP" sz="1100" spc="-5" dirty="0">
              <a:latin typeface="游ゴシック"/>
              <a:cs typeface="游ゴシック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85776DF6-D3F1-656E-254E-3452E4E025EB}"/>
              </a:ext>
            </a:extLst>
          </p:cNvPr>
          <p:cNvSpPr txBox="1"/>
          <p:nvPr/>
        </p:nvSpPr>
        <p:spPr>
          <a:xfrm>
            <a:off x="1475079" y="666357"/>
            <a:ext cx="4782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1" spc="-30" dirty="0">
                <a:latin typeface="游ゴシック"/>
                <a:cs typeface="游ゴシック"/>
              </a:rPr>
              <a:t>시설 기준</a:t>
            </a:r>
            <a:r>
              <a:rPr lang="ko-KR" altLang="en-US" b="1" spc="-30" dirty="0">
                <a:latin typeface="游ゴシック"/>
                <a:cs typeface="游ゴシック"/>
              </a:rPr>
              <a:t>코드 체크 설정 관리 </a:t>
            </a:r>
            <a:endParaRPr sz="1800" dirty="0">
              <a:latin typeface="游ゴシック"/>
              <a:cs typeface="游ゴシック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B5281-CF5F-9FA3-E6EF-44F98D1B3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">
            <a:extLst>
              <a:ext uri="{FF2B5EF4-FFF2-40B4-BE49-F238E27FC236}">
                <a16:creationId xmlns:a16="http://schemas.microsoft.com/office/drawing/2014/main" id="{A2EA221B-C9AF-D092-7E3B-8C41CB5A202A}"/>
              </a:ext>
            </a:extLst>
          </p:cNvPr>
          <p:cNvSpPr txBox="1"/>
          <p:nvPr/>
        </p:nvSpPr>
        <p:spPr>
          <a:xfrm>
            <a:off x="1043396" y="8928100"/>
            <a:ext cx="5491071" cy="132792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ko-KR" sz="1100" spc="-5" dirty="0">
                <a:solidFill>
                  <a:srgbClr val="FF0000"/>
                </a:solidFill>
                <a:latin typeface="Yu Gothic" panose="020B0400000000000000" pitchFamily="34" charset="-128"/>
                <a:ea typeface="+mj-ea"/>
                <a:cs typeface="游ゴシック"/>
              </a:rPr>
              <a:t>(3)</a:t>
            </a:r>
            <a:r>
              <a:rPr lang="ko-KR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  시설기준코드에 대해서 </a:t>
            </a:r>
            <a:r>
              <a:rPr lang="en-US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‘</a:t>
            </a:r>
            <a:r>
              <a:rPr lang="ko-KR" altLang="en-US" sz="1100" spc="-5" dirty="0" err="1">
                <a:latin typeface="Yu Gothic" panose="020B0400000000000000" pitchFamily="34" charset="-128"/>
                <a:ea typeface="+mj-ea"/>
                <a:cs typeface="游ゴシック"/>
              </a:rPr>
              <a:t>적용년월</a:t>
            </a:r>
            <a:r>
              <a:rPr lang="ko-KR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 기간</a:t>
            </a:r>
            <a:r>
              <a:rPr lang="en-US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’ </a:t>
            </a:r>
            <a:r>
              <a:rPr lang="ko-KR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을 등록합니다</a:t>
            </a:r>
            <a:r>
              <a:rPr lang="en-US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. 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      </a:t>
            </a:r>
            <a:r>
              <a:rPr lang="ko-KR" altLang="en-US" sz="1100" spc="-5" dirty="0" err="1">
                <a:latin typeface="Yu Gothic" panose="020B0400000000000000" pitchFamily="34" charset="-128"/>
                <a:ea typeface="+mj-ea"/>
                <a:cs typeface="游ゴシック"/>
              </a:rPr>
              <a:t>시작년월은</a:t>
            </a:r>
            <a:r>
              <a:rPr lang="ko-KR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 불합격 의료비청구서의 </a:t>
            </a:r>
            <a:r>
              <a:rPr lang="ko-KR" altLang="en-US" sz="1100" spc="-5" dirty="0" err="1">
                <a:latin typeface="Yu Gothic" panose="020B0400000000000000" pitchFamily="34" charset="-128"/>
                <a:ea typeface="+mj-ea"/>
                <a:cs typeface="游ゴシック"/>
              </a:rPr>
              <a:t>진료년월</a:t>
            </a:r>
            <a:r>
              <a:rPr lang="ko-KR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 </a:t>
            </a:r>
            <a:r>
              <a:rPr lang="en-US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(</a:t>
            </a:r>
            <a:r>
              <a:rPr lang="en-US" altLang="ko-KR" sz="1100" spc="-5" dirty="0" err="1">
                <a:latin typeface="Yu Gothic" panose="020B0400000000000000" pitchFamily="34" charset="-128"/>
                <a:ea typeface="+mj-ea"/>
                <a:cs typeface="游ゴシック"/>
              </a:rPr>
              <a:t>R06.09</a:t>
            </a:r>
            <a:r>
              <a:rPr lang="en-US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)</a:t>
            </a:r>
            <a:r>
              <a:rPr lang="ko-KR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이 기본 설정 됩니다</a:t>
            </a:r>
            <a:r>
              <a:rPr lang="en-US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. 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ko-KR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   </a:t>
            </a:r>
            <a:r>
              <a:rPr lang="ja-JP" altLang="en-US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＊</a:t>
            </a:r>
            <a:r>
              <a:rPr lang="ko-KR" altLang="en-US" sz="1100" b="0" i="0" dirty="0">
                <a:solidFill>
                  <a:srgbClr val="484848"/>
                </a:solidFill>
                <a:effectLst/>
                <a:latin typeface="Verdana" panose="020B0604030504040204" pitchFamily="34" charset="0"/>
              </a:rPr>
              <a:t>적용일의 경우는 월중에 바뀌는 경우는 없기 때문에 </a:t>
            </a:r>
            <a:r>
              <a:rPr lang="ko-KR" altLang="en-US" sz="1100" b="0" i="0" dirty="0" err="1">
                <a:solidFill>
                  <a:srgbClr val="484848"/>
                </a:solidFill>
                <a:effectLst/>
                <a:latin typeface="Verdana" panose="020B0604030504040204" pitchFamily="34" charset="0"/>
              </a:rPr>
              <a:t>년월로</a:t>
            </a:r>
            <a:r>
              <a:rPr lang="ko-KR" altLang="en-US" sz="1100" b="0" i="0" dirty="0">
                <a:solidFill>
                  <a:srgbClr val="484848"/>
                </a:solidFill>
                <a:effectLst/>
                <a:latin typeface="Verdana" panose="020B0604030504040204" pitchFamily="34" charset="0"/>
              </a:rPr>
              <a:t> 등록합니다</a:t>
            </a:r>
            <a:r>
              <a:rPr lang="en-US" altLang="ko-KR" sz="1100" b="0" i="0" dirty="0">
                <a:solidFill>
                  <a:srgbClr val="484848"/>
                </a:solidFill>
                <a:effectLst/>
                <a:latin typeface="Verdana" panose="020B0604030504040204" pitchFamily="34" charset="0"/>
              </a:rPr>
              <a:t>. 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ko-KR" sz="1100" spc="-5" dirty="0">
                <a:solidFill>
                  <a:srgbClr val="FF0000"/>
                </a:solidFill>
                <a:latin typeface="Yu Gothic" panose="020B0400000000000000" pitchFamily="34" charset="-128"/>
                <a:ea typeface="+mj-ea"/>
                <a:cs typeface="游ゴシック"/>
              </a:rPr>
              <a:t>(4)</a:t>
            </a:r>
            <a:r>
              <a:rPr lang="ko-KR" altLang="en-US" sz="1100" spc="-5" dirty="0">
                <a:solidFill>
                  <a:srgbClr val="FF0000"/>
                </a:solidFill>
                <a:latin typeface="Yu Gothic" panose="020B0400000000000000" pitchFamily="34" charset="-128"/>
                <a:ea typeface="+mj-ea"/>
                <a:cs typeface="游ゴシック"/>
              </a:rPr>
              <a:t> </a:t>
            </a:r>
            <a:r>
              <a:rPr lang="en-US" altLang="ko-KR" sz="1100" spc="-5" dirty="0">
                <a:solidFill>
                  <a:schemeClr val="tx1"/>
                </a:solidFill>
                <a:latin typeface="Yu Gothic" panose="020B0400000000000000" pitchFamily="34" charset="-128"/>
                <a:ea typeface="+mj-ea"/>
                <a:cs typeface="游ゴシック"/>
              </a:rPr>
              <a:t>‘ </a:t>
            </a:r>
            <a:r>
              <a:rPr lang="ko-KR" altLang="en-US" sz="1100" spc="-5" dirty="0">
                <a:solidFill>
                  <a:schemeClr val="tx1"/>
                </a:solidFill>
                <a:latin typeface="Yu Gothic" panose="020B0400000000000000" pitchFamily="34" charset="-128"/>
                <a:ea typeface="+mj-ea"/>
                <a:cs typeface="游ゴシック"/>
              </a:rPr>
              <a:t>적용</a:t>
            </a:r>
            <a:r>
              <a:rPr lang="en-US" altLang="ko-KR" sz="1100" spc="-5" dirty="0">
                <a:solidFill>
                  <a:schemeClr val="tx1"/>
                </a:solidFill>
                <a:latin typeface="Yu Gothic" panose="020B0400000000000000" pitchFamily="34" charset="-128"/>
                <a:ea typeface="+mj-ea"/>
                <a:cs typeface="游ゴシック"/>
              </a:rPr>
              <a:t>’</a:t>
            </a:r>
            <a:r>
              <a:rPr lang="ko-KR" altLang="en-US" sz="1100" spc="-5" dirty="0">
                <a:solidFill>
                  <a:schemeClr val="tx1"/>
                </a:solidFill>
                <a:latin typeface="Yu Gothic" panose="020B0400000000000000" pitchFamily="34" charset="-128"/>
                <a:ea typeface="+mj-ea"/>
                <a:cs typeface="游ゴシック"/>
              </a:rPr>
              <a:t>  버튼을 통해 등록합니다</a:t>
            </a:r>
            <a:r>
              <a:rPr lang="en-US" altLang="ko-KR" sz="1100" spc="-5" dirty="0">
                <a:solidFill>
                  <a:schemeClr val="tx1"/>
                </a:solidFill>
                <a:latin typeface="Yu Gothic" panose="020B0400000000000000" pitchFamily="34" charset="-128"/>
                <a:ea typeface="+mj-ea"/>
                <a:cs typeface="游ゴシック"/>
              </a:rPr>
              <a:t>.  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ko-KR" sz="1100" spc="-5" dirty="0">
                <a:solidFill>
                  <a:schemeClr val="tx1"/>
                </a:solidFill>
                <a:latin typeface="Yu Gothic" panose="020B0400000000000000" pitchFamily="34" charset="-128"/>
                <a:ea typeface="+mj-ea"/>
                <a:cs typeface="游ゴシック"/>
              </a:rPr>
              <a:t>      ‘</a:t>
            </a:r>
            <a:r>
              <a:rPr lang="ko-KR" altLang="en-US" sz="1100" spc="-5" dirty="0" err="1">
                <a:solidFill>
                  <a:schemeClr val="tx1"/>
                </a:solidFill>
                <a:latin typeface="Yu Gothic" panose="020B0400000000000000" pitchFamily="34" charset="-128"/>
                <a:ea typeface="+mj-ea"/>
                <a:cs typeface="游ゴシック"/>
              </a:rPr>
              <a:t>적용외</a:t>
            </a:r>
            <a:r>
              <a:rPr lang="en-US" altLang="ko-KR" sz="1100" spc="-5" dirty="0">
                <a:solidFill>
                  <a:schemeClr val="tx1"/>
                </a:solidFill>
                <a:latin typeface="Yu Gothic" panose="020B0400000000000000" pitchFamily="34" charset="-128"/>
                <a:ea typeface="+mj-ea"/>
                <a:cs typeface="游ゴシック"/>
              </a:rPr>
              <a:t>’</a:t>
            </a:r>
            <a:r>
              <a:rPr lang="ko-KR" altLang="en-US" sz="1100" spc="-5" dirty="0">
                <a:solidFill>
                  <a:schemeClr val="tx1"/>
                </a:solidFill>
                <a:latin typeface="Yu Gothic" panose="020B0400000000000000" pitchFamily="34" charset="-128"/>
                <a:ea typeface="+mj-ea"/>
                <a:cs typeface="游ゴシック"/>
              </a:rPr>
              <a:t> 버튼 </a:t>
            </a:r>
            <a:r>
              <a:rPr lang="en-US" altLang="ko-KR" sz="1100" spc="-5" dirty="0">
                <a:solidFill>
                  <a:schemeClr val="tx1"/>
                </a:solidFill>
                <a:latin typeface="Yu Gothic" panose="020B0400000000000000" pitchFamily="34" charset="-128"/>
                <a:ea typeface="+mj-ea"/>
                <a:cs typeface="游ゴシック"/>
              </a:rPr>
              <a:t>: </a:t>
            </a:r>
            <a:r>
              <a:rPr lang="ko-KR" altLang="en-US" sz="1100" spc="-5" dirty="0">
                <a:solidFill>
                  <a:schemeClr val="tx1"/>
                </a:solidFill>
                <a:latin typeface="Yu Gothic" panose="020B0400000000000000" pitchFamily="34" charset="-128"/>
                <a:ea typeface="+mj-ea"/>
                <a:cs typeface="游ゴシック"/>
              </a:rPr>
              <a:t>등록된 적용 기간을  제거합니다</a:t>
            </a:r>
            <a:r>
              <a:rPr lang="en-US" altLang="ko-KR" sz="1100" spc="-5" dirty="0">
                <a:solidFill>
                  <a:schemeClr val="tx1"/>
                </a:solidFill>
                <a:latin typeface="Yu Gothic" panose="020B0400000000000000" pitchFamily="34" charset="-128"/>
                <a:ea typeface="+mj-ea"/>
                <a:cs typeface="游ゴシック"/>
              </a:rPr>
              <a:t>. </a:t>
            </a:r>
            <a:endParaRPr lang="en-US" altLang="ko-KR" sz="1100" spc="-5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ko-KR" sz="1100" spc="-5" dirty="0">
                <a:latin typeface="游ゴシック"/>
                <a:cs typeface="游ゴシック"/>
              </a:rPr>
              <a:t>  * </a:t>
            </a:r>
            <a:r>
              <a:rPr lang="ko-KR" altLang="en-US" sz="1100" spc="-5" dirty="0">
                <a:latin typeface="游ゴシック"/>
                <a:cs typeface="游ゴシック"/>
              </a:rPr>
              <a:t>적용기간이 </a:t>
            </a:r>
            <a:r>
              <a:rPr lang="ko-KR" altLang="en-US" sz="1100" spc="-5" dirty="0" err="1">
                <a:latin typeface="游ゴシック"/>
                <a:cs typeface="游ゴシック"/>
              </a:rPr>
              <a:t>진료년월을</a:t>
            </a:r>
            <a:r>
              <a:rPr lang="ko-KR" altLang="en-US" sz="1100" spc="-5" dirty="0">
                <a:latin typeface="游ゴシック"/>
                <a:cs typeface="游ゴシック"/>
              </a:rPr>
              <a:t> 포함 할 경우 합격이 되는 것입니다</a:t>
            </a:r>
            <a:r>
              <a:rPr lang="en-US" altLang="ko-KR" sz="1100" spc="-5" dirty="0">
                <a:latin typeface="游ゴシック"/>
                <a:cs typeface="游ゴシック"/>
              </a:rPr>
              <a:t>. 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3F62E0EB-3214-A047-DB20-A6D7ACDEF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2210434"/>
            <a:ext cx="4158659" cy="4126866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7695B61B-EDAF-94EB-14A5-C4C08F6F55C3}"/>
              </a:ext>
            </a:extLst>
          </p:cNvPr>
          <p:cNvSpPr/>
          <p:nvPr/>
        </p:nvSpPr>
        <p:spPr>
          <a:xfrm>
            <a:off x="4940808" y="5125952"/>
            <a:ext cx="279400" cy="140335"/>
          </a:xfrm>
          <a:custGeom>
            <a:avLst/>
            <a:gdLst/>
            <a:ahLst/>
            <a:cxnLst/>
            <a:rect l="l" t="t" r="r" b="b"/>
            <a:pathLst>
              <a:path w="279400" h="140335">
                <a:moveTo>
                  <a:pt x="278892" y="140208"/>
                </a:moveTo>
                <a:lnTo>
                  <a:pt x="0" y="140208"/>
                </a:lnTo>
                <a:lnTo>
                  <a:pt x="0" y="0"/>
                </a:lnTo>
                <a:lnTo>
                  <a:pt x="278892" y="0"/>
                </a:lnTo>
                <a:lnTo>
                  <a:pt x="278892" y="140208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B08EBC6-2837-CDFF-599A-50CF6B31F617}"/>
              </a:ext>
            </a:extLst>
          </p:cNvPr>
          <p:cNvSpPr txBox="1"/>
          <p:nvPr/>
        </p:nvSpPr>
        <p:spPr>
          <a:xfrm>
            <a:off x="1046479" y="1231900"/>
            <a:ext cx="5400040" cy="228909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lang="ja-JP" altLang="en-US" sz="1400" spc="-5" dirty="0">
                <a:latin typeface="游ゴシック"/>
                <a:cs typeface="游ゴシック"/>
              </a:rPr>
              <a:t>施設基準コードチェック設定</a:t>
            </a:r>
            <a:endParaRPr sz="1400" dirty="0">
              <a:latin typeface="游ゴシック"/>
              <a:cs typeface="游ゴシック"/>
            </a:endParaRPr>
          </a:p>
        </p:txBody>
      </p:sp>
      <p:sp>
        <p:nvSpPr>
          <p:cNvPr id="3" name="Google Shape;147;p4">
            <a:extLst>
              <a:ext uri="{FF2B5EF4-FFF2-40B4-BE49-F238E27FC236}">
                <a16:creationId xmlns:a16="http://schemas.microsoft.com/office/drawing/2014/main" id="{9442A45B-20AD-833F-0329-8751E82C08E1}"/>
              </a:ext>
            </a:extLst>
          </p:cNvPr>
          <p:cNvSpPr txBox="1"/>
          <p:nvPr/>
        </p:nvSpPr>
        <p:spPr>
          <a:xfrm>
            <a:off x="4704529" y="2673024"/>
            <a:ext cx="940859" cy="3385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메시지</a:t>
            </a:r>
            <a:endParaRPr sz="1600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4" name="図 2">
            <a:extLst>
              <a:ext uri="{FF2B5EF4-FFF2-40B4-BE49-F238E27FC236}">
                <a16:creationId xmlns:a16="http://schemas.microsoft.com/office/drawing/2014/main" id="{D86D56BC-B314-6865-C85A-1DBCA8717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527124" y="2688545"/>
            <a:ext cx="189379" cy="259720"/>
          </a:xfrm>
          <a:prstGeom prst="rect">
            <a:avLst/>
          </a:prstGeom>
        </p:spPr>
      </p:pic>
      <p:cxnSp>
        <p:nvCxnSpPr>
          <p:cNvPr id="8" name="直線矢印コネクタ 5">
            <a:extLst>
              <a:ext uri="{FF2B5EF4-FFF2-40B4-BE49-F238E27FC236}">
                <a16:creationId xmlns:a16="http://schemas.microsoft.com/office/drawing/2014/main" id="{95657214-CA41-3DAE-508E-00DCA487273E}"/>
              </a:ext>
            </a:extLst>
          </p:cNvPr>
          <p:cNvCxnSpPr>
            <a:cxnSpLocks/>
          </p:cNvCxnSpPr>
          <p:nvPr/>
        </p:nvCxnSpPr>
        <p:spPr>
          <a:xfrm>
            <a:off x="1339850" y="3861111"/>
            <a:ext cx="0" cy="191357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47;p4">
            <a:extLst>
              <a:ext uri="{FF2B5EF4-FFF2-40B4-BE49-F238E27FC236}">
                <a16:creationId xmlns:a16="http://schemas.microsoft.com/office/drawing/2014/main" id="{30BB7A18-C2F4-5CBB-F9EE-12FBC2CFD8E5}"/>
              </a:ext>
            </a:extLst>
          </p:cNvPr>
          <p:cNvSpPr txBox="1"/>
          <p:nvPr/>
        </p:nvSpPr>
        <p:spPr>
          <a:xfrm>
            <a:off x="4754758" y="5946168"/>
            <a:ext cx="1831342" cy="3385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적용기간설정</a:t>
            </a:r>
            <a:endParaRPr sz="1600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6B2637E-BE8A-44A9-6694-941E11504378}"/>
              </a:ext>
            </a:extLst>
          </p:cNvPr>
          <p:cNvSpPr txBox="1"/>
          <p:nvPr/>
        </p:nvSpPr>
        <p:spPr>
          <a:xfrm>
            <a:off x="2025652" y="4287629"/>
            <a:ext cx="4420868" cy="10278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95580" algn="l" rtl="0">
              <a:spcBef>
                <a:spcPts val="2370"/>
              </a:spcBef>
            </a:pPr>
            <a:endParaRPr lang="en-US" altLang="ja-JP" sz="1100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Century"/>
              <a:sym typeface="Century"/>
            </a:endParaRPr>
          </a:p>
          <a:p>
            <a:pPr marL="195580" algn="l" rtl="0"/>
            <a:r>
              <a:rPr lang="en-US" altLang="ko-KR" sz="1100" b="1" spc="-5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  <a:sym typeface="Century"/>
              </a:rPr>
              <a:t>(1)</a:t>
            </a:r>
            <a:r>
              <a:rPr lang="ko-KR" altLang="en-US" sz="1100" spc="-5" dirty="0">
                <a:latin typeface="游ゴシック"/>
                <a:cs typeface="游ゴシック"/>
              </a:rPr>
              <a:t>진료행위 </a:t>
            </a:r>
            <a:r>
              <a:rPr lang="en-US" altLang="ko-KR" sz="1100" spc="-5" dirty="0">
                <a:latin typeface="游ゴシック"/>
                <a:cs typeface="游ゴシック"/>
              </a:rPr>
              <a:t>‘</a:t>
            </a:r>
            <a:r>
              <a:rPr lang="ja-JP" altLang="en-US" sz="1100" spc="-5" dirty="0">
                <a:latin typeface="游ゴシック"/>
                <a:cs typeface="游ゴシック"/>
              </a:rPr>
              <a:t>データ提出加算１（許可病床数２００床未満）</a:t>
            </a:r>
            <a:r>
              <a:rPr lang="en-US" altLang="ja-JP" sz="1100" spc="-5" dirty="0">
                <a:latin typeface="游ゴシック"/>
                <a:cs typeface="游ゴシック"/>
              </a:rPr>
              <a:t>’ </a:t>
            </a:r>
            <a:r>
              <a:rPr lang="ko-KR" altLang="en-US" sz="1100" spc="-5" dirty="0">
                <a:latin typeface="游ゴシック"/>
                <a:cs typeface="游ゴシック"/>
              </a:rPr>
              <a:t>에는 </a:t>
            </a:r>
            <a:r>
              <a:rPr lang="en-US" altLang="ko-KR" sz="1100" b="1" spc="-5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"/>
                <a:sym typeface="Century"/>
              </a:rPr>
              <a:t>(2)</a:t>
            </a:r>
            <a:r>
              <a:rPr lang="ko-KR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시설기준코드</a:t>
            </a:r>
            <a:r>
              <a:rPr lang="ko-KR" altLang="en-US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 </a:t>
            </a:r>
            <a:r>
              <a:rPr lang="en-US" altLang="ja-JP" sz="1100" b="1" dirty="0">
                <a:solidFill>
                  <a:schemeClr val="accent3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3559</a:t>
            </a:r>
            <a:r>
              <a:rPr lang="en-US" altLang="ja-JP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 </a:t>
            </a:r>
            <a:r>
              <a:rPr lang="ja-JP" altLang="en-US" sz="1100" b="1" dirty="0">
                <a:solidFill>
                  <a:schemeClr val="accent3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データ提出加算１・３（許可２００床未満）</a:t>
            </a:r>
            <a:r>
              <a:rPr lang="ko-KR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가 존재 합니다</a:t>
            </a:r>
            <a:r>
              <a:rPr lang="en-US" altLang="ko-KR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. </a:t>
            </a:r>
          </a:p>
          <a:p>
            <a:pPr marL="195580" algn="l" rtl="0"/>
            <a:r>
              <a:rPr lang="ko-KR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그러나</a:t>
            </a:r>
            <a:r>
              <a:rPr lang="en-US" altLang="ko-KR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,</a:t>
            </a:r>
            <a:r>
              <a:rPr lang="ko-KR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 </a:t>
            </a:r>
            <a:r>
              <a:rPr lang="ko-KR" altLang="en-US" sz="1100" dirty="0" err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레세프트의</a:t>
            </a:r>
            <a:r>
              <a:rPr lang="ko-KR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 </a:t>
            </a:r>
            <a:r>
              <a:rPr lang="ko-KR" altLang="en-US" sz="1100" dirty="0" err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진료년월</a:t>
            </a:r>
            <a:r>
              <a:rPr lang="en-US" altLang="ko-KR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(</a:t>
            </a:r>
            <a:r>
              <a:rPr lang="en-US" altLang="ko-KR" sz="1100" dirty="0" err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R06.09</a:t>
            </a:r>
            <a:r>
              <a:rPr lang="en-US" altLang="ko-KR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)</a:t>
            </a:r>
            <a:r>
              <a:rPr lang="ko-KR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이 적용일에 해당 되지 않기 때문에 불합격이 되었습니다</a:t>
            </a:r>
            <a:r>
              <a:rPr lang="en-US" altLang="ko-KR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. </a:t>
            </a:r>
            <a:r>
              <a:rPr lang="ko-KR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 </a:t>
            </a:r>
            <a:endParaRPr lang="ja-JP" altLang="en-US" sz="1100" dirty="0">
              <a:latin typeface="游ゴシック"/>
              <a:cs typeface="游ゴシック"/>
            </a:endParaRPr>
          </a:p>
        </p:txBody>
      </p:sp>
      <p:sp>
        <p:nvSpPr>
          <p:cNvPr id="15" name="Google Shape;140;p4">
            <a:extLst>
              <a:ext uri="{FF2B5EF4-FFF2-40B4-BE49-F238E27FC236}">
                <a16:creationId xmlns:a16="http://schemas.microsoft.com/office/drawing/2014/main" id="{6E6D79D1-DA51-5CE3-177C-1097A1BD3ACB}"/>
              </a:ext>
            </a:extLst>
          </p:cNvPr>
          <p:cNvSpPr txBox="1"/>
          <p:nvPr/>
        </p:nvSpPr>
        <p:spPr>
          <a:xfrm>
            <a:off x="1004287" y="3192584"/>
            <a:ext cx="48796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(1)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Google Shape;140;p4">
            <a:extLst>
              <a:ext uri="{FF2B5EF4-FFF2-40B4-BE49-F238E27FC236}">
                <a16:creationId xmlns:a16="http://schemas.microsoft.com/office/drawing/2014/main" id="{9CB5888C-3709-1FF7-6470-188B65BE696B}"/>
              </a:ext>
            </a:extLst>
          </p:cNvPr>
          <p:cNvSpPr txBox="1"/>
          <p:nvPr/>
        </p:nvSpPr>
        <p:spPr>
          <a:xfrm>
            <a:off x="3295937" y="3691834"/>
            <a:ext cx="192427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(2) </a:t>
            </a:r>
            <a:r>
              <a:rPr lang="ko-KR" altLang="en-US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시설기준코드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1CCDFEAF-83EE-4405-5DD0-EC8B8589A8CA}"/>
              </a:ext>
            </a:extLst>
          </p:cNvPr>
          <p:cNvSpPr txBox="1"/>
          <p:nvPr/>
        </p:nvSpPr>
        <p:spPr>
          <a:xfrm>
            <a:off x="1066343" y="6413500"/>
            <a:ext cx="5491071" cy="66620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ko-KR" sz="1100" spc="-5" dirty="0">
                <a:solidFill>
                  <a:srgbClr val="FF0000"/>
                </a:solidFill>
                <a:latin typeface="Yu Gothic" panose="020B0400000000000000" pitchFamily="34" charset="-128"/>
                <a:ea typeface="+mj-ea"/>
                <a:cs typeface="游ゴシック"/>
              </a:rPr>
              <a:t>(1)</a:t>
            </a:r>
            <a:r>
              <a:rPr lang="ko-KR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 불합격 요인의 </a:t>
            </a:r>
            <a:r>
              <a:rPr lang="en-US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‘</a:t>
            </a:r>
            <a:r>
              <a:rPr lang="ko-KR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진료행위</a:t>
            </a:r>
            <a:r>
              <a:rPr lang="en-US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‘ </a:t>
            </a:r>
            <a:r>
              <a:rPr lang="ko-KR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입니다</a:t>
            </a:r>
            <a:r>
              <a:rPr lang="en-US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. </a:t>
            </a:r>
            <a:r>
              <a:rPr lang="ko-KR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 </a:t>
            </a:r>
            <a:endParaRPr lang="en-US" altLang="ko-KR" sz="1100" spc="-5" dirty="0">
              <a:solidFill>
                <a:srgbClr val="FF0000"/>
              </a:solidFill>
              <a:latin typeface="Yu Gothic" panose="020B0400000000000000" pitchFamily="34" charset="-128"/>
              <a:ea typeface="+mj-ea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ko-KR" sz="1100" spc="-5" dirty="0">
                <a:solidFill>
                  <a:srgbClr val="FF0000"/>
                </a:solidFill>
                <a:latin typeface="Yu Gothic" panose="020B0400000000000000" pitchFamily="34" charset="-128"/>
                <a:ea typeface="+mj-ea"/>
                <a:cs typeface="游ゴシック"/>
              </a:rPr>
              <a:t>(2)</a:t>
            </a:r>
            <a:r>
              <a:rPr lang="ko-KR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 진료 행위에 정의된 시설기준 코드가 표시 됩니다</a:t>
            </a:r>
            <a:r>
              <a:rPr lang="en-US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      </a:t>
            </a:r>
            <a:r>
              <a:rPr lang="ko-KR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시설기준코드가 설정된 항목은 </a:t>
            </a:r>
            <a:r>
              <a:rPr lang="en-US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‘</a:t>
            </a:r>
            <a:r>
              <a:rPr lang="ko-KR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초록색</a:t>
            </a:r>
            <a:r>
              <a:rPr lang="en-US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＇</a:t>
            </a:r>
            <a:r>
              <a:rPr lang="ko-KR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으로 표시합니다</a:t>
            </a:r>
            <a:r>
              <a:rPr lang="en-US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.  </a:t>
            </a:r>
            <a:endParaRPr lang="en-US" altLang="ko-KR" sz="1100" spc="-5" dirty="0">
              <a:latin typeface="游ゴシック"/>
              <a:cs typeface="游ゴシック"/>
            </a:endParaRPr>
          </a:p>
        </p:txBody>
      </p:sp>
      <p:sp>
        <p:nvSpPr>
          <p:cNvPr id="18" name="Google Shape;140;p4">
            <a:extLst>
              <a:ext uri="{FF2B5EF4-FFF2-40B4-BE49-F238E27FC236}">
                <a16:creationId xmlns:a16="http://schemas.microsoft.com/office/drawing/2014/main" id="{BFA9A713-BE19-3255-FC36-BA81A96A5AEA}"/>
              </a:ext>
            </a:extLst>
          </p:cNvPr>
          <p:cNvSpPr txBox="1"/>
          <p:nvPr/>
        </p:nvSpPr>
        <p:spPr>
          <a:xfrm>
            <a:off x="855134" y="5977071"/>
            <a:ext cx="53900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(3)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Google Shape;140;p4">
            <a:extLst>
              <a:ext uri="{FF2B5EF4-FFF2-40B4-BE49-F238E27FC236}">
                <a16:creationId xmlns:a16="http://schemas.microsoft.com/office/drawing/2014/main" id="{BDBDB95A-D8F9-0546-0BA7-5E96D51B1CD5}"/>
              </a:ext>
            </a:extLst>
          </p:cNvPr>
          <p:cNvSpPr txBox="1"/>
          <p:nvPr/>
        </p:nvSpPr>
        <p:spPr>
          <a:xfrm>
            <a:off x="3778249" y="5785343"/>
            <a:ext cx="48801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(4)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E4A2FD2B-0190-6041-2306-7FBE274995D3}"/>
              </a:ext>
            </a:extLst>
          </p:cNvPr>
          <p:cNvSpPr/>
          <p:nvPr/>
        </p:nvSpPr>
        <p:spPr>
          <a:xfrm>
            <a:off x="3563289" y="6012401"/>
            <a:ext cx="343562" cy="206049"/>
          </a:xfrm>
          <a:custGeom>
            <a:avLst/>
            <a:gdLst/>
            <a:ahLst/>
            <a:cxnLst/>
            <a:rect l="l" t="t" r="r" b="b"/>
            <a:pathLst>
              <a:path w="260985" h="605154">
                <a:moveTo>
                  <a:pt x="0" y="0"/>
                </a:moveTo>
                <a:lnTo>
                  <a:pt x="50696" y="1857"/>
                </a:lnTo>
                <a:lnTo>
                  <a:pt x="92392" y="6858"/>
                </a:lnTo>
                <a:lnTo>
                  <a:pt x="120657" y="14144"/>
                </a:lnTo>
                <a:lnTo>
                  <a:pt x="131064" y="22859"/>
                </a:lnTo>
                <a:lnTo>
                  <a:pt x="131064" y="106679"/>
                </a:lnTo>
                <a:lnTo>
                  <a:pt x="141231" y="115157"/>
                </a:lnTo>
                <a:lnTo>
                  <a:pt x="168973" y="121920"/>
                </a:lnTo>
                <a:lnTo>
                  <a:pt x="210145" y="126396"/>
                </a:lnTo>
                <a:lnTo>
                  <a:pt x="260604" y="128016"/>
                </a:lnTo>
                <a:lnTo>
                  <a:pt x="210145" y="129873"/>
                </a:lnTo>
                <a:lnTo>
                  <a:pt x="168973" y="134874"/>
                </a:lnTo>
                <a:lnTo>
                  <a:pt x="141231" y="142160"/>
                </a:lnTo>
                <a:lnTo>
                  <a:pt x="131064" y="150876"/>
                </a:lnTo>
                <a:lnTo>
                  <a:pt x="131064" y="583692"/>
                </a:lnTo>
                <a:lnTo>
                  <a:pt x="120657" y="592169"/>
                </a:lnTo>
                <a:lnTo>
                  <a:pt x="92392" y="598932"/>
                </a:lnTo>
                <a:lnTo>
                  <a:pt x="50696" y="603408"/>
                </a:lnTo>
                <a:lnTo>
                  <a:pt x="0" y="605028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13F516F9-3341-F6C3-AFAB-8A6516311247}"/>
              </a:ext>
            </a:extLst>
          </p:cNvPr>
          <p:cNvSpPr txBox="1"/>
          <p:nvPr/>
        </p:nvSpPr>
        <p:spPr>
          <a:xfrm>
            <a:off x="1059506" y="7105432"/>
            <a:ext cx="5399117" cy="1792798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ko-KR" sz="1100" spc="-5" dirty="0">
                <a:latin typeface="游ゴシック"/>
                <a:cs typeface="游ゴシック"/>
              </a:rPr>
              <a:t> ※  ‘</a:t>
            </a:r>
            <a:r>
              <a:rPr lang="ko-KR" altLang="en-US" sz="1100" spc="-5" dirty="0">
                <a:latin typeface="游ゴシック"/>
                <a:cs typeface="游ゴシック"/>
              </a:rPr>
              <a:t>시설기준</a:t>
            </a:r>
            <a:r>
              <a:rPr lang="en-US" altLang="ko-KR" sz="1100" spc="-5" dirty="0">
                <a:latin typeface="游ゴシック"/>
                <a:cs typeface="游ゴシック"/>
              </a:rPr>
              <a:t>’ </a:t>
            </a:r>
            <a:r>
              <a:rPr lang="ko-KR" altLang="en-US" sz="1100" spc="-5" dirty="0">
                <a:latin typeface="游ゴシック"/>
                <a:cs typeface="游ゴシック"/>
              </a:rPr>
              <a:t>항목은 진료행위별 최대 </a:t>
            </a:r>
            <a:r>
              <a:rPr lang="en-US" altLang="ko-KR" sz="1100" spc="-5" dirty="0">
                <a:latin typeface="游ゴシック"/>
                <a:cs typeface="游ゴシック"/>
              </a:rPr>
              <a:t>10</a:t>
            </a:r>
            <a:r>
              <a:rPr lang="ko-KR" altLang="en-US" sz="1100" spc="-5" dirty="0">
                <a:latin typeface="游ゴシック"/>
                <a:cs typeface="游ゴシック"/>
              </a:rPr>
              <a:t>개입니다</a:t>
            </a:r>
            <a:r>
              <a:rPr lang="en-US" altLang="ko-KR" sz="1100" spc="-5" dirty="0">
                <a:latin typeface="游ゴシック"/>
                <a:cs typeface="游ゴシック"/>
              </a:rPr>
              <a:t>. 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  ‘0000’ ( ‘</a:t>
            </a:r>
            <a:r>
              <a:rPr lang="ko-KR" altLang="en-US" sz="1100" strike="sngStrike" spc="-5" dirty="0">
                <a:latin typeface="Yu Gothic" panose="020B0400000000000000" pitchFamily="34" charset="-128"/>
                <a:ea typeface="+mj-ea"/>
                <a:cs typeface="游ゴシック"/>
              </a:rPr>
              <a:t>시설기준에 관계되지 않는 것</a:t>
            </a:r>
            <a:r>
              <a:rPr lang="en-US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’ )</a:t>
            </a:r>
            <a:r>
              <a:rPr lang="ko-KR" altLang="en-US" sz="1100" spc="-5" dirty="0">
                <a:latin typeface="Yu Gothic" panose="020B0400000000000000" pitchFamily="34" charset="-128"/>
                <a:ea typeface="+mj-ea"/>
                <a:cs typeface="游ゴシック"/>
              </a:rPr>
              <a:t>은 시설기준을 필요로 하지 않기 때문에 적용 기간을 등록 할 필요가 없습니다</a:t>
            </a:r>
            <a:r>
              <a:rPr lang="en-US" altLang="ko-KR" sz="1100" spc="-5" dirty="0">
                <a:latin typeface="Yu Gothic" panose="020B0400000000000000" pitchFamily="34" charset="-128"/>
                <a:ea typeface="+mj-ea"/>
                <a:cs typeface="游ゴシック"/>
              </a:rPr>
              <a:t>. 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endParaRPr lang="en-US" altLang="ko-KR" sz="1100" spc="-5" dirty="0">
              <a:solidFill>
                <a:srgbClr val="000000"/>
              </a:solidFill>
              <a:latin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ko-KR" altLang="en-US" sz="1100" spc="-5" dirty="0">
                <a:solidFill>
                  <a:srgbClr val="000000"/>
                </a:solidFill>
                <a:latin typeface="游ゴシック"/>
              </a:rPr>
              <a:t>시설기준</a:t>
            </a:r>
            <a:r>
              <a:rPr lang="en-US" altLang="ko-KR" sz="1100" spc="-5" dirty="0">
                <a:solidFill>
                  <a:srgbClr val="000000"/>
                </a:solidFill>
                <a:latin typeface="游ゴシック"/>
              </a:rPr>
              <a:t>10</a:t>
            </a:r>
            <a:r>
              <a:rPr lang="ko-KR" altLang="en-US" sz="1100" spc="-5" dirty="0">
                <a:solidFill>
                  <a:srgbClr val="000000"/>
                </a:solidFill>
                <a:latin typeface="游ゴシック"/>
              </a:rPr>
              <a:t>개 항목은 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noto"/>
              </a:rPr>
              <a:t>3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noto"/>
              </a:rPr>
              <a:t>개의 그룹으로 구분되며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noto"/>
              </a:rPr>
              <a:t>,</a:t>
            </a:r>
            <a:r>
              <a:rPr lang="ko-KR" altLang="en-US" sz="1100" spc="-5" dirty="0">
                <a:solidFill>
                  <a:srgbClr val="000000"/>
                </a:solidFill>
                <a:latin typeface="游ゴシック"/>
              </a:rPr>
              <a:t> 그룹 </a:t>
            </a:r>
            <a:r>
              <a:rPr lang="ja-JP" altLang="en-US" sz="1100" spc="-5" dirty="0">
                <a:solidFill>
                  <a:srgbClr val="000000"/>
                </a:solidFill>
                <a:latin typeface="游ゴシック"/>
              </a:rPr>
              <a:t>①</a:t>
            </a:r>
            <a:r>
              <a:rPr lang="ko-KR" altLang="en-US" sz="1100" spc="-5" dirty="0">
                <a:solidFill>
                  <a:srgbClr val="000000"/>
                </a:solidFill>
                <a:latin typeface="游ゴシック"/>
              </a:rPr>
              <a:t>은 </a:t>
            </a:r>
            <a:r>
              <a:rPr lang="en-US" altLang="ko-KR" sz="1100" spc="-5" dirty="0">
                <a:solidFill>
                  <a:srgbClr val="000000"/>
                </a:solidFill>
                <a:latin typeface="游ゴシック"/>
              </a:rPr>
              <a:t>‘</a:t>
            </a:r>
            <a:r>
              <a:rPr lang="ko-KR" altLang="en-US" sz="1100" spc="-5" dirty="0">
                <a:solidFill>
                  <a:srgbClr val="000000"/>
                </a:solidFill>
                <a:latin typeface="游ゴシック"/>
              </a:rPr>
              <a:t>시설기준 </a:t>
            </a:r>
            <a:r>
              <a:rPr lang="en-US" altLang="ko-KR" sz="1100" spc="-5" dirty="0">
                <a:solidFill>
                  <a:srgbClr val="000000"/>
                </a:solidFill>
                <a:latin typeface="游ゴシック"/>
              </a:rPr>
              <a:t>1~6’</a:t>
            </a:r>
            <a:r>
              <a:rPr lang="ko-KR" altLang="en-US" sz="1100" spc="-5" dirty="0">
                <a:solidFill>
                  <a:srgbClr val="000000"/>
                </a:solidFill>
                <a:latin typeface="游ゴシック"/>
              </a:rPr>
              <a:t>의 </a:t>
            </a:r>
            <a:r>
              <a:rPr lang="en-US" altLang="ko-KR" sz="1100" spc="-5" dirty="0">
                <a:solidFill>
                  <a:srgbClr val="000000"/>
                </a:solidFill>
                <a:latin typeface="游ゴシック"/>
              </a:rPr>
              <a:t>6</a:t>
            </a:r>
            <a:r>
              <a:rPr lang="ko-KR" altLang="en-US" sz="1100" spc="-5" dirty="0">
                <a:solidFill>
                  <a:srgbClr val="000000"/>
                </a:solidFill>
                <a:latin typeface="游ゴシック"/>
              </a:rPr>
              <a:t>개 항목</a:t>
            </a:r>
            <a:r>
              <a:rPr lang="en-US" altLang="ko-KR" sz="1100" spc="-5" dirty="0">
                <a:solidFill>
                  <a:srgbClr val="000000"/>
                </a:solidFill>
                <a:latin typeface="游ゴシック"/>
              </a:rPr>
              <a:t>,  </a:t>
            </a:r>
            <a:r>
              <a:rPr lang="ko-KR" altLang="en-US" sz="1100" spc="-5" dirty="0">
                <a:solidFill>
                  <a:srgbClr val="000000"/>
                </a:solidFill>
                <a:latin typeface="游ゴシック"/>
              </a:rPr>
              <a:t>그룹 ② 는 </a:t>
            </a:r>
            <a:r>
              <a:rPr lang="en-US" altLang="ko-KR" sz="1100" spc="-5" dirty="0">
                <a:solidFill>
                  <a:srgbClr val="000000"/>
                </a:solidFill>
                <a:latin typeface="游ゴシック"/>
              </a:rPr>
              <a:t>‘</a:t>
            </a:r>
            <a:r>
              <a:rPr lang="ko-KR" altLang="en-US" sz="1100" spc="-5" dirty="0">
                <a:solidFill>
                  <a:srgbClr val="000000"/>
                </a:solidFill>
                <a:latin typeface="游ゴシック"/>
              </a:rPr>
              <a:t>시설기준</a:t>
            </a:r>
            <a:r>
              <a:rPr lang="en-US" altLang="ko-KR" sz="1100" spc="-5" dirty="0">
                <a:solidFill>
                  <a:srgbClr val="000000"/>
                </a:solidFill>
                <a:latin typeface="游ゴシック"/>
              </a:rPr>
              <a:t>7~9’</a:t>
            </a:r>
            <a:r>
              <a:rPr lang="ko-KR" altLang="en-US" sz="1100" spc="-5" dirty="0">
                <a:solidFill>
                  <a:srgbClr val="000000"/>
                </a:solidFill>
                <a:latin typeface="游ゴシック"/>
              </a:rPr>
              <a:t>의 </a:t>
            </a:r>
            <a:r>
              <a:rPr lang="en-US" altLang="ko-KR" sz="1100" spc="-5" dirty="0">
                <a:solidFill>
                  <a:srgbClr val="000000"/>
                </a:solidFill>
                <a:latin typeface="游ゴシック"/>
              </a:rPr>
              <a:t>3</a:t>
            </a:r>
            <a:r>
              <a:rPr lang="ko-KR" altLang="en-US" sz="1100" spc="-5" dirty="0">
                <a:solidFill>
                  <a:srgbClr val="000000"/>
                </a:solidFill>
                <a:latin typeface="游ゴシック"/>
              </a:rPr>
              <a:t>개 항목</a:t>
            </a:r>
            <a:r>
              <a:rPr lang="en-US" altLang="ko-KR" sz="1100" spc="-5" dirty="0">
                <a:solidFill>
                  <a:srgbClr val="000000"/>
                </a:solidFill>
                <a:latin typeface="游ゴシック"/>
              </a:rPr>
              <a:t>, </a:t>
            </a:r>
            <a:r>
              <a:rPr lang="ko-KR" altLang="en-US" sz="1100" spc="-5" dirty="0">
                <a:solidFill>
                  <a:srgbClr val="000000"/>
                </a:solidFill>
                <a:latin typeface="游ゴシック"/>
              </a:rPr>
              <a:t>그룹 ③은 </a:t>
            </a:r>
            <a:r>
              <a:rPr lang="en-US" altLang="ko-KR" sz="1100" spc="-5" dirty="0">
                <a:solidFill>
                  <a:srgbClr val="000000"/>
                </a:solidFill>
                <a:latin typeface="游ゴシック"/>
              </a:rPr>
              <a:t>‘</a:t>
            </a:r>
            <a:r>
              <a:rPr lang="ko-KR" altLang="en-US" sz="1100" spc="-5" dirty="0">
                <a:solidFill>
                  <a:srgbClr val="000000"/>
                </a:solidFill>
                <a:latin typeface="游ゴシック"/>
              </a:rPr>
              <a:t>시설기준</a:t>
            </a:r>
            <a:r>
              <a:rPr lang="en-US" altLang="ko-KR" sz="1100" spc="-5" dirty="0">
                <a:solidFill>
                  <a:srgbClr val="000000"/>
                </a:solidFill>
                <a:latin typeface="游ゴシック"/>
              </a:rPr>
              <a:t>10’</a:t>
            </a:r>
            <a:r>
              <a:rPr lang="ko-KR" altLang="en-US" sz="1100" spc="-5" dirty="0">
                <a:solidFill>
                  <a:srgbClr val="000000"/>
                </a:solidFill>
                <a:latin typeface="游ゴシック"/>
              </a:rPr>
              <a:t>의 항목으로 구성됩니다</a:t>
            </a:r>
            <a:r>
              <a:rPr lang="en-US" altLang="ko-KR" sz="1100" spc="-5" dirty="0">
                <a:solidFill>
                  <a:srgbClr val="000000"/>
                </a:solidFill>
                <a:latin typeface="游ゴシック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endParaRPr lang="en-US" altLang="ko-KR" sz="1100" spc="-5" dirty="0">
              <a:solidFill>
                <a:srgbClr val="000000"/>
              </a:solidFill>
              <a:latin typeface="游ゴシック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ko-KR" altLang="en-US" sz="1100" spc="-5" dirty="0">
                <a:solidFill>
                  <a:srgbClr val="000000"/>
                </a:solidFill>
                <a:latin typeface="游ゴシック"/>
                <a:cs typeface="游ゴシック"/>
              </a:rPr>
              <a:t>그룹내의 </a:t>
            </a:r>
            <a:r>
              <a:rPr lang="en-US" altLang="ko-KR" sz="1100" spc="-5" dirty="0">
                <a:solidFill>
                  <a:srgbClr val="000000"/>
                </a:solidFill>
                <a:latin typeface="游ゴシック"/>
                <a:cs typeface="游ゴシック"/>
              </a:rPr>
              <a:t>1</a:t>
            </a:r>
            <a:r>
              <a:rPr lang="ko-KR" altLang="en-US" sz="1100" spc="-5" dirty="0">
                <a:solidFill>
                  <a:srgbClr val="000000"/>
                </a:solidFill>
                <a:latin typeface="游ゴシック"/>
                <a:cs typeface="游ゴシック"/>
              </a:rPr>
              <a:t>개 이상의 시설기준 적용일이 충족 되지 않은 경우에 </a:t>
            </a:r>
            <a:r>
              <a:rPr lang="en-US" altLang="ko-KR" sz="1100" spc="-5" dirty="0">
                <a:solidFill>
                  <a:srgbClr val="000000"/>
                </a:solidFill>
                <a:latin typeface="游ゴシック"/>
                <a:cs typeface="游ゴシック"/>
              </a:rPr>
              <a:t>‘</a:t>
            </a:r>
            <a:r>
              <a:rPr lang="ko-KR" altLang="en-US" sz="1100" spc="-5" dirty="0">
                <a:solidFill>
                  <a:srgbClr val="000000"/>
                </a:solidFill>
                <a:latin typeface="游ゴシック"/>
                <a:cs typeface="游ゴシック"/>
              </a:rPr>
              <a:t>산정에 필요한 시설 기준 이 미 등록</a:t>
            </a:r>
            <a:r>
              <a:rPr lang="en-US" altLang="ko-KR" sz="1100" spc="-5" dirty="0">
                <a:solidFill>
                  <a:srgbClr val="000000"/>
                </a:solidFill>
                <a:latin typeface="游ゴシック"/>
                <a:cs typeface="游ゴシック"/>
              </a:rPr>
              <a:t>‘ </a:t>
            </a:r>
            <a:r>
              <a:rPr lang="ko-KR" altLang="en-US" sz="1100" spc="-5" dirty="0">
                <a:solidFill>
                  <a:srgbClr val="000000"/>
                </a:solidFill>
                <a:latin typeface="游ゴシック"/>
                <a:cs typeface="游ゴシック"/>
              </a:rPr>
              <a:t>이라고 불합격 판정합니다</a:t>
            </a:r>
            <a:r>
              <a:rPr lang="en-US" altLang="ko-KR" sz="1100" spc="-5" dirty="0">
                <a:solidFill>
                  <a:srgbClr val="000000"/>
                </a:solidFill>
                <a:latin typeface="游ゴシック"/>
                <a:cs typeface="游ゴシック"/>
              </a:rPr>
              <a:t>.  </a:t>
            </a:r>
            <a:r>
              <a:rPr lang="ko-KR" altLang="en-US" sz="1100" spc="-5" dirty="0">
                <a:solidFill>
                  <a:srgbClr val="000000"/>
                </a:solidFill>
                <a:latin typeface="游ゴシック"/>
                <a:cs typeface="游ゴシック"/>
              </a:rPr>
              <a:t> </a:t>
            </a:r>
            <a:r>
              <a:rPr lang="en-US" altLang="ko-KR" sz="1100" spc="-5" dirty="0">
                <a:solidFill>
                  <a:srgbClr val="000000"/>
                </a:solidFill>
                <a:latin typeface="游ゴシック"/>
                <a:cs typeface="游ゴシック"/>
              </a:rPr>
              <a:t> </a:t>
            </a:r>
            <a:endParaRPr lang="en-US" altLang="ja-JP" sz="1100" spc="-5" dirty="0">
              <a:latin typeface="游ゴシック"/>
              <a:cs typeface="游ゴシック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D828FA68-0FFE-A8E8-7317-47E8D18D04DB}"/>
              </a:ext>
            </a:extLst>
          </p:cNvPr>
          <p:cNvSpPr txBox="1"/>
          <p:nvPr/>
        </p:nvSpPr>
        <p:spPr>
          <a:xfrm>
            <a:off x="1475079" y="666357"/>
            <a:ext cx="4782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1" spc="-30" dirty="0">
                <a:latin typeface="游ゴシック"/>
                <a:cs typeface="游ゴシック"/>
              </a:rPr>
              <a:t>시설 기준</a:t>
            </a:r>
            <a:r>
              <a:rPr lang="ko-KR" altLang="en-US" b="1" spc="-30" dirty="0">
                <a:latin typeface="游ゴシック"/>
                <a:cs typeface="游ゴシック"/>
              </a:rPr>
              <a:t>코드 체크 설정 관리 </a:t>
            </a:r>
            <a:endParaRPr sz="1800" dirty="0">
              <a:latin typeface="游ゴシック"/>
              <a:cs typeface="游ゴシック"/>
            </a:endParaRPr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AA3A13D8-4236-DAA3-7BAB-2ED681A4A72F}"/>
              </a:ext>
            </a:extLst>
          </p:cNvPr>
          <p:cNvSpPr txBox="1"/>
          <p:nvPr/>
        </p:nvSpPr>
        <p:spPr>
          <a:xfrm>
            <a:off x="1059507" y="1483366"/>
            <a:ext cx="5399117" cy="61491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ko-KR" altLang="en-US" sz="1100" spc="-5" dirty="0">
                <a:latin typeface="游ゴシック"/>
                <a:cs typeface="游ゴシック"/>
              </a:rPr>
              <a:t>점검 메시지를 더블 클릭 하면 메시지 내용이 표시 됩니다</a:t>
            </a:r>
            <a:r>
              <a:rPr lang="en-US" altLang="ko-KR" sz="1100" spc="-5" dirty="0">
                <a:latin typeface="游ゴシック"/>
                <a:cs typeface="游ゴシック"/>
              </a:rPr>
              <a:t>.</a:t>
            </a:r>
          </a:p>
          <a:p>
            <a:pPr marL="12700">
              <a:spcBef>
                <a:spcPts val="434"/>
              </a:spcBef>
            </a:pPr>
            <a:r>
              <a:rPr lang="ja-JP" altLang="en-US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 ＊</a:t>
            </a:r>
            <a:r>
              <a:rPr lang="ko-KR" altLang="en-US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불합격 요인의 진료행위를 더블 클릭하면 </a:t>
            </a:r>
            <a:r>
              <a:rPr lang="en-US" altLang="ko-KR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‘</a:t>
            </a:r>
            <a:r>
              <a:rPr lang="ko-KR" altLang="en-US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적응증 수정</a:t>
            </a:r>
            <a:r>
              <a:rPr lang="en-US" altLang="ko-KR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(=</a:t>
            </a:r>
            <a:r>
              <a:rPr lang="ko-KR" altLang="en-US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체크데이터</a:t>
            </a:r>
            <a:r>
              <a:rPr lang="en-US" altLang="ko-KR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)‘ </a:t>
            </a:r>
            <a:r>
              <a:rPr lang="ko-KR" altLang="en-US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화면이 표시 되므로 혼란 없으시 길 바랍니다</a:t>
            </a:r>
            <a:r>
              <a:rPr lang="en-US" altLang="ko-KR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.    </a:t>
            </a:r>
            <a:r>
              <a:rPr lang="ko-KR" altLang="en-US" sz="1100" spc="-5" dirty="0">
                <a:solidFill>
                  <a:schemeClr val="tx2"/>
                </a:solidFill>
                <a:latin typeface="游ゴシック"/>
                <a:cs typeface="游ゴシック"/>
              </a:rPr>
              <a:t> </a:t>
            </a:r>
            <a:endParaRPr lang="en-US" altLang="ja-JP" sz="1100" spc="-5" dirty="0">
              <a:solidFill>
                <a:schemeClr val="tx2"/>
              </a:solidFill>
              <a:latin typeface="游ゴシック"/>
              <a:cs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2375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77D18-49AD-2D8B-F981-CA1E03F27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>
            <a:extLst>
              <a:ext uri="{FF2B5EF4-FFF2-40B4-BE49-F238E27FC236}">
                <a16:creationId xmlns:a16="http://schemas.microsoft.com/office/drawing/2014/main" id="{5D77CC79-B423-5A0C-A357-3EB40A39F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470" y="2393883"/>
            <a:ext cx="4133580" cy="2571817"/>
          </a:xfrm>
          <a:prstGeom prst="rect">
            <a:avLst/>
          </a:prstGeom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id="{0F897408-6084-42E6-DE73-BB4D11B6002F}"/>
              </a:ext>
            </a:extLst>
          </p:cNvPr>
          <p:cNvSpPr txBox="1"/>
          <p:nvPr/>
        </p:nvSpPr>
        <p:spPr>
          <a:xfrm>
            <a:off x="1046479" y="1231591"/>
            <a:ext cx="5400040" cy="228909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lang="ja-JP" altLang="en-US" sz="1400" spc="-5" dirty="0">
                <a:latin typeface="游ゴシック"/>
                <a:cs typeface="游ゴシック"/>
              </a:rPr>
              <a:t>名寄せコード一覧</a:t>
            </a:r>
            <a:endParaRPr sz="1400" dirty="0">
              <a:latin typeface="游ゴシック"/>
              <a:cs typeface="游ゴシック"/>
            </a:endParaRPr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50F8567E-8C39-B551-03BF-535E8FDCF29C}"/>
              </a:ext>
            </a:extLst>
          </p:cNvPr>
          <p:cNvSpPr txBox="1"/>
          <p:nvPr/>
        </p:nvSpPr>
        <p:spPr>
          <a:xfrm>
            <a:off x="1075286" y="1503936"/>
            <a:ext cx="5371232" cy="78418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ko-KR" altLang="en-US" sz="1100" spc="-5" dirty="0">
                <a:latin typeface="游ゴシック"/>
                <a:cs typeface="游ゴシック"/>
              </a:rPr>
              <a:t>의료기관별로 대표하는 시설기준코드를 시설기준요건에 따라 대체하는 경우가 있습니다</a:t>
            </a:r>
            <a:r>
              <a:rPr lang="en-US" altLang="ko-KR" sz="1100" spc="-5" dirty="0">
                <a:latin typeface="游ゴシック"/>
                <a:cs typeface="游ゴシック"/>
              </a:rPr>
              <a:t>.  </a:t>
            </a:r>
            <a:r>
              <a:rPr lang="ko-KR" altLang="en-US" sz="1100" spc="-5" dirty="0">
                <a:latin typeface="游ゴシック"/>
                <a:cs typeface="游ゴシック"/>
              </a:rPr>
              <a:t> </a:t>
            </a:r>
            <a:endParaRPr lang="en-US" altLang="ko-KR" sz="1100" spc="-5" dirty="0">
              <a:latin typeface="游ゴシック"/>
              <a:cs typeface="游ゴシック"/>
            </a:endParaRPr>
          </a:p>
          <a:p>
            <a:pPr marL="12700">
              <a:spcBef>
                <a:spcPts val="434"/>
              </a:spcBef>
            </a:pPr>
            <a:r>
              <a:rPr lang="ko-KR" altLang="en-US" sz="1100" spc="-5" dirty="0">
                <a:latin typeface="游ゴシック"/>
                <a:cs typeface="游ゴシック"/>
              </a:rPr>
              <a:t>예를 들어</a:t>
            </a:r>
            <a:r>
              <a:rPr lang="en-US" altLang="ko-KR" sz="1100" spc="-5" dirty="0">
                <a:latin typeface="游ゴシック"/>
                <a:cs typeface="游ゴシック"/>
              </a:rPr>
              <a:t>, </a:t>
            </a:r>
            <a:r>
              <a:rPr lang="ko-KR" altLang="en-US" sz="1100" spc="-5" dirty="0">
                <a:latin typeface="游ゴシック"/>
                <a:cs typeface="游ゴシック"/>
              </a:rPr>
              <a:t>진료행위 </a:t>
            </a:r>
            <a:r>
              <a:rPr lang="en-US" altLang="ko-KR" sz="1100" spc="-5" dirty="0">
                <a:latin typeface="游ゴシック"/>
                <a:cs typeface="游ゴシック"/>
              </a:rPr>
              <a:t>(</a:t>
            </a:r>
            <a:r>
              <a:rPr lang="en-US" altLang="zh-TW" sz="1100" spc="-5" dirty="0">
                <a:latin typeface="游ゴシック"/>
                <a:cs typeface="游ゴシック"/>
              </a:rPr>
              <a:t>190201770 </a:t>
            </a:r>
            <a:r>
              <a:rPr lang="zh-TW" altLang="en-US" sz="1100" spc="-5" dirty="0">
                <a:latin typeface="游ゴシック"/>
                <a:cs typeface="游ゴシック"/>
              </a:rPr>
              <a:t>「急性期患者支援療養病床初期加算（療養病棟入院基本料） 」</a:t>
            </a:r>
            <a:r>
              <a:rPr lang="en-US" altLang="zh-TW" sz="1100" spc="-5" dirty="0">
                <a:latin typeface="游ゴシック"/>
                <a:cs typeface="游ゴシック"/>
              </a:rPr>
              <a:t>) </a:t>
            </a:r>
            <a:r>
              <a:rPr lang="ko-KR" altLang="en-US" sz="1100" spc="-5" dirty="0">
                <a:latin typeface="游ゴシック"/>
                <a:cs typeface="游ゴシック"/>
              </a:rPr>
              <a:t>에는 다음과 같이 </a:t>
            </a:r>
            <a:r>
              <a:rPr lang="en-US" altLang="ko-KR" sz="1100" spc="-5" dirty="0">
                <a:latin typeface="游ゴシック"/>
                <a:cs typeface="游ゴシック"/>
              </a:rPr>
              <a:t>5</a:t>
            </a:r>
            <a:r>
              <a:rPr lang="ko-KR" altLang="en-US" sz="1100" spc="-5" dirty="0">
                <a:latin typeface="游ゴシック"/>
                <a:cs typeface="游ゴシック"/>
              </a:rPr>
              <a:t>개의 시설기준코드가 정의 되어 있습니다</a:t>
            </a:r>
            <a:r>
              <a:rPr lang="en-US" altLang="ko-KR" sz="1100" spc="-5" dirty="0">
                <a:latin typeface="游ゴシック"/>
                <a:cs typeface="游ゴシック"/>
              </a:rPr>
              <a:t>. 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F03C0D41-5305-8C25-A842-07186553D3D8}"/>
              </a:ext>
            </a:extLst>
          </p:cNvPr>
          <p:cNvSpPr/>
          <p:nvPr/>
        </p:nvSpPr>
        <p:spPr>
          <a:xfrm>
            <a:off x="3114642" y="2480681"/>
            <a:ext cx="2111408" cy="3111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E17F671E-01DB-0670-AF9B-4B9A9A6837C8}"/>
              </a:ext>
            </a:extLst>
          </p:cNvPr>
          <p:cNvSpPr/>
          <p:nvPr/>
        </p:nvSpPr>
        <p:spPr>
          <a:xfrm>
            <a:off x="3125105" y="2835034"/>
            <a:ext cx="2111408" cy="3422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079E8F3E-3FE1-DF19-6B4B-8ABCF50318BB}"/>
              </a:ext>
            </a:extLst>
          </p:cNvPr>
          <p:cNvSpPr/>
          <p:nvPr/>
        </p:nvSpPr>
        <p:spPr>
          <a:xfrm>
            <a:off x="3127286" y="3214171"/>
            <a:ext cx="2111408" cy="6501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9ECEDC50-B34F-7208-5EDC-1C1FE8E77513}"/>
              </a:ext>
            </a:extLst>
          </p:cNvPr>
          <p:cNvSpPr/>
          <p:nvPr/>
        </p:nvSpPr>
        <p:spPr>
          <a:xfrm>
            <a:off x="1105746" y="2853490"/>
            <a:ext cx="1910504" cy="3422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097156BE-DFE3-3230-E08B-945196AC83BA}"/>
              </a:ext>
            </a:extLst>
          </p:cNvPr>
          <p:cNvSpPr/>
          <p:nvPr/>
        </p:nvSpPr>
        <p:spPr>
          <a:xfrm>
            <a:off x="1105746" y="3252946"/>
            <a:ext cx="1910504" cy="61137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object 3">
            <a:extLst>
              <a:ext uri="{FF2B5EF4-FFF2-40B4-BE49-F238E27FC236}">
                <a16:creationId xmlns:a16="http://schemas.microsoft.com/office/drawing/2014/main" id="{F709DEE6-DCC7-26CB-ED78-59C1EE376DBB}"/>
              </a:ext>
            </a:extLst>
          </p:cNvPr>
          <p:cNvSpPr txBox="1"/>
          <p:nvPr/>
        </p:nvSpPr>
        <p:spPr>
          <a:xfrm>
            <a:off x="1111250" y="5053466"/>
            <a:ext cx="5372757" cy="4456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ko-KR" altLang="en-US" sz="1100" spc="-5" dirty="0">
                <a:latin typeface="游ゴシック"/>
                <a:cs typeface="游ゴシック"/>
              </a:rPr>
              <a:t>이 중 </a:t>
            </a:r>
            <a:r>
              <a:rPr lang="ko-KR" altLang="en-US" sz="1100" spc="-5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游ゴシック"/>
              </a:rPr>
              <a:t>① </a:t>
            </a:r>
            <a:r>
              <a:rPr lang="en-US" altLang="ko-KR" sz="1100" spc="-5" dirty="0">
                <a:latin typeface="游ゴシック"/>
                <a:cs typeface="游ゴシック"/>
              </a:rPr>
              <a:t>‘8010’ </a:t>
            </a:r>
            <a:r>
              <a:rPr lang="ko-KR" altLang="en-US" sz="1100" spc="-5" dirty="0">
                <a:latin typeface="游ゴシック"/>
                <a:cs typeface="游ゴシック"/>
              </a:rPr>
              <a:t>과</a:t>
            </a:r>
            <a:r>
              <a:rPr lang="en-US" altLang="ko-KR" sz="1100" spc="-5" dirty="0">
                <a:latin typeface="游ゴシック"/>
                <a:cs typeface="游ゴシック"/>
              </a:rPr>
              <a:t> </a:t>
            </a:r>
            <a:r>
              <a:rPr lang="ko-KR" altLang="en-US" sz="1100" spc="-5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游ゴシック"/>
              </a:rPr>
              <a:t>②</a:t>
            </a:r>
            <a:r>
              <a:rPr lang="en-US" altLang="ko-KR" sz="1100" spc="-5" dirty="0">
                <a:latin typeface="游ゴシック"/>
                <a:cs typeface="游ゴシック"/>
              </a:rPr>
              <a:t>‘8012’ </a:t>
            </a:r>
            <a:r>
              <a:rPr lang="ko-KR" altLang="en-US" sz="1100" spc="-5" dirty="0">
                <a:latin typeface="游ゴシック"/>
                <a:cs typeface="游ゴシック"/>
              </a:rPr>
              <a:t>은 </a:t>
            </a:r>
            <a:r>
              <a:rPr lang="en-US" altLang="ko-KR" sz="1100" spc="-5" dirty="0">
                <a:latin typeface="游ゴシック"/>
                <a:cs typeface="游ゴシック"/>
              </a:rPr>
              <a:t>‘</a:t>
            </a:r>
            <a:r>
              <a:rPr lang="ko-KR" altLang="en-US" sz="1100" dirty="0"/>
              <a:t>名寄</a:t>
            </a:r>
            <a:r>
              <a:rPr lang="ja-JP" altLang="en-US" sz="1100" dirty="0"/>
              <a:t>せ</a:t>
            </a:r>
            <a:r>
              <a:rPr lang="ko-KR" altLang="en-US" sz="1100" dirty="0"/>
              <a:t>先</a:t>
            </a:r>
            <a:r>
              <a:rPr lang="en-US" altLang="ko-KR" sz="1100" dirty="0"/>
              <a:t>’ </a:t>
            </a:r>
            <a:r>
              <a:rPr lang="ko-KR" altLang="en-US" sz="1100" dirty="0"/>
              <a:t>로써 </a:t>
            </a:r>
            <a:r>
              <a:rPr lang="en-US" altLang="ko-KR" sz="1100" dirty="0"/>
              <a:t>1</a:t>
            </a:r>
            <a:r>
              <a:rPr lang="ko-KR" altLang="en-US" sz="1100" dirty="0"/>
              <a:t>개 이상의  </a:t>
            </a:r>
            <a:r>
              <a:rPr lang="en-US" altLang="ko-KR" sz="1100" dirty="0"/>
              <a:t>‘</a:t>
            </a:r>
            <a:r>
              <a:rPr lang="ko-KR" altLang="en-US" sz="1100" dirty="0"/>
              <a:t>名寄</a:t>
            </a:r>
            <a:r>
              <a:rPr lang="ja-JP" altLang="en-US" sz="1100" dirty="0"/>
              <a:t>せ</a:t>
            </a:r>
            <a:r>
              <a:rPr lang="ko-KR" altLang="en-US" sz="1100" dirty="0"/>
              <a:t>元</a:t>
            </a:r>
            <a:r>
              <a:rPr lang="en-US" altLang="ko-KR" sz="1100" dirty="0"/>
              <a:t>’ </a:t>
            </a:r>
            <a:r>
              <a:rPr lang="ko-KR" altLang="en-US" sz="1100" dirty="0"/>
              <a:t>가 있고</a:t>
            </a:r>
            <a:r>
              <a:rPr lang="en-US" altLang="ko-KR" sz="1100" dirty="0"/>
              <a:t>,</a:t>
            </a:r>
          </a:p>
          <a:p>
            <a:pPr marL="12700">
              <a:spcBef>
                <a:spcPts val="434"/>
              </a:spcBef>
            </a:pPr>
            <a:r>
              <a:rPr lang="en-US" altLang="ko-KR" sz="1100" dirty="0"/>
              <a:t>  ‘8010’ </a:t>
            </a:r>
            <a:r>
              <a:rPr lang="ko-KR" altLang="en-US" sz="1100" dirty="0"/>
              <a:t>에</a:t>
            </a:r>
            <a:r>
              <a:rPr lang="en-US" altLang="ko-KR" sz="1100" dirty="0"/>
              <a:t> </a:t>
            </a:r>
            <a:r>
              <a:rPr lang="ko-KR" altLang="en-US" sz="1100" dirty="0"/>
              <a:t>대한 </a:t>
            </a:r>
            <a:r>
              <a:rPr lang="en-US" altLang="ko-KR" sz="1100" dirty="0"/>
              <a:t>‘</a:t>
            </a:r>
            <a:r>
              <a:rPr lang="ko-KR" altLang="en-US" sz="1100" dirty="0"/>
              <a:t>名寄</a:t>
            </a:r>
            <a:r>
              <a:rPr lang="ja-JP" altLang="en-US" sz="1100" dirty="0"/>
              <a:t>せ</a:t>
            </a:r>
            <a:r>
              <a:rPr lang="ko-KR" altLang="en-US" sz="1100" dirty="0"/>
              <a:t>元</a:t>
            </a:r>
            <a:r>
              <a:rPr lang="en-US" altLang="ko-KR" sz="1100" dirty="0"/>
              <a:t>’ </a:t>
            </a:r>
            <a:r>
              <a:rPr lang="ko-KR" altLang="en-US" sz="1100" dirty="0"/>
              <a:t>정보는 아래와 같습니다</a:t>
            </a:r>
            <a:r>
              <a:rPr lang="en-US" altLang="ko-KR" sz="1100" dirty="0"/>
              <a:t>. </a:t>
            </a:r>
          </a:p>
        </p:txBody>
      </p:sp>
      <p:sp>
        <p:nvSpPr>
          <p:cNvPr id="57" name="Google Shape;140;p4">
            <a:extLst>
              <a:ext uri="{FF2B5EF4-FFF2-40B4-BE49-F238E27FC236}">
                <a16:creationId xmlns:a16="http://schemas.microsoft.com/office/drawing/2014/main" id="{13BD4E9B-D50F-8637-E906-CEFC9FE8C98D}"/>
              </a:ext>
            </a:extLst>
          </p:cNvPr>
          <p:cNvSpPr txBox="1"/>
          <p:nvPr/>
        </p:nvSpPr>
        <p:spPr>
          <a:xfrm>
            <a:off x="1416050" y="3480515"/>
            <a:ext cx="3898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①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Google Shape;140;p4">
            <a:extLst>
              <a:ext uri="{FF2B5EF4-FFF2-40B4-BE49-F238E27FC236}">
                <a16:creationId xmlns:a16="http://schemas.microsoft.com/office/drawing/2014/main" id="{9F884A38-EFF6-BD30-F224-F436B35E8447}"/>
              </a:ext>
            </a:extLst>
          </p:cNvPr>
          <p:cNvSpPr txBox="1"/>
          <p:nvPr/>
        </p:nvSpPr>
        <p:spPr>
          <a:xfrm>
            <a:off x="3248556" y="3510514"/>
            <a:ext cx="3898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entury"/>
                <a:sym typeface="Century"/>
              </a:rPr>
              <a:t>②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1" name="object 4">
            <a:extLst>
              <a:ext uri="{FF2B5EF4-FFF2-40B4-BE49-F238E27FC236}">
                <a16:creationId xmlns:a16="http://schemas.microsoft.com/office/drawing/2014/main" id="{BCEB03ED-17AA-DCF2-81AD-4327F5981364}"/>
              </a:ext>
            </a:extLst>
          </p:cNvPr>
          <p:cNvSpPr txBox="1"/>
          <p:nvPr/>
        </p:nvSpPr>
        <p:spPr>
          <a:xfrm>
            <a:off x="1475079" y="666357"/>
            <a:ext cx="4782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1" spc="-30" dirty="0">
                <a:latin typeface="游ゴシック"/>
                <a:cs typeface="游ゴシック"/>
              </a:rPr>
              <a:t>시설 기준</a:t>
            </a:r>
            <a:r>
              <a:rPr lang="ko-KR" altLang="en-US" b="1" spc="-30" dirty="0">
                <a:latin typeface="游ゴシック"/>
                <a:cs typeface="游ゴシック"/>
              </a:rPr>
              <a:t>코드 체크 설정 관리 </a:t>
            </a:r>
            <a:endParaRPr sz="1800" dirty="0">
              <a:latin typeface="游ゴシック"/>
              <a:cs typeface="游ゴシック"/>
            </a:endParaRPr>
          </a:p>
        </p:txBody>
      </p:sp>
      <p:sp>
        <p:nvSpPr>
          <p:cNvPr id="62" name="object 3">
            <a:extLst>
              <a:ext uri="{FF2B5EF4-FFF2-40B4-BE49-F238E27FC236}">
                <a16:creationId xmlns:a16="http://schemas.microsoft.com/office/drawing/2014/main" id="{41DD7CAA-1781-441A-42E8-B1BDC64D954D}"/>
              </a:ext>
            </a:extLst>
          </p:cNvPr>
          <p:cNvSpPr txBox="1"/>
          <p:nvPr/>
        </p:nvSpPr>
        <p:spPr>
          <a:xfrm>
            <a:off x="1060120" y="9363112"/>
            <a:ext cx="5372757" cy="78418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en-US" altLang="ko-KR" sz="1100" spc="-5" dirty="0">
                <a:latin typeface="游ゴシック"/>
                <a:cs typeface="游ゴシック"/>
              </a:rPr>
              <a:t>‘’</a:t>
            </a:r>
            <a:r>
              <a:rPr lang="ja-JP" altLang="en-US" sz="1100" dirty="0"/>
              <a:t>名寄せコード</a:t>
            </a:r>
            <a:r>
              <a:rPr lang="en-US" altLang="ja-JP" sz="1100" dirty="0"/>
              <a:t>’</a:t>
            </a:r>
            <a:r>
              <a:rPr lang="en-US" altLang="ja-JP" sz="1100" spc="-5" dirty="0">
                <a:latin typeface="游ゴシック"/>
              </a:rPr>
              <a:t> </a:t>
            </a:r>
            <a:r>
              <a:rPr lang="ko-KR" altLang="en-US" sz="1100" spc="-5" dirty="0">
                <a:latin typeface="游ゴシック"/>
                <a:cs typeface="游ゴシック"/>
              </a:rPr>
              <a:t>란 원칙적으로 복수의 </a:t>
            </a:r>
            <a:r>
              <a:rPr lang="en-US" altLang="ko-KR" sz="1100" spc="-5" dirty="0">
                <a:latin typeface="游ゴシック"/>
                <a:cs typeface="游ゴシック"/>
              </a:rPr>
              <a:t>‘</a:t>
            </a:r>
            <a:r>
              <a:rPr lang="ko-KR" altLang="en-US" sz="1100" spc="-5" dirty="0">
                <a:latin typeface="游ゴシック"/>
                <a:cs typeface="游ゴシック"/>
              </a:rPr>
              <a:t>시설기준 요건</a:t>
            </a:r>
            <a:r>
              <a:rPr lang="en-US" altLang="ko-KR" sz="1100" spc="-5" dirty="0">
                <a:latin typeface="游ゴシック"/>
                <a:cs typeface="游ゴシック"/>
              </a:rPr>
              <a:t>’</a:t>
            </a:r>
            <a:r>
              <a:rPr lang="ko-KR" altLang="en-US" sz="1100" spc="-5" dirty="0">
                <a:latin typeface="游ゴシック"/>
                <a:cs typeface="游ゴシック"/>
              </a:rPr>
              <a:t>이 있으며</a:t>
            </a:r>
            <a:r>
              <a:rPr lang="en-US" altLang="ko-KR" sz="1100" spc="-5" dirty="0">
                <a:latin typeface="游ゴシック"/>
                <a:cs typeface="游ゴシック"/>
              </a:rPr>
              <a:t>, </a:t>
            </a:r>
            <a:r>
              <a:rPr lang="ko-KR" altLang="en-US" sz="1100" spc="-5" dirty="0">
                <a:latin typeface="游ゴシック"/>
                <a:cs typeface="游ゴシック"/>
              </a:rPr>
              <a:t>그 중 어느 하나의 요건을 충족하는 경우 산정할 수 있는 진료행위 코드로 설정할 수가 있습니다</a:t>
            </a:r>
            <a:r>
              <a:rPr lang="en-US" altLang="ko-KR" sz="1100" spc="-5" dirty="0">
                <a:latin typeface="游ゴシック"/>
                <a:cs typeface="游ゴシック"/>
              </a:rPr>
              <a:t>.</a:t>
            </a:r>
          </a:p>
          <a:p>
            <a:pPr marL="12700">
              <a:spcBef>
                <a:spcPts val="434"/>
              </a:spcBef>
            </a:pPr>
            <a:r>
              <a:rPr lang="ko-KR" altLang="en-US" sz="1100" spc="-5" dirty="0">
                <a:latin typeface="游ゴシック"/>
                <a:cs typeface="游ゴシック"/>
              </a:rPr>
              <a:t> </a:t>
            </a:r>
            <a:r>
              <a:rPr lang="en-US" altLang="ko-KR" sz="1100" spc="-5" dirty="0">
                <a:latin typeface="游ゴシック"/>
                <a:cs typeface="游ゴシック"/>
              </a:rPr>
              <a:t>‘</a:t>
            </a:r>
            <a:r>
              <a:rPr lang="ko-KR" altLang="en-US" sz="1100" dirty="0"/>
              <a:t>名寄</a:t>
            </a:r>
            <a:r>
              <a:rPr lang="ja-JP" altLang="en-US" sz="1100" dirty="0"/>
              <a:t>せ</a:t>
            </a:r>
            <a:r>
              <a:rPr lang="ko-KR" altLang="en-US" sz="1100" dirty="0"/>
              <a:t>先 </a:t>
            </a:r>
            <a:r>
              <a:rPr lang="en-US" altLang="ko-KR" sz="1100" dirty="0"/>
              <a:t>‘</a:t>
            </a:r>
            <a:r>
              <a:rPr lang="ko-KR" altLang="en-US" sz="1100" spc="-5" dirty="0">
                <a:latin typeface="游ゴシック"/>
                <a:cs typeface="游ゴシック"/>
              </a:rPr>
              <a:t>에 </a:t>
            </a:r>
            <a:r>
              <a:rPr lang="ko-KR" altLang="en-US" sz="1100" dirty="0"/>
              <a:t>名寄</a:t>
            </a:r>
            <a:r>
              <a:rPr lang="ja-JP" altLang="en-US" sz="1100" dirty="0"/>
              <a:t>せ</a:t>
            </a:r>
            <a:r>
              <a:rPr lang="ko-KR" altLang="en-US" sz="1100" dirty="0"/>
              <a:t>元 </a:t>
            </a:r>
            <a:r>
              <a:rPr lang="ko-KR" altLang="en-US" sz="1100" spc="-5" dirty="0">
                <a:latin typeface="游ゴシック"/>
              </a:rPr>
              <a:t>을</a:t>
            </a:r>
            <a:r>
              <a:rPr lang="ko-KR" altLang="en-US" sz="1100" spc="-5" dirty="0">
                <a:latin typeface="游ゴシック"/>
                <a:cs typeface="游ゴシック"/>
              </a:rPr>
              <a:t> 대표하는 시설기준코드를 설정하여 해당 진료행위의 시설기준 요건으로 대체할 수 있는 것입니다</a:t>
            </a:r>
            <a:r>
              <a:rPr lang="en-US" altLang="ko-KR" sz="1100" spc="-5" dirty="0">
                <a:latin typeface="游ゴシック"/>
                <a:cs typeface="游ゴシック"/>
              </a:rPr>
              <a:t>. </a:t>
            </a:r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AA2964C5-6FE9-06AF-AF0A-B8990095D29F}"/>
              </a:ext>
            </a:extLst>
          </p:cNvPr>
          <p:cNvGrpSpPr/>
          <p:nvPr/>
        </p:nvGrpSpPr>
        <p:grpSpPr>
          <a:xfrm>
            <a:off x="1108806" y="5492931"/>
            <a:ext cx="4879244" cy="3816169"/>
            <a:chOff x="1012401" y="2003431"/>
            <a:chExt cx="5392100" cy="4354368"/>
          </a:xfrm>
        </p:grpSpPr>
        <p:pic>
          <p:nvPicPr>
            <p:cNvPr id="64" name="그림 63">
              <a:extLst>
                <a:ext uri="{FF2B5EF4-FFF2-40B4-BE49-F238E27FC236}">
                  <a16:creationId xmlns:a16="http://schemas.microsoft.com/office/drawing/2014/main" id="{96271B84-C3A2-704A-41C5-90CD6BA8C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2401" y="2409536"/>
              <a:ext cx="5374682" cy="3948263"/>
            </a:xfrm>
            <a:prstGeom prst="rect">
              <a:avLst/>
            </a:prstGeom>
          </p:spPr>
        </p:pic>
        <p:pic>
          <p:nvPicPr>
            <p:cNvPr id="65" name="그림 64">
              <a:extLst>
                <a:ext uri="{FF2B5EF4-FFF2-40B4-BE49-F238E27FC236}">
                  <a16:creationId xmlns:a16="http://schemas.microsoft.com/office/drawing/2014/main" id="{C4665EB5-2E0E-2037-4533-910C448BE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0512" y="2003431"/>
              <a:ext cx="5373989" cy="48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576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96F57-00FF-6297-0C55-4A064E3DC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235C5233-7D37-58E3-7D2B-88DD7921D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33" y="2003697"/>
            <a:ext cx="5006550" cy="3493354"/>
          </a:xfrm>
          <a:prstGeom prst="rect">
            <a:avLst/>
          </a:prstGeom>
        </p:spPr>
      </p:pic>
      <p:cxnSp>
        <p:nvCxnSpPr>
          <p:cNvPr id="30" name="直線矢印コネクタ 2">
            <a:extLst>
              <a:ext uri="{FF2B5EF4-FFF2-40B4-BE49-F238E27FC236}">
                <a16:creationId xmlns:a16="http://schemas.microsoft.com/office/drawing/2014/main" id="{DE8CE3B3-317C-CB83-E135-30A33B62FAF1}"/>
              </a:ext>
            </a:extLst>
          </p:cNvPr>
          <p:cNvCxnSpPr>
            <a:cxnSpLocks/>
          </p:cNvCxnSpPr>
          <p:nvPr/>
        </p:nvCxnSpPr>
        <p:spPr>
          <a:xfrm>
            <a:off x="3092450" y="5386668"/>
            <a:ext cx="0" cy="417232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1">
            <a:extLst>
              <a:ext uri="{FF2B5EF4-FFF2-40B4-BE49-F238E27FC236}">
                <a16:creationId xmlns:a16="http://schemas.microsoft.com/office/drawing/2014/main" id="{3650A0D0-6E7A-D2CA-7EF9-026D38A5C586}"/>
              </a:ext>
            </a:extLst>
          </p:cNvPr>
          <p:cNvSpPr txBox="1"/>
          <p:nvPr/>
        </p:nvSpPr>
        <p:spPr>
          <a:xfrm>
            <a:off x="1046479" y="1231591"/>
            <a:ext cx="5400040" cy="228909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lang="ja-JP" altLang="en-US" sz="1400" spc="-5" dirty="0">
                <a:latin typeface="游ゴシック"/>
                <a:cs typeface="游ゴシック"/>
              </a:rPr>
              <a:t>名寄せコード一覧</a:t>
            </a:r>
            <a:endParaRPr sz="1400" dirty="0">
              <a:latin typeface="游ゴシック"/>
              <a:cs typeface="游ゴシック"/>
            </a:endParaRPr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C64CAEEB-C4ED-BBCB-EEF1-CE6F37860A1B}"/>
              </a:ext>
            </a:extLst>
          </p:cNvPr>
          <p:cNvSpPr txBox="1"/>
          <p:nvPr/>
        </p:nvSpPr>
        <p:spPr>
          <a:xfrm>
            <a:off x="1075286" y="1536700"/>
            <a:ext cx="5371232" cy="39433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en-US" altLang="ja-JP" sz="1100" dirty="0"/>
              <a:t>‘</a:t>
            </a:r>
            <a:r>
              <a:rPr lang="ko-KR" altLang="en-US" sz="1100" spc="-5" dirty="0">
                <a:latin typeface="游ゴシック"/>
                <a:cs typeface="游ゴシック"/>
              </a:rPr>
              <a:t>진료행위 </a:t>
            </a:r>
            <a:r>
              <a:rPr lang="en-US" altLang="ko-KR" sz="1100" spc="-5" dirty="0">
                <a:latin typeface="游ゴシック"/>
                <a:cs typeface="游ゴシック"/>
              </a:rPr>
              <a:t>(</a:t>
            </a:r>
            <a:r>
              <a:rPr lang="en-US" altLang="zh-TW" sz="1100" spc="-5" dirty="0">
                <a:latin typeface="游ゴシック"/>
                <a:cs typeface="游ゴシック"/>
              </a:rPr>
              <a:t>190201770 </a:t>
            </a:r>
            <a:r>
              <a:rPr lang="zh-TW" altLang="en-US" sz="1100" spc="-5" dirty="0">
                <a:latin typeface="游ゴシック"/>
                <a:cs typeface="游ゴシック"/>
              </a:rPr>
              <a:t>「急性期患者支援療養病床初期加算（療養病棟入院基本料） 」</a:t>
            </a:r>
            <a:r>
              <a:rPr lang="ko-KR" altLang="en-US" sz="1100" spc="-5" dirty="0">
                <a:latin typeface="游ゴシック"/>
                <a:cs typeface="游ゴシック"/>
              </a:rPr>
              <a:t>가 시설 점검 결과</a:t>
            </a:r>
            <a:r>
              <a:rPr lang="en-US" altLang="ko-KR" sz="1100" spc="-5" dirty="0">
                <a:latin typeface="游ゴシック"/>
                <a:cs typeface="游ゴシック"/>
              </a:rPr>
              <a:t>,</a:t>
            </a:r>
            <a:r>
              <a:rPr lang="ko-KR" altLang="en-US" sz="1100" spc="-5" dirty="0">
                <a:latin typeface="游ゴシック"/>
                <a:cs typeface="游ゴシック"/>
              </a:rPr>
              <a:t> </a:t>
            </a:r>
            <a:r>
              <a:rPr lang="ko-KR" altLang="en-US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불합격</a:t>
            </a:r>
            <a:r>
              <a:rPr lang="ko-KR" altLang="en-US" sz="1100" spc="-5" dirty="0">
                <a:solidFill>
                  <a:schemeClr val="tx1"/>
                </a:solidFill>
                <a:latin typeface="游ゴシック"/>
                <a:cs typeface="游ゴシック"/>
              </a:rPr>
              <a:t>되었습니다</a:t>
            </a:r>
            <a:r>
              <a:rPr lang="en-US" altLang="ko-KR" sz="1100" spc="-5" dirty="0">
                <a:solidFill>
                  <a:schemeClr val="tx1"/>
                </a:solidFill>
                <a:latin typeface="游ゴシック"/>
                <a:cs typeface="游ゴシック"/>
              </a:rPr>
              <a:t>.</a:t>
            </a:r>
            <a:r>
              <a:rPr lang="en-US" altLang="ko-KR" sz="1100" spc="-5" dirty="0">
                <a:latin typeface="游ゴシック"/>
                <a:cs typeface="游ゴシック"/>
              </a:rPr>
              <a:t> </a:t>
            </a:r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9EB4E9CC-D6F7-0F07-A9A5-83225759A638}"/>
              </a:ext>
            </a:extLst>
          </p:cNvPr>
          <p:cNvSpPr/>
          <p:nvPr/>
        </p:nvSpPr>
        <p:spPr>
          <a:xfrm>
            <a:off x="1160708" y="5274138"/>
            <a:ext cx="3247728" cy="222913"/>
          </a:xfrm>
          <a:custGeom>
            <a:avLst/>
            <a:gdLst/>
            <a:ahLst/>
            <a:cxnLst/>
            <a:rect l="l" t="t" r="r" b="b"/>
            <a:pathLst>
              <a:path w="1647825" h="251460">
                <a:moveTo>
                  <a:pt x="0" y="0"/>
                </a:moveTo>
                <a:lnTo>
                  <a:pt x="1647444" y="0"/>
                </a:lnTo>
                <a:lnTo>
                  <a:pt x="1647444" y="251459"/>
                </a:lnTo>
                <a:lnTo>
                  <a:pt x="0" y="251459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Google Shape;96;p1">
            <a:extLst>
              <a:ext uri="{FF2B5EF4-FFF2-40B4-BE49-F238E27FC236}">
                <a16:creationId xmlns:a16="http://schemas.microsoft.com/office/drawing/2014/main" id="{D7EF9FC8-889F-5D0C-0C29-EF0B89B28921}"/>
              </a:ext>
            </a:extLst>
          </p:cNvPr>
          <p:cNvSpPr txBox="1"/>
          <p:nvPr/>
        </p:nvSpPr>
        <p:spPr>
          <a:xfrm>
            <a:off x="4505611" y="4579410"/>
            <a:ext cx="2454981" cy="10771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診療行為：</a:t>
            </a:r>
            <a:r>
              <a:rPr lang="en-US" altLang="zh-TW" sz="1600" spc="-5" dirty="0">
                <a:latin typeface="游ゴシック"/>
                <a:cs typeface="游ゴシック"/>
              </a:rPr>
              <a:t> 190201770 </a:t>
            </a:r>
            <a:r>
              <a:rPr lang="ja-JP" altLang="en-US" sz="1600" spc="-5" dirty="0">
                <a:latin typeface="游ゴシック"/>
                <a:cs typeface="游ゴシック"/>
              </a:rPr>
              <a:t>「</a:t>
            </a:r>
            <a:r>
              <a:rPr lang="zh-TW" altLang="en-US" sz="1600" spc="-5" dirty="0">
                <a:latin typeface="游ゴシック"/>
                <a:cs typeface="游ゴシック"/>
              </a:rPr>
              <a:t>急性期患者支援療養病床初期加算（療養病棟入院基本料）</a:t>
            </a:r>
            <a:r>
              <a:rPr lang="ja-JP" altLang="en-US" sz="1600" spc="-5" dirty="0">
                <a:latin typeface="游ゴシック"/>
                <a:cs typeface="游ゴシック"/>
              </a:rPr>
              <a:t> 」</a:t>
            </a:r>
            <a:endParaRPr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35" name="直線矢印コネクタ 2">
            <a:extLst>
              <a:ext uri="{FF2B5EF4-FFF2-40B4-BE49-F238E27FC236}">
                <a16:creationId xmlns:a16="http://schemas.microsoft.com/office/drawing/2014/main" id="{B1FA67A7-83E0-BA9F-A1EF-B03585279986}"/>
              </a:ext>
            </a:extLst>
          </p:cNvPr>
          <p:cNvCxnSpPr>
            <a:cxnSpLocks/>
          </p:cNvCxnSpPr>
          <p:nvPr/>
        </p:nvCxnSpPr>
        <p:spPr>
          <a:xfrm>
            <a:off x="4407186" y="4555207"/>
            <a:ext cx="196850" cy="183740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ject 4">
            <a:extLst>
              <a:ext uri="{FF2B5EF4-FFF2-40B4-BE49-F238E27FC236}">
                <a16:creationId xmlns:a16="http://schemas.microsoft.com/office/drawing/2014/main" id="{BB37D067-AB63-3E08-F252-53A51AD90C59}"/>
              </a:ext>
            </a:extLst>
          </p:cNvPr>
          <p:cNvSpPr txBox="1"/>
          <p:nvPr/>
        </p:nvSpPr>
        <p:spPr>
          <a:xfrm>
            <a:off x="1475079" y="666357"/>
            <a:ext cx="4782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1" spc="-30" dirty="0">
                <a:latin typeface="游ゴシック"/>
                <a:cs typeface="游ゴシック"/>
              </a:rPr>
              <a:t>시설 기준</a:t>
            </a:r>
            <a:r>
              <a:rPr lang="ko-KR" altLang="en-US" b="1" spc="-30" dirty="0">
                <a:latin typeface="游ゴシック"/>
                <a:cs typeface="游ゴシック"/>
              </a:rPr>
              <a:t>코드 체크 설정 관리 </a:t>
            </a:r>
            <a:endParaRPr sz="1800" dirty="0">
              <a:latin typeface="游ゴシック"/>
              <a:cs typeface="游ゴシック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0ACF059-627F-48E6-B4BD-D0B7588B5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86" y="6046125"/>
            <a:ext cx="4280022" cy="4286678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0FF09B0-62FC-E08E-9BF2-B6831F74C272}"/>
              </a:ext>
            </a:extLst>
          </p:cNvPr>
          <p:cNvSpPr txBox="1"/>
          <p:nvPr/>
        </p:nvSpPr>
        <p:spPr>
          <a:xfrm>
            <a:off x="1166151" y="5771108"/>
            <a:ext cx="5400040" cy="22506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ko-KR" altLang="en-US" sz="1100" spc="-5" dirty="0">
                <a:latin typeface="游ゴシック"/>
                <a:cs typeface="游ゴシック"/>
              </a:rPr>
              <a:t>점검메시지를 더블 클릭 하면 </a:t>
            </a:r>
            <a:r>
              <a:rPr lang="en-US" altLang="ko-KR" sz="1100" spc="-5" dirty="0">
                <a:latin typeface="游ゴシック"/>
                <a:cs typeface="游ゴシック"/>
              </a:rPr>
              <a:t>‘</a:t>
            </a:r>
            <a:r>
              <a:rPr lang="ko-KR" altLang="en-US" sz="1100" spc="-5" dirty="0" err="1">
                <a:latin typeface="游ゴシック"/>
                <a:cs typeface="游ゴシック"/>
              </a:rPr>
              <a:t>시설기준코드체크</a:t>
            </a:r>
            <a:r>
              <a:rPr lang="en-US" altLang="ko-KR" sz="1100" spc="-5" dirty="0">
                <a:latin typeface="游ゴシック"/>
                <a:cs typeface="游ゴシック"/>
              </a:rPr>
              <a:t>-</a:t>
            </a:r>
            <a:r>
              <a:rPr lang="ko-KR" altLang="en-US" sz="1100" spc="-5" dirty="0">
                <a:latin typeface="游ゴシック"/>
                <a:cs typeface="游ゴシック"/>
              </a:rPr>
              <a:t>메시지</a:t>
            </a:r>
            <a:r>
              <a:rPr lang="en-US" altLang="ko-KR" sz="1100" spc="-5" dirty="0">
                <a:latin typeface="游ゴシック"/>
                <a:cs typeface="游ゴシック"/>
              </a:rPr>
              <a:t>‘ </a:t>
            </a:r>
            <a:r>
              <a:rPr lang="ko-KR" altLang="en-US" sz="1100" spc="-5" dirty="0">
                <a:latin typeface="游ゴシック"/>
                <a:cs typeface="游ゴシック"/>
              </a:rPr>
              <a:t>가 표시 됩니다</a:t>
            </a:r>
            <a:r>
              <a:rPr lang="en-US" altLang="ko-KR" sz="1100" spc="-5" dirty="0">
                <a:latin typeface="游ゴシック"/>
                <a:cs typeface="游ゴシック"/>
              </a:rPr>
              <a:t>.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8BDD2DF-428C-6058-A31C-576B0519A91A}"/>
              </a:ext>
            </a:extLst>
          </p:cNvPr>
          <p:cNvSpPr/>
          <p:nvPr/>
        </p:nvSpPr>
        <p:spPr>
          <a:xfrm>
            <a:off x="1114272" y="7606687"/>
            <a:ext cx="4174060" cy="132034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1FA0E4CE-4360-7D6C-481F-CD3F40403F5C}"/>
              </a:ext>
            </a:extLst>
          </p:cNvPr>
          <p:cNvSpPr txBox="1"/>
          <p:nvPr/>
        </p:nvSpPr>
        <p:spPr>
          <a:xfrm>
            <a:off x="3393415" y="9030469"/>
            <a:ext cx="2421242" cy="44563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ko-KR" altLang="en-US" sz="1100" spc="-5" dirty="0">
                <a:latin typeface="游ゴシック"/>
                <a:cs typeface="游ゴシック"/>
              </a:rPr>
              <a:t>등록된 적용기간 정보가 없기 때문에 </a:t>
            </a:r>
            <a:endParaRPr lang="en-US" altLang="ko-KR" sz="1100" spc="-5" dirty="0">
              <a:latin typeface="游ゴシック"/>
              <a:cs typeface="游ゴシック"/>
            </a:endParaRPr>
          </a:p>
          <a:p>
            <a:pPr marL="12700">
              <a:spcBef>
                <a:spcPts val="434"/>
              </a:spcBef>
            </a:pPr>
            <a:r>
              <a:rPr lang="ko-KR" altLang="en-US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불합격</a:t>
            </a:r>
            <a:r>
              <a:rPr lang="ko-KR" altLang="en-US" sz="1100" spc="-5" dirty="0">
                <a:latin typeface="游ゴシック"/>
                <a:cs typeface="游ゴシック"/>
              </a:rPr>
              <a:t> 처리 되었습니다</a:t>
            </a:r>
            <a:r>
              <a:rPr lang="en-US" altLang="ko-KR" sz="1100" spc="-5" dirty="0">
                <a:latin typeface="游ゴシック"/>
                <a:cs typeface="游ゴシック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6763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5E6E8-BB36-196A-CAA0-BFE071561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>
            <a:extLst>
              <a:ext uri="{FF2B5EF4-FFF2-40B4-BE49-F238E27FC236}">
                <a16:creationId xmlns:a16="http://schemas.microsoft.com/office/drawing/2014/main" id="{150C875F-F92B-CB5A-CB7A-14326988C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10" y="3597547"/>
            <a:ext cx="4783484" cy="3838005"/>
          </a:xfrm>
          <a:prstGeom prst="rect">
            <a:avLst/>
          </a:prstGeom>
        </p:spPr>
      </p:pic>
      <p:cxnSp>
        <p:nvCxnSpPr>
          <p:cNvPr id="28" name="直線矢印コネクタ 2">
            <a:extLst>
              <a:ext uri="{FF2B5EF4-FFF2-40B4-BE49-F238E27FC236}">
                <a16:creationId xmlns:a16="http://schemas.microsoft.com/office/drawing/2014/main" id="{C4C70592-FC72-6E8B-1CF5-BE5FC2E298DD}"/>
              </a:ext>
            </a:extLst>
          </p:cNvPr>
          <p:cNvCxnSpPr>
            <a:cxnSpLocks/>
          </p:cNvCxnSpPr>
          <p:nvPr/>
        </p:nvCxnSpPr>
        <p:spPr>
          <a:xfrm>
            <a:off x="1644650" y="3345389"/>
            <a:ext cx="0" cy="356363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1">
            <a:extLst>
              <a:ext uri="{FF2B5EF4-FFF2-40B4-BE49-F238E27FC236}">
                <a16:creationId xmlns:a16="http://schemas.microsoft.com/office/drawing/2014/main" id="{5E460EB0-09C3-7A2A-03FE-E9303D784D3E}"/>
              </a:ext>
            </a:extLst>
          </p:cNvPr>
          <p:cNvSpPr txBox="1"/>
          <p:nvPr/>
        </p:nvSpPr>
        <p:spPr>
          <a:xfrm>
            <a:off x="1046479" y="1231900"/>
            <a:ext cx="5400040" cy="228909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lang="ja-JP" altLang="en-US" sz="1400" spc="-5" dirty="0">
                <a:latin typeface="游ゴシック"/>
                <a:cs typeface="游ゴシック"/>
              </a:rPr>
              <a:t>名寄せコード一覧</a:t>
            </a:r>
            <a:endParaRPr sz="1400" dirty="0">
              <a:latin typeface="游ゴシック"/>
              <a:cs typeface="游ゴシック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BE0EAF3-0DDB-3592-22DA-B1B2A1495ECE}"/>
              </a:ext>
            </a:extLst>
          </p:cNvPr>
          <p:cNvSpPr txBox="1"/>
          <p:nvPr/>
        </p:nvSpPr>
        <p:spPr>
          <a:xfrm>
            <a:off x="1046479" y="1746897"/>
            <a:ext cx="5400040" cy="78418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ko-KR" altLang="en-US" sz="1100" spc="-5" dirty="0">
                <a:solidFill>
                  <a:srgbClr val="000000"/>
                </a:solidFill>
                <a:latin typeface="游ゴシック"/>
              </a:rPr>
              <a:t>그룹 </a:t>
            </a:r>
            <a:r>
              <a:rPr lang="ja-JP" altLang="en-US" sz="1100" spc="-5" dirty="0">
                <a:solidFill>
                  <a:srgbClr val="000000"/>
                </a:solidFill>
                <a:latin typeface="游ゴシック"/>
              </a:rPr>
              <a:t>① </a:t>
            </a:r>
            <a:r>
              <a:rPr lang="ko-KR" altLang="en-US" sz="1100" spc="-5" dirty="0">
                <a:solidFill>
                  <a:srgbClr val="000000"/>
                </a:solidFill>
                <a:latin typeface="游ゴシック"/>
              </a:rPr>
              <a:t>의 </a:t>
            </a:r>
            <a:r>
              <a:rPr lang="en-US" altLang="ko-KR" sz="1100" spc="-5" dirty="0">
                <a:solidFill>
                  <a:srgbClr val="000000"/>
                </a:solidFill>
                <a:latin typeface="游ゴシック"/>
              </a:rPr>
              <a:t>‘</a:t>
            </a:r>
            <a:r>
              <a:rPr lang="ko-KR" altLang="en-US" sz="1100" spc="-5" dirty="0">
                <a:solidFill>
                  <a:srgbClr val="000000"/>
                </a:solidFill>
                <a:latin typeface="游ゴシック"/>
              </a:rPr>
              <a:t>시설기준코드</a:t>
            </a:r>
            <a:r>
              <a:rPr lang="en-US" altLang="ko-KR" sz="1100" spc="-5" dirty="0">
                <a:solidFill>
                  <a:srgbClr val="000000"/>
                </a:solidFill>
                <a:latin typeface="游ゴシック"/>
              </a:rPr>
              <a:t>’ 5</a:t>
            </a:r>
            <a:r>
              <a:rPr lang="ko-KR" altLang="en-US" sz="1100" spc="-5" dirty="0">
                <a:solidFill>
                  <a:srgbClr val="000000"/>
                </a:solidFill>
                <a:latin typeface="游ゴシック"/>
              </a:rPr>
              <a:t>개 항목 중 </a:t>
            </a:r>
            <a:r>
              <a:rPr lang="en-US" altLang="ko-KR" sz="1100" spc="-5" dirty="0">
                <a:solidFill>
                  <a:srgbClr val="000000"/>
                </a:solidFill>
                <a:latin typeface="游ゴシック"/>
              </a:rPr>
              <a:t>1</a:t>
            </a:r>
            <a:r>
              <a:rPr lang="ko-KR" altLang="en-US" sz="1100" spc="-5" dirty="0">
                <a:solidFill>
                  <a:srgbClr val="000000"/>
                </a:solidFill>
                <a:latin typeface="游ゴシック"/>
              </a:rPr>
              <a:t>개 이상 적용 기간을 등록 하여 합격 판정으로 바꿔보려 합니다</a:t>
            </a:r>
            <a:r>
              <a:rPr lang="en-US" altLang="ko-KR" sz="1100" spc="-5" dirty="0">
                <a:solidFill>
                  <a:srgbClr val="000000"/>
                </a:solidFill>
                <a:latin typeface="游ゴシック"/>
              </a:rPr>
              <a:t>.  </a:t>
            </a:r>
          </a:p>
          <a:p>
            <a:pPr marL="12700">
              <a:spcBef>
                <a:spcPts val="434"/>
              </a:spcBef>
            </a:pPr>
            <a:r>
              <a:rPr lang="ko-KR" altLang="en-US" sz="1100" spc="-5" dirty="0">
                <a:solidFill>
                  <a:srgbClr val="000000"/>
                </a:solidFill>
                <a:latin typeface="游ゴシック"/>
              </a:rPr>
              <a:t>그 중 </a:t>
            </a:r>
            <a:r>
              <a:rPr lang="en-US" altLang="ko-KR" sz="1100" spc="-5" dirty="0">
                <a:solidFill>
                  <a:srgbClr val="000000"/>
                </a:solidFill>
                <a:latin typeface="游ゴシック"/>
              </a:rPr>
              <a:t> ‘8010’ ‘</a:t>
            </a:r>
            <a:r>
              <a:rPr lang="ja-JP" altLang="en-US" sz="1100" spc="-5" dirty="0">
                <a:solidFill>
                  <a:srgbClr val="000000"/>
                </a:solidFill>
                <a:latin typeface="游ゴシック"/>
              </a:rPr>
              <a:t>療養病棟入院料１入院料</a:t>
            </a:r>
            <a:r>
              <a:rPr lang="en-US" altLang="ja-JP" sz="1100" spc="-5" dirty="0">
                <a:solidFill>
                  <a:srgbClr val="000000"/>
                </a:solidFill>
                <a:latin typeface="游ゴシック"/>
              </a:rPr>
              <a:t>27</a:t>
            </a:r>
            <a:r>
              <a:rPr lang="ja-JP" altLang="en-US" sz="1100" spc="-5" dirty="0">
                <a:solidFill>
                  <a:srgbClr val="000000"/>
                </a:solidFill>
                <a:latin typeface="游ゴシック"/>
              </a:rPr>
              <a:t>（患者の要件により算定するもの）（医科）（名寄せコード） </a:t>
            </a:r>
            <a:r>
              <a:rPr lang="en-US" altLang="ja-JP" sz="1100" spc="-5" dirty="0">
                <a:solidFill>
                  <a:srgbClr val="000000"/>
                </a:solidFill>
                <a:latin typeface="游ゴシック"/>
              </a:rPr>
              <a:t>‘</a:t>
            </a:r>
            <a:r>
              <a:rPr lang="ko-KR" altLang="en-US" sz="1100" spc="-5" dirty="0">
                <a:solidFill>
                  <a:srgbClr val="000000"/>
                </a:solidFill>
                <a:latin typeface="游ゴシック"/>
              </a:rPr>
              <a:t>는 요건에 따라 대체 가능 합니다</a:t>
            </a:r>
            <a:r>
              <a:rPr lang="en-US" altLang="ko-KR" sz="1100" spc="-5" dirty="0">
                <a:solidFill>
                  <a:srgbClr val="000000"/>
                </a:solidFill>
                <a:latin typeface="游ゴシック"/>
              </a:rPr>
              <a:t>. </a:t>
            </a: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493D1DA4-911D-88E6-BC5E-A65147C60138}"/>
              </a:ext>
            </a:extLst>
          </p:cNvPr>
          <p:cNvSpPr txBox="1"/>
          <p:nvPr/>
        </p:nvSpPr>
        <p:spPr>
          <a:xfrm>
            <a:off x="1030393" y="7511752"/>
            <a:ext cx="5080657" cy="1035348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-635">
              <a:lnSpc>
                <a:spcPct val="117500"/>
              </a:lnSpc>
              <a:spcBef>
                <a:spcPts val="35"/>
              </a:spcBef>
              <a:tabLst>
                <a:tab pos="292735" algn="l"/>
              </a:tabLst>
            </a:pPr>
            <a:r>
              <a:rPr lang="en-US" altLang="zh-TW" sz="1100" spc="-10" dirty="0">
                <a:solidFill>
                  <a:srgbClr val="FF0000"/>
                </a:solidFill>
                <a:latin typeface="游ゴシック"/>
                <a:cs typeface="游ゴシック"/>
              </a:rPr>
              <a:t>(1) </a:t>
            </a:r>
            <a:r>
              <a:rPr lang="en-US" altLang="zh-TW" sz="1100" spc="-10" dirty="0">
                <a:latin typeface="游ゴシック"/>
                <a:cs typeface="游ゴシック"/>
              </a:rPr>
              <a:t>8010 ‘</a:t>
            </a:r>
            <a:r>
              <a:rPr lang="zh-TW" altLang="en-US" sz="1100" spc="-10" dirty="0">
                <a:latin typeface="游ゴシック"/>
                <a:cs typeface="游ゴシック"/>
              </a:rPr>
              <a:t>療養病棟入院料１入院料</a:t>
            </a:r>
            <a:r>
              <a:rPr lang="en-US" altLang="zh-TW" sz="1100" spc="-10" dirty="0">
                <a:latin typeface="游ゴシック"/>
                <a:cs typeface="游ゴシック"/>
              </a:rPr>
              <a:t>27’ </a:t>
            </a:r>
            <a:r>
              <a:rPr lang="ko-KR" altLang="en-US" sz="1100" spc="-10" dirty="0">
                <a:latin typeface="游ゴシック"/>
                <a:cs typeface="游ゴシック"/>
              </a:rPr>
              <a:t>를 대신하여 총 </a:t>
            </a:r>
            <a:r>
              <a:rPr lang="en-US" altLang="ko-KR" sz="1100" spc="-10" dirty="0">
                <a:latin typeface="游ゴシック"/>
                <a:cs typeface="游ゴシック"/>
              </a:rPr>
              <a:t>4</a:t>
            </a:r>
            <a:r>
              <a:rPr lang="ko-KR" altLang="en-US" sz="1100" spc="-10" dirty="0">
                <a:latin typeface="游ゴシック"/>
                <a:cs typeface="游ゴシック"/>
              </a:rPr>
              <a:t>개의 시설 기준 항목을 선택합니다</a:t>
            </a:r>
            <a:r>
              <a:rPr lang="en-US" altLang="ko-KR" sz="1100" spc="-10" dirty="0">
                <a:latin typeface="游ゴシック"/>
                <a:cs typeface="游ゴシック"/>
              </a:rPr>
              <a:t>. </a:t>
            </a:r>
          </a:p>
          <a:p>
            <a:pPr marL="12700" marR="5080" indent="-635">
              <a:lnSpc>
                <a:spcPct val="117500"/>
              </a:lnSpc>
              <a:spcBef>
                <a:spcPts val="35"/>
              </a:spcBef>
              <a:tabLst>
                <a:tab pos="292735" algn="l"/>
              </a:tabLst>
            </a:pPr>
            <a:r>
              <a:rPr lang="en-US" altLang="ko-KR" sz="1100" spc="-10" dirty="0">
                <a:solidFill>
                  <a:srgbClr val="FF0000"/>
                </a:solidFill>
                <a:latin typeface="游ゴシック"/>
                <a:cs typeface="游ゴシック"/>
              </a:rPr>
              <a:t>(2) </a:t>
            </a:r>
            <a:r>
              <a:rPr lang="ko-KR" altLang="en-US" sz="1100" spc="-10" dirty="0">
                <a:latin typeface="游ゴシック"/>
                <a:cs typeface="游ゴシック"/>
              </a:rPr>
              <a:t>적용 종료 </a:t>
            </a:r>
            <a:r>
              <a:rPr lang="ko-KR" altLang="en-US" sz="1100" spc="-10" dirty="0" err="1">
                <a:latin typeface="游ゴシック"/>
                <a:cs typeface="游ゴシック"/>
              </a:rPr>
              <a:t>년월</a:t>
            </a:r>
            <a:r>
              <a:rPr lang="ko-KR" altLang="en-US" sz="1100" spc="-10" dirty="0">
                <a:latin typeface="游ゴシック"/>
                <a:cs typeface="游ゴシック"/>
              </a:rPr>
              <a:t> 을 기재하고 </a:t>
            </a:r>
            <a:r>
              <a:rPr lang="en-US" altLang="ko-KR" sz="1100" spc="-10" dirty="0">
                <a:latin typeface="游ゴシック"/>
                <a:cs typeface="游ゴシック"/>
              </a:rPr>
              <a:t>‘</a:t>
            </a:r>
            <a:r>
              <a:rPr lang="ko-KR" altLang="en-US" sz="1100" spc="-10" dirty="0">
                <a:latin typeface="游ゴシック"/>
                <a:cs typeface="游ゴシック"/>
              </a:rPr>
              <a:t>적용</a:t>
            </a:r>
            <a:r>
              <a:rPr lang="en-US" altLang="ko-KR" sz="1100" spc="-10" dirty="0">
                <a:latin typeface="游ゴシック"/>
                <a:cs typeface="游ゴシック"/>
              </a:rPr>
              <a:t>‘ </a:t>
            </a:r>
            <a:r>
              <a:rPr lang="ko-KR" altLang="en-US" sz="1100" spc="-10" dirty="0">
                <a:latin typeface="游ゴシック"/>
                <a:cs typeface="游ゴシック"/>
              </a:rPr>
              <a:t>버튼을 클릭하여 등록합니다</a:t>
            </a:r>
            <a:r>
              <a:rPr lang="en-US" altLang="ko-KR" sz="1100" spc="-10" dirty="0">
                <a:latin typeface="游ゴシック"/>
                <a:cs typeface="游ゴシック"/>
              </a:rPr>
              <a:t>.</a:t>
            </a:r>
          </a:p>
          <a:p>
            <a:pPr marL="12700" marR="5080" indent="-635">
              <a:lnSpc>
                <a:spcPct val="117500"/>
              </a:lnSpc>
              <a:spcBef>
                <a:spcPts val="35"/>
              </a:spcBef>
              <a:tabLst>
                <a:tab pos="292735" algn="l"/>
              </a:tabLst>
            </a:pPr>
            <a:r>
              <a:rPr lang="en-US" altLang="ko-KR" sz="1100" spc="-10" dirty="0">
                <a:latin typeface="游ゴシック"/>
                <a:cs typeface="游ゴシック"/>
              </a:rPr>
              <a:t>  </a:t>
            </a:r>
            <a:r>
              <a:rPr lang="ko-KR" altLang="en-US" sz="1100" spc="-10" dirty="0">
                <a:latin typeface="游ゴシック"/>
                <a:cs typeface="游ゴシック"/>
              </a:rPr>
              <a:t>정상적으로 등록이 완료되면 </a:t>
            </a:r>
            <a:r>
              <a:rPr lang="en-US" altLang="ko-KR" sz="1100" spc="-10" dirty="0">
                <a:latin typeface="游ゴシック"/>
                <a:cs typeface="游ゴシック"/>
              </a:rPr>
              <a:t>‘</a:t>
            </a:r>
            <a:r>
              <a:rPr lang="ko-KR" altLang="en-US" sz="1100" spc="-10" dirty="0">
                <a:latin typeface="游ゴシック"/>
                <a:cs typeface="游ゴシック"/>
              </a:rPr>
              <a:t>적용개시일</a:t>
            </a:r>
            <a:r>
              <a:rPr lang="en-US" altLang="ko-KR" sz="1100" spc="-10" dirty="0">
                <a:latin typeface="游ゴシック"/>
                <a:cs typeface="游ゴシック"/>
              </a:rPr>
              <a:t>’,’</a:t>
            </a:r>
            <a:r>
              <a:rPr lang="ko-KR" altLang="en-US" sz="1100" spc="-10" dirty="0">
                <a:latin typeface="游ゴシック"/>
                <a:cs typeface="游ゴシック"/>
              </a:rPr>
              <a:t>적용종료일</a:t>
            </a:r>
            <a:r>
              <a:rPr lang="en-US" altLang="ko-KR" sz="1100" spc="-10" dirty="0">
                <a:latin typeface="游ゴシック"/>
                <a:cs typeface="游ゴシック"/>
              </a:rPr>
              <a:t>＇</a:t>
            </a:r>
            <a:r>
              <a:rPr lang="ko-KR" altLang="en-US" sz="1100" spc="-10" dirty="0">
                <a:latin typeface="游ゴシック"/>
                <a:cs typeface="游ゴシック"/>
              </a:rPr>
              <a:t>이 표시됩니다</a:t>
            </a:r>
            <a:r>
              <a:rPr lang="en-US" altLang="ko-KR" sz="1100" spc="-10" dirty="0">
                <a:latin typeface="游ゴシック"/>
                <a:cs typeface="游ゴシック"/>
              </a:rPr>
              <a:t>. </a:t>
            </a:r>
          </a:p>
          <a:p>
            <a:pPr marL="12700" marR="5080" indent="-635">
              <a:lnSpc>
                <a:spcPct val="117500"/>
              </a:lnSpc>
              <a:spcBef>
                <a:spcPts val="35"/>
              </a:spcBef>
              <a:tabLst>
                <a:tab pos="292735" algn="l"/>
              </a:tabLst>
            </a:pPr>
            <a:endParaRPr sz="1100" dirty="0">
              <a:latin typeface="游ゴシック"/>
              <a:cs typeface="游ゴシック"/>
            </a:endParaRP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0391155E-A34D-3E0B-A722-CF14350D9CD9}"/>
              </a:ext>
            </a:extLst>
          </p:cNvPr>
          <p:cNvSpPr txBox="1"/>
          <p:nvPr/>
        </p:nvSpPr>
        <p:spPr>
          <a:xfrm>
            <a:off x="1475079" y="666357"/>
            <a:ext cx="4782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1" spc="-30" dirty="0">
                <a:latin typeface="游ゴシック"/>
                <a:cs typeface="游ゴシック"/>
              </a:rPr>
              <a:t>시설 기준</a:t>
            </a:r>
            <a:r>
              <a:rPr lang="ko-KR" altLang="en-US" b="1" spc="-30" dirty="0">
                <a:latin typeface="游ゴシック"/>
                <a:cs typeface="游ゴシック"/>
              </a:rPr>
              <a:t>코드 체크 설정 관리 </a:t>
            </a:r>
            <a:endParaRPr sz="1800" dirty="0">
              <a:latin typeface="游ゴシック"/>
              <a:cs typeface="游ゴシック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020C2962-4055-3140-EC15-804FD3B8C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10" y="2554803"/>
            <a:ext cx="4788770" cy="384949"/>
          </a:xfrm>
          <a:prstGeom prst="rect">
            <a:avLst/>
          </a:prstGeom>
        </p:spPr>
      </p:pic>
      <p:sp>
        <p:nvSpPr>
          <p:cNvPr id="25" name="object 3">
            <a:extLst>
              <a:ext uri="{FF2B5EF4-FFF2-40B4-BE49-F238E27FC236}">
                <a16:creationId xmlns:a16="http://schemas.microsoft.com/office/drawing/2014/main" id="{024B6669-3211-EA8E-CD14-77A3A7F46E82}"/>
              </a:ext>
            </a:extLst>
          </p:cNvPr>
          <p:cNvSpPr txBox="1"/>
          <p:nvPr/>
        </p:nvSpPr>
        <p:spPr>
          <a:xfrm>
            <a:off x="1045210" y="2951318"/>
            <a:ext cx="5400040" cy="44563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spcBef>
                <a:spcPts val="434"/>
              </a:spcBef>
            </a:pPr>
            <a:r>
              <a:rPr lang="en-US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 </a:t>
            </a:r>
            <a:r>
              <a:rPr lang="en-US" altLang="ko-KR" sz="1100" spc="-5" dirty="0">
                <a:solidFill>
                  <a:srgbClr val="000000"/>
                </a:solidFill>
                <a:latin typeface="游ゴシック"/>
              </a:rPr>
              <a:t>‘</a:t>
            </a:r>
            <a:r>
              <a:rPr lang="ja-JP" altLang="en-US" sz="1100" dirty="0"/>
              <a:t>名寄せコード</a:t>
            </a:r>
            <a:r>
              <a:rPr lang="en-US" altLang="ja-JP" sz="1100" dirty="0"/>
              <a:t>’</a:t>
            </a:r>
            <a:r>
              <a:rPr lang="ko-KR" altLang="en-US" sz="1100" dirty="0"/>
              <a:t> 대체 가능한 항목의 경우에는  </a:t>
            </a:r>
            <a:r>
              <a:rPr lang="en-US" altLang="ko-KR" sz="1100" dirty="0"/>
              <a:t>‘</a:t>
            </a:r>
            <a:r>
              <a:rPr lang="ja-JP" altLang="en-US" sz="1100" b="1" dirty="0">
                <a:solidFill>
                  <a:srgbClr val="5D3BEF"/>
                </a:solidFill>
              </a:rPr>
              <a:t>コード</a:t>
            </a:r>
            <a:r>
              <a:rPr lang="ko-KR" altLang="en-US" sz="1100" b="1" dirty="0">
                <a:solidFill>
                  <a:srgbClr val="5D3BEF"/>
                </a:solidFill>
              </a:rPr>
              <a:t>一覧 </a:t>
            </a:r>
            <a:r>
              <a:rPr lang="en-US" altLang="ja-JP" sz="1100" dirty="0"/>
              <a:t>‘ </a:t>
            </a:r>
            <a:r>
              <a:rPr lang="ko-KR" altLang="en-US" sz="1100" dirty="0"/>
              <a:t> 이 화면에 표시 됩니다</a:t>
            </a:r>
            <a:r>
              <a:rPr lang="en-US" altLang="ko-KR" sz="1100" dirty="0"/>
              <a:t>. </a:t>
            </a:r>
          </a:p>
          <a:p>
            <a:pPr marL="12700">
              <a:spcBef>
                <a:spcPts val="434"/>
              </a:spcBef>
            </a:pPr>
            <a:r>
              <a:rPr lang="en-US" altLang="ko-KR" sz="1100" spc="-5" dirty="0">
                <a:solidFill>
                  <a:srgbClr val="FF0000"/>
                </a:solidFill>
                <a:latin typeface="游ゴシック"/>
                <a:cs typeface="游ゴシック"/>
              </a:rPr>
              <a:t>※</a:t>
            </a:r>
            <a:r>
              <a:rPr lang="ja-JP" altLang="en-US" sz="1100" b="1" dirty="0">
                <a:solidFill>
                  <a:srgbClr val="5D3BEF"/>
                </a:solidFill>
              </a:rPr>
              <a:t>コード</a:t>
            </a:r>
            <a:r>
              <a:rPr lang="ko-KR" altLang="en-US" sz="1100" b="1" dirty="0">
                <a:solidFill>
                  <a:srgbClr val="5D3BEF"/>
                </a:solidFill>
              </a:rPr>
              <a:t>一覧 </a:t>
            </a:r>
            <a:r>
              <a:rPr lang="en-US" altLang="ja-JP" sz="1100" dirty="0"/>
              <a:t>‘ </a:t>
            </a:r>
            <a:r>
              <a:rPr lang="ko-KR" altLang="en-US" sz="1100" dirty="0"/>
              <a:t>을 선택 클릭 합니다</a:t>
            </a:r>
            <a:r>
              <a:rPr lang="en-US" altLang="ko-KR" sz="1100" dirty="0"/>
              <a:t>.</a:t>
            </a:r>
            <a:r>
              <a:rPr lang="ko-KR" altLang="en-US" sz="1100" spc="-5" dirty="0">
                <a:solidFill>
                  <a:srgbClr val="000000"/>
                </a:solidFill>
                <a:latin typeface="游ゴシック"/>
              </a:rPr>
              <a:t> </a:t>
            </a:r>
            <a:endParaRPr lang="en-US" altLang="ko-KR" sz="1100" spc="-5" dirty="0">
              <a:latin typeface="游ゴシック"/>
              <a:cs typeface="游ゴシック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EDA8DD-4732-19FA-40C1-DB0E638E4AF6}"/>
              </a:ext>
            </a:extLst>
          </p:cNvPr>
          <p:cNvSpPr txBox="1"/>
          <p:nvPr/>
        </p:nvSpPr>
        <p:spPr>
          <a:xfrm>
            <a:off x="4931410" y="2566471"/>
            <a:ext cx="668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spc="-5" dirty="0">
                <a:solidFill>
                  <a:srgbClr val="FF0000"/>
                </a:solidFill>
                <a:latin typeface="游ゴシック"/>
                <a:cs typeface="游ゴシック"/>
              </a:rPr>
              <a:t>※</a:t>
            </a:r>
            <a:endParaRPr lang="ko-KR" altLang="en-US" dirty="0"/>
          </a:p>
        </p:txBody>
      </p:sp>
      <p:sp>
        <p:nvSpPr>
          <p:cNvPr id="39" name="object 7">
            <a:extLst>
              <a:ext uri="{FF2B5EF4-FFF2-40B4-BE49-F238E27FC236}">
                <a16:creationId xmlns:a16="http://schemas.microsoft.com/office/drawing/2014/main" id="{3AFD667D-8503-93A2-7D24-1805CC39E3BC}"/>
              </a:ext>
            </a:extLst>
          </p:cNvPr>
          <p:cNvSpPr/>
          <p:nvPr/>
        </p:nvSpPr>
        <p:spPr>
          <a:xfrm>
            <a:off x="1160708" y="4581098"/>
            <a:ext cx="314371" cy="1025653"/>
          </a:xfrm>
          <a:custGeom>
            <a:avLst/>
            <a:gdLst/>
            <a:ahLst/>
            <a:cxnLst/>
            <a:rect l="l" t="t" r="r" b="b"/>
            <a:pathLst>
              <a:path w="1647825" h="251460">
                <a:moveTo>
                  <a:pt x="0" y="0"/>
                </a:moveTo>
                <a:lnTo>
                  <a:pt x="1647444" y="0"/>
                </a:lnTo>
                <a:lnTo>
                  <a:pt x="1647444" y="251459"/>
                </a:lnTo>
                <a:lnTo>
                  <a:pt x="0" y="251459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7">
            <a:extLst>
              <a:ext uri="{FF2B5EF4-FFF2-40B4-BE49-F238E27FC236}">
                <a16:creationId xmlns:a16="http://schemas.microsoft.com/office/drawing/2014/main" id="{6941E22C-8161-1BA5-8DD7-731E33164C6A}"/>
              </a:ext>
            </a:extLst>
          </p:cNvPr>
          <p:cNvSpPr/>
          <p:nvPr/>
        </p:nvSpPr>
        <p:spPr>
          <a:xfrm>
            <a:off x="3250600" y="6758219"/>
            <a:ext cx="1680810" cy="291537"/>
          </a:xfrm>
          <a:custGeom>
            <a:avLst/>
            <a:gdLst/>
            <a:ahLst/>
            <a:cxnLst/>
            <a:rect l="l" t="t" r="r" b="b"/>
            <a:pathLst>
              <a:path w="1647825" h="251460">
                <a:moveTo>
                  <a:pt x="0" y="0"/>
                </a:moveTo>
                <a:lnTo>
                  <a:pt x="1647444" y="0"/>
                </a:lnTo>
                <a:lnTo>
                  <a:pt x="1647444" y="251459"/>
                </a:lnTo>
                <a:lnTo>
                  <a:pt x="0" y="251459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Google Shape;140;p4">
            <a:extLst>
              <a:ext uri="{FF2B5EF4-FFF2-40B4-BE49-F238E27FC236}">
                <a16:creationId xmlns:a16="http://schemas.microsoft.com/office/drawing/2014/main" id="{8850FFEF-B5D8-6A83-44EC-07C6595490A4}"/>
              </a:ext>
            </a:extLst>
          </p:cNvPr>
          <p:cNvSpPr txBox="1"/>
          <p:nvPr/>
        </p:nvSpPr>
        <p:spPr>
          <a:xfrm>
            <a:off x="1073912" y="5598260"/>
            <a:ext cx="48796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(1)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2" name="Google Shape;140;p4">
            <a:extLst>
              <a:ext uri="{FF2B5EF4-FFF2-40B4-BE49-F238E27FC236}">
                <a16:creationId xmlns:a16="http://schemas.microsoft.com/office/drawing/2014/main" id="{1008174F-BBF9-4AEE-7418-635B74BEE98C}"/>
              </a:ext>
            </a:extLst>
          </p:cNvPr>
          <p:cNvSpPr txBox="1"/>
          <p:nvPr/>
        </p:nvSpPr>
        <p:spPr>
          <a:xfrm>
            <a:off x="3930650" y="7049756"/>
            <a:ext cx="60649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Century"/>
              </a:rPr>
              <a:t>(2)</a:t>
            </a:r>
            <a:endParaRPr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" name="object 7">
            <a:extLst>
              <a:ext uri="{FF2B5EF4-FFF2-40B4-BE49-F238E27FC236}">
                <a16:creationId xmlns:a16="http://schemas.microsoft.com/office/drawing/2014/main" id="{D5641ACE-FC25-6D90-1B84-A7E8A7B52648}"/>
              </a:ext>
            </a:extLst>
          </p:cNvPr>
          <p:cNvSpPr/>
          <p:nvPr/>
        </p:nvSpPr>
        <p:spPr>
          <a:xfrm>
            <a:off x="3805767" y="4594007"/>
            <a:ext cx="1496483" cy="1004253"/>
          </a:xfrm>
          <a:custGeom>
            <a:avLst/>
            <a:gdLst/>
            <a:ahLst/>
            <a:cxnLst/>
            <a:rect l="l" t="t" r="r" b="b"/>
            <a:pathLst>
              <a:path w="1647825" h="251460">
                <a:moveTo>
                  <a:pt x="0" y="0"/>
                </a:moveTo>
                <a:lnTo>
                  <a:pt x="1647444" y="0"/>
                </a:lnTo>
                <a:lnTo>
                  <a:pt x="1647444" y="251459"/>
                </a:lnTo>
                <a:lnTo>
                  <a:pt x="0" y="251459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31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0CA07-15F8-8AF7-2D77-4411A1823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6353CA9A-AEB0-9810-60F2-FAB4524D6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28" y="5820314"/>
            <a:ext cx="5364098" cy="3353544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60D3CEC2-043D-8661-A811-E784B2DB0A8B}"/>
              </a:ext>
            </a:extLst>
          </p:cNvPr>
          <p:cNvGrpSpPr/>
          <p:nvPr/>
        </p:nvGrpSpPr>
        <p:grpSpPr>
          <a:xfrm>
            <a:off x="1046479" y="1519541"/>
            <a:ext cx="5392100" cy="4354368"/>
            <a:chOff x="1012401" y="2003431"/>
            <a:chExt cx="5392100" cy="4354368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478D5426-4FC4-CD7B-2E4D-90A5E635E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2401" y="2409536"/>
              <a:ext cx="5374682" cy="3948263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0AC48F6E-2686-A252-9204-3245719CC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0512" y="2003431"/>
              <a:ext cx="5373989" cy="487115"/>
            </a:xfrm>
            <a:prstGeom prst="rect">
              <a:avLst/>
            </a:prstGeom>
          </p:spPr>
        </p:pic>
      </p:grpSp>
      <p:sp>
        <p:nvSpPr>
          <p:cNvPr id="3" name="object 3">
            <a:extLst>
              <a:ext uri="{FF2B5EF4-FFF2-40B4-BE49-F238E27FC236}">
                <a16:creationId xmlns:a16="http://schemas.microsoft.com/office/drawing/2014/main" id="{F0708D3F-DD4D-7DB8-2370-4D5EB0AA76F1}"/>
              </a:ext>
            </a:extLst>
          </p:cNvPr>
          <p:cNvSpPr txBox="1"/>
          <p:nvPr/>
        </p:nvSpPr>
        <p:spPr>
          <a:xfrm>
            <a:off x="1046479" y="1152090"/>
            <a:ext cx="5694687" cy="22506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ja-JP" sz="1100" b="1" dirty="0"/>
              <a:t>&lt; </a:t>
            </a:r>
            <a:r>
              <a:rPr lang="ja-JP" altLang="en-US" sz="1100" b="1" dirty="0"/>
              <a:t>名寄せコード一覧 </a:t>
            </a:r>
            <a:r>
              <a:rPr lang="ko-KR" altLang="en-US" sz="1100" b="1" i="0" dirty="0">
                <a:solidFill>
                  <a:srgbClr val="000000"/>
                </a:solidFill>
                <a:effectLst/>
                <a:latin typeface="noto"/>
              </a:rPr>
              <a:t>例示 </a:t>
            </a:r>
            <a:r>
              <a:rPr lang="en-US" altLang="ko-KR" sz="1100" b="1" i="0" dirty="0">
                <a:solidFill>
                  <a:srgbClr val="000000"/>
                </a:solidFill>
                <a:effectLst/>
                <a:latin typeface="noto"/>
              </a:rPr>
              <a:t>&gt; </a:t>
            </a:r>
            <a:r>
              <a:rPr lang="ja-JP" altLang="en-US" sz="1100" b="1" dirty="0"/>
              <a:t> </a:t>
            </a:r>
            <a:endParaRPr lang="en-US" altLang="ko-KR" sz="1100" b="1" spc="-5" dirty="0">
              <a:latin typeface="游ゴシック"/>
              <a:cs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14541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DF2298C-1D34-45EC-2DC3-2E428FB0A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58" y="4965700"/>
            <a:ext cx="5488544" cy="3608906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039114" y="1341956"/>
            <a:ext cx="5400040" cy="235321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0" tIns="1968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55"/>
              </a:spcBef>
            </a:pPr>
            <a:r>
              <a:rPr lang="ko-KR" altLang="en-US" sz="1400" b="1" dirty="0" err="1">
                <a:latin typeface="游ゴシック"/>
                <a:cs typeface="游ゴシック"/>
              </a:rPr>
              <a:t>시설기준코드체크</a:t>
            </a:r>
            <a:endParaRPr sz="1400" b="1" dirty="0">
              <a:latin typeface="游ゴシック"/>
              <a:cs typeface="游ゴシック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44385" y="2289905"/>
            <a:ext cx="3153557" cy="732892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altLang="ko-KR" sz="1100" spc="-5" dirty="0">
                <a:latin typeface="游ゴシック"/>
                <a:cs typeface="游ゴシック"/>
              </a:rPr>
              <a:t>‘</a:t>
            </a:r>
            <a:r>
              <a:rPr lang="ko-KR" altLang="en-US" sz="1100" spc="-5" dirty="0" err="1">
                <a:latin typeface="游ゴシック"/>
                <a:cs typeface="游ゴシック"/>
              </a:rPr>
              <a:t>시설기준코드체크</a:t>
            </a:r>
            <a:r>
              <a:rPr lang="en-US" altLang="ko-KR" sz="1100" spc="-5" dirty="0">
                <a:latin typeface="游ゴシック"/>
                <a:cs typeface="游ゴシック"/>
              </a:rPr>
              <a:t>’ </a:t>
            </a:r>
            <a:r>
              <a:rPr lang="ko-KR" altLang="en-US" sz="1100" spc="-5" dirty="0">
                <a:latin typeface="游ゴシック"/>
                <a:cs typeface="游ゴシック"/>
              </a:rPr>
              <a:t>설정은 </a:t>
            </a:r>
            <a:r>
              <a:rPr lang="en-US" altLang="ko-KR" sz="1100" spc="-5" dirty="0">
                <a:latin typeface="游ゴシック"/>
                <a:cs typeface="游ゴシック"/>
              </a:rPr>
              <a:t>‘</a:t>
            </a:r>
            <a:r>
              <a:rPr lang="ko-KR" altLang="en-US" sz="1100" spc="-5" dirty="0">
                <a:latin typeface="游ゴシック"/>
                <a:cs typeface="游ゴシック"/>
              </a:rPr>
              <a:t>레세화면점검</a:t>
            </a:r>
            <a:r>
              <a:rPr lang="en-US" altLang="ko-KR" sz="1100" spc="-5" dirty="0">
                <a:latin typeface="游ゴシック"/>
                <a:cs typeface="游ゴシック"/>
              </a:rPr>
              <a:t>’ </a:t>
            </a:r>
            <a:r>
              <a:rPr lang="ko-KR" altLang="en-US" sz="1100" spc="-5" dirty="0">
                <a:latin typeface="游ゴシック"/>
                <a:cs typeface="游ゴシック"/>
              </a:rPr>
              <a:t>화면점검 뿐만 아니라 </a:t>
            </a:r>
            <a:r>
              <a:rPr lang="en-US" altLang="ko-KR" sz="1100" spc="-5" dirty="0">
                <a:latin typeface="游ゴシック"/>
                <a:cs typeface="游ゴシック"/>
              </a:rPr>
              <a:t>‘</a:t>
            </a:r>
            <a:r>
              <a:rPr lang="ko-KR" altLang="en-US" sz="1100" spc="-5" dirty="0">
                <a:latin typeface="游ゴシック"/>
                <a:cs typeface="游ゴシック"/>
              </a:rPr>
              <a:t>시스템관리</a:t>
            </a:r>
            <a:r>
              <a:rPr lang="en-US" altLang="ko-KR" sz="1100" spc="-5" dirty="0">
                <a:latin typeface="游ゴシック"/>
                <a:cs typeface="游ゴシック"/>
              </a:rPr>
              <a:t>‘  &gt; ‘</a:t>
            </a:r>
            <a:r>
              <a:rPr lang="ko-KR" altLang="en-US" sz="1100" spc="-5" dirty="0" err="1">
                <a:latin typeface="游ゴシック"/>
                <a:cs typeface="游ゴシック"/>
              </a:rPr>
              <a:t>시설기준코드체크</a:t>
            </a:r>
            <a:r>
              <a:rPr lang="en-US" altLang="ko-KR" sz="1100" spc="-5" dirty="0">
                <a:latin typeface="游ゴシック"/>
                <a:cs typeface="游ゴシック"/>
              </a:rPr>
              <a:t>’ </a:t>
            </a:r>
            <a:r>
              <a:rPr lang="ko-KR" altLang="en-US" sz="1100" spc="-5" dirty="0">
                <a:latin typeface="游ゴシック"/>
                <a:cs typeface="游ゴシック"/>
              </a:rPr>
              <a:t>에서 시설기준코드의 적용일 정보를 동일하게 등록 관리할 수 있습니다</a:t>
            </a:r>
            <a:r>
              <a:rPr lang="en-US" altLang="ko-KR" sz="1100" spc="-5" dirty="0">
                <a:latin typeface="游ゴシック"/>
                <a:cs typeface="游ゴシック"/>
              </a:rPr>
              <a:t>. </a:t>
            </a:r>
            <a:endParaRPr lang="en-US" altLang="ja-JP" sz="1100" spc="-5" dirty="0">
              <a:latin typeface="游ゴシック"/>
              <a:cs typeface="游ゴシック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5079" y="666357"/>
            <a:ext cx="4782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1" spc="-30" dirty="0">
                <a:latin typeface="游ゴシック"/>
                <a:cs typeface="游ゴシック"/>
              </a:rPr>
              <a:t>시설 기준</a:t>
            </a:r>
            <a:r>
              <a:rPr lang="ko-KR" altLang="en-US" b="1" spc="-30" dirty="0">
                <a:latin typeface="游ゴシック"/>
                <a:cs typeface="游ゴシック"/>
              </a:rPr>
              <a:t>코드 체크 설정 관리 </a:t>
            </a:r>
            <a:endParaRPr sz="1800" dirty="0">
              <a:latin typeface="游ゴシック"/>
              <a:cs typeface="游ゴシック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A764E9A5-DB5A-F0C8-7F69-595827CBBEAE}"/>
              </a:ext>
            </a:extLst>
          </p:cNvPr>
          <p:cNvGrpSpPr/>
          <p:nvPr/>
        </p:nvGrpSpPr>
        <p:grpSpPr>
          <a:xfrm>
            <a:off x="1058558" y="1612900"/>
            <a:ext cx="2191056" cy="2819794"/>
            <a:chOff x="1054367" y="973423"/>
            <a:chExt cx="2191056" cy="2819794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6775C516-1B91-82A5-62D7-531A83B21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367" y="973423"/>
              <a:ext cx="2191056" cy="281979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74061" y="3075451"/>
              <a:ext cx="1647825" cy="251460"/>
            </a:xfrm>
            <a:custGeom>
              <a:avLst/>
              <a:gdLst/>
              <a:ahLst/>
              <a:cxnLst/>
              <a:rect l="l" t="t" r="r" b="b"/>
              <a:pathLst>
                <a:path w="1647825" h="251460">
                  <a:moveTo>
                    <a:pt x="0" y="0"/>
                  </a:moveTo>
                  <a:lnTo>
                    <a:pt x="1647444" y="0"/>
                  </a:lnTo>
                  <a:lnTo>
                    <a:pt x="1647444" y="251459"/>
                  </a:lnTo>
                  <a:lnTo>
                    <a:pt x="0" y="251459"/>
                  </a:lnTo>
                  <a:lnTo>
                    <a:pt x="0" y="0"/>
                  </a:lnTo>
                  <a:close/>
                </a:path>
              </a:pathLst>
            </a:custGeom>
            <a:ln w="182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69141" y="4729561"/>
            <a:ext cx="3626409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en-US" sz="1100" spc="-5" dirty="0">
                <a:latin typeface="游ゴシック"/>
                <a:cs typeface="游ゴシック"/>
              </a:rPr>
              <a:t>초기 </a:t>
            </a:r>
            <a:r>
              <a:rPr lang="en-US" altLang="ko-KR" sz="1100" spc="-5" dirty="0">
                <a:latin typeface="游ゴシック"/>
                <a:cs typeface="游ゴシック"/>
              </a:rPr>
              <a:t>‘</a:t>
            </a:r>
            <a:r>
              <a:rPr lang="ko-KR" altLang="en-US" sz="1100" spc="-5" dirty="0">
                <a:latin typeface="游ゴシック"/>
                <a:cs typeface="游ゴシック"/>
              </a:rPr>
              <a:t>시설기준코드</a:t>
            </a:r>
            <a:r>
              <a:rPr lang="en-US" altLang="ko-KR" sz="1100" spc="-5" dirty="0">
                <a:latin typeface="游ゴシック"/>
                <a:cs typeface="游ゴシック"/>
              </a:rPr>
              <a:t>’ </a:t>
            </a:r>
            <a:r>
              <a:rPr lang="ko-KR" altLang="en-US" sz="1100" spc="-5" dirty="0">
                <a:latin typeface="游ゴシック"/>
                <a:cs typeface="游ゴシック"/>
              </a:rPr>
              <a:t>항목이 표시됩니다</a:t>
            </a:r>
            <a:r>
              <a:rPr lang="en-US" altLang="ko-KR" sz="1100" spc="-5" dirty="0">
                <a:latin typeface="游ゴシック"/>
                <a:cs typeface="游ゴシック"/>
              </a:rPr>
              <a:t>.</a:t>
            </a:r>
            <a:endParaRPr sz="1100" dirty="0">
              <a:latin typeface="游ゴシック"/>
              <a:cs typeface="游ゴシック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18260" y="9024188"/>
            <a:ext cx="5320894" cy="82676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292735" algn="l"/>
              </a:tabLst>
            </a:pPr>
            <a:r>
              <a:rPr sz="1100" spc="-50" dirty="0">
                <a:solidFill>
                  <a:srgbClr val="FF0000"/>
                </a:solidFill>
                <a:latin typeface="游ゴシック"/>
                <a:cs typeface="游ゴシック"/>
              </a:rPr>
              <a:t>①</a:t>
            </a:r>
            <a:r>
              <a:rPr sz="1100" spc="-5" dirty="0">
                <a:latin typeface="游ゴシック"/>
                <a:cs typeface="游ゴシック"/>
              </a:rPr>
              <a:t>「検索結果」のタブをクリックし、「検索」をクリックすると、「</a:t>
            </a:r>
            <a:r>
              <a:rPr sz="1100" spc="-5" dirty="0" err="1">
                <a:latin typeface="游ゴシック"/>
                <a:cs typeface="游ゴシック"/>
              </a:rPr>
              <a:t>項目</a:t>
            </a:r>
            <a:r>
              <a:rPr sz="1100" spc="-5" dirty="0">
                <a:latin typeface="游ゴシック"/>
                <a:cs typeface="游ゴシック"/>
              </a:rPr>
              <a:t>」</a:t>
            </a:r>
            <a:r>
              <a:rPr lang="ja-JP" altLang="en-US" sz="1100" spc="-5" dirty="0">
                <a:latin typeface="游ゴシック"/>
                <a:cs typeface="游ゴシック"/>
              </a:rPr>
              <a:t>と</a:t>
            </a:r>
            <a:endParaRPr sz="1100" dirty="0">
              <a:latin typeface="游ゴシック"/>
              <a:cs typeface="游ゴシック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ja-JP" altLang="en-US" sz="1100" spc="-5" dirty="0">
                <a:latin typeface="游ゴシック"/>
                <a:cs typeface="游ゴシック"/>
              </a:rPr>
              <a:t>　</a:t>
            </a:r>
            <a:r>
              <a:rPr sz="1100" spc="-5" dirty="0">
                <a:latin typeface="游ゴシック"/>
                <a:cs typeface="游ゴシック"/>
              </a:rPr>
              <a:t>「チェックポイントの記載事項」が表示されます。</a:t>
            </a:r>
            <a:endParaRPr sz="1100" dirty="0">
              <a:latin typeface="游ゴシック"/>
              <a:cs typeface="游ゴシック"/>
            </a:endParaRPr>
          </a:p>
          <a:p>
            <a:pPr marL="12700" marR="5080" indent="-635">
              <a:lnSpc>
                <a:spcPct val="117500"/>
              </a:lnSpc>
              <a:spcBef>
                <a:spcPts val="35"/>
              </a:spcBef>
              <a:tabLst>
                <a:tab pos="292735" algn="l"/>
              </a:tabLst>
            </a:pPr>
            <a:r>
              <a:rPr sz="1100" spc="-50" dirty="0">
                <a:solidFill>
                  <a:srgbClr val="FF0000"/>
                </a:solidFill>
                <a:latin typeface="游ゴシック"/>
                <a:cs typeface="游ゴシック"/>
              </a:rPr>
              <a:t>②</a:t>
            </a:r>
            <a:r>
              <a:rPr sz="1100" spc="-10" dirty="0">
                <a:latin typeface="游ゴシック"/>
                <a:cs typeface="游ゴシック"/>
              </a:rPr>
              <a:t>「レセプト点検のチェックポイント(基本)」 </a:t>
            </a:r>
            <a:r>
              <a:rPr lang="ja-JP" altLang="en-US" sz="1100" spc="-10" dirty="0">
                <a:latin typeface="游ゴシック"/>
                <a:cs typeface="游ゴシック"/>
              </a:rPr>
              <a:t>のタブをクリックすると</a:t>
            </a:r>
            <a:r>
              <a:rPr sz="1100" spc="-10" dirty="0">
                <a:latin typeface="游ゴシック"/>
                <a:cs typeface="游ゴシック"/>
              </a:rPr>
              <a:t>「</a:t>
            </a:r>
            <a:r>
              <a:rPr sz="1100" spc="-10" dirty="0" err="1">
                <a:latin typeface="游ゴシック"/>
                <a:cs typeface="游ゴシック"/>
              </a:rPr>
              <a:t>チェックポ</a:t>
            </a:r>
            <a:endParaRPr lang="en-US" sz="1100" spc="-10" dirty="0">
              <a:latin typeface="游ゴシック"/>
              <a:cs typeface="游ゴシック"/>
            </a:endParaRPr>
          </a:p>
          <a:p>
            <a:pPr marL="12700" marR="5080" indent="-635">
              <a:lnSpc>
                <a:spcPct val="117500"/>
              </a:lnSpc>
              <a:spcBef>
                <a:spcPts val="35"/>
              </a:spcBef>
              <a:tabLst>
                <a:tab pos="292735" algn="l"/>
              </a:tabLst>
            </a:pPr>
            <a:r>
              <a:rPr lang="ja-JP" altLang="en-US" sz="1100" spc="-10" dirty="0">
                <a:latin typeface="游ゴシック"/>
                <a:cs typeface="游ゴシック"/>
              </a:rPr>
              <a:t>　　</a:t>
            </a:r>
            <a:r>
              <a:rPr sz="1100" spc="-10" dirty="0" err="1">
                <a:latin typeface="游ゴシック"/>
                <a:cs typeface="游ゴシック"/>
              </a:rPr>
              <a:t>イント」の全体</a:t>
            </a:r>
            <a:r>
              <a:rPr sz="1100" spc="-5" dirty="0" err="1">
                <a:latin typeface="游ゴシック"/>
                <a:cs typeface="游ゴシック"/>
              </a:rPr>
              <a:t>内容が表示され</a:t>
            </a:r>
            <a:r>
              <a:rPr lang="ja-JP" altLang="en-US" sz="1100" spc="-5" dirty="0">
                <a:latin typeface="游ゴシック"/>
                <a:cs typeface="游ゴシック"/>
              </a:rPr>
              <a:t>、確認することができ</a:t>
            </a:r>
            <a:r>
              <a:rPr sz="1100" spc="-5" dirty="0" err="1">
                <a:latin typeface="游ゴシック"/>
                <a:cs typeface="游ゴシック"/>
              </a:rPr>
              <a:t>ます</a:t>
            </a:r>
            <a:r>
              <a:rPr sz="1100" spc="-5" dirty="0">
                <a:latin typeface="游ゴシック"/>
                <a:cs typeface="游ゴシック"/>
              </a:rPr>
              <a:t>。</a:t>
            </a:r>
            <a:endParaRPr sz="1100" dirty="0">
              <a:latin typeface="游ゴシック"/>
              <a:cs typeface="游ゴシック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3708</TotalTime>
  <Words>1486</Words>
  <Application>Microsoft Office PowerPoint</Application>
  <PresentationFormat>사용자 지정</PresentationFormat>
  <Paragraphs>139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noto</vt:lpstr>
      <vt:lpstr>Yu Gothic</vt:lpstr>
      <vt:lpstr>Yu Gothic</vt:lpstr>
      <vt:lpstr>맑은 고딕</vt:lpstr>
      <vt:lpstr>Calibri</vt:lpstr>
      <vt:lpstr>Century</vt:lpstr>
      <vt:lpstr>Verdana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guide_R06.Á§Ã¯ê¹È.pptx</dc:title>
  <cp:lastModifiedBy>baesangwon</cp:lastModifiedBy>
  <cp:revision>28</cp:revision>
  <dcterms:created xsi:type="dcterms:W3CDTF">2024-09-13T11:07:35Z</dcterms:created>
  <dcterms:modified xsi:type="dcterms:W3CDTF">2024-10-30T05:03:32Z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2024-07-03T00:00:00Z</vt:filetime>
  </property>
  <property fmtid="{D5CDD505-2E9C-101B-9397-08002B2CF9AE}" pid="3" name="LastSaved">
    <vt:filetime>2024-09-13T00:00:00Z</vt:filetime>
  </property>
  <property fmtid="{D5CDD505-2E9C-101B-9397-08002B2CF9AE}" pid="4" name="Producer">
    <vt:lpwstr>Microsoft: Print To PDF</vt:lpwstr>
  </property>
</Properties>
</file>