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87_31D09CCB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72" r:id="rId1"/>
  </p:sldMasterIdLst>
  <p:notesMasterIdLst>
    <p:notesMasterId r:id="rId13"/>
  </p:notesMasterIdLst>
  <p:sldIdLst>
    <p:sldId id="384" r:id="rId2"/>
    <p:sldId id="256" r:id="rId3"/>
    <p:sldId id="386" r:id="rId4"/>
    <p:sldId id="387" r:id="rId5"/>
    <p:sldId id="393" r:id="rId6"/>
    <p:sldId id="388" r:id="rId7"/>
    <p:sldId id="389" r:id="rId8"/>
    <p:sldId id="390" r:id="rId9"/>
    <p:sldId id="391" r:id="rId10"/>
    <p:sldId id="385" r:id="rId11"/>
    <p:sldId id="392" r:id="rId1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816798-F3AD-8C1A-08AB-E22FBAA5A885}" name="英華 金" initials="英金" userId="781d4d9df2c5199d" providerId="Windows Live"/>
  <p188:author id="{FB5E42E4-1AEE-B377-AA80-10B7D0374C65}" name="安田 菜月" initials="菜安" userId="S::nkjang@dx-care.com::75cf36ef-df68-4585-aa1c-fed0823818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E"/>
    <a:srgbClr val="FDEADA"/>
    <a:srgbClr val="001F5F"/>
    <a:srgbClr val="99CCFF"/>
    <a:srgbClr val="23BEC1"/>
    <a:srgbClr val="3B56A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3556" autoAdjust="0"/>
  </p:normalViewPr>
  <p:slideViewPr>
    <p:cSldViewPr snapToGrid="0">
      <p:cViewPr varScale="1">
        <p:scale>
          <a:sx n="70" d="100"/>
          <a:sy n="70" d="100"/>
        </p:scale>
        <p:origin x="228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402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modernComment_187_31D09CC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9ED6873-AB89-44DE-AE4D-EAF90EF41DDD}" authorId="{27816798-F3AD-8C1A-08AB-E22FBAA5A885}" created="2024-11-04T05:25:12.11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35755211" sldId="391"/>
      <ac:spMk id="11" creationId="{933D2066-ED57-0AE5-5DDF-28912DD89369}"/>
    </ac:deMkLst>
    <p188:replyLst>
      <p188:reply id="{928F78BA-861F-4AAD-B0E3-5FAC41692621}" authorId="{FB5E42E4-1AEE-B377-AA80-10B7D0374C65}" created="2024-11-05T00:49:47.994">
        <p188:txBody>
          <a:bodyPr/>
          <a:lstStyle/>
          <a:p>
            <a:r>
              <a:rPr lang="ja-JP" altLang="en-US"/>
              <a:t>이 설명문장은 어느 페이지 안을 말하는 건가요?
위 그림과 매치되지 않은 것 같습니다.</a:t>
            </a:r>
          </a:p>
        </p188:txBody>
      </p188:reply>
    </p188:replyLst>
    <p188:txBody>
      <a:bodyPr/>
      <a:lstStyle/>
      <a:p>
        <a:r>
          <a:rPr lang="ja-JP" altLang="en-US"/>
          <a:t>この説明文章は、どのページ内のことを指していますか？
上の図とマッチしていないようです。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46129-FCD5-4B60-8BCD-35F7EDC0E907}" type="datetimeFigureOut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84D21-0681-42AB-9190-B1A70CBBDB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05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84D21-0681-42AB-9190-B1A70CBBDB0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51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D57D4-33A4-D2FE-8DD0-00F365500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2BC4493-FB14-C40C-E547-21DDD2DBDB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0117882-84B0-A1A2-AA0C-02F277867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C9E5CF-FF60-FBC5-7108-BFD4D8EC1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84D21-0681-42AB-9190-B1A70CBBDB0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573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117D1-4849-A5F5-850F-54AAEA68B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CC161BA-D091-7965-5DAE-AB99B22519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172836B-6833-3DC4-BD2E-68613E745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2C1218-17C6-41BE-C03E-4A318D2F04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84D21-0681-42AB-9190-B1A70CBBDB0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2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D6C7F-8CC6-7692-D286-95EE75EF3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244B9DC-891A-0E79-734A-610EE742F8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C80EE6B-ED75-AC29-C7C0-4DCAF0555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5D5D67C-388F-90B4-DBBC-A38EF0A51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84D21-0681-42AB-9190-B1A70CBBDB0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96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537E-9228-47FC-9D30-DDFEF4FBE804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86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D050-62B7-4349-BF5B-06A35904B1B4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55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1C61-B739-4CB7-A018-7A357EEF819D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05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AD86-ED63-4206-B34B-41FB66F31AE5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40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560C-266E-44CF-92AD-F6060178A29D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60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B8D9-E797-4DE1-B0D0-B9C077EE79E2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05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983C-C51E-418B-9DC3-D61BAB80A007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29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418F-7623-484F-AC50-D6C91902FF6D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52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A62E-DA2E-43E8-AB32-FCE6792728D7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84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6D40-306C-4879-ABD7-CC5C323F2E95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12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B813-47D8-4B8D-A0E6-F07E6227964E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56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2AB328-067E-4E16-8E3B-4EFA9CA3610E}" type="datetime1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8EA5A1-38AB-4AA0-89CC-DE1004BC27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75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87_31D09CCB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D88BD43-8EEC-C8B2-D10F-9B8AED06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1</a:t>
            </a:fld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C4D2104-5A6E-CCDC-9BF9-896CBCB96EE9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EDE34FF-EE08-37DD-A221-F596B7C2DF02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8" name="図 7" descr="図形&#10;&#10;低い精度で自動的に生成された説明">
              <a:extLst>
                <a:ext uri="{FF2B5EF4-FFF2-40B4-BE49-F238E27FC236}">
                  <a16:creationId xmlns:a16="http://schemas.microsoft.com/office/drawing/2014/main" id="{450A8617-AD97-03DD-C79E-8CC2CE6C5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1897FB8-6575-9C41-E4BE-9EEFE110697C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object 2">
            <a:extLst>
              <a:ext uri="{FF2B5EF4-FFF2-40B4-BE49-F238E27FC236}">
                <a16:creationId xmlns:a16="http://schemas.microsoft.com/office/drawing/2014/main" id="{D15224A1-A6C9-C00C-79D3-7B5B581897F6}"/>
              </a:ext>
            </a:extLst>
          </p:cNvPr>
          <p:cNvSpPr txBox="1"/>
          <p:nvPr/>
        </p:nvSpPr>
        <p:spPr>
          <a:xfrm>
            <a:off x="728980" y="1231900"/>
            <a:ext cx="5400040" cy="235321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968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55"/>
              </a:spcBef>
            </a:pPr>
            <a:r>
              <a:rPr lang="ja-JP" altLang="en-US" sz="1400" b="1" dirty="0">
                <a:latin typeface="游ゴシック"/>
                <a:cs typeface="游ゴシック"/>
              </a:rPr>
              <a:t>はじめに</a:t>
            </a:r>
            <a:endParaRPr sz="1400" b="1" dirty="0">
              <a:latin typeface="游ゴシック"/>
              <a:cs typeface="游ゴシック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83C7219-85DB-CC16-A1CA-D3A461EE3373}"/>
              </a:ext>
            </a:extLst>
          </p:cNvPr>
          <p:cNvSpPr txBox="1"/>
          <p:nvPr/>
        </p:nvSpPr>
        <p:spPr>
          <a:xfrm>
            <a:off x="747467" y="1612518"/>
            <a:ext cx="5220763" cy="8867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游ゴシック"/>
                <a:cs typeface="游ゴシック"/>
              </a:rPr>
              <a:t>※</a:t>
            </a:r>
            <a:r>
              <a:rPr lang="ja" altLang="en-US" sz="1100" spc="-5" dirty="0">
                <a:latin typeface="游ゴシック"/>
                <a:cs typeface="游ゴシック"/>
              </a:rPr>
              <a:t>施設基準コードとは</a:t>
            </a:r>
            <a:r>
              <a:rPr lang="ja" altLang="ko-KR" sz="1100" spc="-5" dirty="0">
                <a:latin typeface="游ゴシック"/>
                <a:cs typeface="游ゴシック"/>
              </a:rPr>
              <a:t>：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診療行為</a:t>
            </a:r>
            <a:r>
              <a:rPr lang="ja-JP" altLang="en-US" sz="1100" spc="-5" dirty="0">
                <a:latin typeface="游ゴシック"/>
                <a:cs typeface="游ゴシック"/>
              </a:rPr>
              <a:t>の</a:t>
            </a:r>
            <a:r>
              <a:rPr lang="ja" altLang="en-US" sz="1100" spc="-5" dirty="0">
                <a:latin typeface="游ゴシック"/>
                <a:cs typeface="游ゴシック"/>
              </a:rPr>
              <a:t>中には</a:t>
            </a:r>
            <a:r>
              <a:rPr lang="ja" altLang="ko-KR" sz="1100" spc="-5" dirty="0">
                <a:latin typeface="游ゴシック"/>
                <a:cs typeface="游ゴシック"/>
              </a:rPr>
              <a:t>、</a:t>
            </a:r>
            <a:r>
              <a:rPr lang="ja" altLang="en-US" sz="1100" spc="-5" dirty="0">
                <a:latin typeface="游ゴシック"/>
                <a:cs typeface="游ゴシック"/>
              </a:rPr>
              <a:t>保険医療機関が一定の人員や設備を満たす必要があり</a:t>
            </a:r>
            <a:r>
              <a:rPr lang="ja" altLang="ko-KR" sz="1100" spc="-5" dirty="0">
                <a:latin typeface="游ゴシック"/>
                <a:cs typeface="游ゴシック"/>
              </a:rPr>
              <a:t>、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その旨を地方厚生国に届け出て初めて算定できるものがあります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en-US" sz="1100" b="0" i="0" dirty="0">
                <a:solidFill>
                  <a:srgbClr val="000000"/>
                </a:solidFill>
                <a:effectLst/>
                <a:latin typeface="noto"/>
              </a:rPr>
              <a:t>この満たすべき人員や設備を</a:t>
            </a:r>
            <a:r>
              <a:rPr lang="ja" altLang="ko-KR" sz="1100" b="0" i="0" dirty="0">
                <a:solidFill>
                  <a:srgbClr val="000000"/>
                </a:solidFill>
                <a:effectLst/>
                <a:latin typeface="noto"/>
              </a:rPr>
              <a:t>「</a:t>
            </a:r>
            <a:r>
              <a:rPr lang="ja" altLang="en-US" sz="1100" b="0" i="0" dirty="0">
                <a:solidFill>
                  <a:srgbClr val="000000"/>
                </a:solidFill>
                <a:effectLst/>
                <a:latin typeface="noto"/>
              </a:rPr>
              <a:t>施設基準</a:t>
            </a:r>
            <a:r>
              <a:rPr lang="ja" altLang="ko-KR" sz="1100" b="0" i="0" dirty="0">
                <a:solidFill>
                  <a:srgbClr val="000000"/>
                </a:solidFill>
                <a:effectLst/>
                <a:latin typeface="noto"/>
              </a:rPr>
              <a:t>」</a:t>
            </a:r>
            <a:r>
              <a:rPr lang="ja" altLang="en-US" sz="1100" b="0" i="0" dirty="0">
                <a:solidFill>
                  <a:srgbClr val="000000"/>
                </a:solidFill>
                <a:effectLst/>
                <a:latin typeface="noto"/>
              </a:rPr>
              <a:t>といいます</a:t>
            </a:r>
            <a:r>
              <a:rPr lang="ja" altLang="ko-KR" sz="1100" b="0" i="0" dirty="0">
                <a:solidFill>
                  <a:srgbClr val="000000"/>
                </a:solidFill>
                <a:effectLst/>
                <a:latin typeface="noto"/>
              </a:rPr>
              <a:t>。</a:t>
            </a:r>
            <a:r>
              <a:rPr lang="ja" altLang="en-US" sz="1100" b="0" i="0" dirty="0">
                <a:solidFill>
                  <a:srgbClr val="000000"/>
                </a:solidFill>
                <a:effectLst/>
                <a:latin typeface="noto"/>
              </a:rPr>
              <a:t> </a:t>
            </a:r>
            <a:endParaRPr lang="en-US" altLang="ja-JP" sz="1100" spc="-5" dirty="0">
              <a:latin typeface="游ゴシック"/>
              <a:cs typeface="游ゴシック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DA195D1-EE25-C5A6-54B0-4548F7E53D4A}"/>
              </a:ext>
            </a:extLst>
          </p:cNvPr>
          <p:cNvSpPr txBox="1"/>
          <p:nvPr/>
        </p:nvSpPr>
        <p:spPr>
          <a:xfrm>
            <a:off x="1037908" y="666357"/>
            <a:ext cx="4782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" altLang="en-US" sz="1800" b="1" spc="-30" dirty="0">
                <a:latin typeface="游ゴシック"/>
                <a:cs typeface="游ゴシック"/>
              </a:rPr>
              <a:t>施設</a:t>
            </a:r>
            <a:r>
              <a:rPr lang="ja" altLang="en-US" b="1" spc="-30" dirty="0">
                <a:latin typeface="游ゴシック"/>
                <a:cs typeface="游ゴシック"/>
              </a:rPr>
              <a:t>基準コードチェック設定管理</a:t>
            </a:r>
            <a:endParaRPr sz="1800" dirty="0">
              <a:latin typeface="游ゴシック"/>
              <a:cs typeface="游ゴシック"/>
            </a:endParaRPr>
          </a:p>
        </p:txBody>
      </p:sp>
      <p:grpSp>
        <p:nvGrpSpPr>
          <p:cNvPr id="10" name="object 8">
            <a:extLst>
              <a:ext uri="{FF2B5EF4-FFF2-40B4-BE49-F238E27FC236}">
                <a16:creationId xmlns:a16="http://schemas.microsoft.com/office/drawing/2014/main" id="{1AAF5924-393D-4C53-EC7F-58B53E578A5B}"/>
              </a:ext>
            </a:extLst>
          </p:cNvPr>
          <p:cNvGrpSpPr/>
          <p:nvPr/>
        </p:nvGrpSpPr>
        <p:grpSpPr>
          <a:xfrm>
            <a:off x="740349" y="2755864"/>
            <a:ext cx="5377303" cy="1974655"/>
            <a:chOff x="4855878" y="2887299"/>
            <a:chExt cx="2465070" cy="1343297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A6AE0D1A-6F63-8D69-E8E2-8FAA671FCDBE}"/>
                </a:ext>
              </a:extLst>
            </p:cNvPr>
            <p:cNvSpPr/>
            <p:nvPr/>
          </p:nvSpPr>
          <p:spPr>
            <a:xfrm>
              <a:off x="4855878" y="2887299"/>
              <a:ext cx="2465070" cy="1322070"/>
            </a:xfrm>
            <a:custGeom>
              <a:avLst/>
              <a:gdLst/>
              <a:ahLst/>
              <a:cxnLst/>
              <a:rect l="l" t="t" r="r" b="b"/>
              <a:pathLst>
                <a:path w="2465070" h="1322070">
                  <a:moveTo>
                    <a:pt x="2219811" y="1321707"/>
                  </a:moveTo>
                  <a:lnTo>
                    <a:pt x="243266" y="1321707"/>
                  </a:lnTo>
                  <a:lnTo>
                    <a:pt x="203914" y="1318194"/>
                  </a:lnTo>
                  <a:lnTo>
                    <a:pt x="166351" y="1310000"/>
                  </a:lnTo>
                  <a:lnTo>
                    <a:pt x="98380" y="1278391"/>
                  </a:lnTo>
                  <a:lnTo>
                    <a:pt x="46506" y="1231564"/>
                  </a:lnTo>
                  <a:lnTo>
                    <a:pt x="12521" y="1170688"/>
                  </a:lnTo>
                  <a:lnTo>
                    <a:pt x="0" y="1101617"/>
                  </a:lnTo>
                  <a:lnTo>
                    <a:pt x="0" y="220089"/>
                  </a:lnTo>
                  <a:lnTo>
                    <a:pt x="12521" y="149848"/>
                  </a:lnTo>
                  <a:lnTo>
                    <a:pt x="46506" y="90142"/>
                  </a:lnTo>
                  <a:lnTo>
                    <a:pt x="98380" y="42144"/>
                  </a:lnTo>
                  <a:lnTo>
                    <a:pt x="132365" y="23413"/>
                  </a:lnTo>
                  <a:lnTo>
                    <a:pt x="203914" y="2341"/>
                  </a:lnTo>
                  <a:lnTo>
                    <a:pt x="243266" y="0"/>
                  </a:lnTo>
                  <a:lnTo>
                    <a:pt x="2219811" y="0"/>
                  </a:lnTo>
                  <a:lnTo>
                    <a:pt x="2260952" y="2341"/>
                  </a:lnTo>
                  <a:lnTo>
                    <a:pt x="2332501" y="23413"/>
                  </a:lnTo>
                  <a:lnTo>
                    <a:pt x="2393317" y="64387"/>
                  </a:lnTo>
                  <a:lnTo>
                    <a:pt x="2438036" y="118239"/>
                  </a:lnTo>
                  <a:lnTo>
                    <a:pt x="2461289" y="183798"/>
                  </a:lnTo>
                  <a:lnTo>
                    <a:pt x="2464867" y="220089"/>
                  </a:lnTo>
                  <a:lnTo>
                    <a:pt x="2464867" y="1101617"/>
                  </a:lnTo>
                  <a:lnTo>
                    <a:pt x="2452345" y="1170688"/>
                  </a:lnTo>
                  <a:lnTo>
                    <a:pt x="2416571" y="1231564"/>
                  </a:lnTo>
                  <a:lnTo>
                    <a:pt x="2364698" y="1278391"/>
                  </a:lnTo>
                  <a:lnTo>
                    <a:pt x="2296726" y="1310000"/>
                  </a:lnTo>
                  <a:lnTo>
                    <a:pt x="2219811" y="1321707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C70A3B84-2651-8117-0E54-45AE1E751C1F}"/>
                </a:ext>
              </a:extLst>
            </p:cNvPr>
            <p:cNvSpPr/>
            <p:nvPr/>
          </p:nvSpPr>
          <p:spPr>
            <a:xfrm>
              <a:off x="4859141" y="2902176"/>
              <a:ext cx="2438400" cy="1328420"/>
            </a:xfrm>
            <a:custGeom>
              <a:avLst/>
              <a:gdLst/>
              <a:ahLst/>
              <a:cxnLst/>
              <a:rect l="l" t="t" r="r" b="b"/>
              <a:pathLst>
                <a:path w="2438400" h="1328420">
                  <a:moveTo>
                    <a:pt x="0" y="221138"/>
                  </a:moveTo>
                  <a:lnTo>
                    <a:pt x="12383" y="150562"/>
                  </a:lnTo>
                  <a:lnTo>
                    <a:pt x="45997" y="90572"/>
                  </a:lnTo>
                  <a:lnTo>
                    <a:pt x="97302" y="42345"/>
                  </a:lnTo>
                  <a:lnTo>
                    <a:pt x="130915" y="23525"/>
                  </a:lnTo>
                  <a:lnTo>
                    <a:pt x="201681" y="2352"/>
                  </a:lnTo>
                  <a:lnTo>
                    <a:pt x="240601" y="0"/>
                  </a:lnTo>
                  <a:lnTo>
                    <a:pt x="2195493" y="0"/>
                  </a:lnTo>
                  <a:lnTo>
                    <a:pt x="2236183" y="2352"/>
                  </a:lnTo>
                  <a:lnTo>
                    <a:pt x="2306948" y="23525"/>
                  </a:lnTo>
                  <a:lnTo>
                    <a:pt x="2367099" y="64694"/>
                  </a:lnTo>
                  <a:lnTo>
                    <a:pt x="2411327" y="118803"/>
                  </a:lnTo>
                  <a:lnTo>
                    <a:pt x="2434326" y="184674"/>
                  </a:lnTo>
                  <a:lnTo>
                    <a:pt x="2437864" y="221138"/>
                  </a:lnTo>
                  <a:lnTo>
                    <a:pt x="2437864" y="1106869"/>
                  </a:lnTo>
                  <a:lnTo>
                    <a:pt x="2425480" y="1176269"/>
                  </a:lnTo>
                  <a:lnTo>
                    <a:pt x="2390097" y="1237435"/>
                  </a:lnTo>
                  <a:lnTo>
                    <a:pt x="2338792" y="1284486"/>
                  </a:lnTo>
                  <a:lnTo>
                    <a:pt x="2271565" y="1316245"/>
                  </a:lnTo>
                  <a:lnTo>
                    <a:pt x="2195493" y="1328008"/>
                  </a:lnTo>
                  <a:lnTo>
                    <a:pt x="240601" y="1328008"/>
                  </a:lnTo>
                  <a:lnTo>
                    <a:pt x="201681" y="1324479"/>
                  </a:lnTo>
                  <a:lnTo>
                    <a:pt x="130915" y="1303306"/>
                  </a:lnTo>
                  <a:lnTo>
                    <a:pt x="97302" y="1284486"/>
                  </a:lnTo>
                  <a:lnTo>
                    <a:pt x="45997" y="1237435"/>
                  </a:lnTo>
                  <a:lnTo>
                    <a:pt x="12383" y="1176269"/>
                  </a:lnTo>
                  <a:lnTo>
                    <a:pt x="0" y="1106869"/>
                  </a:lnTo>
                  <a:lnTo>
                    <a:pt x="0" y="221138"/>
                  </a:lnTo>
                  <a:close/>
                </a:path>
              </a:pathLst>
            </a:custGeom>
            <a:ln w="787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폭발: 14pt 5">
            <a:extLst>
              <a:ext uri="{FF2B5EF4-FFF2-40B4-BE49-F238E27FC236}">
                <a16:creationId xmlns:a16="http://schemas.microsoft.com/office/drawing/2014/main" id="{4794D7BC-B5F3-FB2B-5B6E-272CA8558080}"/>
              </a:ext>
            </a:extLst>
          </p:cNvPr>
          <p:cNvSpPr/>
          <p:nvPr/>
        </p:nvSpPr>
        <p:spPr>
          <a:xfrm>
            <a:off x="-79044" y="4844868"/>
            <a:ext cx="7016088" cy="4235632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" altLang="ko-KR" dirty="0">
                <a:solidFill>
                  <a:srgbClr val="FFFF00"/>
                </a:solidFill>
              </a:rPr>
              <a:t>To </a:t>
            </a:r>
            <a:r>
              <a:rPr lang="ja" altLang="ko-KR" dirty="0" err="1">
                <a:solidFill>
                  <a:srgbClr val="FFFF00"/>
                </a:solidFill>
              </a:rPr>
              <a:t>DXCare</a:t>
            </a:r>
            <a:r>
              <a:rPr lang="ja" altLang="ko-KR" dirty="0">
                <a:solidFill>
                  <a:srgbClr val="FFFF00"/>
                </a:solidFill>
              </a:rPr>
              <a:t> </a:t>
            </a:r>
            <a:r>
              <a:rPr lang="ja" altLang="en-US" dirty="0">
                <a:solidFill>
                  <a:srgbClr val="FFFF00"/>
                </a:solidFill>
              </a:rPr>
              <a:t>そして関係者に</a:t>
            </a:r>
            <a:endParaRPr lang="en-US" altLang="ko-KR" dirty="0">
              <a:solidFill>
                <a:srgbClr val="FFFF00"/>
              </a:solidFill>
            </a:endParaRPr>
          </a:p>
          <a:p>
            <a:pPr algn="ctr"/>
            <a:endParaRPr lang="en-US" altLang="ko-KR" dirty="0">
              <a:solidFill>
                <a:srgbClr val="FFFF00"/>
              </a:solidFill>
            </a:endParaRPr>
          </a:p>
          <a:p>
            <a:pPr algn="ctr"/>
            <a:r>
              <a:rPr lang="ja" altLang="ko-KR" dirty="0">
                <a:solidFill>
                  <a:srgbClr val="FFFF00"/>
                </a:solidFill>
              </a:rPr>
              <a:t> 施設基準コードチェックの説明のため</a:t>
            </a:r>
            <a:r>
              <a:rPr lang="ja" altLang="en-US" dirty="0">
                <a:solidFill>
                  <a:srgbClr val="FFFF00"/>
                </a:solidFill>
              </a:rPr>
              <a:t>の別途資料や情報がある場合は、このスペースに追加記載して</a:t>
            </a:r>
            <a:r>
              <a:rPr lang="ja" altLang="en-US" dirty="0" err="1">
                <a:solidFill>
                  <a:srgbClr val="FFFF00"/>
                </a:solidFill>
              </a:rPr>
              <a:t>ください</a:t>
            </a:r>
            <a:r>
              <a:rPr lang="ja" altLang="ko-KR" dirty="0"/>
              <a:t>。</a:t>
            </a:r>
            <a:endParaRPr lang="ko-KR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B5DA131-E53F-3335-D621-4028E2759A1A}"/>
              </a:ext>
            </a:extLst>
          </p:cNvPr>
          <p:cNvSpPr txBox="1"/>
          <p:nvPr/>
        </p:nvSpPr>
        <p:spPr>
          <a:xfrm>
            <a:off x="889770" y="3030851"/>
            <a:ext cx="50784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+mn-ea"/>
              </a:rPr>
              <a:t>別に厚生労働省が規定した「施設基準」に適したものとして、「地方厚生局長」などに申告した「保険医療機関」でのみ算定できる医療行為があります。</a:t>
            </a:r>
          </a:p>
          <a:p>
            <a:r>
              <a:rPr kumimoji="1" lang="ja-JP" altLang="en-US" sz="1100" dirty="0">
                <a:latin typeface="+mn-ea"/>
              </a:rPr>
              <a:t>まれに報告されずに算定して査定される場合があります。</a:t>
            </a:r>
          </a:p>
          <a:p>
            <a:r>
              <a:rPr kumimoji="1" lang="ja-JP" altLang="en-US" sz="1100" dirty="0">
                <a:latin typeface="+mn-ea"/>
              </a:rPr>
              <a:t>クリニックではあまり必要ではないかもしれませんが、病院では算定する点数も高く、大きな損失につながる可能性があります。</a:t>
            </a:r>
          </a:p>
          <a:p>
            <a:endParaRPr kumimoji="1" lang="ja-JP" altLang="en-US" sz="1100" dirty="0">
              <a:latin typeface="+mn-ea"/>
            </a:endParaRPr>
          </a:p>
          <a:p>
            <a:r>
              <a:rPr kumimoji="1" lang="ja-JP" altLang="en-US" sz="1100" dirty="0">
                <a:latin typeface="+mn-ea"/>
              </a:rPr>
              <a:t>算定する際には、自院の施設基準の申告内容を確認してください。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069259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149EB-5C76-F54C-809F-DCC9CAFAC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F1872B4-A16C-BE70-74EE-9BC0391563EC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2D0C9C1C-447B-7588-E745-99AF2470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10</a:t>
            </a:fld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05F20245-DC8F-1423-283F-D0C03E597A78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21" name="図 20" descr="図形&#10;&#10;低い精度で自動的に生成された説明">
              <a:extLst>
                <a:ext uri="{FF2B5EF4-FFF2-40B4-BE49-F238E27FC236}">
                  <a16:creationId xmlns:a16="http://schemas.microsoft.com/office/drawing/2014/main" id="{C7E6807A-97AE-BEB9-3AF9-97AE62FBD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F8C0B86A-C63E-E386-6D5C-2D472983AB9C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sp>
        <p:nvSpPr>
          <p:cNvPr id="55" name="object 3">
            <a:extLst>
              <a:ext uri="{FF2B5EF4-FFF2-40B4-BE49-F238E27FC236}">
                <a16:creationId xmlns:a16="http://schemas.microsoft.com/office/drawing/2014/main" id="{86711D11-A531-CBD9-5B7E-4014E0B7A8C9}"/>
              </a:ext>
            </a:extLst>
          </p:cNvPr>
          <p:cNvSpPr txBox="1"/>
          <p:nvPr/>
        </p:nvSpPr>
        <p:spPr>
          <a:xfrm>
            <a:off x="719128" y="643923"/>
            <a:ext cx="5400040" cy="4456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施設基準コード</a:t>
            </a:r>
            <a:r>
              <a:rPr lang="ja-JP" altLang="en-US" sz="1100" spc="-5" dirty="0">
                <a:latin typeface="游ゴシック"/>
                <a:cs typeface="游ゴシック"/>
              </a:rPr>
              <a:t>」</a:t>
            </a:r>
            <a:r>
              <a:rPr lang="ja" altLang="ko-KR" sz="1100" spc="-5" dirty="0">
                <a:latin typeface="游ゴシック"/>
                <a:cs typeface="游ゴシック"/>
              </a:rPr>
              <a:t>チェック設定</a:t>
            </a:r>
            <a:r>
              <a:rPr lang="ja" altLang="en-US" sz="1100" spc="-5" dirty="0">
                <a:latin typeface="游ゴシック"/>
                <a:cs typeface="游ゴシック"/>
              </a:rPr>
              <a:t>画面が表示されます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dirty="0"/>
              <a:t>療養病棟</a:t>
            </a:r>
            <a:r>
              <a:rPr lang="ja" altLang="ja-JP" sz="1100" dirty="0"/>
              <a:t>」</a:t>
            </a:r>
            <a:r>
              <a:rPr lang="ja" altLang="en-US" sz="1100" dirty="0"/>
              <a:t>の施設基準コード情報を検索します</a:t>
            </a:r>
            <a:r>
              <a:rPr lang="ja" altLang="ko-KR" sz="1100" dirty="0"/>
              <a:t>。</a:t>
            </a:r>
          </a:p>
        </p:txBody>
      </p:sp>
      <p:sp>
        <p:nvSpPr>
          <p:cNvPr id="63" name="object 3">
            <a:extLst>
              <a:ext uri="{FF2B5EF4-FFF2-40B4-BE49-F238E27FC236}">
                <a16:creationId xmlns:a16="http://schemas.microsoft.com/office/drawing/2014/main" id="{7FBE0F6F-31F7-19BE-581B-71B560D6322A}"/>
              </a:ext>
            </a:extLst>
          </p:cNvPr>
          <p:cNvSpPr txBox="1"/>
          <p:nvPr/>
        </p:nvSpPr>
        <p:spPr>
          <a:xfrm>
            <a:off x="694949" y="4127254"/>
            <a:ext cx="5696265" cy="66620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zh-TW" sz="1100" spc="-5" dirty="0">
                <a:latin typeface="游ゴシック"/>
                <a:cs typeface="游ゴシック"/>
              </a:rPr>
              <a:t>「0090」</a:t>
            </a:r>
            <a:r>
              <a:rPr lang="ja" altLang="en-US" sz="1100" spc="-5" dirty="0">
                <a:latin typeface="游ゴシック"/>
                <a:cs typeface="游ゴシック"/>
              </a:rPr>
              <a:t>療養病棟療養環境加算１をクリックします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(1)</a:t>
            </a:r>
            <a:r>
              <a:rPr lang="ja" altLang="en-US" sz="1100" spc="-5" dirty="0">
                <a:latin typeface="游ゴシック"/>
                <a:cs typeface="游ゴシック"/>
              </a:rPr>
              <a:t>基本的な施設基準コード</a:t>
            </a:r>
            <a:r>
              <a:rPr lang="ja" altLang="ko-KR" sz="1100" spc="-5" dirty="0">
                <a:latin typeface="游ゴシック"/>
                <a:cs typeface="游ゴシック"/>
              </a:rPr>
              <a:t>、</a:t>
            </a:r>
            <a:r>
              <a:rPr lang="ja" altLang="en-US" sz="1100" spc="-5" dirty="0">
                <a:latin typeface="游ゴシック"/>
                <a:cs typeface="游ゴシック"/>
              </a:rPr>
              <a:t>名称が表示されます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(2)</a:t>
            </a:r>
            <a:r>
              <a:rPr lang="ja" altLang="en-US" sz="1100" spc="-5" dirty="0">
                <a:latin typeface="游ゴシック"/>
                <a:cs typeface="游ゴシック"/>
              </a:rPr>
              <a:t>算定チェックに適用される基本マスター情報と</a:t>
            </a:r>
            <a:r>
              <a:rPr lang="ja-JP" altLang="en-US" sz="1100" spc="-5" dirty="0">
                <a:latin typeface="游ゴシック"/>
                <a:cs typeface="游ゴシック"/>
              </a:rPr>
              <a:t>直近</a:t>
            </a:r>
            <a:r>
              <a:rPr lang="ja" altLang="en-US" sz="1100" spc="-5" dirty="0">
                <a:latin typeface="游ゴシック"/>
                <a:cs typeface="游ゴシック"/>
              </a:rPr>
              <a:t>のマスターを表示します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</p:txBody>
      </p:sp>
      <p:sp>
        <p:nvSpPr>
          <p:cNvPr id="70" name="object 3">
            <a:extLst>
              <a:ext uri="{FF2B5EF4-FFF2-40B4-BE49-F238E27FC236}">
                <a16:creationId xmlns:a16="http://schemas.microsoft.com/office/drawing/2014/main" id="{6F181739-2C4F-EDBB-1B50-BDAEE7E8A58D}"/>
              </a:ext>
            </a:extLst>
          </p:cNvPr>
          <p:cNvSpPr txBox="1"/>
          <p:nvPr/>
        </p:nvSpPr>
        <p:spPr>
          <a:xfrm>
            <a:off x="520586" y="8017618"/>
            <a:ext cx="5851629" cy="8867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(3)</a:t>
            </a:r>
            <a:r>
              <a:rPr lang="ja" altLang="en-US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 </a:t>
            </a:r>
            <a:r>
              <a:rPr lang="ja" altLang="en-US" sz="1100" spc="-5" dirty="0">
                <a:latin typeface="游ゴシック"/>
                <a:cs typeface="游ゴシック"/>
              </a:rPr>
              <a:t>施設評価チェックに適用される適用期間を登録します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spcBef>
                <a:spcPts val="434"/>
              </a:spcBef>
            </a:pPr>
            <a:r>
              <a:rPr lang="ja-JP" altLang="en-US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　  </a:t>
            </a: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※</a:t>
            </a:r>
            <a:r>
              <a:rPr lang="ja" altLang="ko-KR" sz="1100" spc="-5" dirty="0">
                <a:latin typeface="游ゴシック"/>
                <a:cs typeface="游ゴシック"/>
              </a:rPr>
              <a:t>登録</a:t>
            </a:r>
            <a:r>
              <a:rPr lang="ja" altLang="en-US" sz="1100" spc="-5" dirty="0">
                <a:latin typeface="游ゴシック"/>
                <a:cs typeface="游ゴシック"/>
              </a:rPr>
              <a:t>された項目は適用：「</a:t>
            </a:r>
            <a:r>
              <a:rPr lang="ja" altLang="ko-KR" sz="1100" spc="-5" dirty="0">
                <a:latin typeface="游ゴシック"/>
                <a:cs typeface="游ゴシック"/>
              </a:rPr>
              <a:t>有」</a:t>
            </a:r>
            <a:r>
              <a:rPr lang="ja" altLang="en-US" sz="1100" spc="-5" dirty="0">
                <a:latin typeface="游ゴシック"/>
                <a:cs typeface="游ゴシック"/>
              </a:rPr>
              <a:t>と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緑</a:t>
            </a:r>
            <a:r>
              <a:rPr lang="ja-JP" altLang="en-US" sz="1100" spc="-5" dirty="0">
                <a:latin typeface="游ゴシック"/>
                <a:cs typeface="游ゴシック"/>
              </a:rPr>
              <a:t>色</a:t>
            </a:r>
            <a:r>
              <a:rPr lang="ja" altLang="en-US" sz="1100" spc="-5" dirty="0">
                <a:latin typeface="游ゴシック"/>
                <a:cs typeface="游ゴシック"/>
              </a:rPr>
              <a:t>」</a:t>
            </a:r>
            <a:r>
              <a:rPr lang="ja" altLang="ko-KR" sz="1100" spc="-5" dirty="0">
                <a:latin typeface="游ゴシック"/>
                <a:cs typeface="游ゴシック"/>
              </a:rPr>
              <a:t>に</a:t>
            </a:r>
            <a:r>
              <a:rPr lang="ja" altLang="en-US" sz="1100" spc="-5" dirty="0">
                <a:latin typeface="游ゴシック"/>
                <a:cs typeface="游ゴシック"/>
              </a:rPr>
              <a:t>変更されます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(4）</a:t>
            </a:r>
            <a:r>
              <a:rPr lang="ja" altLang="ko-KR" sz="1100" spc="-5" dirty="0">
                <a:latin typeface="游ゴシック"/>
                <a:cs typeface="游ゴシック"/>
              </a:rPr>
              <a:t>「適用」登録完了</a:t>
            </a:r>
            <a:r>
              <a:rPr lang="ja" altLang="en-US" sz="1100" spc="-5" dirty="0">
                <a:latin typeface="游ゴシック"/>
                <a:cs typeface="游ゴシック"/>
              </a:rPr>
              <a:t>後は、「適用開始年月」</a:t>
            </a:r>
            <a:r>
              <a:rPr lang="ja" altLang="ko-KR" sz="1100" spc="-5" dirty="0">
                <a:latin typeface="游ゴシック"/>
                <a:cs typeface="游ゴシック"/>
              </a:rPr>
              <a:t>別に</a:t>
            </a:r>
            <a:r>
              <a:rPr lang="ja" altLang="en-US" sz="1100" spc="-5" dirty="0">
                <a:latin typeface="游ゴシック"/>
                <a:cs typeface="游ゴシック"/>
              </a:rPr>
              <a:t>管理（削除</a:t>
            </a:r>
            <a:r>
              <a:rPr lang="ja" altLang="ko-KR" sz="1100" spc="-5" dirty="0">
                <a:latin typeface="游ゴシック"/>
                <a:cs typeface="游ゴシック"/>
              </a:rPr>
              <a:t>）</a:t>
            </a:r>
            <a:r>
              <a:rPr lang="ja" altLang="en-US" sz="1100" spc="-5" dirty="0">
                <a:latin typeface="游ゴシック"/>
                <a:cs typeface="游ゴシック"/>
              </a:rPr>
              <a:t>する</a:t>
            </a:r>
            <a:r>
              <a:rPr lang="ja" altLang="ko-KR" sz="1100" spc="-5" dirty="0">
                <a:latin typeface="游ゴシック"/>
                <a:cs typeface="游ゴシック"/>
              </a:rPr>
              <a:t>ことができ</a:t>
            </a:r>
            <a:r>
              <a:rPr lang="ja" altLang="en-US" sz="1100" spc="-5" dirty="0">
                <a:latin typeface="游ゴシック"/>
                <a:cs typeface="游ゴシック"/>
              </a:rPr>
              <a:t>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r>
              <a:rPr lang="ja" altLang="en-US" sz="1100" spc="-5" dirty="0">
                <a:latin typeface="游ゴシック"/>
                <a:cs typeface="游ゴシック"/>
              </a:rPr>
              <a:t> </a:t>
            </a:r>
            <a:r>
              <a:rPr lang="ja" altLang="ko-KR" sz="1100" spc="-5" dirty="0">
                <a:latin typeface="游ゴシック"/>
                <a:cs typeface="游ゴシック"/>
              </a:rPr>
              <a:t> </a:t>
            </a:r>
          </a:p>
          <a:p>
            <a:pPr marL="12700">
              <a:spcBef>
                <a:spcPts val="434"/>
              </a:spcBef>
            </a:pPr>
            <a:r>
              <a:rPr lang="ja" altLang="ko-KR" sz="1100" spc="-5" dirty="0">
                <a:latin typeface="游ゴシック"/>
                <a:cs typeface="游ゴシック"/>
              </a:rPr>
              <a:t>     </a:t>
            </a: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※ 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 err="1">
                <a:latin typeface="游ゴシック"/>
                <a:cs typeface="游ゴシック"/>
              </a:rPr>
              <a:t>適用外</a:t>
            </a:r>
            <a:r>
              <a:rPr lang="ja" altLang="ko-KR" sz="1100" spc="-5" dirty="0">
                <a:latin typeface="游ゴシック"/>
                <a:cs typeface="游ゴシック"/>
              </a:rPr>
              <a:t>（</a:t>
            </a:r>
            <a:r>
              <a:rPr lang="ja" altLang="en-US" sz="1100" spc="-5" dirty="0">
                <a:latin typeface="游ゴシック"/>
                <a:cs typeface="游ゴシック"/>
              </a:rPr>
              <a:t>削除</a:t>
            </a:r>
            <a:r>
              <a:rPr lang="ja" altLang="ko-KR" sz="1100" spc="-5" dirty="0">
                <a:latin typeface="游ゴシック"/>
                <a:cs typeface="游ゴシック"/>
              </a:rPr>
              <a:t>）」</a:t>
            </a:r>
            <a:r>
              <a:rPr lang="ja" altLang="en-US" sz="1100" spc="-5" dirty="0">
                <a:latin typeface="游ゴシック"/>
                <a:cs typeface="游ゴシック"/>
              </a:rPr>
              <a:t>ボタンが表示され</a:t>
            </a:r>
            <a:r>
              <a:rPr lang="ja" altLang="ko-KR" sz="1100" spc="-5" dirty="0">
                <a:latin typeface="游ゴシック"/>
                <a:cs typeface="游ゴシック"/>
              </a:rPr>
              <a:t>、</a:t>
            </a:r>
            <a:r>
              <a:rPr lang="ja" altLang="en-US" sz="1100" spc="-5" dirty="0">
                <a:latin typeface="游ゴシック"/>
                <a:cs typeface="游ゴシック"/>
              </a:rPr>
              <a:t>ボタンクリックで該当適用期間を削除します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r>
              <a:rPr lang="ja" altLang="en-US" sz="1100" spc="-5" dirty="0">
                <a:latin typeface="游ゴシック"/>
                <a:cs typeface="游ゴシック"/>
              </a:rPr>
              <a:t> </a:t>
            </a:r>
            <a:r>
              <a:rPr lang="ja" altLang="ko-KR" sz="1100" spc="-5" dirty="0">
                <a:latin typeface="游ゴシック"/>
                <a:cs typeface="游ゴシック"/>
              </a:rPr>
              <a:t> </a:t>
            </a:r>
            <a:r>
              <a:rPr lang="ja" altLang="en-US" sz="1100" spc="-5" dirty="0">
                <a:latin typeface="游ゴシック"/>
                <a:cs typeface="游ゴシック"/>
              </a:rPr>
              <a:t> </a:t>
            </a:r>
            <a:endParaRPr lang="en-US" altLang="ko-KR" sz="1100" spc="-5" dirty="0">
              <a:latin typeface="游ゴシック"/>
              <a:cs typeface="游ゴシック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B5A8C6A-A1DC-6F6E-F190-6DDB1A74CC32}"/>
              </a:ext>
            </a:extLst>
          </p:cNvPr>
          <p:cNvGrpSpPr/>
          <p:nvPr/>
        </p:nvGrpSpPr>
        <p:grpSpPr>
          <a:xfrm>
            <a:off x="987129" y="5577513"/>
            <a:ext cx="5028197" cy="2302630"/>
            <a:chOff x="1015997" y="5682564"/>
            <a:chExt cx="5028197" cy="2302630"/>
          </a:xfrm>
        </p:grpSpPr>
        <p:pic>
          <p:nvPicPr>
            <p:cNvPr id="53" name="그림 24">
              <a:extLst>
                <a:ext uri="{FF2B5EF4-FFF2-40B4-BE49-F238E27FC236}">
                  <a16:creationId xmlns:a16="http://schemas.microsoft.com/office/drawing/2014/main" id="{1D8589A5-2B90-04F6-7C04-3D0A61961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5997" y="5682564"/>
              <a:ext cx="4823797" cy="2302630"/>
            </a:xfrm>
            <a:prstGeom prst="rect">
              <a:avLst/>
            </a:prstGeom>
          </p:spPr>
        </p:pic>
        <p:sp>
          <p:nvSpPr>
            <p:cNvPr id="66" name="Google Shape;139;p4">
              <a:extLst>
                <a:ext uri="{FF2B5EF4-FFF2-40B4-BE49-F238E27FC236}">
                  <a16:creationId xmlns:a16="http://schemas.microsoft.com/office/drawing/2014/main" id="{B4CDCD36-75E0-0136-5683-8827AAC4C893}"/>
                </a:ext>
              </a:extLst>
            </p:cNvPr>
            <p:cNvSpPr txBox="1"/>
            <p:nvPr/>
          </p:nvSpPr>
          <p:spPr>
            <a:xfrm>
              <a:off x="4715492" y="7035463"/>
              <a:ext cx="518583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600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Century"/>
                </a:rPr>
                <a:t>(3)</a:t>
              </a:r>
              <a:endParaRPr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7" name="Google Shape;139;p4">
              <a:extLst>
                <a:ext uri="{FF2B5EF4-FFF2-40B4-BE49-F238E27FC236}">
                  <a16:creationId xmlns:a16="http://schemas.microsoft.com/office/drawing/2014/main" id="{08ECE919-803D-FF39-A92C-37CA53EB242E}"/>
                </a:ext>
              </a:extLst>
            </p:cNvPr>
            <p:cNvSpPr txBox="1"/>
            <p:nvPr/>
          </p:nvSpPr>
          <p:spPr>
            <a:xfrm>
              <a:off x="5525611" y="7646680"/>
              <a:ext cx="518583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600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Century"/>
                </a:rPr>
                <a:t>(4)</a:t>
              </a:r>
              <a:endParaRPr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8" name="Google Shape;143;p4">
              <a:extLst>
                <a:ext uri="{FF2B5EF4-FFF2-40B4-BE49-F238E27FC236}">
                  <a16:creationId xmlns:a16="http://schemas.microsoft.com/office/drawing/2014/main" id="{F1C8119E-0359-1D96-08BC-10854BA927D9}"/>
                </a:ext>
              </a:extLst>
            </p:cNvPr>
            <p:cNvSpPr/>
            <p:nvPr/>
          </p:nvSpPr>
          <p:spPr>
            <a:xfrm>
              <a:off x="3933517" y="7480309"/>
              <a:ext cx="1994317" cy="449105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ys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69" name="Google Shape;143;p4">
              <a:extLst>
                <a:ext uri="{FF2B5EF4-FFF2-40B4-BE49-F238E27FC236}">
                  <a16:creationId xmlns:a16="http://schemas.microsoft.com/office/drawing/2014/main" id="{9D234C94-4AB4-C5B7-2E91-3B9B722508AA}"/>
                </a:ext>
              </a:extLst>
            </p:cNvPr>
            <p:cNvSpPr/>
            <p:nvPr/>
          </p:nvSpPr>
          <p:spPr>
            <a:xfrm>
              <a:off x="3933517" y="6807127"/>
              <a:ext cx="1994317" cy="505208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ys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71" name="Google Shape;143;p4">
              <a:extLst>
                <a:ext uri="{FF2B5EF4-FFF2-40B4-BE49-F238E27FC236}">
                  <a16:creationId xmlns:a16="http://schemas.microsoft.com/office/drawing/2014/main" id="{80BF6C94-0D17-8E1B-0EDD-DEE2A01C4A7E}"/>
                </a:ext>
              </a:extLst>
            </p:cNvPr>
            <p:cNvSpPr/>
            <p:nvPr/>
          </p:nvSpPr>
          <p:spPr>
            <a:xfrm>
              <a:off x="1015997" y="5913454"/>
              <a:ext cx="2613997" cy="182761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ys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</p:grpSp>
      <p:sp>
        <p:nvSpPr>
          <p:cNvPr id="72" name="TextBox 29">
            <a:extLst>
              <a:ext uri="{FF2B5EF4-FFF2-40B4-BE49-F238E27FC236}">
                <a16:creationId xmlns:a16="http://schemas.microsoft.com/office/drawing/2014/main" id="{4FCA27EC-5895-04D9-549C-6A0FDCBA4CDE}"/>
              </a:ext>
            </a:extLst>
          </p:cNvPr>
          <p:cNvSpPr txBox="1"/>
          <p:nvPr/>
        </p:nvSpPr>
        <p:spPr>
          <a:xfrm>
            <a:off x="652696" y="5733247"/>
            <a:ext cx="668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" altLang="ko-KR" sz="1800" spc="-5" dirty="0">
                <a:solidFill>
                  <a:srgbClr val="FF0000"/>
                </a:solidFill>
                <a:latin typeface="游ゴシック"/>
                <a:cs typeface="游ゴシック"/>
              </a:rPr>
              <a:t>※</a:t>
            </a:r>
            <a:endParaRPr lang="ko-KR" altLang="en-US" dirty="0"/>
          </a:p>
        </p:txBody>
      </p:sp>
      <p:sp>
        <p:nvSpPr>
          <p:cNvPr id="73" name="TextBox 30">
            <a:extLst>
              <a:ext uri="{FF2B5EF4-FFF2-40B4-BE49-F238E27FC236}">
                <a16:creationId xmlns:a16="http://schemas.microsoft.com/office/drawing/2014/main" id="{60B16FF6-105D-06E4-9B69-DF309B9E0604}"/>
              </a:ext>
            </a:extLst>
          </p:cNvPr>
          <p:cNvSpPr txBox="1"/>
          <p:nvPr/>
        </p:nvSpPr>
        <p:spPr>
          <a:xfrm>
            <a:off x="5839794" y="6763275"/>
            <a:ext cx="668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" altLang="ko-KR" sz="1800" spc="-5" dirty="0">
                <a:solidFill>
                  <a:srgbClr val="FF0000"/>
                </a:solidFill>
                <a:latin typeface="游ゴシック"/>
                <a:cs typeface="游ゴシック"/>
              </a:rPr>
              <a:t>※</a:t>
            </a:r>
            <a:endParaRPr lang="ko-KR" altLang="en-US" dirty="0"/>
          </a:p>
        </p:txBody>
      </p:sp>
      <p:sp>
        <p:nvSpPr>
          <p:cNvPr id="74" name="Google Shape;148;p4">
            <a:extLst>
              <a:ext uri="{FF2B5EF4-FFF2-40B4-BE49-F238E27FC236}">
                <a16:creationId xmlns:a16="http://schemas.microsoft.com/office/drawing/2014/main" id="{8570E9AE-7168-8A10-BF58-E65631BB2383}"/>
              </a:ext>
            </a:extLst>
          </p:cNvPr>
          <p:cNvSpPr txBox="1"/>
          <p:nvPr/>
        </p:nvSpPr>
        <p:spPr>
          <a:xfrm>
            <a:off x="663199" y="5057020"/>
            <a:ext cx="5400040" cy="34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altLang="ja-JP" sz="13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1 </a:t>
            </a:r>
            <a:r>
              <a:rPr lang="ja" sz="13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．</a:t>
            </a:r>
            <a:r>
              <a:rPr lang="ja" altLang="en-US" sz="13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チェック可能に適用期間登録</a:t>
            </a:r>
            <a:endParaRPr sz="1300" b="1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BCE81F6-1E3E-69DA-919A-496BC9F5666D}"/>
              </a:ext>
            </a:extLst>
          </p:cNvPr>
          <p:cNvGrpSpPr/>
          <p:nvPr/>
        </p:nvGrpSpPr>
        <p:grpSpPr>
          <a:xfrm>
            <a:off x="1415878" y="1225398"/>
            <a:ext cx="4109733" cy="2601611"/>
            <a:chOff x="1500232" y="1912238"/>
            <a:chExt cx="4109733" cy="2601611"/>
          </a:xfrm>
        </p:grpSpPr>
        <p:grpSp>
          <p:nvGrpSpPr>
            <p:cNvPr id="57" name="그룹 9">
              <a:extLst>
                <a:ext uri="{FF2B5EF4-FFF2-40B4-BE49-F238E27FC236}">
                  <a16:creationId xmlns:a16="http://schemas.microsoft.com/office/drawing/2014/main" id="{F786FA7A-B729-210A-1090-562F1FBE72AB}"/>
                </a:ext>
              </a:extLst>
            </p:cNvPr>
            <p:cNvGrpSpPr/>
            <p:nvPr/>
          </p:nvGrpSpPr>
          <p:grpSpPr>
            <a:xfrm>
              <a:off x="1500232" y="1912238"/>
              <a:ext cx="3969556" cy="2601611"/>
              <a:chOff x="1059793" y="1993900"/>
              <a:chExt cx="5386726" cy="3530412"/>
            </a:xfrm>
          </p:grpSpPr>
          <p:pic>
            <p:nvPicPr>
              <p:cNvPr id="58" name="그림 6">
                <a:extLst>
                  <a:ext uri="{FF2B5EF4-FFF2-40B4-BE49-F238E27FC236}">
                    <a16:creationId xmlns:a16="http://schemas.microsoft.com/office/drawing/2014/main" id="{28187A9C-8F10-0BDB-2F0C-618566A90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9793" y="1993900"/>
                <a:ext cx="5386726" cy="35304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59" name="Google Shape;130;p3">
                <a:extLst>
                  <a:ext uri="{FF2B5EF4-FFF2-40B4-BE49-F238E27FC236}">
                    <a16:creationId xmlns:a16="http://schemas.microsoft.com/office/drawing/2014/main" id="{0BAE538D-F178-6042-2C28-F17C659B6A1A}"/>
                  </a:ext>
                </a:extLst>
              </p:cNvPr>
              <p:cNvSpPr/>
              <p:nvPr/>
            </p:nvSpPr>
            <p:spPr>
              <a:xfrm>
                <a:off x="1263650" y="2019301"/>
                <a:ext cx="1295400" cy="2286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"/>
                  <a:ea typeface="Century"/>
                  <a:cs typeface="Century"/>
                  <a:sym typeface="Century"/>
                </a:endParaRPr>
              </a:p>
            </p:txBody>
          </p:sp>
          <p:sp>
            <p:nvSpPr>
              <p:cNvPr id="60" name="Google Shape;130;p3">
                <a:extLst>
                  <a:ext uri="{FF2B5EF4-FFF2-40B4-BE49-F238E27FC236}">
                    <a16:creationId xmlns:a16="http://schemas.microsoft.com/office/drawing/2014/main" id="{5458D602-821A-D897-583C-9CA1FC53F9FE}"/>
                  </a:ext>
                </a:extLst>
              </p:cNvPr>
              <p:cNvSpPr/>
              <p:nvPr/>
            </p:nvSpPr>
            <p:spPr>
              <a:xfrm>
                <a:off x="2101850" y="2442170"/>
                <a:ext cx="1676400" cy="2286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rgbClr val="FF0000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"/>
                  <a:ea typeface="Century"/>
                  <a:cs typeface="Century"/>
                  <a:sym typeface="Century"/>
                </a:endParaRPr>
              </a:p>
            </p:txBody>
          </p:sp>
        </p:grpSp>
        <p:sp>
          <p:nvSpPr>
            <p:cNvPr id="61" name="Google Shape;143;p4">
              <a:extLst>
                <a:ext uri="{FF2B5EF4-FFF2-40B4-BE49-F238E27FC236}">
                  <a16:creationId xmlns:a16="http://schemas.microsoft.com/office/drawing/2014/main" id="{FEC17F29-2A09-D027-FC96-9DF0E7FC590F}"/>
                </a:ext>
              </a:extLst>
            </p:cNvPr>
            <p:cNvSpPr/>
            <p:nvPr/>
          </p:nvSpPr>
          <p:spPr>
            <a:xfrm>
              <a:off x="3821240" y="2488547"/>
              <a:ext cx="1579750" cy="2899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ys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62" name="Google Shape;143;p4">
              <a:extLst>
                <a:ext uri="{FF2B5EF4-FFF2-40B4-BE49-F238E27FC236}">
                  <a16:creationId xmlns:a16="http://schemas.microsoft.com/office/drawing/2014/main" id="{A1FFC183-6362-815D-8F83-177BEBD9CB3D}"/>
                </a:ext>
              </a:extLst>
            </p:cNvPr>
            <p:cNvSpPr/>
            <p:nvPr/>
          </p:nvSpPr>
          <p:spPr>
            <a:xfrm>
              <a:off x="3821239" y="2832255"/>
              <a:ext cx="1579750" cy="454305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ys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64" name="Google Shape;139;p4">
              <a:extLst>
                <a:ext uri="{FF2B5EF4-FFF2-40B4-BE49-F238E27FC236}">
                  <a16:creationId xmlns:a16="http://schemas.microsoft.com/office/drawing/2014/main" id="{56B6139D-7870-EFB8-2BB9-22AC44C7E838}"/>
                </a:ext>
              </a:extLst>
            </p:cNvPr>
            <p:cNvSpPr txBox="1"/>
            <p:nvPr/>
          </p:nvSpPr>
          <p:spPr>
            <a:xfrm>
              <a:off x="4974784" y="2482952"/>
              <a:ext cx="53226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600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Century"/>
                </a:rPr>
                <a:t>(1)</a:t>
              </a:r>
              <a:endParaRPr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5" name="Google Shape;139;p4">
              <a:extLst>
                <a:ext uri="{FF2B5EF4-FFF2-40B4-BE49-F238E27FC236}">
                  <a16:creationId xmlns:a16="http://schemas.microsoft.com/office/drawing/2014/main" id="{22770ED7-382D-B55F-FF94-88080B9718FB}"/>
                </a:ext>
              </a:extLst>
            </p:cNvPr>
            <p:cNvSpPr txBox="1"/>
            <p:nvPr/>
          </p:nvSpPr>
          <p:spPr>
            <a:xfrm>
              <a:off x="5008290" y="2894108"/>
              <a:ext cx="60167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600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Century"/>
                </a:rPr>
                <a:t>(2)</a:t>
              </a:r>
              <a:endParaRPr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75" name="図 2">
              <a:extLst>
                <a:ext uri="{FF2B5EF4-FFF2-40B4-BE49-F238E27FC236}">
                  <a16:creationId xmlns:a16="http://schemas.microsoft.com/office/drawing/2014/main" id="{D95399CF-12FC-2AB4-D910-51D7D3540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3592726" y="2593144"/>
              <a:ext cx="161297" cy="221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9271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8390E-13DA-557D-B616-9955CFD64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EFE4E52-95E3-9003-E407-F0C5C40E5F7C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11D91CB3-5D30-51E5-3C64-3BDE443C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11</a:t>
            </a:fld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A161D2BA-12FA-51BC-253B-E1B2E3A216B0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21" name="図 20" descr="図形&#10;&#10;低い精度で自動的に生成された説明">
              <a:extLst>
                <a:ext uri="{FF2B5EF4-FFF2-40B4-BE49-F238E27FC236}">
                  <a16:creationId xmlns:a16="http://schemas.microsoft.com/office/drawing/2014/main" id="{12708D6C-6EAB-58FA-9854-61D908923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36827033-205A-42CC-E179-BEEE5B991E55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sp>
        <p:nvSpPr>
          <p:cNvPr id="6" name="object 3">
            <a:extLst>
              <a:ext uri="{FF2B5EF4-FFF2-40B4-BE49-F238E27FC236}">
                <a16:creationId xmlns:a16="http://schemas.microsoft.com/office/drawing/2014/main" id="{AC749B38-514C-7432-0C46-DB09BA49CD1A}"/>
              </a:ext>
            </a:extLst>
          </p:cNvPr>
          <p:cNvSpPr txBox="1"/>
          <p:nvPr/>
        </p:nvSpPr>
        <p:spPr>
          <a:xfrm>
            <a:off x="783833" y="4377516"/>
            <a:ext cx="5682282" cy="2430793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※ </a:t>
            </a:r>
            <a:r>
              <a:rPr lang="en-US" altLang="ja-JP" sz="1100" spc="-5" dirty="0">
                <a:latin typeface="游ゴシック"/>
                <a:cs typeface="游ゴシック"/>
              </a:rPr>
              <a:t>【</a:t>
            </a:r>
            <a:r>
              <a:rPr lang="ja" altLang="ko-KR" sz="1100" spc="-5" dirty="0">
                <a:latin typeface="游ゴシック"/>
                <a:cs typeface="游ゴシック"/>
              </a:rPr>
              <a:t>[</a:t>
            </a:r>
            <a:r>
              <a:rPr lang="ja" altLang="en-US" sz="1100" spc="-5" dirty="0">
                <a:latin typeface="游ゴシック"/>
                <a:cs typeface="游ゴシック"/>
              </a:rPr>
              <a:t>診療行為別施設基準コード</a:t>
            </a:r>
            <a:r>
              <a:rPr lang="ja" altLang="ko-KR" sz="1100" spc="-5" dirty="0">
                <a:latin typeface="游ゴシック"/>
                <a:cs typeface="游ゴシック"/>
              </a:rPr>
              <a:t>]</a:t>
            </a:r>
            <a:r>
              <a:rPr lang="ja" altLang="en-US" sz="1100" spc="-5" dirty="0">
                <a:latin typeface="游ゴシック"/>
                <a:cs typeface="游ゴシック"/>
              </a:rPr>
              <a:t>確認</a:t>
            </a:r>
            <a:r>
              <a:rPr lang="en-US" altLang="ja-JP" sz="1100" spc="-5" dirty="0">
                <a:latin typeface="游ゴシック"/>
                <a:cs typeface="游ゴシック"/>
              </a:rPr>
              <a:t>】</a:t>
            </a:r>
            <a:r>
              <a:rPr lang="ja" altLang="en-US" sz="1100" spc="-5" dirty="0">
                <a:latin typeface="游ゴシック"/>
                <a:cs typeface="游ゴシック"/>
              </a:rPr>
              <a:t>では閲覧のみ可能です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游ゴシック"/>
                <a:cs typeface="游ゴシック"/>
              </a:rPr>
              <a:t>     </a:t>
            </a:r>
            <a:r>
              <a:rPr lang="ja" altLang="en-US" sz="1100" spc="-5" dirty="0">
                <a:latin typeface="游ゴシック"/>
                <a:cs typeface="游ゴシック"/>
              </a:rPr>
              <a:t>登録</a:t>
            </a:r>
            <a:r>
              <a:rPr lang="ja" altLang="ko-KR" sz="1100" spc="-5" dirty="0">
                <a:latin typeface="游ゴシック"/>
                <a:cs typeface="游ゴシック"/>
              </a:rPr>
              <a:t> </a:t>
            </a:r>
            <a:r>
              <a:rPr lang="ja" altLang="en-US" sz="1100" spc="-5" dirty="0">
                <a:latin typeface="游ゴシック"/>
                <a:cs typeface="游ゴシック"/>
              </a:rPr>
              <a:t>および削除は</a:t>
            </a:r>
            <a:r>
              <a:rPr lang="en-US" altLang="ja-JP" sz="1100" spc="-5" dirty="0">
                <a:latin typeface="游ゴシック"/>
                <a:cs typeface="游ゴシック"/>
              </a:rPr>
              <a:t>【</a:t>
            </a:r>
            <a:r>
              <a:rPr lang="ja" altLang="ko-KR" sz="1100" spc="-5" dirty="0">
                <a:latin typeface="游ゴシック"/>
                <a:cs typeface="游ゴシック"/>
              </a:rPr>
              <a:t>[施設</a:t>
            </a:r>
            <a:r>
              <a:rPr lang="ja" altLang="en-US" sz="1100" spc="-5" dirty="0">
                <a:latin typeface="游ゴシック"/>
                <a:cs typeface="游ゴシック"/>
              </a:rPr>
              <a:t>基準コード]</a:t>
            </a:r>
            <a:r>
              <a:rPr lang="ja" altLang="ko-KR" sz="1100" spc="-5" dirty="0">
                <a:latin typeface="游ゴシック"/>
                <a:cs typeface="游ゴシック"/>
              </a:rPr>
              <a:t>チェック</a:t>
            </a:r>
            <a:r>
              <a:rPr lang="ja" altLang="en-US" sz="1100" spc="-5" dirty="0">
                <a:latin typeface="游ゴシック"/>
                <a:cs typeface="游ゴシック"/>
              </a:rPr>
              <a:t>設定</a:t>
            </a:r>
            <a:r>
              <a:rPr lang="en-US" altLang="ja-JP" sz="1100" spc="-5" dirty="0">
                <a:latin typeface="游ゴシック"/>
                <a:cs typeface="游ゴシック"/>
              </a:rPr>
              <a:t>】</a:t>
            </a:r>
            <a:r>
              <a:rPr lang="ja" altLang="en-US" sz="1100" spc="-5" dirty="0">
                <a:latin typeface="游ゴシック"/>
                <a:cs typeface="游ゴシック"/>
              </a:rPr>
              <a:t>タブでのみ可能です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endParaRPr lang="en-US" altLang="ko-KR" sz="1100" spc="-5" dirty="0">
              <a:solidFill>
                <a:srgbClr val="FF0000"/>
              </a:solidFill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endParaRPr lang="en-US" altLang="ko-KR" sz="1100" spc="-5" dirty="0">
              <a:solidFill>
                <a:srgbClr val="FF0000"/>
              </a:solidFill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ja-JP" sz="1100" spc="-5" dirty="0">
                <a:latin typeface="游ゴシック"/>
                <a:cs typeface="游ゴシック"/>
              </a:rPr>
              <a:t>(1)</a:t>
            </a:r>
            <a:r>
              <a:rPr lang="ja-JP" altLang="en-US" sz="1100" spc="-5" dirty="0">
                <a:latin typeface="游ゴシック"/>
                <a:cs typeface="游ゴシック"/>
              </a:rPr>
              <a:t>　</a:t>
            </a:r>
            <a:r>
              <a:rPr lang="ja" altLang="en-US" sz="1100" spc="-5" dirty="0">
                <a:latin typeface="游ゴシック"/>
                <a:cs typeface="游ゴシック"/>
              </a:rPr>
              <a:t>診療行為</a:t>
            </a:r>
            <a:r>
              <a:rPr lang="en-US" altLang="ja-JP" sz="1100" spc="-5" dirty="0">
                <a:latin typeface="游ゴシック"/>
                <a:cs typeface="游ゴシック"/>
              </a:rPr>
              <a:t>( 190201770 ｢</a:t>
            </a:r>
            <a:r>
              <a:rPr lang="zh-TW" altLang="en-US" sz="1100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急性期患者支援療養病床初期加算</a:t>
            </a:r>
            <a:r>
              <a:rPr lang="en-US" altLang="ja-JP" sz="1100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(</a:t>
            </a:r>
            <a:r>
              <a:rPr lang="zh-TW" altLang="en-US" sz="1100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療養病棟入院基本料</a:t>
            </a:r>
            <a:r>
              <a:rPr lang="en-US" altLang="ja-JP" sz="1100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)｣)</a:t>
            </a:r>
            <a:endParaRPr lang="en-US" altLang="ja" sz="1100" spc="-5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　　 </a:t>
            </a:r>
            <a:r>
              <a:rPr lang="ja" altLang="en-US" sz="1100" spc="-5" dirty="0">
                <a:latin typeface="游ゴシック"/>
                <a:cs typeface="游ゴシック"/>
              </a:rPr>
              <a:t>をクリックして、該当する施設基準コードを確認します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　　 </a:t>
            </a:r>
            <a:r>
              <a:rPr lang="ja" altLang="ko-KR" sz="1100" spc="-5" dirty="0">
                <a:latin typeface="游ゴシック"/>
                <a:cs typeface="游ゴシック"/>
              </a:rPr>
              <a:t>10</a:t>
            </a:r>
            <a:r>
              <a:rPr lang="ja" altLang="en-US" sz="1100" spc="-5" dirty="0">
                <a:latin typeface="游ゴシック"/>
                <a:cs typeface="游ゴシック"/>
              </a:rPr>
              <a:t>項目のうち</a:t>
            </a:r>
            <a:r>
              <a:rPr lang="ja" altLang="ko-KR" sz="1100" spc="-5" dirty="0">
                <a:latin typeface="游ゴシック"/>
                <a:cs typeface="游ゴシック"/>
              </a:rPr>
              <a:t>5</a:t>
            </a:r>
            <a:r>
              <a:rPr lang="ja" altLang="en-US" sz="1100" spc="-5" dirty="0">
                <a:latin typeface="游ゴシック"/>
                <a:cs typeface="游ゴシック"/>
              </a:rPr>
              <a:t>つの施設基準コードが定義されています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(2)</a:t>
            </a:r>
            <a:r>
              <a:rPr lang="ja" altLang="en-US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 </a:t>
            </a:r>
            <a:r>
              <a:rPr lang="ja" altLang="ko-KR" sz="1100" spc="-5" dirty="0">
                <a:latin typeface="游ゴシック"/>
                <a:cs typeface="游ゴシック"/>
              </a:rPr>
              <a:t>「8010</a:t>
            </a:r>
            <a:r>
              <a:rPr lang="ja" altLang="en-US" sz="1100" spc="-5" dirty="0">
                <a:latin typeface="游ゴシック"/>
                <a:cs typeface="游ゴシック"/>
              </a:rPr>
              <a:t>療養病棟入院料1入院料</a:t>
            </a:r>
            <a:r>
              <a:rPr lang="ja-JP" altLang="en-US" sz="1100" spc="-5" dirty="0">
                <a:latin typeface="Batang" panose="02030600000101010101" pitchFamily="18" charset="-127"/>
                <a:ea typeface="Batang" panose="02030600000101010101" pitchFamily="18" charset="-127"/>
                <a:cs typeface="游ゴシック"/>
              </a:rPr>
              <a:t>Ｉ</a:t>
            </a:r>
            <a:r>
              <a:rPr lang="ja" altLang="ko-KR" sz="1100" spc="-5" dirty="0">
                <a:latin typeface="游ゴシック"/>
                <a:cs typeface="游ゴシック"/>
              </a:rPr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と</a:t>
            </a:r>
            <a:r>
              <a:rPr lang="ja" altLang="ko-KR" sz="1100" spc="-5" dirty="0">
                <a:latin typeface="游ゴシック"/>
                <a:cs typeface="游ゴシック"/>
              </a:rPr>
              <a:t>「8012</a:t>
            </a:r>
            <a:r>
              <a:rPr lang="ja" altLang="en-US" sz="1100" spc="-5" dirty="0">
                <a:latin typeface="游ゴシック"/>
                <a:cs typeface="游ゴシック"/>
              </a:rPr>
              <a:t>療養病棟入院料2入院料</a:t>
            </a:r>
            <a:r>
              <a:rPr lang="en-US" altLang="ja-JP" sz="1100" spc="-5" dirty="0">
                <a:latin typeface="Batang" panose="02030600000101010101" pitchFamily="18" charset="-127"/>
                <a:ea typeface="Batang" panose="02030600000101010101" pitchFamily="18" charset="-127"/>
                <a:cs typeface="游ゴシック"/>
              </a:rPr>
              <a:t> I </a:t>
            </a:r>
            <a:r>
              <a:rPr lang="ja" altLang="ko-KR" sz="1100" spc="-5" dirty="0">
                <a:latin typeface="游ゴシック"/>
                <a:cs typeface="游ゴシック"/>
              </a:rPr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の場合は</a:t>
            </a:r>
            <a:endParaRPr lang="en-US" altLang="ko-KR" sz="1100" spc="-5" dirty="0">
              <a:latin typeface="游ゴシック"/>
              <a:cs typeface="游ゴシック"/>
            </a:endParaRPr>
          </a:p>
          <a:p>
            <a:pPr marL="12700">
              <a:spcBef>
                <a:spcPts val="434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　  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dirty="0"/>
              <a:t>名寄せ先</a:t>
            </a:r>
            <a:r>
              <a:rPr lang="ja" altLang="ko-KR" sz="1100" dirty="0"/>
              <a:t>」</a:t>
            </a:r>
            <a:r>
              <a:rPr lang="ja" altLang="en-US" sz="1100" dirty="0"/>
              <a:t>として</a:t>
            </a:r>
            <a:r>
              <a:rPr lang="ja" altLang="ko-KR" sz="1100" dirty="0"/>
              <a:t>1</a:t>
            </a:r>
            <a:r>
              <a:rPr lang="ja" altLang="en-US" sz="1100" dirty="0"/>
              <a:t>つ以上の「名寄せ元</a:t>
            </a:r>
            <a:r>
              <a:rPr lang="ja" altLang="ko-KR" sz="1100" dirty="0"/>
              <a:t>」</a:t>
            </a:r>
            <a:r>
              <a:rPr lang="ja" altLang="en-US" sz="1100" dirty="0"/>
              <a:t>が存在するため</a:t>
            </a:r>
            <a:r>
              <a:rPr lang="ja" altLang="ko-KR" sz="1100" dirty="0"/>
              <a:t>、 「</a:t>
            </a:r>
            <a:r>
              <a:rPr lang="ja" altLang="ko-KR" sz="1100" spc="-5" dirty="0">
                <a:latin typeface="游ゴシック"/>
                <a:cs typeface="游ゴシック"/>
              </a:rPr>
              <a:t>名寄せ</a:t>
            </a:r>
            <a:r>
              <a:rPr lang="ja" altLang="en-US" sz="1100" spc="-5" dirty="0">
                <a:latin typeface="游ゴシック"/>
                <a:cs typeface="游ゴシック"/>
              </a:rPr>
              <a:t>コード</a:t>
            </a:r>
            <a:r>
              <a:rPr lang="ja" altLang="ja-JP" sz="1100" spc="-5" dirty="0">
                <a:latin typeface="游ゴシック"/>
                <a:cs typeface="游ゴシック"/>
              </a:rPr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 で</a:t>
            </a:r>
            <a:endParaRPr lang="en-US" altLang="ja" sz="1100" spc="-5" dirty="0">
              <a:latin typeface="游ゴシック"/>
              <a:cs typeface="游ゴシック"/>
            </a:endParaRPr>
          </a:p>
          <a:p>
            <a:pPr marL="12700">
              <a:spcBef>
                <a:spcPts val="434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　　 </a:t>
            </a:r>
            <a:r>
              <a:rPr lang="ja" altLang="en-US" sz="1100" spc="-5" dirty="0">
                <a:latin typeface="游ゴシック"/>
                <a:cs typeface="游ゴシック"/>
              </a:rPr>
              <a:t>置き換え可能です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endParaRPr lang="en-US" altLang="ja" sz="1100" spc="-5" dirty="0">
              <a:latin typeface="游ゴシック"/>
              <a:cs typeface="游ゴシック"/>
            </a:endParaRPr>
          </a:p>
          <a:p>
            <a:pPr marL="12700">
              <a:spcBef>
                <a:spcPts val="434"/>
              </a:spcBef>
            </a:pPr>
            <a:endParaRPr lang="ja" altLang="ko-KR" sz="1100" spc="-5" dirty="0">
              <a:latin typeface="游ゴシック"/>
              <a:cs typeface="游ゴシック"/>
            </a:endParaRPr>
          </a:p>
          <a:p>
            <a:pPr marL="12700">
              <a:spcBef>
                <a:spcPts val="434"/>
              </a:spcBef>
            </a:pPr>
            <a:r>
              <a:rPr lang="ja" altLang="en-US" sz="1100" dirty="0"/>
              <a:t> </a:t>
            </a:r>
            <a:r>
              <a:rPr lang="ja" altLang="en-US" sz="1100" spc="-5" dirty="0">
                <a:latin typeface="游ゴシック"/>
                <a:cs typeface="游ゴシック"/>
              </a:rPr>
              <a:t> 「</a:t>
            </a:r>
            <a:r>
              <a:rPr lang="ja" altLang="en-US" sz="1100" dirty="0">
                <a:solidFill>
                  <a:srgbClr val="0000FE"/>
                </a:solidFill>
              </a:rPr>
              <a:t>コード</a:t>
            </a:r>
            <a:r>
              <a:rPr lang="ja" altLang="ko-KR" sz="1100" dirty="0">
                <a:solidFill>
                  <a:srgbClr val="0000FE"/>
                </a:solidFill>
              </a:rPr>
              <a:t>一覧</a:t>
            </a:r>
            <a:r>
              <a:rPr lang="ja" altLang="ko-KR" sz="1100" dirty="0"/>
              <a:t>」</a:t>
            </a:r>
            <a:r>
              <a:rPr lang="ja" altLang="ko-KR" sz="1100" spc="-5" dirty="0">
                <a:latin typeface="游ゴシック"/>
                <a:cs typeface="游ゴシック"/>
              </a:rPr>
              <a:t>をクリック</a:t>
            </a:r>
            <a:r>
              <a:rPr lang="ja" altLang="ja-JP" sz="1100" spc="-5" dirty="0">
                <a:latin typeface="游ゴシック"/>
                <a:cs typeface="游ゴシック"/>
              </a:rPr>
              <a:t>し</a:t>
            </a:r>
            <a:r>
              <a:rPr lang="ja" altLang="en-US" sz="1100" dirty="0"/>
              <a:t>て</a:t>
            </a:r>
            <a:r>
              <a:rPr lang="ja" altLang="ko-KR" sz="1100" dirty="0"/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名寄せコード一覧」を</a:t>
            </a:r>
            <a:r>
              <a:rPr lang="ja" altLang="en-US" sz="1100" dirty="0"/>
              <a:t>確認</a:t>
            </a:r>
            <a:r>
              <a:rPr lang="ja" altLang="en-US" sz="1100" spc="-5" dirty="0">
                <a:latin typeface="游ゴシック"/>
                <a:cs typeface="游ゴシック"/>
              </a:rPr>
              <a:t>できます</a:t>
            </a:r>
            <a:r>
              <a:rPr lang="ja" altLang="ja-JP" sz="1100" dirty="0"/>
              <a:t>。</a:t>
            </a:r>
            <a:r>
              <a:rPr lang="ja" altLang="ko-KR" sz="1100" dirty="0"/>
              <a:t> </a:t>
            </a:r>
            <a:endParaRPr lang="en-US" altLang="ko-KR" sz="1100" spc="-5" dirty="0">
              <a:latin typeface="游ゴシック"/>
              <a:cs typeface="游ゴシック"/>
            </a:endParaRPr>
          </a:p>
        </p:txBody>
      </p:sp>
      <p:sp>
        <p:nvSpPr>
          <p:cNvPr id="7" name="Google Shape;148;p4">
            <a:extLst>
              <a:ext uri="{FF2B5EF4-FFF2-40B4-BE49-F238E27FC236}">
                <a16:creationId xmlns:a16="http://schemas.microsoft.com/office/drawing/2014/main" id="{5F5E1AB9-C14D-3765-E483-36E40A556FE8}"/>
              </a:ext>
            </a:extLst>
          </p:cNvPr>
          <p:cNvSpPr txBox="1"/>
          <p:nvPr/>
        </p:nvSpPr>
        <p:spPr>
          <a:xfrm>
            <a:off x="678246" y="639126"/>
            <a:ext cx="5400040" cy="34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altLang="ja-JP" sz="13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2 </a:t>
            </a:r>
            <a:r>
              <a:rPr lang="ja" sz="13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．</a:t>
            </a:r>
            <a:r>
              <a:rPr lang="ja" altLang="en-US" sz="13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診療行為に該当する施設コード検索</a:t>
            </a:r>
            <a:endParaRPr sz="1300" b="1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2F9374B-93BD-CB2D-FA8D-9FBE9ACB5E24}"/>
              </a:ext>
            </a:extLst>
          </p:cNvPr>
          <p:cNvSpPr txBox="1"/>
          <p:nvPr/>
        </p:nvSpPr>
        <p:spPr>
          <a:xfrm>
            <a:off x="801716" y="1034788"/>
            <a:ext cx="5400040" cy="4456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ja-JP" sz="1100" spc="-5" dirty="0">
                <a:latin typeface="游ゴシック"/>
                <a:cs typeface="游ゴシック"/>
              </a:rPr>
              <a:t>【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診療行為別施設基準コード</a:t>
            </a:r>
            <a:r>
              <a:rPr lang="ja" altLang="ko-KR" sz="1100" spc="-5" dirty="0">
                <a:latin typeface="游ゴシック"/>
                <a:cs typeface="游ゴシック"/>
              </a:rPr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確認</a:t>
            </a:r>
            <a:r>
              <a:rPr lang="en-US" altLang="ja-JP" sz="1100" spc="-5" dirty="0">
                <a:latin typeface="游ゴシック"/>
                <a:cs typeface="游ゴシック"/>
              </a:rPr>
              <a:t>】</a:t>
            </a:r>
            <a:r>
              <a:rPr lang="ja" altLang="en-US" sz="1100" spc="-5" dirty="0">
                <a:latin typeface="游ゴシック"/>
                <a:cs typeface="游ゴシック"/>
              </a:rPr>
              <a:t>タブを選択します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診療行為の名称で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急性期患者支援</a:t>
            </a:r>
            <a:r>
              <a:rPr lang="ja" altLang="ja-JP" sz="1100" dirty="0"/>
              <a:t>」</a:t>
            </a:r>
            <a:r>
              <a:rPr lang="ja" altLang="en-US" sz="1100" dirty="0"/>
              <a:t>を検索します</a:t>
            </a:r>
            <a:r>
              <a:rPr lang="ja" altLang="ko-KR" sz="1100" dirty="0"/>
              <a:t>。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274FA6A-9BA7-A5BA-97B0-F71C35371BB5}"/>
              </a:ext>
            </a:extLst>
          </p:cNvPr>
          <p:cNvGrpSpPr/>
          <p:nvPr/>
        </p:nvGrpSpPr>
        <p:grpSpPr>
          <a:xfrm>
            <a:off x="1503989" y="1675974"/>
            <a:ext cx="3748553" cy="2461973"/>
            <a:chOff x="1460194" y="2342393"/>
            <a:chExt cx="3748553" cy="2461973"/>
          </a:xfrm>
        </p:grpSpPr>
        <p:pic>
          <p:nvPicPr>
            <p:cNvPr id="2" name="그림 34">
              <a:extLst>
                <a:ext uri="{FF2B5EF4-FFF2-40B4-BE49-F238E27FC236}">
                  <a16:creationId xmlns:a16="http://schemas.microsoft.com/office/drawing/2014/main" id="{35566DEF-00B0-BFBF-AA38-47FE09FF8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0194" y="2342393"/>
              <a:ext cx="3748553" cy="2461973"/>
            </a:xfrm>
            <a:prstGeom prst="rect">
              <a:avLst/>
            </a:prstGeom>
          </p:spPr>
        </p:pic>
        <p:sp>
          <p:nvSpPr>
            <p:cNvPr id="9" name="Google Shape;130;p3">
              <a:extLst>
                <a:ext uri="{FF2B5EF4-FFF2-40B4-BE49-F238E27FC236}">
                  <a16:creationId xmlns:a16="http://schemas.microsoft.com/office/drawing/2014/main" id="{99F55D20-AC3B-9612-9764-AD6D3AA76583}"/>
                </a:ext>
              </a:extLst>
            </p:cNvPr>
            <p:cNvSpPr/>
            <p:nvPr/>
          </p:nvSpPr>
          <p:spPr>
            <a:xfrm>
              <a:off x="2593965" y="2365015"/>
              <a:ext cx="907771" cy="131827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10" name="Google Shape;130;p3">
              <a:extLst>
                <a:ext uri="{FF2B5EF4-FFF2-40B4-BE49-F238E27FC236}">
                  <a16:creationId xmlns:a16="http://schemas.microsoft.com/office/drawing/2014/main" id="{3ED0BB6C-D328-1397-4EED-6B26DD065EA8}"/>
                </a:ext>
              </a:extLst>
            </p:cNvPr>
            <p:cNvSpPr/>
            <p:nvPr/>
          </p:nvSpPr>
          <p:spPr>
            <a:xfrm>
              <a:off x="1517073" y="2629701"/>
              <a:ext cx="447807" cy="11056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pic>
          <p:nvPicPr>
            <p:cNvPr id="11" name="図 2">
              <a:extLst>
                <a:ext uri="{FF2B5EF4-FFF2-40B4-BE49-F238E27FC236}">
                  <a16:creationId xmlns:a16="http://schemas.microsoft.com/office/drawing/2014/main" id="{3E9240EE-C356-133A-6B76-EA40605E7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2760353" y="3023902"/>
              <a:ext cx="144544" cy="198232"/>
            </a:xfrm>
            <a:prstGeom prst="rect">
              <a:avLst/>
            </a:prstGeom>
          </p:spPr>
        </p:pic>
        <p:sp>
          <p:nvSpPr>
            <p:cNvPr id="12" name="Google Shape;139;p4">
              <a:extLst>
                <a:ext uri="{FF2B5EF4-FFF2-40B4-BE49-F238E27FC236}">
                  <a16:creationId xmlns:a16="http://schemas.microsoft.com/office/drawing/2014/main" id="{690AAF93-4309-98BD-DA59-5354B92DEA4F}"/>
                </a:ext>
              </a:extLst>
            </p:cNvPr>
            <p:cNvSpPr txBox="1"/>
            <p:nvPr/>
          </p:nvSpPr>
          <p:spPr>
            <a:xfrm>
              <a:off x="2593965" y="2774628"/>
              <a:ext cx="518583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600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Century"/>
                </a:rPr>
                <a:t>(1)</a:t>
              </a:r>
              <a:endParaRPr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" name="Google Shape;143;p4">
              <a:extLst>
                <a:ext uri="{FF2B5EF4-FFF2-40B4-BE49-F238E27FC236}">
                  <a16:creationId xmlns:a16="http://schemas.microsoft.com/office/drawing/2014/main" id="{A51F5477-2F4A-3FB8-9D94-3A77C8ADE9F2}"/>
                </a:ext>
              </a:extLst>
            </p:cNvPr>
            <p:cNvSpPr/>
            <p:nvPr/>
          </p:nvSpPr>
          <p:spPr>
            <a:xfrm>
              <a:off x="2926948" y="2974752"/>
              <a:ext cx="2211357" cy="1403797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ys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14" name="Google Shape;139;p4">
              <a:extLst>
                <a:ext uri="{FF2B5EF4-FFF2-40B4-BE49-F238E27FC236}">
                  <a16:creationId xmlns:a16="http://schemas.microsoft.com/office/drawing/2014/main" id="{DCF04200-4867-96D1-0C87-12DA9C727C43}"/>
                </a:ext>
              </a:extLst>
            </p:cNvPr>
            <p:cNvSpPr txBox="1"/>
            <p:nvPr/>
          </p:nvSpPr>
          <p:spPr>
            <a:xfrm>
              <a:off x="4390022" y="3268926"/>
              <a:ext cx="518583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600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Century"/>
                </a:rPr>
                <a:t>(2)</a:t>
              </a:r>
              <a:endParaRPr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pic>
        <p:nvPicPr>
          <p:cNvPr id="15" name="그림 36">
            <a:extLst>
              <a:ext uri="{FF2B5EF4-FFF2-40B4-BE49-F238E27FC236}">
                <a16:creationId xmlns:a16="http://schemas.microsoft.com/office/drawing/2014/main" id="{8E090A81-5684-50F2-1C78-D225C75F7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510" y="6984078"/>
            <a:ext cx="2956910" cy="1951158"/>
          </a:xfrm>
          <a:prstGeom prst="rect">
            <a:avLst/>
          </a:prstGeom>
        </p:spPr>
      </p:pic>
      <p:sp>
        <p:nvSpPr>
          <p:cNvPr id="16" name="Google Shape;143;p4">
            <a:extLst>
              <a:ext uri="{FF2B5EF4-FFF2-40B4-BE49-F238E27FC236}">
                <a16:creationId xmlns:a16="http://schemas.microsoft.com/office/drawing/2014/main" id="{F88C4DD3-0E79-F6AE-E832-0CB52D0C6F83}"/>
              </a:ext>
            </a:extLst>
          </p:cNvPr>
          <p:cNvSpPr/>
          <p:nvPr/>
        </p:nvSpPr>
        <p:spPr>
          <a:xfrm>
            <a:off x="1117323" y="7349703"/>
            <a:ext cx="2656655" cy="62343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ys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7" name="Google Shape;96;p1">
            <a:extLst>
              <a:ext uri="{FF2B5EF4-FFF2-40B4-BE49-F238E27FC236}">
                <a16:creationId xmlns:a16="http://schemas.microsoft.com/office/drawing/2014/main" id="{E778D893-9483-1B79-9BC1-ABBDBB24582E}"/>
              </a:ext>
            </a:extLst>
          </p:cNvPr>
          <p:cNvSpPr txBox="1"/>
          <p:nvPr/>
        </p:nvSpPr>
        <p:spPr>
          <a:xfrm>
            <a:off x="4191228" y="7368509"/>
            <a:ext cx="2414360" cy="600124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  <a:prstDash val="sys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※ </a:t>
            </a:r>
            <a:r>
              <a:rPr lang="ja" altLang="ja-JP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「</a:t>
            </a:r>
            <a:r>
              <a:rPr lang="ja" altLang="en-US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名寄せ</a:t>
            </a:r>
            <a:r>
              <a:rPr lang="ja" altLang="ja-JP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」</a:t>
            </a:r>
            <a:r>
              <a:rPr lang="ja" altLang="en-US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の詳細機能については、 </a:t>
            </a:r>
            <a:r>
              <a:rPr lang="ja" altLang="ko-KR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「</a:t>
            </a:r>
            <a:r>
              <a:rPr lang="ja" altLang="en-US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名寄せコード一覧」 </a:t>
            </a:r>
            <a:r>
              <a:rPr lang="ja" altLang="ja-JP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（Page 6〜）を</a:t>
            </a:r>
            <a:r>
              <a:rPr lang="ja" altLang="en-US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参照してください</a:t>
            </a:r>
            <a:r>
              <a:rPr lang="ja" altLang="ko-KR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。</a:t>
            </a:r>
            <a:endParaRPr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681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74389E3-5893-67DD-3780-F3FD39F6C201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003142E5-EB2C-466A-A1A6-13383D90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2</a:t>
            </a:fld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A37DB5B-4F40-3B6E-9EF7-6656D9731883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21" name="図 20" descr="図形&#10;&#10;低い精度で自動的に生成された説明">
              <a:extLst>
                <a:ext uri="{FF2B5EF4-FFF2-40B4-BE49-F238E27FC236}">
                  <a16:creationId xmlns:a16="http://schemas.microsoft.com/office/drawing/2014/main" id="{E79B703B-FC2B-3C36-F4B3-3E6E904FE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D748A41F-8020-C0C6-3EE9-95254778FF79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4" name="그림 15">
            <a:extLst>
              <a:ext uri="{FF2B5EF4-FFF2-40B4-BE49-F238E27FC236}">
                <a16:creationId xmlns:a16="http://schemas.microsoft.com/office/drawing/2014/main" id="{36692000-5974-F4DE-6534-43B8431D0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65" y="4893486"/>
            <a:ext cx="5390099" cy="323065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A5980967-C988-A8FC-9757-1609298887DE}"/>
              </a:ext>
            </a:extLst>
          </p:cNvPr>
          <p:cNvSpPr txBox="1"/>
          <p:nvPr/>
        </p:nvSpPr>
        <p:spPr>
          <a:xfrm>
            <a:off x="678246" y="1139590"/>
            <a:ext cx="5400040" cy="235321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968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55"/>
              </a:spcBef>
            </a:pPr>
            <a:r>
              <a:rPr lang="ja" altLang="en-US" sz="1400" b="1" dirty="0">
                <a:latin typeface="游ゴシック"/>
                <a:cs typeface="游ゴシック"/>
              </a:rPr>
              <a:t>事前確認</a:t>
            </a:r>
            <a:endParaRPr sz="1400" b="1" dirty="0">
              <a:latin typeface="游ゴシック"/>
              <a:cs typeface="游ゴシック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6440D5B6-6220-5021-BC91-B2A9CA0AB8A6}"/>
              </a:ext>
            </a:extLst>
          </p:cNvPr>
          <p:cNvSpPr txBox="1"/>
          <p:nvPr/>
        </p:nvSpPr>
        <p:spPr>
          <a:xfrm>
            <a:off x="1118275" y="574047"/>
            <a:ext cx="4782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" altLang="en-US" sz="1800" b="1" spc="-30" dirty="0">
                <a:latin typeface="游ゴシック"/>
                <a:cs typeface="游ゴシック"/>
              </a:rPr>
              <a:t>施設</a:t>
            </a:r>
            <a:r>
              <a:rPr lang="ja" altLang="en-US" b="1" spc="-30" dirty="0">
                <a:latin typeface="游ゴシック"/>
                <a:cs typeface="游ゴシック"/>
              </a:rPr>
              <a:t>基準コードチェック設定管理</a:t>
            </a:r>
            <a:endParaRPr sz="1800" dirty="0">
              <a:latin typeface="游ゴシック"/>
              <a:cs typeface="游ゴシック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4576B3E0-4E48-3F65-11D3-0B8F7B90C598}"/>
              </a:ext>
            </a:extLst>
          </p:cNvPr>
          <p:cNvSpPr txBox="1"/>
          <p:nvPr/>
        </p:nvSpPr>
        <p:spPr>
          <a:xfrm>
            <a:off x="745336" y="1481095"/>
            <a:ext cx="5528059" cy="546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" altLang="ko-KR" sz="1100" b="1" spc="-5" dirty="0">
                <a:latin typeface="游ゴシック"/>
                <a:cs typeface="游ゴシック"/>
              </a:rPr>
              <a:t>&lt;</a:t>
            </a:r>
            <a:r>
              <a:rPr lang="ja" altLang="en-US" sz="1100" b="1" spc="-5" dirty="0">
                <a:latin typeface="游ゴシック"/>
                <a:cs typeface="游ゴシック"/>
              </a:rPr>
              <a:t>施設基準コードチェックを行う方法</a:t>
            </a:r>
            <a:r>
              <a:rPr lang="ja" altLang="ko-KR" sz="1100" b="1" spc="-5" dirty="0">
                <a:latin typeface="游ゴシック"/>
                <a:cs typeface="游ゴシック"/>
              </a:rPr>
              <a:t>&gt;</a:t>
            </a:r>
            <a:endParaRPr lang="en-US" altLang="ja" sz="1100" b="1" spc="-5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ja" altLang="ko-KR" sz="1100" b="1" spc="-5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ナビゲーションの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システム管理</a:t>
            </a:r>
            <a:r>
              <a:rPr lang="ja" altLang="ko-KR" sz="1100" spc="-5" dirty="0">
                <a:latin typeface="游ゴシック"/>
                <a:cs typeface="游ゴシック"/>
              </a:rPr>
              <a:t>」&gt;「</a:t>
            </a:r>
            <a:r>
              <a:rPr lang="ja" altLang="en-US" sz="1100" spc="-5" dirty="0">
                <a:latin typeface="游ゴシック"/>
                <a:cs typeface="游ゴシック"/>
              </a:rPr>
              <a:t>情報管理</a:t>
            </a:r>
            <a:r>
              <a:rPr lang="ja" altLang="ko-KR" sz="1100" spc="-5" dirty="0">
                <a:latin typeface="游ゴシック"/>
                <a:cs typeface="游ゴシック"/>
              </a:rPr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をダブルクリックします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endParaRPr lang="en-US" altLang="ko-KR" sz="1100" spc="-5" dirty="0">
              <a:latin typeface="游ゴシック"/>
              <a:cs typeface="游ゴシック"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15D17B06-188A-F469-A5FA-564E1BE6F6F4}"/>
              </a:ext>
            </a:extLst>
          </p:cNvPr>
          <p:cNvSpPr txBox="1"/>
          <p:nvPr/>
        </p:nvSpPr>
        <p:spPr>
          <a:xfrm>
            <a:off x="809149" y="8261830"/>
            <a:ext cx="5320894" cy="60593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292735" algn="l"/>
              </a:tabLst>
            </a:pPr>
            <a:r>
              <a:rPr lang="ja" altLang="ko-KR" sz="1100" spc="-10" dirty="0">
                <a:latin typeface="游ゴシック"/>
                <a:cs typeface="游ゴシック"/>
              </a:rPr>
              <a:t>-</a:t>
            </a:r>
            <a:r>
              <a:rPr lang="ja" altLang="en-US" sz="1100" spc="-10" dirty="0">
                <a:latin typeface="游ゴシック"/>
                <a:cs typeface="游ゴシック"/>
              </a:rPr>
              <a:t>チェック設定されている場合、診療行為に該当する施設基準情報（適用</a:t>
            </a:r>
            <a:r>
              <a:rPr lang="ja" altLang="ko-KR" sz="1100" spc="-10" dirty="0">
                <a:latin typeface="游ゴシック"/>
                <a:cs typeface="游ゴシック"/>
              </a:rPr>
              <a:t>日</a:t>
            </a:r>
            <a:r>
              <a:rPr lang="ja" altLang="en-US" sz="1100" spc="-10" dirty="0">
                <a:latin typeface="游ゴシック"/>
                <a:cs typeface="游ゴシック"/>
              </a:rPr>
              <a:t>）</a:t>
            </a:r>
            <a:r>
              <a:rPr lang="ja" altLang="ko-KR" sz="1100" spc="-10" dirty="0">
                <a:latin typeface="游ゴシック"/>
                <a:cs typeface="游ゴシック"/>
              </a:rPr>
              <a:t>が</a:t>
            </a:r>
            <a:r>
              <a:rPr lang="ja" altLang="en-US" sz="1100" spc="-10" dirty="0">
                <a:latin typeface="游ゴシック"/>
                <a:cs typeface="游ゴシック"/>
              </a:rPr>
              <a:t>登録されているかどうかのチェックを行います</a:t>
            </a:r>
            <a:r>
              <a:rPr lang="ja" altLang="ko-KR" sz="1100" spc="-10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292735" algn="l"/>
              </a:tabLst>
            </a:pPr>
            <a:r>
              <a:rPr lang="ja" sz="1100" spc="-10" dirty="0">
                <a:latin typeface="游ゴシック"/>
                <a:cs typeface="游ゴシック"/>
              </a:rPr>
              <a:t>-</a:t>
            </a:r>
            <a:r>
              <a:rPr lang="ja" altLang="en-US" sz="1100" spc="-10" dirty="0">
                <a:latin typeface="游ゴシック"/>
                <a:cs typeface="游ゴシック"/>
              </a:rPr>
              <a:t>チェック解除設定されている場合は、施設基準コードチェックは行いません</a:t>
            </a:r>
            <a:r>
              <a:rPr lang="ja" altLang="ko-KR" sz="1100" spc="-10" dirty="0">
                <a:latin typeface="游ゴシック"/>
                <a:cs typeface="游ゴシック"/>
              </a:rPr>
              <a:t>。</a:t>
            </a:r>
            <a:endParaRPr sz="1100" dirty="0">
              <a:latin typeface="游ゴシック"/>
              <a:cs typeface="游ゴシック"/>
            </a:endParaRPr>
          </a:p>
        </p:txBody>
      </p:sp>
      <p:sp>
        <p:nvSpPr>
          <p:cNvPr id="15" name="TextBox 29">
            <a:extLst>
              <a:ext uri="{FF2B5EF4-FFF2-40B4-BE49-F238E27FC236}">
                <a16:creationId xmlns:a16="http://schemas.microsoft.com/office/drawing/2014/main" id="{CFDF5BD2-6DBC-BB7C-D3CC-D04D248CC7D9}"/>
              </a:ext>
            </a:extLst>
          </p:cNvPr>
          <p:cNvSpPr txBox="1"/>
          <p:nvPr/>
        </p:nvSpPr>
        <p:spPr>
          <a:xfrm>
            <a:off x="3477616" y="6079453"/>
            <a:ext cx="3496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" altLang="ko-KR" sz="1400" spc="-5" dirty="0">
                <a:solidFill>
                  <a:srgbClr val="FF0000"/>
                </a:solidFill>
                <a:latin typeface="游ゴシック"/>
                <a:cs typeface="游ゴシック"/>
              </a:rPr>
              <a:t>※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pic>
        <p:nvPicPr>
          <p:cNvPr id="16" name="그림 5">
            <a:extLst>
              <a:ext uri="{FF2B5EF4-FFF2-40B4-BE49-F238E27FC236}">
                <a16:creationId xmlns:a16="http://schemas.microsoft.com/office/drawing/2014/main" id="{4411551C-7AE9-4FED-188C-059F97371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79" y="2091220"/>
            <a:ext cx="2229161" cy="1438476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2C739C32-1508-90F4-B737-B10BBF4FED6F}"/>
              </a:ext>
            </a:extLst>
          </p:cNvPr>
          <p:cNvSpPr txBox="1"/>
          <p:nvPr/>
        </p:nvSpPr>
        <p:spPr>
          <a:xfrm>
            <a:off x="745336" y="3733034"/>
            <a:ext cx="5528059" cy="8983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情報管理</a:t>
            </a:r>
            <a:r>
              <a:rPr lang="ja" altLang="ko-KR" sz="1100" spc="-5" dirty="0">
                <a:latin typeface="游ゴシック"/>
                <a:cs typeface="游ゴシック"/>
              </a:rPr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画面が表示されます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endParaRPr lang="en-US" altLang="ja" sz="1100" spc="-5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ja" altLang="ko-KR" sz="1100" spc="-5" dirty="0">
              <a:latin typeface="游ゴシック"/>
              <a:cs typeface="游ゴシック"/>
            </a:endParaRPr>
          </a:p>
          <a:p>
            <a:pPr marL="12700">
              <a:spcBef>
                <a:spcPts val="105"/>
              </a:spcBef>
            </a:pPr>
            <a:r>
              <a:rPr lang="ja" altLang="ko-KR" sz="1100" u="sng" spc="-5" dirty="0">
                <a:solidFill>
                  <a:srgbClr val="FF0000"/>
                </a:solidFill>
                <a:latin typeface="游ゴシック"/>
                <a:cs typeface="游ゴシック"/>
              </a:rPr>
              <a:t>※</a:t>
            </a:r>
            <a:r>
              <a:rPr lang="ja-JP" altLang="en-US" sz="1100" u="sng" spc="-50" dirty="0">
                <a:latin typeface="游ゴシック"/>
                <a:cs typeface="游ゴシック"/>
              </a:rPr>
              <a:t>初期設定</a:t>
            </a:r>
            <a:r>
              <a:rPr lang="ja" altLang="en-US" sz="1100" u="sng" spc="-10" dirty="0">
                <a:latin typeface="游ゴシック"/>
                <a:cs typeface="游ゴシック"/>
              </a:rPr>
              <a:t>は施設基準コードチェックを行</a:t>
            </a:r>
            <a:r>
              <a:rPr lang="ja-JP" altLang="en-US" sz="1100" u="sng" spc="-10" dirty="0">
                <a:latin typeface="游ゴシック"/>
                <a:cs typeface="游ゴシック"/>
              </a:rPr>
              <a:t>わない設定になっています</a:t>
            </a:r>
            <a:r>
              <a:rPr lang="ja" altLang="ko-KR" sz="1100" u="sng" spc="-10" dirty="0">
                <a:latin typeface="游ゴシック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自院の申請内容に沿って、</a:t>
            </a:r>
            <a:r>
              <a:rPr lang="ja" altLang="ko-KR" sz="1100" spc="-5" dirty="0">
                <a:latin typeface="游ゴシック"/>
                <a:cs typeface="游ゴシック"/>
              </a:rPr>
              <a:t>[</a:t>
            </a:r>
            <a:r>
              <a:rPr lang="ja" altLang="en-US" sz="1100" spc="-5" dirty="0">
                <a:latin typeface="游ゴシック"/>
                <a:cs typeface="游ゴシック"/>
              </a:rPr>
              <a:t>病名点検</a:t>
            </a:r>
            <a:r>
              <a:rPr lang="ja" altLang="ko-KR" sz="1100" spc="-5" dirty="0">
                <a:latin typeface="游ゴシック"/>
                <a:cs typeface="游ゴシック"/>
              </a:rPr>
              <a:t>] &gt; [</a:t>
            </a:r>
            <a:r>
              <a:rPr lang="ja" altLang="en-US" sz="1100" spc="-5" dirty="0">
                <a:latin typeface="游ゴシック"/>
                <a:cs typeface="游ゴシック"/>
              </a:rPr>
              <a:t>点検実行可否</a:t>
            </a:r>
            <a:r>
              <a:rPr lang="ja" altLang="ko-KR" sz="1100" spc="-5" dirty="0">
                <a:latin typeface="游ゴシック"/>
                <a:cs typeface="游ゴシック"/>
              </a:rPr>
              <a:t>]</a:t>
            </a:r>
            <a:r>
              <a:rPr lang="ja" altLang="en-US" sz="1100" spc="-5" dirty="0">
                <a:latin typeface="游ゴシック"/>
                <a:cs typeface="游ゴシック"/>
              </a:rPr>
              <a:t>の「施設基準コードチェック可否」をチェック設定するようにします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r>
              <a:rPr lang="ja" altLang="en-US" sz="1100" spc="-5" dirty="0">
                <a:latin typeface="游ゴシック"/>
                <a:cs typeface="游ゴシック"/>
              </a:rPr>
              <a:t> </a:t>
            </a:r>
            <a:endParaRPr sz="1100" dirty="0">
              <a:latin typeface="游ゴシック"/>
              <a:cs typeface="游ゴシック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382F4776-A3C1-40FC-5977-3F9F5B110EB7}"/>
              </a:ext>
            </a:extLst>
          </p:cNvPr>
          <p:cNvSpPr/>
          <p:nvPr/>
        </p:nvSpPr>
        <p:spPr>
          <a:xfrm>
            <a:off x="3477614" y="5983381"/>
            <a:ext cx="2524319" cy="7888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807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B5B5F-BBBD-41A1-A3BE-6BC500D4C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9D0940-BC1A-0A42-B283-DFD3E74B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3</a:t>
            </a:fld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62106096-3E52-8626-E1D9-7A0013525969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A1E4112-9C9A-BE07-0059-AFD5B0A17DB8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8" name="図 7" descr="図形&#10;&#10;低い精度で自動的に生成された説明">
              <a:extLst>
                <a:ext uri="{FF2B5EF4-FFF2-40B4-BE49-F238E27FC236}">
                  <a16:creationId xmlns:a16="http://schemas.microsoft.com/office/drawing/2014/main" id="{8B4A0235-C190-EC9A-DA5D-BD6CE9786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69A1245-37F5-4D63-0135-8481152A2435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sp>
        <p:nvSpPr>
          <p:cNvPr id="3" name="object 6">
            <a:extLst>
              <a:ext uri="{FF2B5EF4-FFF2-40B4-BE49-F238E27FC236}">
                <a16:creationId xmlns:a16="http://schemas.microsoft.com/office/drawing/2014/main" id="{462D21F4-4CBF-35DF-FBAD-D736FEEE7BCC}"/>
              </a:ext>
            </a:extLst>
          </p:cNvPr>
          <p:cNvSpPr/>
          <p:nvPr/>
        </p:nvSpPr>
        <p:spPr>
          <a:xfrm>
            <a:off x="4595487" y="4324527"/>
            <a:ext cx="279400" cy="140335"/>
          </a:xfrm>
          <a:custGeom>
            <a:avLst/>
            <a:gdLst/>
            <a:ahLst/>
            <a:cxnLst/>
            <a:rect l="l" t="t" r="r" b="b"/>
            <a:pathLst>
              <a:path w="279400" h="140335">
                <a:moveTo>
                  <a:pt x="278892" y="140208"/>
                </a:moveTo>
                <a:lnTo>
                  <a:pt x="0" y="140208"/>
                </a:lnTo>
                <a:lnTo>
                  <a:pt x="0" y="0"/>
                </a:lnTo>
                <a:lnTo>
                  <a:pt x="278892" y="0"/>
                </a:lnTo>
                <a:lnTo>
                  <a:pt x="278892" y="140208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3FE77E70-8AE3-A328-2D41-C524EDC26D35}"/>
              </a:ext>
            </a:extLst>
          </p:cNvPr>
          <p:cNvSpPr txBox="1"/>
          <p:nvPr/>
        </p:nvSpPr>
        <p:spPr>
          <a:xfrm>
            <a:off x="713505" y="379740"/>
            <a:ext cx="5400040" cy="228909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lang="ja" altLang="en-US" sz="1400" b="1" dirty="0"/>
              <a:t>画面点検</a:t>
            </a:r>
            <a:endParaRPr sz="1400" b="1" dirty="0">
              <a:latin typeface="游ゴシック"/>
              <a:cs typeface="游ゴシック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3BB5763-8C01-2040-F81F-E1FEB3D97C6B}"/>
              </a:ext>
            </a:extLst>
          </p:cNvPr>
          <p:cNvSpPr txBox="1"/>
          <p:nvPr/>
        </p:nvSpPr>
        <p:spPr>
          <a:xfrm>
            <a:off x="656642" y="718244"/>
            <a:ext cx="5400040" cy="4456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初期設定は「施設基準コード」への適用日が登録されていません。 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それによってメッセージが たくさん発生する可能性があります</a:t>
            </a:r>
            <a:endParaRPr lang="en-US" altLang="ja-JP" sz="1100" spc="-5" dirty="0">
              <a:latin typeface="游ゴシック"/>
              <a:cs typeface="游ゴシック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D2A8FD3-0584-7A73-79C5-7143A8743B83}"/>
              </a:ext>
            </a:extLst>
          </p:cNvPr>
          <p:cNvSpPr txBox="1"/>
          <p:nvPr/>
        </p:nvSpPr>
        <p:spPr>
          <a:xfrm>
            <a:off x="636531" y="5590374"/>
            <a:ext cx="5675325" cy="4456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ja" altLang="en-US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＊ </a:t>
            </a:r>
            <a:r>
              <a:rPr lang="ja" altLang="ko-KR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（「</a:t>
            </a:r>
            <a:r>
              <a:rPr lang="ja" altLang="en-US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システム管理</a:t>
            </a:r>
            <a:r>
              <a:rPr lang="ja" altLang="ko-KR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」＞「基本マスター」＞「</a:t>
            </a:r>
            <a:r>
              <a:rPr lang="ja" altLang="en-US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医科</a:t>
            </a:r>
            <a:r>
              <a:rPr lang="ja" altLang="ko-KR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診療</a:t>
            </a:r>
            <a:r>
              <a:rPr lang="ja" altLang="en-US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行為マスター</a:t>
            </a:r>
            <a:r>
              <a:rPr lang="ja" altLang="ko-KR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」）</a:t>
            </a:r>
          </a:p>
          <a:p>
            <a:pPr marL="12700">
              <a:spcBef>
                <a:spcPts val="434"/>
              </a:spcBef>
            </a:pPr>
            <a:r>
              <a:rPr lang="ja" altLang="ko-KR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  </a:t>
            </a:r>
            <a:r>
              <a:rPr lang="ja" altLang="en-US" sz="1100" spc="-5" dirty="0">
                <a:latin typeface="游ゴシック"/>
                <a:cs typeface="游ゴシック"/>
              </a:rPr>
              <a:t>該当する診療行為に該当する10施設基準コード項目の中に「 </a:t>
            </a:r>
            <a:r>
              <a:rPr lang="en-US" altLang="ja-JP" sz="1100" b="1" dirty="0">
                <a:solidFill>
                  <a:schemeClr val="accent3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3559 </a:t>
            </a:r>
            <a:r>
              <a:rPr lang="ja" altLang="ko-KR" sz="1100" spc="-5" dirty="0">
                <a:latin typeface="游ゴシック"/>
                <a:cs typeface="游ゴシック"/>
              </a:rPr>
              <a:t>」</a:t>
            </a:r>
            <a:r>
              <a:rPr lang="ja-JP" altLang="en-US" sz="1100" spc="-5" dirty="0">
                <a:latin typeface="游ゴシック"/>
                <a:cs typeface="游ゴシック"/>
              </a:rPr>
              <a:t>が</a:t>
            </a:r>
            <a:r>
              <a:rPr lang="ja" altLang="ko-KR" sz="1100" spc="-5" dirty="0">
                <a:latin typeface="游ゴシック"/>
                <a:cs typeface="游ゴシック"/>
              </a:rPr>
              <a:t>あり</a:t>
            </a:r>
            <a:r>
              <a:rPr lang="ja" altLang="en-US" sz="1100" spc="-5" dirty="0">
                <a:latin typeface="游ゴシック"/>
                <a:cs typeface="游ゴシック"/>
              </a:rPr>
              <a:t>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8CE8CB91-404C-1029-CF27-27F08E496B5E}"/>
              </a:ext>
            </a:extLst>
          </p:cNvPr>
          <p:cNvSpPr/>
          <p:nvPr/>
        </p:nvSpPr>
        <p:spPr>
          <a:xfrm>
            <a:off x="1034555" y="4425083"/>
            <a:ext cx="2768776" cy="222913"/>
          </a:xfrm>
          <a:custGeom>
            <a:avLst/>
            <a:gdLst/>
            <a:ahLst/>
            <a:cxnLst/>
            <a:rect l="l" t="t" r="r" b="b"/>
            <a:pathLst>
              <a:path w="1647825" h="251460">
                <a:moveTo>
                  <a:pt x="0" y="0"/>
                </a:moveTo>
                <a:lnTo>
                  <a:pt x="1647444" y="0"/>
                </a:lnTo>
                <a:lnTo>
                  <a:pt x="1647444" y="251459"/>
                </a:lnTo>
                <a:lnTo>
                  <a:pt x="0" y="251459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그림 29">
            <a:extLst>
              <a:ext uri="{FF2B5EF4-FFF2-40B4-BE49-F238E27FC236}">
                <a16:creationId xmlns:a16="http://schemas.microsoft.com/office/drawing/2014/main" id="{05AFA114-B3C2-3EF7-E938-632F2E456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71" y="1260555"/>
            <a:ext cx="4963575" cy="34518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Google Shape;99;p1">
            <a:extLst>
              <a:ext uri="{FF2B5EF4-FFF2-40B4-BE49-F238E27FC236}">
                <a16:creationId xmlns:a16="http://schemas.microsoft.com/office/drawing/2014/main" id="{243BC532-1A55-F531-CACD-41EA47013EC4}"/>
              </a:ext>
            </a:extLst>
          </p:cNvPr>
          <p:cNvSpPr txBox="1"/>
          <p:nvPr/>
        </p:nvSpPr>
        <p:spPr>
          <a:xfrm>
            <a:off x="1294805" y="4413403"/>
            <a:ext cx="5017051" cy="646290"/>
          </a:xfrm>
          <a:prstGeom prst="rect">
            <a:avLst/>
          </a:prstGeom>
          <a:solidFill>
            <a:schemeClr val="lt1"/>
          </a:solidFill>
          <a:ln w="9525">
            <a:solidFill>
              <a:schemeClr val="tx1"/>
            </a:solidFill>
            <a:prstDash val="sys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2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【</a:t>
            </a:r>
            <a:r>
              <a:rPr lang="ja-JP" altLang="en-US" sz="12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点検メッセージ</a:t>
            </a:r>
            <a:r>
              <a:rPr lang="en-US" altLang="ja-JP" sz="12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】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施設基準チェック － データ提出加算１（許可病床数２００床未満）の算定に必要な施設基準が登録されていません。</a:t>
            </a:r>
            <a:endParaRPr lang="ja-JP" altLang="en-US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16" name="直線矢印コネクタ 2">
            <a:extLst>
              <a:ext uri="{FF2B5EF4-FFF2-40B4-BE49-F238E27FC236}">
                <a16:creationId xmlns:a16="http://schemas.microsoft.com/office/drawing/2014/main" id="{B0B1921B-1D9A-5C55-60FA-E345AE94C778}"/>
              </a:ext>
            </a:extLst>
          </p:cNvPr>
          <p:cNvCxnSpPr>
            <a:cxnSpLocks/>
          </p:cNvCxnSpPr>
          <p:nvPr/>
        </p:nvCxnSpPr>
        <p:spPr>
          <a:xfrm>
            <a:off x="3563294" y="4079995"/>
            <a:ext cx="258373" cy="351795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96;p1">
            <a:extLst>
              <a:ext uri="{FF2B5EF4-FFF2-40B4-BE49-F238E27FC236}">
                <a16:creationId xmlns:a16="http://schemas.microsoft.com/office/drawing/2014/main" id="{4D81713C-52E9-811D-4122-59165E51C367}"/>
              </a:ext>
            </a:extLst>
          </p:cNvPr>
          <p:cNvSpPr txBox="1"/>
          <p:nvPr/>
        </p:nvSpPr>
        <p:spPr>
          <a:xfrm>
            <a:off x="4001121" y="3540246"/>
            <a:ext cx="2183441" cy="461624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  <a:prstDash val="sys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altLang="en-US" sz="12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診療行為：データ提出加算１（許可病床数２００床未満）</a:t>
            </a:r>
            <a:endParaRPr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15" name="直線矢印コネクタ 2">
            <a:extLst>
              <a:ext uri="{FF2B5EF4-FFF2-40B4-BE49-F238E27FC236}">
                <a16:creationId xmlns:a16="http://schemas.microsoft.com/office/drawing/2014/main" id="{365E0612-48CA-B155-693C-F8B5590708D4}"/>
              </a:ext>
            </a:extLst>
          </p:cNvPr>
          <p:cNvCxnSpPr>
            <a:cxnSpLocks/>
          </p:cNvCxnSpPr>
          <p:nvPr/>
        </p:nvCxnSpPr>
        <p:spPr>
          <a:xfrm>
            <a:off x="3902696" y="3346950"/>
            <a:ext cx="196850" cy="183740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70">
            <a:extLst>
              <a:ext uri="{FF2B5EF4-FFF2-40B4-BE49-F238E27FC236}">
                <a16:creationId xmlns:a16="http://schemas.microsoft.com/office/drawing/2014/main" id="{989526B0-039A-B70B-70BE-D9A5A3821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371" y="6145006"/>
            <a:ext cx="5071189" cy="2780448"/>
          </a:xfrm>
          <a:prstGeom prst="rect">
            <a:avLst/>
          </a:prstGeom>
        </p:spPr>
      </p:pic>
      <p:sp>
        <p:nvSpPr>
          <p:cNvPr id="18" name="Google Shape;94;p1">
            <a:extLst>
              <a:ext uri="{FF2B5EF4-FFF2-40B4-BE49-F238E27FC236}">
                <a16:creationId xmlns:a16="http://schemas.microsoft.com/office/drawing/2014/main" id="{1F6F3153-0066-8DE0-4A6D-B51E34710807}"/>
              </a:ext>
            </a:extLst>
          </p:cNvPr>
          <p:cNvSpPr/>
          <p:nvPr/>
        </p:nvSpPr>
        <p:spPr>
          <a:xfrm>
            <a:off x="4415895" y="7354116"/>
            <a:ext cx="1575740" cy="274675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ys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entury"/>
              <a:sym typeface="Century"/>
            </a:endParaRPr>
          </a:p>
        </p:txBody>
      </p:sp>
      <p:sp>
        <p:nvSpPr>
          <p:cNvPr id="19" name="Google Shape;96;p1">
            <a:extLst>
              <a:ext uri="{FF2B5EF4-FFF2-40B4-BE49-F238E27FC236}">
                <a16:creationId xmlns:a16="http://schemas.microsoft.com/office/drawing/2014/main" id="{B29D0ECE-6A71-84B1-D0CE-EA41EB9949A4}"/>
              </a:ext>
            </a:extLst>
          </p:cNvPr>
          <p:cNvSpPr txBox="1"/>
          <p:nvPr/>
        </p:nvSpPr>
        <p:spPr>
          <a:xfrm>
            <a:off x="591337" y="7874089"/>
            <a:ext cx="2391409" cy="584735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  <a:prstDash val="sys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altLang="en-US" sz="16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参考</a:t>
            </a:r>
            <a:r>
              <a:rPr lang="ja" altLang="en-US" sz="16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 </a:t>
            </a:r>
            <a:endParaRPr lang="en-US" altLang="ko-KR" sz="1600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-</a:t>
            </a:r>
            <a:r>
              <a:rPr lang="ja" altLang="en-US" sz="1600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診療行為マスター画面</a:t>
            </a:r>
            <a:endParaRPr sz="1200" dirty="0">
              <a:solidFill>
                <a:srgbClr val="0070C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AF0215AA-96DA-5992-19F0-39673252ED62}"/>
              </a:ext>
            </a:extLst>
          </p:cNvPr>
          <p:cNvSpPr txBox="1"/>
          <p:nvPr/>
        </p:nvSpPr>
        <p:spPr>
          <a:xfrm>
            <a:off x="755971" y="5328196"/>
            <a:ext cx="5400040" cy="228909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>
              <a:spcBef>
                <a:spcPts val="105"/>
              </a:spcBef>
            </a:pPr>
            <a:r>
              <a:rPr lang="ja" altLang="en-US" sz="1400" b="1" spc="-5" dirty="0">
                <a:solidFill>
                  <a:schemeClr val="tx1"/>
                </a:solidFill>
                <a:latin typeface="游ゴシック"/>
                <a:cs typeface="游ゴシック"/>
              </a:rPr>
              <a:t>未登録施設基準情報で</a:t>
            </a:r>
            <a:r>
              <a:rPr lang="ja" altLang="en-US" sz="1400" b="1" spc="-5" dirty="0">
                <a:solidFill>
                  <a:srgbClr val="FF0000"/>
                </a:solidFill>
                <a:latin typeface="游ゴシック"/>
                <a:cs typeface="游ゴシック"/>
              </a:rPr>
              <a:t>不合格</a:t>
            </a:r>
            <a:r>
              <a:rPr lang="ja" altLang="en-US" sz="1400" b="1" spc="-5" dirty="0">
                <a:solidFill>
                  <a:schemeClr val="tx1"/>
                </a:solidFill>
                <a:latin typeface="游ゴシック"/>
                <a:cs typeface="游ゴシック"/>
              </a:rPr>
              <a:t>と</a:t>
            </a:r>
            <a:r>
              <a:rPr lang="ja" altLang="en-US" sz="1400" b="1" spc="-5" dirty="0">
                <a:latin typeface="游ゴシック"/>
                <a:cs typeface="游ゴシック"/>
              </a:rPr>
              <a:t>なった</a:t>
            </a:r>
            <a:r>
              <a:rPr lang="ja-JP" altLang="en-US" sz="1400" b="1" spc="-5" dirty="0">
                <a:latin typeface="游ゴシック"/>
                <a:cs typeface="游ゴシック"/>
              </a:rPr>
              <a:t>例</a:t>
            </a:r>
            <a:endParaRPr lang="en-US" altLang="ja-JP" sz="1400" b="1" spc="-5" dirty="0">
              <a:latin typeface="游ゴシック"/>
              <a:cs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5674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B8C37-72EA-1CF9-43E8-7DA1DCF48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50C7FA1-C5DC-C09B-642B-F2F1BC60F476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F14D05ED-7870-7604-B09C-E7A9F7865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4</a:t>
            </a:fld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433AFE75-AD0C-01B0-9197-190BD6DAB1FB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21" name="図 20" descr="図形&#10;&#10;低い精度で自動的に生成された説明">
              <a:extLst>
                <a:ext uri="{FF2B5EF4-FFF2-40B4-BE49-F238E27FC236}">
                  <a16:creationId xmlns:a16="http://schemas.microsoft.com/office/drawing/2014/main" id="{A5A747FD-72C8-AE6F-F986-5F5F18D1B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B5F0B14D-7A4B-C3BA-151D-EB69F81B0934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object 3">
            <a:extLst>
              <a:ext uri="{FF2B5EF4-FFF2-40B4-BE49-F238E27FC236}">
                <a16:creationId xmlns:a16="http://schemas.microsoft.com/office/drawing/2014/main" id="{6C950ABA-0921-D045-EEE0-C28A159BC026}"/>
              </a:ext>
            </a:extLst>
          </p:cNvPr>
          <p:cNvSpPr txBox="1"/>
          <p:nvPr/>
        </p:nvSpPr>
        <p:spPr>
          <a:xfrm>
            <a:off x="547661" y="7627768"/>
            <a:ext cx="5491071" cy="132792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+mn-ea"/>
                <a:cs typeface="游ゴシック"/>
              </a:rPr>
              <a:t>(3)</a:t>
            </a:r>
            <a:r>
              <a:rPr lang="ja" altLang="en-US" sz="1100" spc="-5" dirty="0">
                <a:latin typeface="+mn-ea"/>
                <a:cs typeface="游ゴシック"/>
              </a:rPr>
              <a:t>施設基準コードについて</a:t>
            </a:r>
            <a:r>
              <a:rPr lang="ja" altLang="ko-KR" sz="1100" spc="-5" dirty="0">
                <a:latin typeface="+mn-ea"/>
                <a:cs typeface="游ゴシック"/>
              </a:rPr>
              <a:t>「</a:t>
            </a:r>
            <a:r>
              <a:rPr lang="ja" altLang="en-US" sz="1100" spc="-5" dirty="0" err="1">
                <a:latin typeface="+mn-ea"/>
                <a:cs typeface="游ゴシック"/>
              </a:rPr>
              <a:t>適用年月</a:t>
            </a:r>
            <a:r>
              <a:rPr lang="ja" altLang="en-US" sz="1100" spc="-5" dirty="0">
                <a:latin typeface="+mn-ea"/>
                <a:cs typeface="游ゴシック"/>
              </a:rPr>
              <a:t>期間</a:t>
            </a:r>
            <a:r>
              <a:rPr lang="ja" altLang="ko-KR" sz="1100" spc="-5" dirty="0">
                <a:latin typeface="+mn-ea"/>
                <a:cs typeface="游ゴシック"/>
              </a:rPr>
              <a:t>」</a:t>
            </a:r>
            <a:r>
              <a:rPr lang="ja" altLang="en-US" sz="1100" spc="-5" dirty="0">
                <a:latin typeface="+mn-ea"/>
                <a:cs typeface="游ゴシック"/>
              </a:rPr>
              <a:t>を登録します</a:t>
            </a:r>
            <a:r>
              <a:rPr lang="ja" altLang="ko-KR" sz="1100" spc="-5" dirty="0">
                <a:latin typeface="+mn-ea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+mn-ea"/>
                <a:cs typeface="游ゴシック"/>
              </a:rPr>
              <a:t>     </a:t>
            </a:r>
            <a:r>
              <a:rPr lang="ja" altLang="en-US" sz="1100" spc="-5" dirty="0">
                <a:latin typeface="+mn-ea"/>
                <a:cs typeface="游ゴシック"/>
              </a:rPr>
              <a:t>開始年月は不合格医療費請求書の診療年月 </a:t>
            </a:r>
            <a:r>
              <a:rPr lang="ja" altLang="ko-KR" sz="1100" spc="-5" dirty="0">
                <a:latin typeface="+mn-ea"/>
                <a:cs typeface="游ゴシック"/>
              </a:rPr>
              <a:t>（ R06.09 ）が</a:t>
            </a:r>
            <a:r>
              <a:rPr lang="ja" altLang="en-US" sz="1100" spc="-5" dirty="0">
                <a:latin typeface="+mn-ea"/>
                <a:cs typeface="游ゴシック"/>
              </a:rPr>
              <a:t>初期設定されています</a:t>
            </a:r>
            <a:r>
              <a:rPr lang="ja" altLang="ko-KR" sz="1100" spc="-5" dirty="0">
                <a:latin typeface="+mn-ea"/>
                <a:cs typeface="游ゴシック"/>
              </a:rPr>
              <a:t>。</a:t>
            </a:r>
            <a:r>
              <a:rPr lang="ja-JP" altLang="en-US" sz="1100" spc="-5" dirty="0">
                <a:latin typeface="+mn-ea"/>
                <a:cs typeface="游ゴシック"/>
              </a:rPr>
              <a:t>　　　　　　　　　　　</a:t>
            </a:r>
            <a:endParaRPr lang="en-US" altLang="ja-JP" sz="1100" spc="-5" dirty="0">
              <a:latin typeface="+mn-ea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spc="-5" dirty="0">
                <a:latin typeface="+mn-ea"/>
                <a:cs typeface="游ゴシック"/>
              </a:rPr>
              <a:t>　 </a:t>
            </a:r>
            <a:r>
              <a:rPr lang="ja-JP" altLang="en-US" sz="1100" spc="-5" dirty="0">
                <a:highlight>
                  <a:srgbClr val="FFFFCC"/>
                </a:highlight>
                <a:latin typeface="+mn-ea"/>
                <a:cs typeface="游ゴシック"/>
              </a:rPr>
              <a:t>＊</a:t>
            </a:r>
            <a:r>
              <a:rPr lang="ja" altLang="en-US" sz="1100" b="0" i="0" dirty="0">
                <a:effectLst/>
                <a:highlight>
                  <a:srgbClr val="FFFFCC"/>
                </a:highlight>
                <a:latin typeface="+mn-ea"/>
              </a:rPr>
              <a:t>適用日は、年</a:t>
            </a:r>
            <a:r>
              <a:rPr lang="ja-JP" altLang="en-US" sz="1100" b="0" i="0" dirty="0">
                <a:effectLst/>
                <a:highlight>
                  <a:srgbClr val="FFFFCC"/>
                </a:highlight>
                <a:latin typeface="+mn-ea"/>
              </a:rPr>
              <a:t>と</a:t>
            </a:r>
            <a:r>
              <a:rPr lang="ja" altLang="en-US" sz="1100" b="0" i="0" dirty="0">
                <a:effectLst/>
                <a:highlight>
                  <a:srgbClr val="FFFFCC"/>
                </a:highlight>
                <a:latin typeface="+mn-ea"/>
              </a:rPr>
              <a:t>月</a:t>
            </a:r>
            <a:r>
              <a:rPr lang="ja-JP" altLang="en-US" sz="1100" b="0" i="0" dirty="0">
                <a:effectLst/>
                <a:highlight>
                  <a:srgbClr val="FFFFCC"/>
                </a:highlight>
                <a:latin typeface="+mn-ea"/>
              </a:rPr>
              <a:t>で</a:t>
            </a:r>
            <a:r>
              <a:rPr lang="ja" altLang="en-US" sz="1100" b="0" i="0" dirty="0">
                <a:effectLst/>
                <a:highlight>
                  <a:srgbClr val="FFFFCC"/>
                </a:highlight>
                <a:latin typeface="+mn-ea"/>
              </a:rPr>
              <a:t>登録します</a:t>
            </a:r>
            <a:r>
              <a:rPr lang="ja" altLang="ko-KR" sz="1100" b="0" i="0" dirty="0">
                <a:effectLst/>
                <a:highlight>
                  <a:srgbClr val="FFFFCC"/>
                </a:highlight>
                <a:latin typeface="+mn-ea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+mn-ea"/>
                <a:cs typeface="游ゴシック"/>
              </a:rPr>
              <a:t>(4)</a:t>
            </a:r>
            <a:r>
              <a:rPr lang="ja" altLang="en-US" sz="1100" spc="-5" dirty="0">
                <a:latin typeface="+mn-ea"/>
                <a:cs typeface="游ゴシック"/>
              </a:rPr>
              <a:t> </a:t>
            </a:r>
            <a:r>
              <a:rPr lang="ja" altLang="ko-KR" sz="1100" spc="-5" dirty="0">
                <a:latin typeface="+mn-ea"/>
                <a:cs typeface="游ゴシック"/>
              </a:rPr>
              <a:t>「</a:t>
            </a:r>
            <a:r>
              <a:rPr lang="ja" altLang="en-US" sz="1100" spc="-5" dirty="0">
                <a:latin typeface="+mn-ea"/>
                <a:cs typeface="游ゴシック"/>
              </a:rPr>
              <a:t>適用</a:t>
            </a:r>
            <a:r>
              <a:rPr lang="ja" altLang="ko-KR" sz="1100" spc="-5" dirty="0">
                <a:latin typeface="+mn-ea"/>
                <a:cs typeface="游ゴシック"/>
              </a:rPr>
              <a:t>」</a:t>
            </a:r>
            <a:r>
              <a:rPr lang="ja" altLang="en-US" sz="1100" spc="-5" dirty="0">
                <a:latin typeface="+mn-ea"/>
                <a:cs typeface="游ゴシック"/>
              </a:rPr>
              <a:t>ボタンで登録します</a:t>
            </a:r>
            <a:r>
              <a:rPr lang="ja" altLang="ko-KR" sz="1100" spc="-5" dirty="0">
                <a:latin typeface="+mn-ea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spc="-5" dirty="0">
                <a:latin typeface="+mn-ea"/>
                <a:cs typeface="游ゴシック"/>
              </a:rPr>
              <a:t>　</a:t>
            </a:r>
            <a:r>
              <a:rPr lang="ja" altLang="ko-KR" sz="1100" spc="-5" dirty="0">
                <a:latin typeface="+mn-ea"/>
                <a:cs typeface="游ゴシック"/>
              </a:rPr>
              <a:t>「</a:t>
            </a:r>
            <a:r>
              <a:rPr lang="ja" altLang="en-US" sz="1100" spc="-5" dirty="0">
                <a:latin typeface="+mn-ea"/>
                <a:cs typeface="游ゴシック"/>
              </a:rPr>
              <a:t>適用外</a:t>
            </a:r>
            <a:r>
              <a:rPr lang="ja" altLang="ko-KR" sz="1100" spc="-5" dirty="0">
                <a:latin typeface="+mn-ea"/>
                <a:cs typeface="游ゴシック"/>
              </a:rPr>
              <a:t>」</a:t>
            </a:r>
            <a:r>
              <a:rPr lang="ja" altLang="en-US" sz="1100" spc="-5" dirty="0">
                <a:latin typeface="+mn-ea"/>
                <a:cs typeface="游ゴシック"/>
              </a:rPr>
              <a:t>ボタン</a:t>
            </a:r>
            <a:r>
              <a:rPr lang="ja" altLang="ko-KR" sz="1100" spc="-5" dirty="0">
                <a:latin typeface="+mn-ea"/>
                <a:cs typeface="游ゴシック"/>
              </a:rPr>
              <a:t>：</a:t>
            </a:r>
            <a:r>
              <a:rPr lang="ja" altLang="en-US" sz="1100" spc="-5" dirty="0">
                <a:latin typeface="+mn-ea"/>
                <a:cs typeface="游ゴシック"/>
              </a:rPr>
              <a:t>登録された適用期間を削除します</a:t>
            </a:r>
            <a:r>
              <a:rPr lang="ja" altLang="ko-KR" sz="1100" spc="-5" dirty="0">
                <a:latin typeface="+mn-ea"/>
                <a:cs typeface="游ゴシック"/>
              </a:rPr>
              <a:t>。</a:t>
            </a:r>
            <a:endParaRPr lang="en-US" altLang="ko-KR" sz="1100" spc="-5" dirty="0">
              <a:latin typeface="+mn-ea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spc="-5" dirty="0">
                <a:latin typeface="+mn-ea"/>
                <a:cs typeface="游ゴシック"/>
              </a:rPr>
              <a:t>　＊</a:t>
            </a:r>
            <a:r>
              <a:rPr lang="ja" altLang="en-US" sz="1100" spc="-5" dirty="0">
                <a:latin typeface="+mn-ea"/>
                <a:cs typeface="游ゴシック"/>
              </a:rPr>
              <a:t>適用期間が診療年月を含む場合、合格</a:t>
            </a:r>
            <a:r>
              <a:rPr lang="ja-JP" altLang="en-US" sz="1100" spc="-5" dirty="0">
                <a:latin typeface="+mn-ea"/>
                <a:cs typeface="游ゴシック"/>
              </a:rPr>
              <a:t>となります</a:t>
            </a:r>
            <a:r>
              <a:rPr lang="ja" altLang="ko-KR" sz="1100" spc="-5" dirty="0">
                <a:latin typeface="+mn-ea"/>
                <a:cs typeface="游ゴシック"/>
              </a:rPr>
              <a:t>。</a:t>
            </a:r>
          </a:p>
        </p:txBody>
      </p:sp>
      <p:pic>
        <p:nvPicPr>
          <p:cNvPr id="3" name="그림 22">
            <a:extLst>
              <a:ext uri="{FF2B5EF4-FFF2-40B4-BE49-F238E27FC236}">
                <a16:creationId xmlns:a16="http://schemas.microsoft.com/office/drawing/2014/main" id="{0B667535-6791-3A86-A3FE-36C933EA9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41" y="1655198"/>
            <a:ext cx="3270191" cy="3245190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1E355FF9-56BD-65C9-CBFF-8ECAA9133EF1}"/>
              </a:ext>
            </a:extLst>
          </p:cNvPr>
          <p:cNvSpPr/>
          <p:nvPr/>
        </p:nvSpPr>
        <p:spPr>
          <a:xfrm>
            <a:off x="4560461" y="4420146"/>
            <a:ext cx="253918" cy="127536"/>
          </a:xfrm>
          <a:custGeom>
            <a:avLst/>
            <a:gdLst/>
            <a:ahLst/>
            <a:cxnLst/>
            <a:rect l="l" t="t" r="r" b="b"/>
            <a:pathLst>
              <a:path w="279400" h="140335">
                <a:moveTo>
                  <a:pt x="278892" y="140208"/>
                </a:moveTo>
                <a:lnTo>
                  <a:pt x="0" y="140208"/>
                </a:lnTo>
                <a:lnTo>
                  <a:pt x="0" y="0"/>
                </a:lnTo>
                <a:lnTo>
                  <a:pt x="278892" y="0"/>
                </a:lnTo>
                <a:lnTo>
                  <a:pt x="278892" y="140208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6A006F14-9F77-2C76-2107-AD244B1545EC}"/>
              </a:ext>
            </a:extLst>
          </p:cNvPr>
          <p:cNvSpPr txBox="1"/>
          <p:nvPr/>
        </p:nvSpPr>
        <p:spPr>
          <a:xfrm>
            <a:off x="612270" y="397562"/>
            <a:ext cx="5400040" cy="228909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lang="ja" altLang="en-US" sz="1400" b="1" spc="-5" dirty="0">
                <a:latin typeface="游ゴシック"/>
                <a:cs typeface="游ゴシック"/>
              </a:rPr>
              <a:t>施設基準コードチェック設定</a:t>
            </a:r>
            <a:endParaRPr sz="1400" b="1" dirty="0">
              <a:latin typeface="游ゴシック"/>
              <a:cs typeface="游ゴシック"/>
            </a:endParaRPr>
          </a:p>
        </p:txBody>
      </p:sp>
      <p:sp>
        <p:nvSpPr>
          <p:cNvPr id="7" name="Google Shape;147;p4">
            <a:extLst>
              <a:ext uri="{FF2B5EF4-FFF2-40B4-BE49-F238E27FC236}">
                <a16:creationId xmlns:a16="http://schemas.microsoft.com/office/drawing/2014/main" id="{1519D177-711B-27B9-284C-E3202CA8C51D}"/>
              </a:ext>
            </a:extLst>
          </p:cNvPr>
          <p:cNvSpPr txBox="1"/>
          <p:nvPr/>
        </p:nvSpPr>
        <p:spPr>
          <a:xfrm>
            <a:off x="3702422" y="1957961"/>
            <a:ext cx="969591" cy="2769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altLang="en-US" sz="12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メッセージ</a:t>
            </a:r>
            <a:endParaRPr sz="1200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8" name="図 2">
            <a:extLst>
              <a:ext uri="{FF2B5EF4-FFF2-40B4-BE49-F238E27FC236}">
                <a16:creationId xmlns:a16="http://schemas.microsoft.com/office/drawing/2014/main" id="{CEF6989C-D623-529C-C041-D0FFC48F0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60963" y="1973122"/>
            <a:ext cx="172107" cy="236033"/>
          </a:xfrm>
          <a:prstGeom prst="rect">
            <a:avLst/>
          </a:prstGeom>
        </p:spPr>
      </p:pic>
      <p:cxnSp>
        <p:nvCxnSpPr>
          <p:cNvPr id="9" name="直線矢印コネクタ 5">
            <a:extLst>
              <a:ext uri="{FF2B5EF4-FFF2-40B4-BE49-F238E27FC236}">
                <a16:creationId xmlns:a16="http://schemas.microsoft.com/office/drawing/2014/main" id="{7EC3E370-320A-20EA-5195-1A8EA65ADC03}"/>
              </a:ext>
            </a:extLst>
          </p:cNvPr>
          <p:cNvCxnSpPr>
            <a:cxnSpLocks/>
          </p:cNvCxnSpPr>
          <p:nvPr/>
        </p:nvCxnSpPr>
        <p:spPr>
          <a:xfrm>
            <a:off x="1089690" y="2994809"/>
            <a:ext cx="0" cy="147322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147;p4">
            <a:extLst>
              <a:ext uri="{FF2B5EF4-FFF2-40B4-BE49-F238E27FC236}">
                <a16:creationId xmlns:a16="http://schemas.microsoft.com/office/drawing/2014/main" id="{CF58E9D7-217D-C36F-1362-62253CDD19DF}"/>
              </a:ext>
            </a:extLst>
          </p:cNvPr>
          <p:cNvSpPr txBox="1"/>
          <p:nvPr/>
        </p:nvSpPr>
        <p:spPr>
          <a:xfrm>
            <a:off x="3610822" y="4390385"/>
            <a:ext cx="1139975" cy="2769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altLang="en-US" sz="12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適用期間設定</a:t>
            </a:r>
            <a:endParaRPr sz="1200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3E43DBA8-A98F-9F8D-3317-CCACC64C83A6}"/>
              </a:ext>
            </a:extLst>
          </p:cNvPr>
          <p:cNvSpPr txBox="1"/>
          <p:nvPr/>
        </p:nvSpPr>
        <p:spPr>
          <a:xfrm>
            <a:off x="1729279" y="3152628"/>
            <a:ext cx="4657234" cy="8585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95580" algn="l" rtl="0"/>
            <a:r>
              <a:rPr lang="ja" altLang="ko-KR" sz="1100" b="1" spc="-5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  <a:sym typeface="Century"/>
              </a:rPr>
              <a:t>(1)</a:t>
            </a:r>
            <a:r>
              <a:rPr lang="ja" altLang="en-US" sz="1100" spc="-5" dirty="0">
                <a:latin typeface="游ゴシック"/>
                <a:cs typeface="游ゴシック"/>
              </a:rPr>
              <a:t>診療行為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データ提出加算１（許可病床数２００床未満）」には、 </a:t>
            </a:r>
            <a:r>
              <a:rPr lang="ja" altLang="ja-JP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(2)</a:t>
            </a:r>
            <a:r>
              <a:rPr lang="ja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施設基準コード</a:t>
            </a:r>
            <a:r>
              <a:rPr lang="ja" altLang="en-US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 </a:t>
            </a:r>
            <a:r>
              <a:rPr lang="ja" altLang="ja-JP" sz="1100" b="1" dirty="0">
                <a:solidFill>
                  <a:schemeClr val="accent3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3559</a:t>
            </a:r>
            <a:r>
              <a:rPr lang="ja" altLang="ja-JP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 </a:t>
            </a:r>
            <a:r>
              <a:rPr lang="ja" altLang="en-US" sz="1100" b="1" dirty="0">
                <a:solidFill>
                  <a:schemeClr val="accent3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データ提出加算１・３（許可２００床未満）</a:t>
            </a:r>
            <a:r>
              <a:rPr lang="ja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が存在します</a:t>
            </a:r>
            <a:r>
              <a:rPr lang="ja" altLang="ko-KR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。</a:t>
            </a:r>
          </a:p>
          <a:p>
            <a:pPr marL="195580" algn="l" rtl="0"/>
            <a:r>
              <a:rPr lang="ja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しかし</a:t>
            </a:r>
            <a:r>
              <a:rPr lang="ja" altLang="ko-KR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、</a:t>
            </a:r>
            <a:r>
              <a:rPr lang="ja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 </a:t>
            </a:r>
            <a:r>
              <a:rPr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レセプト</a:t>
            </a:r>
            <a:r>
              <a:rPr lang="ja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診療年月</a:t>
            </a:r>
            <a:r>
              <a:rPr lang="ja" altLang="ko-KR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（ R06.09 ）</a:t>
            </a:r>
            <a:r>
              <a:rPr lang="ja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が適用日に該当しないため、不合格となりました</a:t>
            </a:r>
            <a:r>
              <a:rPr lang="ja" altLang="ko-KR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。</a:t>
            </a:r>
            <a:r>
              <a:rPr lang="ja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 </a:t>
            </a:r>
            <a:endParaRPr lang="en-US" altLang="ja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entury"/>
              <a:sym typeface="Century"/>
            </a:endParaRPr>
          </a:p>
        </p:txBody>
      </p:sp>
      <p:sp>
        <p:nvSpPr>
          <p:cNvPr id="12" name="Google Shape;140;p4">
            <a:extLst>
              <a:ext uri="{FF2B5EF4-FFF2-40B4-BE49-F238E27FC236}">
                <a16:creationId xmlns:a16="http://schemas.microsoft.com/office/drawing/2014/main" id="{C3AA492A-F22B-F586-F35E-9C8D85FF4438}"/>
              </a:ext>
            </a:extLst>
          </p:cNvPr>
          <p:cNvSpPr txBox="1"/>
          <p:nvPr/>
        </p:nvSpPr>
        <p:spPr>
          <a:xfrm>
            <a:off x="784812" y="2741428"/>
            <a:ext cx="48984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(1)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Google Shape;140;p4">
            <a:extLst>
              <a:ext uri="{FF2B5EF4-FFF2-40B4-BE49-F238E27FC236}">
                <a16:creationId xmlns:a16="http://schemas.microsoft.com/office/drawing/2014/main" id="{67FA8F6E-863D-3F72-B408-C3FCED3F9001}"/>
              </a:ext>
            </a:extLst>
          </p:cNvPr>
          <p:cNvSpPr txBox="1"/>
          <p:nvPr/>
        </p:nvSpPr>
        <p:spPr>
          <a:xfrm>
            <a:off x="2814831" y="2766613"/>
            <a:ext cx="1466657" cy="276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(2)</a:t>
            </a:r>
            <a:r>
              <a:rPr lang="ja" altLang="en-US" sz="12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施設基準コード</a:t>
            </a:r>
            <a:endParaRPr sz="1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CEC42FBA-8A35-7D16-4391-D6C0EC382966}"/>
              </a:ext>
            </a:extLst>
          </p:cNvPr>
          <p:cNvSpPr txBox="1"/>
          <p:nvPr/>
        </p:nvSpPr>
        <p:spPr>
          <a:xfrm>
            <a:off x="612270" y="5014951"/>
            <a:ext cx="5491071" cy="66620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Yu Gothic" panose="020B0400000000000000" pitchFamily="34" charset="-128"/>
                <a:ea typeface="+mj-ea"/>
                <a:cs typeface="游ゴシック"/>
              </a:rPr>
              <a:t>(1)</a:t>
            </a:r>
            <a:r>
              <a:rPr lang="ja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不合格要因の</a:t>
            </a:r>
            <a:r>
              <a:rPr lang="ja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「</a:t>
            </a:r>
            <a:r>
              <a:rPr lang="ja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診療行為</a:t>
            </a:r>
            <a:r>
              <a:rPr lang="ja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」</a:t>
            </a:r>
            <a:r>
              <a:rPr lang="ja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です</a:t>
            </a:r>
            <a:r>
              <a:rPr lang="ja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。</a:t>
            </a:r>
            <a:r>
              <a:rPr lang="ja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 </a:t>
            </a:r>
            <a:endParaRPr lang="en-US" altLang="ko-KR" sz="1100" spc="-5" dirty="0">
              <a:solidFill>
                <a:srgbClr val="FF0000"/>
              </a:solidFill>
              <a:latin typeface="Yu Gothic" panose="020B0400000000000000" pitchFamily="34" charset="-128"/>
              <a:ea typeface="+mj-ea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Yu Gothic" panose="020B0400000000000000" pitchFamily="34" charset="-128"/>
                <a:ea typeface="+mj-ea"/>
                <a:cs typeface="游ゴシック"/>
              </a:rPr>
              <a:t>(2)</a:t>
            </a:r>
            <a:r>
              <a:rPr lang="ja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診療行為に定義された施設基準コードが表示されます</a:t>
            </a:r>
            <a:r>
              <a:rPr lang="ja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     施設基準コードが設定</a:t>
            </a:r>
            <a:r>
              <a:rPr lang="ja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されている項目は</a:t>
            </a:r>
            <a:r>
              <a:rPr lang="ja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「</a:t>
            </a:r>
            <a:r>
              <a:rPr lang="ja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緑色」で表示されます</a:t>
            </a:r>
            <a:r>
              <a:rPr lang="ja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。</a:t>
            </a:r>
            <a:endParaRPr lang="en-US" altLang="ko-KR" sz="1100" spc="-5" dirty="0">
              <a:latin typeface="游ゴシック"/>
              <a:cs typeface="游ゴシック"/>
            </a:endParaRPr>
          </a:p>
        </p:txBody>
      </p:sp>
      <p:sp>
        <p:nvSpPr>
          <p:cNvPr id="15" name="Google Shape;140;p4">
            <a:extLst>
              <a:ext uri="{FF2B5EF4-FFF2-40B4-BE49-F238E27FC236}">
                <a16:creationId xmlns:a16="http://schemas.microsoft.com/office/drawing/2014/main" id="{F4DA45EC-5DE2-9FD8-CC01-E687BBDCBA86}"/>
              </a:ext>
            </a:extLst>
          </p:cNvPr>
          <p:cNvSpPr txBox="1"/>
          <p:nvPr/>
        </p:nvSpPr>
        <p:spPr>
          <a:xfrm>
            <a:off x="786129" y="4454868"/>
            <a:ext cx="46564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(3)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Google Shape;140;p4">
            <a:extLst>
              <a:ext uri="{FF2B5EF4-FFF2-40B4-BE49-F238E27FC236}">
                <a16:creationId xmlns:a16="http://schemas.microsoft.com/office/drawing/2014/main" id="{26AAF8C5-3D37-65A8-F85B-CEAA4A5CC36E}"/>
              </a:ext>
            </a:extLst>
          </p:cNvPr>
          <p:cNvSpPr txBox="1"/>
          <p:nvPr/>
        </p:nvSpPr>
        <p:spPr>
          <a:xfrm>
            <a:off x="3204480" y="4383296"/>
            <a:ext cx="57412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(4)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5715EC40-2618-8D7D-3B81-1C09BF286F4E}"/>
              </a:ext>
            </a:extLst>
          </p:cNvPr>
          <p:cNvSpPr/>
          <p:nvPr/>
        </p:nvSpPr>
        <p:spPr>
          <a:xfrm>
            <a:off x="2963951" y="4611147"/>
            <a:ext cx="312229" cy="187257"/>
          </a:xfrm>
          <a:custGeom>
            <a:avLst/>
            <a:gdLst/>
            <a:ahLst/>
            <a:cxnLst/>
            <a:rect l="l" t="t" r="r" b="b"/>
            <a:pathLst>
              <a:path w="260985" h="605154">
                <a:moveTo>
                  <a:pt x="0" y="0"/>
                </a:moveTo>
                <a:lnTo>
                  <a:pt x="50696" y="1857"/>
                </a:lnTo>
                <a:lnTo>
                  <a:pt x="92392" y="6858"/>
                </a:lnTo>
                <a:lnTo>
                  <a:pt x="120657" y="14144"/>
                </a:lnTo>
                <a:lnTo>
                  <a:pt x="131064" y="22859"/>
                </a:lnTo>
                <a:lnTo>
                  <a:pt x="131064" y="106679"/>
                </a:lnTo>
                <a:lnTo>
                  <a:pt x="141231" y="115157"/>
                </a:lnTo>
                <a:lnTo>
                  <a:pt x="168973" y="121920"/>
                </a:lnTo>
                <a:lnTo>
                  <a:pt x="210145" y="126396"/>
                </a:lnTo>
                <a:lnTo>
                  <a:pt x="260604" y="128016"/>
                </a:lnTo>
                <a:lnTo>
                  <a:pt x="210145" y="129873"/>
                </a:lnTo>
                <a:lnTo>
                  <a:pt x="168973" y="134874"/>
                </a:lnTo>
                <a:lnTo>
                  <a:pt x="141231" y="142160"/>
                </a:lnTo>
                <a:lnTo>
                  <a:pt x="131064" y="150876"/>
                </a:lnTo>
                <a:lnTo>
                  <a:pt x="131064" y="583692"/>
                </a:lnTo>
                <a:lnTo>
                  <a:pt x="120657" y="592169"/>
                </a:lnTo>
                <a:lnTo>
                  <a:pt x="92392" y="598932"/>
                </a:lnTo>
                <a:lnTo>
                  <a:pt x="50696" y="603408"/>
                </a:lnTo>
                <a:lnTo>
                  <a:pt x="0" y="605028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C8EA23A6-AF1D-BE42-EC15-FAC4B345DBB5}"/>
              </a:ext>
            </a:extLst>
          </p:cNvPr>
          <p:cNvSpPr txBox="1"/>
          <p:nvPr/>
        </p:nvSpPr>
        <p:spPr>
          <a:xfrm>
            <a:off x="440363" y="5780409"/>
            <a:ext cx="6074229" cy="1500411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+mn-ea"/>
                <a:cs typeface="游ゴシック"/>
              </a:rPr>
              <a:t>※「</a:t>
            </a:r>
            <a:r>
              <a:rPr lang="ja" altLang="en-US" sz="1100" spc="-5" dirty="0">
                <a:latin typeface="+mn-ea"/>
                <a:cs typeface="游ゴシック"/>
              </a:rPr>
              <a:t>施設基準</a:t>
            </a:r>
            <a:r>
              <a:rPr lang="ja" altLang="ko-KR" sz="1100" spc="-5" dirty="0">
                <a:latin typeface="+mn-ea"/>
                <a:cs typeface="游ゴシック"/>
              </a:rPr>
              <a:t>」</a:t>
            </a:r>
            <a:r>
              <a:rPr lang="ja" altLang="en-US" sz="1100" spc="-5" dirty="0">
                <a:latin typeface="+mn-ea"/>
                <a:cs typeface="游ゴシック"/>
              </a:rPr>
              <a:t>項目は診療行為別最大</a:t>
            </a:r>
            <a:r>
              <a:rPr lang="ja" altLang="ko-KR" sz="1100" spc="-5" dirty="0">
                <a:latin typeface="+mn-ea"/>
                <a:cs typeface="游ゴシック"/>
              </a:rPr>
              <a:t>10</a:t>
            </a:r>
            <a:r>
              <a:rPr lang="ja" altLang="en-US" sz="1100" spc="-5" dirty="0">
                <a:latin typeface="+mn-ea"/>
                <a:cs typeface="游ゴシック"/>
              </a:rPr>
              <a:t>個です</a:t>
            </a:r>
            <a:r>
              <a:rPr lang="ja" altLang="ko-KR" sz="1100" spc="-5" dirty="0">
                <a:latin typeface="+mn-ea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+mn-ea"/>
                <a:cs typeface="游ゴシック"/>
              </a:rPr>
              <a:t>「0000」（「</a:t>
            </a:r>
            <a:r>
              <a:rPr lang="ja" altLang="en-US" sz="1100" strike="sngStrike" spc="-5" dirty="0">
                <a:latin typeface="+mn-ea"/>
                <a:cs typeface="游ゴシック"/>
              </a:rPr>
              <a:t>施設基準に関係しないもの」 </a:t>
            </a:r>
            <a:r>
              <a:rPr lang="ja" altLang="ko-KR" sz="1100" spc="-5" dirty="0">
                <a:latin typeface="+mn-ea"/>
                <a:cs typeface="游ゴシック"/>
              </a:rPr>
              <a:t>）</a:t>
            </a:r>
            <a:r>
              <a:rPr lang="ja" altLang="en-US" sz="1100" spc="-5" dirty="0">
                <a:latin typeface="+mn-ea"/>
                <a:cs typeface="游ゴシック"/>
              </a:rPr>
              <a:t>は施設基準を必要としないため、適用期間を登録する必要はありません</a:t>
            </a:r>
            <a:r>
              <a:rPr lang="ja" altLang="ko-KR" sz="1100" spc="-5" dirty="0">
                <a:latin typeface="+mn-ea"/>
                <a:cs typeface="游ゴシック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endParaRPr lang="en-US" altLang="ko-KR" sz="100" spc="-5" dirty="0">
              <a:latin typeface="+mn-ea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en-US" sz="1100" spc="-5" dirty="0">
                <a:latin typeface="+mn-ea"/>
              </a:rPr>
              <a:t>施設基準</a:t>
            </a:r>
            <a:r>
              <a:rPr lang="ja" altLang="ko-KR" sz="1100" spc="-5" dirty="0">
                <a:latin typeface="+mn-ea"/>
              </a:rPr>
              <a:t>10</a:t>
            </a:r>
            <a:r>
              <a:rPr lang="ja" altLang="en-US" sz="1100" spc="-5" dirty="0">
                <a:latin typeface="+mn-ea"/>
              </a:rPr>
              <a:t>項目は</a:t>
            </a:r>
            <a:r>
              <a:rPr lang="ja" altLang="ko-KR" sz="1100" b="0" i="0" dirty="0">
                <a:effectLst/>
                <a:latin typeface="+mn-ea"/>
              </a:rPr>
              <a:t>3つの</a:t>
            </a:r>
            <a:r>
              <a:rPr lang="ja" altLang="ko-KR" sz="1100" spc="-5" dirty="0">
                <a:latin typeface="+mn-ea"/>
              </a:rPr>
              <a:t>グループに分け</a:t>
            </a:r>
            <a:r>
              <a:rPr lang="ja" altLang="en-US" sz="1100" spc="-5" dirty="0">
                <a:latin typeface="+mn-ea"/>
              </a:rPr>
              <a:t>られ、グループ①は</a:t>
            </a:r>
            <a:r>
              <a:rPr lang="ja" altLang="ko-KR" sz="1100" spc="-5" dirty="0">
                <a:latin typeface="+mn-ea"/>
              </a:rPr>
              <a:t>「</a:t>
            </a:r>
            <a:r>
              <a:rPr lang="ja" altLang="en-US" sz="1100" spc="-5" dirty="0">
                <a:latin typeface="+mn-ea"/>
              </a:rPr>
              <a:t>施設基準1～ </a:t>
            </a:r>
            <a:r>
              <a:rPr lang="ja" altLang="ko-KR" sz="1100" spc="-5" dirty="0">
                <a:latin typeface="+mn-ea"/>
              </a:rPr>
              <a:t>6 」の6</a:t>
            </a:r>
            <a:r>
              <a:rPr lang="ja" altLang="en-US" sz="1100" spc="-5" dirty="0">
                <a:latin typeface="+mn-ea"/>
              </a:rPr>
              <a:t>項目</a:t>
            </a:r>
            <a:r>
              <a:rPr lang="ja" altLang="ko-KR" sz="1100" spc="-5" dirty="0">
                <a:latin typeface="+mn-ea"/>
              </a:rPr>
              <a:t>、</a:t>
            </a:r>
            <a:r>
              <a:rPr lang="ja" altLang="en-US" sz="1100" spc="-5" dirty="0">
                <a:latin typeface="+mn-ea"/>
              </a:rPr>
              <a:t>グループ②</a:t>
            </a:r>
            <a:r>
              <a:rPr lang="ja" altLang="ko-KR" sz="1100" spc="-5" dirty="0">
                <a:latin typeface="+mn-ea"/>
              </a:rPr>
              <a:t>は「</a:t>
            </a:r>
            <a:r>
              <a:rPr lang="ja" altLang="en-US" sz="1100" spc="-5" dirty="0">
                <a:latin typeface="+mn-ea"/>
              </a:rPr>
              <a:t>施設</a:t>
            </a:r>
            <a:r>
              <a:rPr lang="ja" altLang="ko-KR" sz="1100" spc="-5" dirty="0">
                <a:latin typeface="+mn-ea"/>
              </a:rPr>
              <a:t>基準7～9」</a:t>
            </a:r>
            <a:r>
              <a:rPr lang="ja" altLang="en-US" sz="1100" b="0" i="0" dirty="0">
                <a:effectLst/>
                <a:latin typeface="+mn-ea"/>
              </a:rPr>
              <a:t>の</a:t>
            </a:r>
            <a:r>
              <a:rPr lang="ja" altLang="ko-KR" sz="1100" spc="-5" dirty="0">
                <a:latin typeface="+mn-ea"/>
              </a:rPr>
              <a:t>3</a:t>
            </a:r>
            <a:r>
              <a:rPr lang="ja" altLang="en-US" sz="1100" spc="-5" dirty="0">
                <a:latin typeface="+mn-ea"/>
              </a:rPr>
              <a:t>項目、グループ③</a:t>
            </a:r>
            <a:r>
              <a:rPr lang="ja" altLang="ko-KR" sz="1100" b="0" i="0" dirty="0">
                <a:effectLst/>
                <a:latin typeface="+mn-ea"/>
              </a:rPr>
              <a:t>は</a:t>
            </a:r>
            <a:r>
              <a:rPr lang="ja" altLang="ko-KR" sz="1100" spc="-5" dirty="0">
                <a:latin typeface="+mn-ea"/>
              </a:rPr>
              <a:t>「</a:t>
            </a:r>
            <a:r>
              <a:rPr lang="ja" altLang="en-US" sz="1100" spc="-5" dirty="0">
                <a:latin typeface="+mn-ea"/>
              </a:rPr>
              <a:t>施設基準</a:t>
            </a:r>
            <a:r>
              <a:rPr lang="ja" altLang="ko-KR" sz="1100" spc="-5" dirty="0">
                <a:latin typeface="+mn-ea"/>
              </a:rPr>
              <a:t>10 」の</a:t>
            </a:r>
            <a:r>
              <a:rPr lang="ja" altLang="en-US" sz="1100" spc="-5" dirty="0">
                <a:latin typeface="+mn-ea"/>
              </a:rPr>
              <a:t>項目で構成されています</a:t>
            </a:r>
            <a:r>
              <a:rPr lang="ja" altLang="ko-KR" sz="1100" spc="-5" dirty="0">
                <a:latin typeface="+mn-ea"/>
              </a:rPr>
              <a:t>。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endParaRPr lang="en-US" altLang="ko-KR" sz="100" spc="-5" dirty="0">
              <a:latin typeface="+mn-ea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en-US" sz="1100" spc="-5" dirty="0">
                <a:latin typeface="+mn-ea"/>
                <a:cs typeface="游ゴシック"/>
              </a:rPr>
              <a:t>グループ内の</a:t>
            </a:r>
            <a:r>
              <a:rPr lang="ja" altLang="ko-KR" sz="1100" spc="-5" dirty="0">
                <a:latin typeface="+mn-ea"/>
                <a:cs typeface="游ゴシック"/>
              </a:rPr>
              <a:t>1</a:t>
            </a:r>
            <a:r>
              <a:rPr lang="ja" altLang="en-US" sz="1100" spc="-5" dirty="0">
                <a:latin typeface="+mn-ea"/>
                <a:cs typeface="游ゴシック"/>
              </a:rPr>
              <a:t>つ以上の施設基準適用日が満たされていない場合に「算定に</a:t>
            </a:r>
            <a:r>
              <a:rPr lang="ja" altLang="ko-KR" sz="1100" spc="-5" dirty="0">
                <a:latin typeface="+mn-ea"/>
                <a:cs typeface="游ゴシック"/>
              </a:rPr>
              <a:t>必要</a:t>
            </a:r>
            <a:r>
              <a:rPr lang="ja" altLang="en-US" sz="1100" spc="-5" dirty="0">
                <a:latin typeface="+mn-ea"/>
                <a:cs typeface="游ゴシック"/>
              </a:rPr>
              <a:t>な施設基準が未登録」と不合格判定</a:t>
            </a:r>
            <a:r>
              <a:rPr lang="ja" altLang="ko-KR" sz="1100" spc="-5" dirty="0">
                <a:latin typeface="+mn-ea"/>
                <a:cs typeface="游ゴシック"/>
              </a:rPr>
              <a:t>し</a:t>
            </a:r>
            <a:r>
              <a:rPr lang="ja" altLang="en-US" sz="1100" spc="-5" dirty="0">
                <a:latin typeface="+mn-ea"/>
                <a:cs typeface="游ゴシック"/>
              </a:rPr>
              <a:t>ます</a:t>
            </a:r>
            <a:r>
              <a:rPr lang="ja" altLang="ko-KR" sz="1100" spc="-5" dirty="0">
                <a:latin typeface="+mn-ea"/>
                <a:cs typeface="游ゴシック"/>
              </a:rPr>
              <a:t>。</a:t>
            </a:r>
            <a:r>
              <a:rPr lang="ja" altLang="en-US" sz="1100" spc="-5" dirty="0">
                <a:latin typeface="+mn-ea"/>
                <a:cs typeface="游ゴシック"/>
              </a:rPr>
              <a:t> </a:t>
            </a:r>
            <a:r>
              <a:rPr lang="ja" altLang="ko-KR" sz="1100" spc="-5" dirty="0">
                <a:latin typeface="+mn-ea"/>
                <a:cs typeface="游ゴシック"/>
              </a:rPr>
              <a:t> </a:t>
            </a:r>
            <a:endParaRPr lang="en-US" altLang="ja-JP" sz="1100" spc="-5" dirty="0">
              <a:latin typeface="+mn-ea"/>
              <a:cs typeface="游ゴシック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FA59BDD0-1349-2564-D77B-7FE614EFC319}"/>
              </a:ext>
            </a:extLst>
          </p:cNvPr>
          <p:cNvSpPr txBox="1"/>
          <p:nvPr/>
        </p:nvSpPr>
        <p:spPr>
          <a:xfrm>
            <a:off x="658246" y="832008"/>
            <a:ext cx="5399117" cy="66620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u="sng" spc="-5" dirty="0">
                <a:highlight>
                  <a:srgbClr val="FFFFCC"/>
                </a:highlight>
                <a:latin typeface="游ゴシック"/>
                <a:cs typeface="游ゴシック"/>
              </a:rPr>
              <a:t>点検メッセージ</a:t>
            </a:r>
            <a:r>
              <a:rPr lang="ja" altLang="en-US" sz="1100" u="sng" spc="-5" dirty="0">
                <a:highlight>
                  <a:srgbClr val="FFFFCC"/>
                </a:highlight>
                <a:latin typeface="游ゴシック"/>
                <a:cs typeface="游ゴシック"/>
              </a:rPr>
              <a:t>をダブルクリックする</a:t>
            </a:r>
            <a:r>
              <a:rPr lang="ja" altLang="en-US" sz="1100" spc="-5" dirty="0">
                <a:latin typeface="游ゴシック"/>
                <a:cs typeface="游ゴシック"/>
              </a:rPr>
              <a:t>と、メッセージの内容が表示されます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spcBef>
                <a:spcPts val="434"/>
              </a:spcBef>
            </a:pPr>
            <a:r>
              <a:rPr lang="en-US" altLang="ja-JP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※</a:t>
            </a:r>
            <a:r>
              <a:rPr lang="ja-JP" altLang="en-US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不合格要因の診療行為をダブルクリックすると、「適応症修正</a:t>
            </a:r>
            <a:r>
              <a:rPr lang="en-US" altLang="ja-JP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(=</a:t>
            </a:r>
            <a:r>
              <a:rPr lang="ja-JP" altLang="en-US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チェックデータ</a:t>
            </a:r>
            <a:r>
              <a:rPr lang="en-US" altLang="ja-JP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)</a:t>
            </a:r>
            <a:r>
              <a:rPr lang="ja-JP" altLang="en-US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」　</a:t>
            </a:r>
            <a:endParaRPr lang="en-US" altLang="ja-JP" sz="1100" spc="-5" dirty="0">
              <a:solidFill>
                <a:schemeClr val="tx2"/>
              </a:solidFill>
              <a:latin typeface="游ゴシック"/>
              <a:cs typeface="游ゴシック"/>
            </a:endParaRPr>
          </a:p>
          <a:p>
            <a:pPr marL="12700">
              <a:spcBef>
                <a:spcPts val="434"/>
              </a:spcBef>
            </a:pPr>
            <a:r>
              <a:rPr lang="ja-JP" altLang="en-US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　画面が表示されますので、お間違えの無いよう操作してください。</a:t>
            </a:r>
            <a:endParaRPr lang="en-US" altLang="ja-JP" sz="1100" spc="-5" dirty="0">
              <a:solidFill>
                <a:schemeClr val="tx2"/>
              </a:solidFill>
              <a:latin typeface="游ゴシック"/>
              <a:cs typeface="游ゴシック"/>
            </a:endParaRPr>
          </a:p>
        </p:txBody>
      </p:sp>
      <p:pic>
        <p:nvPicPr>
          <p:cNvPr id="25" name="図 2">
            <a:extLst>
              <a:ext uri="{FF2B5EF4-FFF2-40B4-BE49-F238E27FC236}">
                <a16:creationId xmlns:a16="http://schemas.microsoft.com/office/drawing/2014/main" id="{DBF16E60-61FC-7BED-F161-286DA93D9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676200" y="2768446"/>
            <a:ext cx="172107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57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0C371-B104-4666-DB48-184BCFC05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BCD214C-F49E-1ED1-9FD2-3DFAD0CE705B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801DF155-EAF0-7BB2-2094-7B544A50F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5</a:t>
            </a:fld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C91F69CE-6791-727D-6013-8921A96CF567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21" name="図 20" descr="図形&#10;&#10;低い精度で自動的に生成された説明">
              <a:extLst>
                <a:ext uri="{FF2B5EF4-FFF2-40B4-BE49-F238E27FC236}">
                  <a16:creationId xmlns:a16="http://schemas.microsoft.com/office/drawing/2014/main" id="{5A69DCB2-D4A4-64FD-B4B8-1EC368B72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4CCF1336-43BE-9501-8E59-FF175CA414D9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sp>
        <p:nvSpPr>
          <p:cNvPr id="3" name="object 11">
            <a:extLst>
              <a:ext uri="{FF2B5EF4-FFF2-40B4-BE49-F238E27FC236}">
                <a16:creationId xmlns:a16="http://schemas.microsoft.com/office/drawing/2014/main" id="{BBF0F0E6-6F12-3D8B-5E2D-B85627260E3F}"/>
              </a:ext>
            </a:extLst>
          </p:cNvPr>
          <p:cNvSpPr txBox="1"/>
          <p:nvPr/>
        </p:nvSpPr>
        <p:spPr>
          <a:xfrm>
            <a:off x="866004" y="656158"/>
            <a:ext cx="5400040" cy="228909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lang="ja" altLang="en-US" sz="1400" b="1" spc="-5" dirty="0">
                <a:latin typeface="游ゴシック"/>
                <a:cs typeface="游ゴシック"/>
              </a:rPr>
              <a:t>名寄せコード一覧</a:t>
            </a:r>
            <a:endParaRPr sz="1400" b="1" dirty="0">
              <a:latin typeface="游ゴシック"/>
              <a:cs typeface="游ゴシック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7042A5DB-3CAE-77B8-E69C-1F33D80FD95E}"/>
              </a:ext>
            </a:extLst>
          </p:cNvPr>
          <p:cNvSpPr txBox="1"/>
          <p:nvPr/>
        </p:nvSpPr>
        <p:spPr>
          <a:xfrm>
            <a:off x="851495" y="1066507"/>
            <a:ext cx="5535018" cy="61491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医療機関別に</a:t>
            </a:r>
            <a:r>
              <a:rPr lang="ja-JP" altLang="en-US" sz="1100" spc="-5" dirty="0">
                <a:latin typeface="游ゴシック"/>
                <a:cs typeface="游ゴシック"/>
              </a:rPr>
              <a:t>、</a:t>
            </a:r>
            <a:r>
              <a:rPr lang="ja" altLang="en-US" sz="1100" spc="-5" dirty="0">
                <a:latin typeface="游ゴシック"/>
                <a:cs typeface="游ゴシック"/>
              </a:rPr>
              <a:t>施設基準要件に</a:t>
            </a:r>
            <a:r>
              <a:rPr lang="ja-JP" altLang="en-US" sz="1100" spc="-5" dirty="0">
                <a:latin typeface="游ゴシック"/>
                <a:cs typeface="游ゴシック"/>
              </a:rPr>
              <a:t>定義された</a:t>
            </a:r>
            <a:r>
              <a:rPr lang="ja" altLang="en-US" sz="1100" spc="-5" dirty="0">
                <a:latin typeface="游ゴシック"/>
                <a:cs typeface="游ゴシック"/>
              </a:rPr>
              <a:t>施設基準コードを置き換える場合があります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r>
              <a:rPr lang="ja" altLang="en-US" sz="1100" spc="-5" dirty="0">
                <a:latin typeface="游ゴシック"/>
                <a:cs typeface="游ゴシック"/>
              </a:rPr>
              <a:t> </a:t>
            </a:r>
            <a:endParaRPr lang="en-US" altLang="ko-KR" sz="1100" spc="-5" dirty="0">
              <a:latin typeface="游ゴシック"/>
              <a:cs typeface="游ゴシック"/>
            </a:endParaRPr>
          </a:p>
          <a:p>
            <a:pPr marL="12700">
              <a:spcBef>
                <a:spcPts val="434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例えば</a:t>
            </a:r>
            <a:r>
              <a:rPr lang="ja" altLang="ko-KR" sz="1100" spc="-5" dirty="0">
                <a:latin typeface="游ゴシック"/>
                <a:cs typeface="游ゴシック"/>
              </a:rPr>
              <a:t>、</a:t>
            </a:r>
            <a:r>
              <a:rPr lang="ja" altLang="en-US" sz="1100" spc="-5" dirty="0">
                <a:latin typeface="游ゴシック"/>
                <a:cs typeface="游ゴシック"/>
              </a:rPr>
              <a:t>診療行為</a:t>
            </a:r>
            <a:r>
              <a:rPr lang="ja" altLang="ko-KR" sz="1100" spc="-5" dirty="0">
                <a:latin typeface="游ゴシック"/>
                <a:cs typeface="游ゴシック"/>
              </a:rPr>
              <a:t>（ </a:t>
            </a:r>
            <a:r>
              <a:rPr lang="ja" altLang="zh-TW" sz="1100" spc="-5" dirty="0">
                <a:latin typeface="游ゴシック"/>
                <a:cs typeface="游ゴシック"/>
              </a:rPr>
              <a:t>190201770 </a:t>
            </a:r>
            <a:r>
              <a:rPr lang="ja" altLang="en-US" sz="1100" spc="-5" dirty="0">
                <a:latin typeface="游ゴシック"/>
                <a:cs typeface="游ゴシック"/>
              </a:rPr>
              <a:t>「急性期患者支援療養病床初期加算（療養病棟入院基本料）」 </a:t>
            </a:r>
            <a:r>
              <a:rPr lang="ja" altLang="zh-TW" sz="1100" spc="-5" dirty="0">
                <a:latin typeface="游ゴシック"/>
                <a:cs typeface="游ゴシック"/>
              </a:rPr>
              <a:t>）</a:t>
            </a:r>
            <a:r>
              <a:rPr lang="ja" altLang="en-US" sz="1100" spc="-5" dirty="0">
                <a:latin typeface="游ゴシック"/>
                <a:cs typeface="游ゴシック"/>
              </a:rPr>
              <a:t>には、次の</a:t>
            </a:r>
            <a:r>
              <a:rPr lang="ja" altLang="ko-KR" sz="1100" spc="-5" dirty="0">
                <a:latin typeface="游ゴシック"/>
                <a:cs typeface="游ゴシック"/>
              </a:rPr>
              <a:t>5</a:t>
            </a:r>
            <a:r>
              <a:rPr lang="ja" altLang="en-US" sz="1100" spc="-5" dirty="0">
                <a:latin typeface="游ゴシック"/>
                <a:cs typeface="游ゴシック"/>
              </a:rPr>
              <a:t>つの施設基準コードが定義されています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DED7CD0B-4558-20FD-4A03-F21B2DE354F9}"/>
              </a:ext>
            </a:extLst>
          </p:cNvPr>
          <p:cNvSpPr txBox="1"/>
          <p:nvPr/>
        </p:nvSpPr>
        <p:spPr>
          <a:xfrm>
            <a:off x="725070" y="4394326"/>
            <a:ext cx="5787868" cy="4456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この</a:t>
            </a:r>
            <a:r>
              <a:rPr lang="ja-JP" altLang="en-US" sz="1100" spc="-5" dirty="0">
                <a:latin typeface="游ゴシック"/>
                <a:cs typeface="游ゴシック"/>
              </a:rPr>
              <a:t>中で</a:t>
            </a:r>
            <a:r>
              <a:rPr lang="ja" altLang="en-US" sz="1100" spc="-5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游ゴシック"/>
              </a:rPr>
              <a:t>① </a:t>
            </a:r>
            <a:r>
              <a:rPr lang="ja" altLang="ko-KR" sz="1100" spc="-5" dirty="0">
                <a:latin typeface="游ゴシック"/>
                <a:cs typeface="游ゴシック"/>
              </a:rPr>
              <a:t>「8010」</a:t>
            </a:r>
            <a:r>
              <a:rPr lang="ja" altLang="en-US" sz="1100" spc="-5" dirty="0">
                <a:latin typeface="游ゴシック"/>
                <a:cs typeface="游ゴシック"/>
              </a:rPr>
              <a:t>と</a:t>
            </a:r>
            <a:r>
              <a:rPr lang="ja" altLang="ko-KR" sz="1100" spc="-5" dirty="0">
                <a:latin typeface="游ゴシック"/>
                <a:cs typeface="游ゴシック"/>
              </a:rPr>
              <a:t> </a:t>
            </a:r>
            <a:r>
              <a:rPr lang="ja" altLang="en-US" sz="1100" spc="-5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游ゴシック"/>
              </a:rPr>
              <a:t>② </a:t>
            </a:r>
            <a:r>
              <a:rPr lang="ja" altLang="en-US" sz="1100" dirty="0"/>
              <a:t>「 </a:t>
            </a:r>
            <a:r>
              <a:rPr lang="ja" altLang="ko-KR" sz="1100" spc="-5" dirty="0">
                <a:latin typeface="游ゴシック"/>
                <a:cs typeface="游ゴシック"/>
              </a:rPr>
              <a:t>8012」</a:t>
            </a:r>
            <a:r>
              <a:rPr lang="ja" altLang="en-US" sz="1100" spc="-5" dirty="0">
                <a:latin typeface="游ゴシック"/>
                <a:cs typeface="游ゴシック"/>
              </a:rPr>
              <a:t>は</a:t>
            </a:r>
            <a:r>
              <a:rPr lang="ja" altLang="ko-KR" sz="1100" dirty="0"/>
              <a:t>「</a:t>
            </a:r>
            <a:r>
              <a:rPr lang="ja" altLang="en-US" sz="1100" dirty="0"/>
              <a:t>名寄せ先</a:t>
            </a:r>
            <a:r>
              <a:rPr lang="ja" altLang="ko-KR" sz="1100" dirty="0"/>
              <a:t>」</a:t>
            </a:r>
            <a:r>
              <a:rPr lang="ja" altLang="en-US" sz="1100" dirty="0"/>
              <a:t>として</a:t>
            </a:r>
            <a:r>
              <a:rPr lang="ja" altLang="ko-KR" sz="1100" dirty="0"/>
              <a:t>1</a:t>
            </a:r>
            <a:r>
              <a:rPr lang="ja" altLang="en-US" sz="1100" dirty="0"/>
              <a:t>つ以上の「</a:t>
            </a:r>
            <a:r>
              <a:rPr lang="ja" altLang="ko-KR" sz="1100" dirty="0"/>
              <a:t>名寄せ</a:t>
            </a:r>
            <a:r>
              <a:rPr lang="ja" altLang="en-US" sz="1100" dirty="0"/>
              <a:t>元」</a:t>
            </a:r>
            <a:r>
              <a:rPr lang="ja" altLang="ko-KR" sz="1100" spc="-5" dirty="0">
                <a:latin typeface="游ゴシック"/>
                <a:cs typeface="游ゴシック"/>
              </a:rPr>
              <a:t>が</a:t>
            </a:r>
            <a:r>
              <a:rPr lang="ja" altLang="en-US" sz="1100" dirty="0"/>
              <a:t>あり</a:t>
            </a:r>
            <a:r>
              <a:rPr lang="ja" altLang="ko-KR" sz="1100" dirty="0"/>
              <a:t>、</a:t>
            </a:r>
          </a:p>
          <a:p>
            <a:pPr marL="12700">
              <a:spcBef>
                <a:spcPts val="434"/>
              </a:spcBef>
            </a:pPr>
            <a:r>
              <a:rPr lang="ja" altLang="ko-KR" sz="1100" dirty="0"/>
              <a:t>「8010 </a:t>
            </a:r>
            <a:r>
              <a:rPr lang="ja" altLang="en-US" sz="1100" dirty="0"/>
              <a:t>」</a:t>
            </a:r>
            <a:r>
              <a:rPr lang="ja" altLang="ko-KR" sz="1100" dirty="0"/>
              <a:t> </a:t>
            </a:r>
            <a:r>
              <a:rPr lang="ja" altLang="en-US" sz="1100" dirty="0"/>
              <a:t>に関する</a:t>
            </a:r>
            <a:r>
              <a:rPr lang="ja" altLang="ko-KR" sz="1100" dirty="0"/>
              <a:t>「</a:t>
            </a:r>
            <a:r>
              <a:rPr lang="ja" altLang="en-US" sz="1100" dirty="0"/>
              <a:t>名寄せ元</a:t>
            </a:r>
            <a:r>
              <a:rPr lang="ja" altLang="ko-KR" sz="1100" dirty="0"/>
              <a:t>」</a:t>
            </a:r>
            <a:r>
              <a:rPr lang="ja" altLang="en-US" sz="1100" dirty="0"/>
              <a:t>情報は以下の通りです</a:t>
            </a:r>
            <a:r>
              <a:rPr lang="ja" altLang="ko-KR" sz="1100" dirty="0"/>
              <a:t>。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51C991E-9073-FA6E-C68B-B8C735AB1982}"/>
              </a:ext>
            </a:extLst>
          </p:cNvPr>
          <p:cNvSpPr txBox="1"/>
          <p:nvPr/>
        </p:nvSpPr>
        <p:spPr>
          <a:xfrm>
            <a:off x="532727" y="8218227"/>
            <a:ext cx="5853786" cy="78418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dirty="0"/>
              <a:t>名寄せコード</a:t>
            </a:r>
            <a:r>
              <a:rPr lang="ja" altLang="ja-JP" sz="1100" dirty="0"/>
              <a:t>」</a:t>
            </a:r>
            <a:r>
              <a:rPr lang="ja" altLang="ja-JP" sz="1100" spc="-5" dirty="0">
                <a:latin typeface="游ゴシック"/>
              </a:rPr>
              <a:t> </a:t>
            </a:r>
            <a:r>
              <a:rPr lang="ja" altLang="en-US" sz="1100" spc="-5" dirty="0">
                <a:latin typeface="游ゴシック"/>
                <a:cs typeface="游ゴシック"/>
              </a:rPr>
              <a:t>は</a:t>
            </a:r>
            <a:r>
              <a:rPr lang="ja-JP" altLang="en-US" sz="1100" spc="-5" dirty="0">
                <a:latin typeface="游ゴシック"/>
                <a:cs typeface="游ゴシック"/>
              </a:rPr>
              <a:t>、</a:t>
            </a:r>
            <a:r>
              <a:rPr lang="ja" altLang="en-US" sz="1100" spc="-5" dirty="0">
                <a:latin typeface="游ゴシック"/>
                <a:cs typeface="游ゴシック"/>
              </a:rPr>
              <a:t>原則として複数の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施設基準要件」があり</a:t>
            </a:r>
            <a:r>
              <a:rPr lang="ja" altLang="ko-KR" sz="1100" spc="-5" dirty="0">
                <a:latin typeface="游ゴシック"/>
                <a:cs typeface="游ゴシック"/>
              </a:rPr>
              <a:t>、そのいずれか</a:t>
            </a:r>
            <a:r>
              <a:rPr lang="ja" altLang="en-US" sz="1100" spc="-5" dirty="0">
                <a:latin typeface="游ゴシック"/>
                <a:cs typeface="游ゴシック"/>
              </a:rPr>
              <a:t>の要件を満たす場合に算定できる診療行為コードに設定することができます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  <a:p>
            <a:pPr marL="12700">
              <a:spcBef>
                <a:spcPts val="434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 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dirty="0"/>
              <a:t>名寄せ先</a:t>
            </a:r>
            <a:r>
              <a:rPr lang="ja" altLang="ko-KR" sz="1100" dirty="0"/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に</a:t>
            </a:r>
            <a:r>
              <a:rPr lang="ja" altLang="en-US" sz="1100" dirty="0"/>
              <a:t>名寄せ元を代表</a:t>
            </a:r>
            <a:r>
              <a:rPr lang="ja" altLang="en-US" sz="1100" spc="-5" dirty="0">
                <a:latin typeface="游ゴシック"/>
              </a:rPr>
              <a:t>する施設基準コード</a:t>
            </a:r>
            <a:r>
              <a:rPr lang="ja" altLang="en-US" sz="1100" dirty="0"/>
              <a:t>を</a:t>
            </a:r>
            <a:r>
              <a:rPr lang="ja" altLang="en-US" sz="1100" spc="-5" dirty="0">
                <a:latin typeface="游ゴシック"/>
                <a:cs typeface="游ゴシック"/>
              </a:rPr>
              <a:t>設定し、当該診療行為の施設基準要件に置き換えることができ</a:t>
            </a:r>
            <a:r>
              <a:rPr lang="ja-JP" altLang="en-US" sz="1100" spc="-5" dirty="0">
                <a:latin typeface="游ゴシック"/>
                <a:cs typeface="游ゴシック"/>
              </a:rPr>
              <a:t>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</p:txBody>
      </p:sp>
      <p:grpSp>
        <p:nvGrpSpPr>
          <p:cNvPr id="16" name="그룹 62">
            <a:extLst>
              <a:ext uri="{FF2B5EF4-FFF2-40B4-BE49-F238E27FC236}">
                <a16:creationId xmlns:a16="http://schemas.microsoft.com/office/drawing/2014/main" id="{6AECE905-15EB-370F-826B-6676E06F2CD4}"/>
              </a:ext>
            </a:extLst>
          </p:cNvPr>
          <p:cNvGrpSpPr/>
          <p:nvPr/>
        </p:nvGrpSpPr>
        <p:grpSpPr>
          <a:xfrm>
            <a:off x="1364242" y="5054943"/>
            <a:ext cx="4032784" cy="3136400"/>
            <a:chOff x="1012401" y="2008174"/>
            <a:chExt cx="5416680" cy="4349625"/>
          </a:xfrm>
        </p:grpSpPr>
        <p:pic>
          <p:nvPicPr>
            <p:cNvPr id="17" name="그림 63">
              <a:extLst>
                <a:ext uri="{FF2B5EF4-FFF2-40B4-BE49-F238E27FC236}">
                  <a16:creationId xmlns:a16="http://schemas.microsoft.com/office/drawing/2014/main" id="{0734C3AC-0A03-B3E5-3514-20F038925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2401" y="2409536"/>
              <a:ext cx="5374682" cy="3948263"/>
            </a:xfrm>
            <a:prstGeom prst="rect">
              <a:avLst/>
            </a:prstGeom>
          </p:spPr>
        </p:pic>
        <p:pic>
          <p:nvPicPr>
            <p:cNvPr id="18" name="그림 64">
              <a:extLst>
                <a:ext uri="{FF2B5EF4-FFF2-40B4-BE49-F238E27FC236}">
                  <a16:creationId xmlns:a16="http://schemas.microsoft.com/office/drawing/2014/main" id="{ED00B0D4-B5F5-3CFD-3DA4-30BE7E0FD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3454" y="2008174"/>
              <a:ext cx="5415627" cy="4861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56BC26B-11A8-3377-F990-B274EA706C30}"/>
              </a:ext>
            </a:extLst>
          </p:cNvPr>
          <p:cNvGrpSpPr/>
          <p:nvPr/>
        </p:nvGrpSpPr>
        <p:grpSpPr>
          <a:xfrm>
            <a:off x="1461856" y="1870891"/>
            <a:ext cx="3806288" cy="2361867"/>
            <a:chOff x="1964880" y="1893412"/>
            <a:chExt cx="3806288" cy="2361867"/>
          </a:xfrm>
        </p:grpSpPr>
        <p:pic>
          <p:nvPicPr>
            <p:cNvPr id="2" name="그림 47">
              <a:extLst>
                <a:ext uri="{FF2B5EF4-FFF2-40B4-BE49-F238E27FC236}">
                  <a16:creationId xmlns:a16="http://schemas.microsoft.com/office/drawing/2014/main" id="{14A3B535-6C2E-D67F-096A-9F6CFFAE0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4889" y="1893412"/>
              <a:ext cx="3796135" cy="2361867"/>
            </a:xfrm>
            <a:prstGeom prst="rect">
              <a:avLst/>
            </a:prstGeom>
          </p:spPr>
        </p:pic>
        <p:sp>
          <p:nvSpPr>
            <p:cNvPr id="6" name="직사각형 50">
              <a:extLst>
                <a:ext uri="{FF2B5EF4-FFF2-40B4-BE49-F238E27FC236}">
                  <a16:creationId xmlns:a16="http://schemas.microsoft.com/office/drawing/2014/main" id="{E4D974AB-EA2B-9194-686E-8E67A564242E}"/>
                </a:ext>
              </a:extLst>
            </p:cNvPr>
            <p:cNvSpPr/>
            <p:nvPr/>
          </p:nvSpPr>
          <p:spPr>
            <a:xfrm>
              <a:off x="3860663" y="1961129"/>
              <a:ext cx="1908221" cy="28571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51">
              <a:extLst>
                <a:ext uri="{FF2B5EF4-FFF2-40B4-BE49-F238E27FC236}">
                  <a16:creationId xmlns:a16="http://schemas.microsoft.com/office/drawing/2014/main" id="{FD6455E3-97C3-A1A5-9E6F-E472B0BFC223}"/>
                </a:ext>
              </a:extLst>
            </p:cNvPr>
            <p:cNvSpPr/>
            <p:nvPr/>
          </p:nvSpPr>
          <p:spPr>
            <a:xfrm>
              <a:off x="3862947" y="2272560"/>
              <a:ext cx="1908221" cy="31428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53">
              <a:extLst>
                <a:ext uri="{FF2B5EF4-FFF2-40B4-BE49-F238E27FC236}">
                  <a16:creationId xmlns:a16="http://schemas.microsoft.com/office/drawing/2014/main" id="{C9105F06-044A-D534-6E97-75CEACF803DA}"/>
                </a:ext>
              </a:extLst>
            </p:cNvPr>
            <p:cNvSpPr/>
            <p:nvPr/>
          </p:nvSpPr>
          <p:spPr>
            <a:xfrm>
              <a:off x="1964880" y="2291987"/>
              <a:ext cx="1813754" cy="31428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54">
              <a:extLst>
                <a:ext uri="{FF2B5EF4-FFF2-40B4-BE49-F238E27FC236}">
                  <a16:creationId xmlns:a16="http://schemas.microsoft.com/office/drawing/2014/main" id="{AE5C6703-DA13-78FB-A296-1ED8980D7540}"/>
                </a:ext>
              </a:extLst>
            </p:cNvPr>
            <p:cNvSpPr/>
            <p:nvPr/>
          </p:nvSpPr>
          <p:spPr>
            <a:xfrm>
              <a:off x="1964880" y="2636091"/>
              <a:ext cx="1813755" cy="61137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Google Shape;140;p4">
              <a:extLst>
                <a:ext uri="{FF2B5EF4-FFF2-40B4-BE49-F238E27FC236}">
                  <a16:creationId xmlns:a16="http://schemas.microsoft.com/office/drawing/2014/main" id="{1D555E73-BA59-CDE2-73A4-47BA24706DA7}"/>
                </a:ext>
              </a:extLst>
            </p:cNvPr>
            <p:cNvSpPr txBox="1"/>
            <p:nvPr/>
          </p:nvSpPr>
          <p:spPr>
            <a:xfrm>
              <a:off x="2104189" y="2908950"/>
              <a:ext cx="35802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600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Century"/>
                  <a:sym typeface="Century"/>
                </a:rPr>
                <a:t>①</a:t>
              </a:r>
              <a:endParaRPr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" name="Google Shape;140;p4">
              <a:extLst>
                <a:ext uri="{FF2B5EF4-FFF2-40B4-BE49-F238E27FC236}">
                  <a16:creationId xmlns:a16="http://schemas.microsoft.com/office/drawing/2014/main" id="{D6B3B57B-BF76-92A6-4E0A-4863D870F0D3}"/>
                </a:ext>
              </a:extLst>
            </p:cNvPr>
            <p:cNvSpPr txBox="1"/>
            <p:nvPr/>
          </p:nvSpPr>
          <p:spPr>
            <a:xfrm>
              <a:off x="3999972" y="2865065"/>
              <a:ext cx="35802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altLang="en-US" sz="1600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Century"/>
                  <a:sym typeface="Century"/>
                </a:rPr>
                <a:t>②</a:t>
              </a:r>
              <a:endParaRPr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" name="직사각형 52">
              <a:extLst>
                <a:ext uri="{FF2B5EF4-FFF2-40B4-BE49-F238E27FC236}">
                  <a16:creationId xmlns:a16="http://schemas.microsoft.com/office/drawing/2014/main" id="{C3D5D905-A79A-A886-2AF1-FA67E8489EBA}"/>
                </a:ext>
              </a:extLst>
            </p:cNvPr>
            <p:cNvSpPr/>
            <p:nvPr/>
          </p:nvSpPr>
          <p:spPr>
            <a:xfrm>
              <a:off x="3850303" y="2609302"/>
              <a:ext cx="1910505" cy="59707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25514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A915C-2B32-A743-01CC-4DF5CAEA7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EF3D7D1-B6A9-589B-E778-CF4AAD93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6</a:t>
            </a:fld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B36CD70-703D-B1FA-3EBA-5EAF1590D8FD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F202C99-0C2D-DE9B-AE95-6A262F126F1D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8" name="図 7" descr="図形&#10;&#10;低い精度で自動的に生成された説明">
              <a:extLst>
                <a:ext uri="{FF2B5EF4-FFF2-40B4-BE49-F238E27FC236}">
                  <a16:creationId xmlns:a16="http://schemas.microsoft.com/office/drawing/2014/main" id="{961B4EEE-0FB3-0CE9-DE3B-80084120A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35F930A-5A41-C274-7031-14FE122984E2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34" name="直線矢印コネクタ 2">
            <a:extLst>
              <a:ext uri="{FF2B5EF4-FFF2-40B4-BE49-F238E27FC236}">
                <a16:creationId xmlns:a16="http://schemas.microsoft.com/office/drawing/2014/main" id="{51B69B4E-E0C5-5C35-1BAA-DE5D55B0135D}"/>
              </a:ext>
            </a:extLst>
          </p:cNvPr>
          <p:cNvCxnSpPr>
            <a:cxnSpLocks/>
          </p:cNvCxnSpPr>
          <p:nvPr/>
        </p:nvCxnSpPr>
        <p:spPr>
          <a:xfrm>
            <a:off x="2838130" y="4596803"/>
            <a:ext cx="0" cy="363644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ject 11">
            <a:extLst>
              <a:ext uri="{FF2B5EF4-FFF2-40B4-BE49-F238E27FC236}">
                <a16:creationId xmlns:a16="http://schemas.microsoft.com/office/drawing/2014/main" id="{7B4864CB-8DF1-5579-7DFD-C6726CE0655A}"/>
              </a:ext>
            </a:extLst>
          </p:cNvPr>
          <p:cNvSpPr txBox="1"/>
          <p:nvPr/>
        </p:nvSpPr>
        <p:spPr>
          <a:xfrm>
            <a:off x="728980" y="498092"/>
            <a:ext cx="5400040" cy="228909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lang="ja" altLang="en-US" sz="1400" b="1" spc="-5" dirty="0">
                <a:latin typeface="游ゴシック"/>
                <a:cs typeface="游ゴシック"/>
              </a:rPr>
              <a:t>名寄せコード一覧</a:t>
            </a:r>
            <a:endParaRPr sz="1400" b="1" dirty="0">
              <a:latin typeface="游ゴシック"/>
              <a:cs typeface="游ゴシック"/>
            </a:endParaRPr>
          </a:p>
        </p:txBody>
      </p:sp>
      <p:sp>
        <p:nvSpPr>
          <p:cNvPr id="36" name="object 3">
            <a:extLst>
              <a:ext uri="{FF2B5EF4-FFF2-40B4-BE49-F238E27FC236}">
                <a16:creationId xmlns:a16="http://schemas.microsoft.com/office/drawing/2014/main" id="{A56DDD21-9152-7D98-3B1C-F3F81753DEEF}"/>
              </a:ext>
            </a:extLst>
          </p:cNvPr>
          <p:cNvSpPr txBox="1"/>
          <p:nvPr/>
        </p:nvSpPr>
        <p:spPr>
          <a:xfrm>
            <a:off x="757788" y="864528"/>
            <a:ext cx="5371232" cy="39433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診療行為（</a:t>
            </a:r>
            <a:r>
              <a:rPr lang="en-US" altLang="ja-JP" sz="1100" spc="-5" dirty="0">
                <a:latin typeface="游ゴシック"/>
                <a:cs typeface="游ゴシック"/>
              </a:rPr>
              <a:t>190201770</a:t>
            </a:r>
            <a:r>
              <a:rPr lang="ja-JP" altLang="en-US" sz="1100" spc="-5" dirty="0">
                <a:latin typeface="游ゴシック"/>
                <a:cs typeface="游ゴシック"/>
              </a:rPr>
              <a:t>「急性期患者支援療養病床初期加算（療養病棟入院基本料）」が施設点検の結果、</a:t>
            </a:r>
            <a:r>
              <a:rPr lang="ja-JP" altLang="en-US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不合格</a:t>
            </a:r>
            <a:r>
              <a:rPr lang="ja-JP" altLang="en-US" sz="1100" spc="-5" dirty="0">
                <a:latin typeface="游ゴシック"/>
                <a:cs typeface="游ゴシック"/>
              </a:rPr>
              <a:t>となりました。</a:t>
            </a:r>
            <a:endParaRPr lang="en-US" altLang="ja-JP" sz="1100" spc="-5" dirty="0">
              <a:latin typeface="游ゴシック"/>
              <a:cs typeface="游ゴシック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E0B204A-1EAC-91B8-0405-CFFDA6FAC65E}"/>
              </a:ext>
            </a:extLst>
          </p:cNvPr>
          <p:cNvGrpSpPr/>
          <p:nvPr/>
        </p:nvGrpSpPr>
        <p:grpSpPr>
          <a:xfrm>
            <a:off x="865863" y="1440431"/>
            <a:ext cx="5660241" cy="3296706"/>
            <a:chOff x="978055" y="1691690"/>
            <a:chExt cx="5660241" cy="3296706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406C0725-683A-8308-178D-0EFDB4C3A194}"/>
                </a:ext>
              </a:extLst>
            </p:cNvPr>
            <p:cNvGrpSpPr/>
            <p:nvPr/>
          </p:nvGrpSpPr>
          <p:grpSpPr>
            <a:xfrm>
              <a:off x="978055" y="1691690"/>
              <a:ext cx="4523599" cy="3156372"/>
              <a:chOff x="978055" y="1691690"/>
              <a:chExt cx="4523599" cy="3156372"/>
            </a:xfrm>
          </p:grpSpPr>
          <p:pic>
            <p:nvPicPr>
              <p:cNvPr id="33" name="그림 27">
                <a:extLst>
                  <a:ext uri="{FF2B5EF4-FFF2-40B4-BE49-F238E27FC236}">
                    <a16:creationId xmlns:a16="http://schemas.microsoft.com/office/drawing/2014/main" id="{F0E8F471-D6A7-B13B-A0B9-8AB6D16C47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055" y="1691690"/>
                <a:ext cx="4523599" cy="3156372"/>
              </a:xfrm>
              <a:prstGeom prst="rect">
                <a:avLst/>
              </a:prstGeom>
            </p:spPr>
          </p:pic>
          <p:sp>
            <p:nvSpPr>
              <p:cNvPr id="37" name="object 7">
                <a:extLst>
                  <a:ext uri="{FF2B5EF4-FFF2-40B4-BE49-F238E27FC236}">
                    <a16:creationId xmlns:a16="http://schemas.microsoft.com/office/drawing/2014/main" id="{5FBEFFE2-8269-B800-8117-122498248BC1}"/>
                  </a:ext>
                </a:extLst>
              </p:cNvPr>
              <p:cNvSpPr/>
              <p:nvPr/>
            </p:nvSpPr>
            <p:spPr>
              <a:xfrm>
                <a:off x="1075230" y="4632584"/>
                <a:ext cx="2934440" cy="201410"/>
              </a:xfrm>
              <a:custGeom>
                <a:avLst/>
                <a:gdLst/>
                <a:ahLst/>
                <a:cxnLst/>
                <a:rect l="l" t="t" r="r" b="b"/>
                <a:pathLst>
                  <a:path w="1647825" h="251460">
                    <a:moveTo>
                      <a:pt x="0" y="0"/>
                    </a:moveTo>
                    <a:lnTo>
                      <a:pt x="1647444" y="0"/>
                    </a:lnTo>
                    <a:lnTo>
                      <a:pt x="1647444" y="251459"/>
                    </a:lnTo>
                    <a:lnTo>
                      <a:pt x="0" y="251459"/>
                    </a:lnTo>
                    <a:lnTo>
                      <a:pt x="0" y="0"/>
                    </a:lnTo>
                    <a:close/>
                  </a:path>
                </a:pathLst>
              </a:custGeom>
              <a:ln w="18287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cxnSp>
            <p:nvCxnSpPr>
              <p:cNvPr id="39" name="直線矢印コネクタ 2">
                <a:extLst>
                  <a:ext uri="{FF2B5EF4-FFF2-40B4-BE49-F238E27FC236}">
                    <a16:creationId xmlns:a16="http://schemas.microsoft.com/office/drawing/2014/main" id="{631A983A-AAE5-274C-0336-506B18B04A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3283" y="3994854"/>
                <a:ext cx="196850" cy="183740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Google Shape;96;p1">
              <a:extLst>
                <a:ext uri="{FF2B5EF4-FFF2-40B4-BE49-F238E27FC236}">
                  <a16:creationId xmlns:a16="http://schemas.microsoft.com/office/drawing/2014/main" id="{44C84CB1-FAF8-BE21-03AC-3E712B163462}"/>
                </a:ext>
              </a:extLst>
            </p:cNvPr>
            <p:cNvSpPr txBox="1"/>
            <p:nvPr/>
          </p:nvSpPr>
          <p:spPr>
            <a:xfrm>
              <a:off x="4420133" y="4034329"/>
              <a:ext cx="2218163" cy="954067"/>
            </a:xfrm>
            <a:prstGeom prst="rect">
              <a:avLst/>
            </a:prstGeom>
            <a:solidFill>
              <a:srgbClr val="FDEADA"/>
            </a:solidFill>
            <a:ln>
              <a:solidFill>
                <a:schemeClr val="tx1"/>
              </a:solidFill>
              <a:prstDash val="sysDash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altLang="en-US" sz="1400" dirty="0">
                  <a:solidFill>
                    <a:schemeClr val="dk1"/>
                  </a:solidFill>
                  <a:latin typeface="+mn-ea"/>
                  <a:sym typeface="Arial"/>
                </a:rPr>
                <a:t>診療行為： </a:t>
              </a:r>
              <a:r>
                <a:rPr lang="ja" altLang="zh-TW" sz="1400" spc="-5" dirty="0">
                  <a:latin typeface="+mn-ea"/>
                  <a:cs typeface="游ゴシック"/>
                </a:rPr>
                <a:t>190201770 </a:t>
              </a:r>
              <a:r>
                <a:rPr lang="ja" altLang="en-US" sz="1400" spc="-5" dirty="0">
                  <a:latin typeface="+mn-ea"/>
                  <a:cs typeface="游ゴシック"/>
                </a:rPr>
                <a:t>「急性期患者支援療養病床初期加算（療養病棟入院基本料） 」</a:t>
              </a:r>
              <a:endParaRPr sz="1100" dirty="0">
                <a:latin typeface="+mn-ea"/>
              </a:endParaRPr>
            </a:p>
          </p:txBody>
        </p:sp>
      </p:grpSp>
      <p:pic>
        <p:nvPicPr>
          <p:cNvPr id="41" name="그림 1">
            <a:extLst>
              <a:ext uri="{FF2B5EF4-FFF2-40B4-BE49-F238E27FC236}">
                <a16:creationId xmlns:a16="http://schemas.microsoft.com/office/drawing/2014/main" id="{AB696122-110B-6376-EB22-FA020953E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013" y="5480784"/>
            <a:ext cx="3471316" cy="3476714"/>
          </a:xfrm>
          <a:prstGeom prst="rect">
            <a:avLst/>
          </a:prstGeom>
        </p:spPr>
      </p:pic>
      <p:sp>
        <p:nvSpPr>
          <p:cNvPr id="42" name="object 3">
            <a:extLst>
              <a:ext uri="{FF2B5EF4-FFF2-40B4-BE49-F238E27FC236}">
                <a16:creationId xmlns:a16="http://schemas.microsoft.com/office/drawing/2014/main" id="{6A96A32F-6B8F-60AC-1F19-6464FE0C7B4F}"/>
              </a:ext>
            </a:extLst>
          </p:cNvPr>
          <p:cNvSpPr txBox="1"/>
          <p:nvPr/>
        </p:nvSpPr>
        <p:spPr>
          <a:xfrm>
            <a:off x="757788" y="4947477"/>
            <a:ext cx="5400040" cy="39433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点検メッセージ</a:t>
            </a:r>
            <a:r>
              <a:rPr lang="ja" altLang="en-US" sz="1100" spc="-5" dirty="0">
                <a:latin typeface="游ゴシック"/>
                <a:cs typeface="游ゴシック"/>
              </a:rPr>
              <a:t>をダブルクリックすると、「</a:t>
            </a:r>
            <a:r>
              <a:rPr lang="ja" altLang="ko-KR" sz="1100" spc="-5" dirty="0">
                <a:latin typeface="游ゴシック"/>
                <a:cs typeface="游ゴシック"/>
              </a:rPr>
              <a:t>施設</a:t>
            </a:r>
            <a:r>
              <a:rPr lang="ja" altLang="en-US" sz="1100" spc="-5" dirty="0">
                <a:latin typeface="游ゴシック"/>
                <a:cs typeface="游ゴシック"/>
              </a:rPr>
              <a:t>基準コードチェック</a:t>
            </a:r>
            <a:r>
              <a:rPr lang="ja" altLang="ko-KR" sz="1100" spc="-5" dirty="0">
                <a:latin typeface="游ゴシック"/>
                <a:cs typeface="游ゴシック"/>
              </a:rPr>
              <a:t>-</a:t>
            </a:r>
            <a:r>
              <a:rPr lang="ja" altLang="en-US" sz="1100" spc="-5" dirty="0">
                <a:latin typeface="游ゴシック"/>
                <a:cs typeface="游ゴシック"/>
              </a:rPr>
              <a:t>メッセージ</a:t>
            </a:r>
            <a:r>
              <a:rPr lang="ja" altLang="ko-KR" sz="1100" spc="-5" dirty="0">
                <a:latin typeface="游ゴシック"/>
                <a:cs typeface="游ゴシック"/>
              </a:rPr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が表示されます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</p:txBody>
      </p:sp>
      <p:sp>
        <p:nvSpPr>
          <p:cNvPr id="43" name="직사각형 3">
            <a:extLst>
              <a:ext uri="{FF2B5EF4-FFF2-40B4-BE49-F238E27FC236}">
                <a16:creationId xmlns:a16="http://schemas.microsoft.com/office/drawing/2014/main" id="{F7AF2CD2-6D33-D65D-BFCD-1727C87CD7E3}"/>
              </a:ext>
            </a:extLst>
          </p:cNvPr>
          <p:cNvSpPr/>
          <p:nvPr/>
        </p:nvSpPr>
        <p:spPr>
          <a:xfrm>
            <a:off x="1504013" y="6745728"/>
            <a:ext cx="3405612" cy="108294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C75A88B9-C164-AB34-DF6C-A56F87E41552}"/>
              </a:ext>
            </a:extLst>
          </p:cNvPr>
          <p:cNvSpPr txBox="1"/>
          <p:nvPr/>
        </p:nvSpPr>
        <p:spPr>
          <a:xfrm>
            <a:off x="3248930" y="7866122"/>
            <a:ext cx="2262870" cy="44563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登録された適用期間情報がないため</a:t>
            </a:r>
            <a:endParaRPr lang="en-US" altLang="ko-KR" sz="1100" spc="-5" dirty="0">
              <a:latin typeface="游ゴシック"/>
              <a:cs typeface="游ゴシック"/>
            </a:endParaRPr>
          </a:p>
          <a:p>
            <a:pPr marL="12700">
              <a:spcBef>
                <a:spcPts val="434"/>
              </a:spcBef>
            </a:pPr>
            <a:r>
              <a:rPr lang="ja" altLang="en-US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不合格</a:t>
            </a:r>
            <a:r>
              <a:rPr lang="ja" altLang="en-US" sz="1100" spc="-5" dirty="0">
                <a:latin typeface="游ゴシック"/>
                <a:cs typeface="游ゴシック"/>
              </a:rPr>
              <a:t>処理されました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8547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8B594-69D7-E7E4-3075-1E83D46E5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5DBB942-6ADC-1F78-F0F0-1B5A6E238E07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D5526656-65D9-2ADC-5651-6D94E942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366D7F4-44C2-EBD5-79CA-7F5E31376623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21" name="図 20" descr="図形&#10;&#10;低い精度で自動的に生成された説明">
              <a:extLst>
                <a:ext uri="{FF2B5EF4-FFF2-40B4-BE49-F238E27FC236}">
                  <a16:creationId xmlns:a16="http://schemas.microsoft.com/office/drawing/2014/main" id="{61EFC11D-8107-11DC-416A-1CDD68281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7121435D-4C5F-81CA-F6B9-2B73A62C5F12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2" name="그림 44">
            <a:extLst>
              <a:ext uri="{FF2B5EF4-FFF2-40B4-BE49-F238E27FC236}">
                <a16:creationId xmlns:a16="http://schemas.microsoft.com/office/drawing/2014/main" id="{D991BF70-8DDF-E629-5AE0-469F7B377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71" y="3312442"/>
            <a:ext cx="4783484" cy="3838005"/>
          </a:xfrm>
          <a:prstGeom prst="rect">
            <a:avLst/>
          </a:prstGeom>
        </p:spPr>
      </p:pic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EA63E9C7-EE1B-D1F1-E617-CE2D52B82C91}"/>
              </a:ext>
            </a:extLst>
          </p:cNvPr>
          <p:cNvCxnSpPr>
            <a:cxnSpLocks/>
          </p:cNvCxnSpPr>
          <p:nvPr/>
        </p:nvCxnSpPr>
        <p:spPr>
          <a:xfrm>
            <a:off x="1429238" y="2956079"/>
            <a:ext cx="0" cy="356363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ject 11">
            <a:extLst>
              <a:ext uri="{FF2B5EF4-FFF2-40B4-BE49-F238E27FC236}">
                <a16:creationId xmlns:a16="http://schemas.microsoft.com/office/drawing/2014/main" id="{B6736AB0-6F94-FD6C-3B70-030B195831CC}"/>
              </a:ext>
            </a:extLst>
          </p:cNvPr>
          <p:cNvSpPr txBox="1"/>
          <p:nvPr/>
        </p:nvSpPr>
        <p:spPr>
          <a:xfrm>
            <a:off x="728980" y="411014"/>
            <a:ext cx="5400040" cy="228909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lang="ja" altLang="en-US" sz="1400" b="1" spc="-5" dirty="0">
                <a:latin typeface="游ゴシック"/>
                <a:cs typeface="游ゴシック"/>
              </a:rPr>
              <a:t>名寄せコード一覧</a:t>
            </a:r>
            <a:endParaRPr sz="1400" b="1" dirty="0">
              <a:latin typeface="游ゴシック"/>
              <a:cs typeface="游ゴシック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56E9C0E-1CCA-AC85-D50B-B202DE1BC56E}"/>
              </a:ext>
            </a:extLst>
          </p:cNvPr>
          <p:cNvSpPr txBox="1"/>
          <p:nvPr/>
        </p:nvSpPr>
        <p:spPr>
          <a:xfrm>
            <a:off x="728980" y="896490"/>
            <a:ext cx="5400040" cy="78418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ja" altLang="en-US" sz="1100" spc="-5" dirty="0">
                <a:solidFill>
                  <a:srgbClr val="000000"/>
                </a:solidFill>
                <a:latin typeface="游ゴシック"/>
              </a:rPr>
              <a:t>グループ①の</a:t>
            </a:r>
            <a:r>
              <a:rPr lang="ja" altLang="ko-KR" sz="1100" spc="-5" dirty="0">
                <a:solidFill>
                  <a:srgbClr val="000000"/>
                </a:solidFill>
                <a:latin typeface="游ゴシック"/>
              </a:rPr>
              <a:t>「</a:t>
            </a:r>
            <a:r>
              <a:rPr lang="ja" altLang="en-US" sz="1100" spc="-5" dirty="0">
                <a:solidFill>
                  <a:srgbClr val="000000"/>
                </a:solidFill>
                <a:latin typeface="游ゴシック"/>
              </a:rPr>
              <a:t>施設基準コード」 </a:t>
            </a:r>
            <a:r>
              <a:rPr lang="ja" altLang="ko-KR" sz="1100" spc="-5" dirty="0">
                <a:solidFill>
                  <a:srgbClr val="000000"/>
                </a:solidFill>
                <a:latin typeface="游ゴシック"/>
              </a:rPr>
              <a:t>5</a:t>
            </a:r>
            <a:r>
              <a:rPr lang="ja" altLang="en-US" sz="1100" spc="-5" dirty="0">
                <a:solidFill>
                  <a:srgbClr val="000000"/>
                </a:solidFill>
                <a:latin typeface="游ゴシック"/>
              </a:rPr>
              <a:t>項目のうち</a:t>
            </a:r>
            <a:r>
              <a:rPr lang="ja" altLang="ko-KR" sz="1100" spc="-5" dirty="0">
                <a:solidFill>
                  <a:srgbClr val="000000"/>
                </a:solidFill>
                <a:latin typeface="游ゴシック"/>
              </a:rPr>
              <a:t>1</a:t>
            </a:r>
            <a:r>
              <a:rPr lang="ja" altLang="en-US" sz="1100" spc="-5" dirty="0">
                <a:solidFill>
                  <a:srgbClr val="000000"/>
                </a:solidFill>
                <a:latin typeface="游ゴシック"/>
              </a:rPr>
              <a:t>つ以上適用期間を登録し、合格判定に置き換えます</a:t>
            </a:r>
            <a:r>
              <a:rPr lang="ja" altLang="ko-KR" sz="1100" spc="-5" dirty="0">
                <a:solidFill>
                  <a:srgbClr val="000000"/>
                </a:solidFill>
                <a:latin typeface="游ゴシック"/>
              </a:rPr>
              <a:t>。</a:t>
            </a:r>
          </a:p>
          <a:p>
            <a:pPr marL="12700">
              <a:spcBef>
                <a:spcPts val="434"/>
              </a:spcBef>
            </a:pPr>
            <a:r>
              <a:rPr lang="ja" altLang="en-US" sz="1100" spc="-5" dirty="0">
                <a:solidFill>
                  <a:srgbClr val="000000"/>
                </a:solidFill>
                <a:latin typeface="游ゴシック"/>
              </a:rPr>
              <a:t>その</a:t>
            </a:r>
            <a:r>
              <a:rPr lang="ja-JP" altLang="en-US" sz="1100" spc="-5" dirty="0">
                <a:solidFill>
                  <a:srgbClr val="000000"/>
                </a:solidFill>
                <a:latin typeface="游ゴシック"/>
              </a:rPr>
              <a:t>中で</a:t>
            </a:r>
            <a:r>
              <a:rPr lang="ja" altLang="ko-KR" sz="1100" spc="-5" dirty="0">
                <a:solidFill>
                  <a:srgbClr val="000000"/>
                </a:solidFill>
                <a:latin typeface="游ゴシック"/>
              </a:rPr>
              <a:t>「8010」「</a:t>
            </a:r>
            <a:r>
              <a:rPr lang="ja" altLang="en-US" sz="1100" spc="-5" dirty="0">
                <a:solidFill>
                  <a:srgbClr val="000000"/>
                </a:solidFill>
                <a:latin typeface="游ゴシック"/>
              </a:rPr>
              <a:t>療養病棟入院料１入院料</a:t>
            </a:r>
            <a:r>
              <a:rPr lang="ja" altLang="ja-JP" sz="1100" spc="-5" dirty="0">
                <a:solidFill>
                  <a:srgbClr val="000000"/>
                </a:solidFill>
                <a:latin typeface="游ゴシック"/>
              </a:rPr>
              <a:t>27 </a:t>
            </a:r>
            <a:r>
              <a:rPr lang="ja" altLang="en-US" sz="1100" spc="-5" dirty="0">
                <a:solidFill>
                  <a:srgbClr val="000000"/>
                </a:solidFill>
                <a:latin typeface="游ゴシック"/>
              </a:rPr>
              <a:t>（患者の要請により算定するもの）（医科）（名寄せコード） </a:t>
            </a:r>
            <a:r>
              <a:rPr lang="ja" altLang="ja-JP" sz="1100" spc="-5" dirty="0">
                <a:solidFill>
                  <a:srgbClr val="000000"/>
                </a:solidFill>
                <a:latin typeface="游ゴシック"/>
              </a:rPr>
              <a:t>」</a:t>
            </a:r>
            <a:r>
              <a:rPr lang="ja" altLang="en-US" sz="1100" spc="-5" dirty="0">
                <a:solidFill>
                  <a:srgbClr val="000000"/>
                </a:solidFill>
                <a:latin typeface="游ゴシック"/>
              </a:rPr>
              <a:t>は要件に応じて代用可能です</a:t>
            </a:r>
            <a:r>
              <a:rPr lang="ja" altLang="ko-KR" sz="1100" spc="-5" dirty="0">
                <a:solidFill>
                  <a:srgbClr val="000000"/>
                </a:solidFill>
                <a:latin typeface="游ゴシック"/>
              </a:rPr>
              <a:t>。</a:t>
            </a:r>
          </a:p>
        </p:txBody>
      </p:sp>
      <p:sp>
        <p:nvSpPr>
          <p:cNvPr id="7" name="object 17">
            <a:extLst>
              <a:ext uri="{FF2B5EF4-FFF2-40B4-BE49-F238E27FC236}">
                <a16:creationId xmlns:a16="http://schemas.microsoft.com/office/drawing/2014/main" id="{332EA039-14F0-5637-22BF-E8F01405F383}"/>
              </a:ext>
            </a:extLst>
          </p:cNvPr>
          <p:cNvSpPr txBox="1"/>
          <p:nvPr/>
        </p:nvSpPr>
        <p:spPr>
          <a:xfrm>
            <a:off x="795931" y="7569302"/>
            <a:ext cx="5080657" cy="1035348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065" marR="5080">
              <a:lnSpc>
                <a:spcPct val="117500"/>
              </a:lnSpc>
              <a:spcBef>
                <a:spcPts val="35"/>
              </a:spcBef>
              <a:tabLst>
                <a:tab pos="292735" algn="l"/>
              </a:tabLst>
            </a:pPr>
            <a:r>
              <a:rPr lang="en-US" altLang="ja-JP" sz="1100" spc="-10" dirty="0">
                <a:solidFill>
                  <a:srgbClr val="FF0000"/>
                </a:solidFill>
                <a:latin typeface="游ゴシック"/>
                <a:cs typeface="游ゴシック"/>
              </a:rPr>
              <a:t>(1)</a:t>
            </a:r>
            <a:r>
              <a:rPr lang="ja-JP" altLang="en-US" sz="1100" spc="-10" dirty="0">
                <a:solidFill>
                  <a:srgbClr val="FF0000"/>
                </a:solidFill>
                <a:latin typeface="游ゴシック"/>
                <a:cs typeface="游ゴシック"/>
              </a:rPr>
              <a:t> </a:t>
            </a:r>
            <a:r>
              <a:rPr lang="ja" altLang="zh-TW" sz="1100" spc="-10" dirty="0">
                <a:latin typeface="游ゴシック"/>
                <a:cs typeface="游ゴシック"/>
              </a:rPr>
              <a:t>8010 </a:t>
            </a:r>
            <a:r>
              <a:rPr lang="ja" altLang="en-US" sz="1100" spc="-10" dirty="0">
                <a:latin typeface="游ゴシック"/>
                <a:cs typeface="游ゴシック"/>
              </a:rPr>
              <a:t>「療養病棟入院料１入院料</a:t>
            </a:r>
            <a:r>
              <a:rPr lang="ja" altLang="zh-TW" sz="1100" spc="-10" dirty="0">
                <a:latin typeface="游ゴシック"/>
                <a:cs typeface="游ゴシック"/>
              </a:rPr>
              <a:t>27」</a:t>
            </a:r>
            <a:r>
              <a:rPr lang="ja" altLang="en-US" sz="1100" spc="-10" dirty="0">
                <a:latin typeface="游ゴシック"/>
                <a:cs typeface="游ゴシック"/>
              </a:rPr>
              <a:t>に代わって合計</a:t>
            </a:r>
            <a:r>
              <a:rPr lang="ja" altLang="ko-KR" sz="1100" spc="-10" dirty="0">
                <a:latin typeface="游ゴシック"/>
                <a:cs typeface="游ゴシック"/>
              </a:rPr>
              <a:t>4</a:t>
            </a:r>
            <a:r>
              <a:rPr lang="ja" altLang="en-US" sz="1100" spc="-10" dirty="0">
                <a:latin typeface="游ゴシック"/>
                <a:cs typeface="游ゴシック"/>
              </a:rPr>
              <a:t>つの施設基準項目を</a:t>
            </a:r>
            <a:endParaRPr lang="en-US" altLang="ja" sz="1100" spc="-10" dirty="0">
              <a:latin typeface="游ゴシック"/>
              <a:cs typeface="游ゴシック"/>
            </a:endParaRPr>
          </a:p>
          <a:p>
            <a:pPr marL="12065" marR="5080">
              <a:lnSpc>
                <a:spcPct val="117500"/>
              </a:lnSpc>
              <a:spcBef>
                <a:spcPts val="35"/>
              </a:spcBef>
              <a:tabLst>
                <a:tab pos="292735" algn="l"/>
              </a:tabLst>
            </a:pPr>
            <a:r>
              <a:rPr lang="ja-JP" altLang="en-US" sz="1100" spc="-10" dirty="0">
                <a:latin typeface="游ゴシック"/>
                <a:cs typeface="游ゴシック"/>
              </a:rPr>
              <a:t>　  </a:t>
            </a:r>
            <a:r>
              <a:rPr lang="ja" altLang="en-US" sz="1100" spc="-10" dirty="0">
                <a:latin typeface="游ゴシック"/>
                <a:cs typeface="游ゴシック"/>
              </a:rPr>
              <a:t>選択します</a:t>
            </a:r>
            <a:r>
              <a:rPr lang="ja" altLang="ko-KR" sz="1100" spc="-10" dirty="0">
                <a:latin typeface="游ゴシック"/>
                <a:cs typeface="游ゴシック"/>
              </a:rPr>
              <a:t>。</a:t>
            </a:r>
          </a:p>
          <a:p>
            <a:pPr marL="12700" marR="5080" indent="-635">
              <a:lnSpc>
                <a:spcPct val="117500"/>
              </a:lnSpc>
              <a:spcBef>
                <a:spcPts val="35"/>
              </a:spcBef>
              <a:tabLst>
                <a:tab pos="292735" algn="l"/>
              </a:tabLst>
            </a:pPr>
            <a:r>
              <a:rPr lang="ja" altLang="ko-KR" sz="1100" spc="-10" dirty="0">
                <a:solidFill>
                  <a:srgbClr val="FF0000"/>
                </a:solidFill>
                <a:latin typeface="游ゴシック"/>
                <a:cs typeface="游ゴシック"/>
              </a:rPr>
              <a:t>(2)</a:t>
            </a:r>
            <a:r>
              <a:rPr lang="ja-JP" altLang="en-US" sz="1100" spc="-10" dirty="0">
                <a:solidFill>
                  <a:srgbClr val="FF0000"/>
                </a:solidFill>
                <a:latin typeface="游ゴシック"/>
                <a:cs typeface="游ゴシック"/>
              </a:rPr>
              <a:t> </a:t>
            </a:r>
            <a:r>
              <a:rPr lang="ja" altLang="en-US" sz="1100" spc="-10" dirty="0">
                <a:latin typeface="游ゴシック"/>
                <a:cs typeface="游ゴシック"/>
              </a:rPr>
              <a:t>適用終了年月を記載し、 </a:t>
            </a:r>
            <a:r>
              <a:rPr lang="ja" altLang="ko-KR" sz="1100" spc="-10" dirty="0">
                <a:latin typeface="游ゴシック"/>
                <a:cs typeface="游ゴシック"/>
              </a:rPr>
              <a:t>「</a:t>
            </a:r>
            <a:r>
              <a:rPr lang="ja" altLang="en-US" sz="1100" spc="-10" dirty="0">
                <a:latin typeface="游ゴシック"/>
                <a:cs typeface="游ゴシック"/>
              </a:rPr>
              <a:t>適用</a:t>
            </a:r>
            <a:r>
              <a:rPr lang="ja" altLang="ko-KR" sz="1100" spc="-10" dirty="0">
                <a:latin typeface="游ゴシック"/>
                <a:cs typeface="游ゴシック"/>
              </a:rPr>
              <a:t>」</a:t>
            </a:r>
            <a:r>
              <a:rPr lang="ja" altLang="en-US" sz="1100" spc="-10" dirty="0">
                <a:latin typeface="游ゴシック"/>
                <a:cs typeface="游ゴシック"/>
              </a:rPr>
              <a:t>ボタンをクリックして登録します</a:t>
            </a:r>
            <a:r>
              <a:rPr lang="ja" altLang="ko-KR" sz="1100" spc="-10" dirty="0">
                <a:latin typeface="游ゴシック"/>
                <a:cs typeface="游ゴシック"/>
              </a:rPr>
              <a:t>。</a:t>
            </a:r>
          </a:p>
          <a:p>
            <a:pPr marL="12700" marR="5080" indent="-635">
              <a:lnSpc>
                <a:spcPct val="117500"/>
              </a:lnSpc>
              <a:spcBef>
                <a:spcPts val="35"/>
              </a:spcBef>
              <a:tabLst>
                <a:tab pos="292735" algn="l"/>
              </a:tabLst>
            </a:pPr>
            <a:r>
              <a:rPr lang="ja" altLang="ko-KR" sz="1100" spc="-10" dirty="0">
                <a:latin typeface="游ゴシック"/>
                <a:cs typeface="游ゴシック"/>
              </a:rPr>
              <a:t>  </a:t>
            </a:r>
            <a:r>
              <a:rPr lang="ja-JP" altLang="en-US" sz="1100" spc="-10" dirty="0">
                <a:latin typeface="游ゴシック"/>
                <a:cs typeface="游ゴシック"/>
              </a:rPr>
              <a:t>　</a:t>
            </a:r>
            <a:r>
              <a:rPr lang="ja" altLang="ko-KR" sz="1100" spc="-10" dirty="0">
                <a:latin typeface="游ゴシック"/>
                <a:cs typeface="游ゴシック"/>
              </a:rPr>
              <a:t>正常に登録が</a:t>
            </a:r>
            <a:r>
              <a:rPr lang="ja" altLang="en-US" sz="1100" spc="-10" dirty="0">
                <a:latin typeface="游ゴシック"/>
                <a:cs typeface="游ゴシック"/>
              </a:rPr>
              <a:t>完了すると、「適用開始日」、「適用終了日」</a:t>
            </a:r>
            <a:r>
              <a:rPr lang="ja" altLang="ko-KR" sz="1100" spc="-10" dirty="0">
                <a:latin typeface="游ゴシック"/>
                <a:cs typeface="游ゴシック"/>
              </a:rPr>
              <a:t>が表示</a:t>
            </a:r>
            <a:r>
              <a:rPr lang="ja" altLang="en-US" sz="1100" spc="-10" dirty="0">
                <a:latin typeface="游ゴシック"/>
                <a:cs typeface="游ゴシック"/>
              </a:rPr>
              <a:t>されます</a:t>
            </a:r>
            <a:r>
              <a:rPr lang="ja" altLang="ko-KR" sz="1100" spc="-10" dirty="0">
                <a:latin typeface="游ゴシック"/>
                <a:cs typeface="游ゴシック"/>
              </a:rPr>
              <a:t>。</a:t>
            </a:r>
          </a:p>
          <a:p>
            <a:pPr marL="12700" marR="5080" indent="-635">
              <a:lnSpc>
                <a:spcPct val="117500"/>
              </a:lnSpc>
              <a:spcBef>
                <a:spcPts val="35"/>
              </a:spcBef>
              <a:tabLst>
                <a:tab pos="292735" algn="l"/>
              </a:tabLst>
            </a:pPr>
            <a:endParaRPr sz="1100" dirty="0">
              <a:latin typeface="游ゴシック"/>
              <a:cs typeface="游ゴシック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9AFC46F-3111-21F2-DAF0-96070001B8D1}"/>
              </a:ext>
            </a:extLst>
          </p:cNvPr>
          <p:cNvSpPr txBox="1"/>
          <p:nvPr/>
        </p:nvSpPr>
        <p:spPr>
          <a:xfrm>
            <a:off x="757719" y="2510445"/>
            <a:ext cx="5400040" cy="4456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 </a:t>
            </a:r>
            <a:r>
              <a:rPr lang="ja" altLang="en-US" sz="1100" dirty="0"/>
              <a:t>「名前寄せコード」 代替可能な項目の場合は、「</a:t>
            </a:r>
            <a:r>
              <a:rPr lang="ja" altLang="en-US" sz="1100" dirty="0">
                <a:solidFill>
                  <a:srgbClr val="0000FE"/>
                </a:solidFill>
              </a:rPr>
              <a:t>コード一覧</a:t>
            </a:r>
            <a:r>
              <a:rPr lang="ja" altLang="en-US" sz="1100" dirty="0"/>
              <a:t>」</a:t>
            </a:r>
            <a:r>
              <a:rPr lang="ja" altLang="ko-KR" sz="1100" dirty="0"/>
              <a:t>が</a:t>
            </a:r>
            <a:r>
              <a:rPr lang="ja" altLang="en-US" sz="1100" dirty="0"/>
              <a:t>画面</a:t>
            </a:r>
            <a:r>
              <a:rPr lang="ja" altLang="ja-JP" sz="1100" dirty="0"/>
              <a:t>に</a:t>
            </a:r>
            <a:r>
              <a:rPr lang="ja" altLang="en-US" sz="1100" dirty="0"/>
              <a:t>表示</a:t>
            </a:r>
            <a:r>
              <a:rPr lang="ja" altLang="ko-KR" sz="1100" spc="-5" dirty="0">
                <a:latin typeface="游ゴシック"/>
              </a:rPr>
              <a:t>さ</a:t>
            </a:r>
            <a:r>
              <a:rPr lang="ja" altLang="ja-JP" sz="1100" dirty="0"/>
              <a:t>れ</a:t>
            </a:r>
            <a:r>
              <a:rPr lang="ja" altLang="en-US" sz="1100" dirty="0"/>
              <a:t>ます</a:t>
            </a:r>
            <a:r>
              <a:rPr lang="ja" altLang="ko-KR" sz="1100" dirty="0"/>
              <a:t>。</a:t>
            </a:r>
          </a:p>
          <a:p>
            <a:pPr marL="12700">
              <a:spcBef>
                <a:spcPts val="434"/>
              </a:spcBef>
            </a:pPr>
            <a:r>
              <a:rPr lang="ja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※</a:t>
            </a:r>
            <a:r>
              <a:rPr lang="ja-JP" altLang="en-US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b="1" dirty="0">
                <a:solidFill>
                  <a:srgbClr val="5D3BEF"/>
                </a:solidFill>
              </a:rPr>
              <a:t>コード一覧</a:t>
            </a:r>
            <a:r>
              <a:rPr lang="ja-JP" altLang="en-US" sz="1100" b="1" dirty="0">
                <a:solidFill>
                  <a:srgbClr val="5D3BEF"/>
                </a:solidFill>
              </a:rPr>
              <a:t>」</a:t>
            </a:r>
            <a:r>
              <a:rPr lang="ja" altLang="en-US" sz="1100" dirty="0"/>
              <a:t>を選択クリックします</a:t>
            </a:r>
            <a:r>
              <a:rPr lang="ja" altLang="ko-KR" sz="1100" dirty="0"/>
              <a:t>。</a:t>
            </a:r>
            <a:r>
              <a:rPr lang="ja" altLang="en-US" sz="1100" spc="-5" dirty="0">
                <a:solidFill>
                  <a:srgbClr val="000000"/>
                </a:solidFill>
                <a:latin typeface="游ゴシック"/>
              </a:rPr>
              <a:t> </a:t>
            </a:r>
            <a:endParaRPr lang="en-US" altLang="ko-KR" sz="1100" spc="-5" dirty="0">
              <a:latin typeface="游ゴシック"/>
              <a:cs typeface="游ゴシック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78CB79E-130C-7ACA-2BB7-62A5D600FFBC}"/>
              </a:ext>
            </a:extLst>
          </p:cNvPr>
          <p:cNvGrpSpPr/>
          <p:nvPr/>
        </p:nvGrpSpPr>
        <p:grpSpPr>
          <a:xfrm>
            <a:off x="876768" y="1816037"/>
            <a:ext cx="4788770" cy="384949"/>
            <a:chOff x="837212" y="2614731"/>
            <a:chExt cx="4788770" cy="384949"/>
          </a:xfrm>
        </p:grpSpPr>
        <p:pic>
          <p:nvPicPr>
            <p:cNvPr id="9" name="그림 23">
              <a:extLst>
                <a:ext uri="{FF2B5EF4-FFF2-40B4-BE49-F238E27FC236}">
                  <a16:creationId xmlns:a16="http://schemas.microsoft.com/office/drawing/2014/main" id="{A7F6D818-1350-84F6-EFB8-8DC90764D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7212" y="2614731"/>
              <a:ext cx="4788770" cy="384949"/>
            </a:xfrm>
            <a:prstGeom prst="rect">
              <a:avLst/>
            </a:prstGeom>
          </p:spPr>
        </p:pic>
        <p:sp>
          <p:nvSpPr>
            <p:cNvPr id="11" name="TextBox 26">
              <a:extLst>
                <a:ext uri="{FF2B5EF4-FFF2-40B4-BE49-F238E27FC236}">
                  <a16:creationId xmlns:a16="http://schemas.microsoft.com/office/drawing/2014/main" id="{282EF031-675E-0853-D9F0-30924A9F955B}"/>
                </a:ext>
              </a:extLst>
            </p:cNvPr>
            <p:cNvSpPr txBox="1"/>
            <p:nvPr/>
          </p:nvSpPr>
          <p:spPr>
            <a:xfrm>
              <a:off x="4696948" y="2624021"/>
              <a:ext cx="6688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" altLang="ko-KR" sz="1800" spc="-5" dirty="0">
                  <a:solidFill>
                    <a:srgbClr val="FF0000"/>
                  </a:solidFill>
                  <a:latin typeface="游ゴシック"/>
                  <a:cs typeface="游ゴシック"/>
                </a:rPr>
                <a:t>※</a:t>
              </a:r>
              <a:endParaRPr lang="ko-KR" altLang="en-US" dirty="0"/>
            </a:p>
          </p:txBody>
        </p:sp>
      </p:grpSp>
      <p:sp>
        <p:nvSpPr>
          <p:cNvPr id="12" name="object 7">
            <a:extLst>
              <a:ext uri="{FF2B5EF4-FFF2-40B4-BE49-F238E27FC236}">
                <a16:creationId xmlns:a16="http://schemas.microsoft.com/office/drawing/2014/main" id="{61916BEB-4585-A9F2-9AE2-838380EE3357}"/>
              </a:ext>
            </a:extLst>
          </p:cNvPr>
          <p:cNvSpPr/>
          <p:nvPr/>
        </p:nvSpPr>
        <p:spPr>
          <a:xfrm>
            <a:off x="951646" y="4333848"/>
            <a:ext cx="314371" cy="1025653"/>
          </a:xfrm>
          <a:custGeom>
            <a:avLst/>
            <a:gdLst/>
            <a:ahLst/>
            <a:cxnLst/>
            <a:rect l="l" t="t" r="r" b="b"/>
            <a:pathLst>
              <a:path w="1647825" h="251460">
                <a:moveTo>
                  <a:pt x="0" y="0"/>
                </a:moveTo>
                <a:lnTo>
                  <a:pt x="1647444" y="0"/>
                </a:lnTo>
                <a:lnTo>
                  <a:pt x="1647444" y="251459"/>
                </a:lnTo>
                <a:lnTo>
                  <a:pt x="0" y="251459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DAE244A1-A1F5-EC6F-3DD1-E37F955D2DB3}"/>
              </a:ext>
            </a:extLst>
          </p:cNvPr>
          <p:cNvSpPr/>
          <p:nvPr/>
        </p:nvSpPr>
        <p:spPr>
          <a:xfrm>
            <a:off x="3062044" y="6485469"/>
            <a:ext cx="1680810" cy="291537"/>
          </a:xfrm>
          <a:custGeom>
            <a:avLst/>
            <a:gdLst/>
            <a:ahLst/>
            <a:cxnLst/>
            <a:rect l="l" t="t" r="r" b="b"/>
            <a:pathLst>
              <a:path w="1647825" h="251460">
                <a:moveTo>
                  <a:pt x="0" y="0"/>
                </a:moveTo>
                <a:lnTo>
                  <a:pt x="1647444" y="0"/>
                </a:lnTo>
                <a:lnTo>
                  <a:pt x="1647444" y="251459"/>
                </a:lnTo>
                <a:lnTo>
                  <a:pt x="0" y="251459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Google Shape;140;p4">
            <a:extLst>
              <a:ext uri="{FF2B5EF4-FFF2-40B4-BE49-F238E27FC236}">
                <a16:creationId xmlns:a16="http://schemas.microsoft.com/office/drawing/2014/main" id="{B7728EAC-A6EB-6B2F-81B0-038F87D8E718}"/>
              </a:ext>
            </a:extLst>
          </p:cNvPr>
          <p:cNvSpPr txBox="1"/>
          <p:nvPr/>
        </p:nvSpPr>
        <p:spPr>
          <a:xfrm>
            <a:off x="513738" y="4309590"/>
            <a:ext cx="48796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(1)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Google Shape;140;p4">
            <a:extLst>
              <a:ext uri="{FF2B5EF4-FFF2-40B4-BE49-F238E27FC236}">
                <a16:creationId xmlns:a16="http://schemas.microsoft.com/office/drawing/2014/main" id="{32798423-3ADF-BA77-74E8-547D804CDB9E}"/>
              </a:ext>
            </a:extLst>
          </p:cNvPr>
          <p:cNvSpPr txBox="1"/>
          <p:nvPr/>
        </p:nvSpPr>
        <p:spPr>
          <a:xfrm>
            <a:off x="2931177" y="6803206"/>
            <a:ext cx="52656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(2)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33601D58-1A1D-062F-7266-48A8F1D56667}"/>
              </a:ext>
            </a:extLst>
          </p:cNvPr>
          <p:cNvSpPr/>
          <p:nvPr/>
        </p:nvSpPr>
        <p:spPr>
          <a:xfrm>
            <a:off x="3649067" y="4333848"/>
            <a:ext cx="1496483" cy="1004253"/>
          </a:xfrm>
          <a:custGeom>
            <a:avLst/>
            <a:gdLst/>
            <a:ahLst/>
            <a:cxnLst/>
            <a:rect l="l" t="t" r="r" b="b"/>
            <a:pathLst>
              <a:path w="1647825" h="251460">
                <a:moveTo>
                  <a:pt x="0" y="0"/>
                </a:moveTo>
                <a:lnTo>
                  <a:pt x="1647444" y="0"/>
                </a:lnTo>
                <a:lnTo>
                  <a:pt x="1647444" y="251459"/>
                </a:lnTo>
                <a:lnTo>
                  <a:pt x="0" y="251459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5627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00CB6-CB9F-AC1A-E9D6-27DBCDFFB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3E4EA15-9AF4-7AA8-070E-099675D0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8</a:t>
            </a:fld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C10F97B-E615-E8B9-23CE-5A0008287065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758B624-2E42-9D83-CDF0-2B6DF3FE3CBE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8" name="図 7" descr="図形&#10;&#10;低い精度で自動的に生成された説明">
              <a:extLst>
                <a:ext uri="{FF2B5EF4-FFF2-40B4-BE49-F238E27FC236}">
                  <a16:creationId xmlns:a16="http://schemas.microsoft.com/office/drawing/2014/main" id="{8BCDCD17-1C9E-0589-733E-91237578B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8B8DB61-542F-D825-6B53-5F38D622F81C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2" name="그림 9">
            <a:extLst>
              <a:ext uri="{FF2B5EF4-FFF2-40B4-BE49-F238E27FC236}">
                <a16:creationId xmlns:a16="http://schemas.microsoft.com/office/drawing/2014/main" id="{D3308357-DE90-4619-F021-76A8420D8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77" y="5525614"/>
            <a:ext cx="5364098" cy="3353544"/>
          </a:xfrm>
          <a:prstGeom prst="rect">
            <a:avLst/>
          </a:prstGeom>
        </p:spPr>
      </p:pic>
      <p:grpSp>
        <p:nvGrpSpPr>
          <p:cNvPr id="3" name="그룹 7">
            <a:extLst>
              <a:ext uri="{FF2B5EF4-FFF2-40B4-BE49-F238E27FC236}">
                <a16:creationId xmlns:a16="http://schemas.microsoft.com/office/drawing/2014/main" id="{BA4365E2-32A2-4A10-6EA0-6BC46372DF55}"/>
              </a:ext>
            </a:extLst>
          </p:cNvPr>
          <p:cNvGrpSpPr/>
          <p:nvPr/>
        </p:nvGrpSpPr>
        <p:grpSpPr>
          <a:xfrm>
            <a:off x="771428" y="1224841"/>
            <a:ext cx="5392100" cy="4354368"/>
            <a:chOff x="1012401" y="2003431"/>
            <a:chExt cx="5392100" cy="4354368"/>
          </a:xfrm>
        </p:grpSpPr>
        <p:pic>
          <p:nvPicPr>
            <p:cNvPr id="4" name="그림 6">
              <a:extLst>
                <a:ext uri="{FF2B5EF4-FFF2-40B4-BE49-F238E27FC236}">
                  <a16:creationId xmlns:a16="http://schemas.microsoft.com/office/drawing/2014/main" id="{F44331AB-3C27-8117-1540-2AC19245D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401" y="2409536"/>
              <a:ext cx="5374682" cy="3948263"/>
            </a:xfrm>
            <a:prstGeom prst="rect">
              <a:avLst/>
            </a:prstGeom>
          </p:spPr>
        </p:pic>
        <p:pic>
          <p:nvPicPr>
            <p:cNvPr id="10" name="그림 4">
              <a:extLst>
                <a:ext uri="{FF2B5EF4-FFF2-40B4-BE49-F238E27FC236}">
                  <a16:creationId xmlns:a16="http://schemas.microsoft.com/office/drawing/2014/main" id="{762C0CF7-0504-2D20-A7CE-AD933319B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0512" y="2003431"/>
              <a:ext cx="5373989" cy="487115"/>
            </a:xfrm>
            <a:prstGeom prst="rect">
              <a:avLst/>
            </a:prstGeom>
          </p:spPr>
        </p:pic>
      </p:grpSp>
      <p:sp>
        <p:nvSpPr>
          <p:cNvPr id="11" name="object 3">
            <a:extLst>
              <a:ext uri="{FF2B5EF4-FFF2-40B4-BE49-F238E27FC236}">
                <a16:creationId xmlns:a16="http://schemas.microsoft.com/office/drawing/2014/main" id="{DAA41CE7-7FD3-AED0-7AAB-C6C93E9B6008}"/>
              </a:ext>
            </a:extLst>
          </p:cNvPr>
          <p:cNvSpPr txBox="1"/>
          <p:nvPr/>
        </p:nvSpPr>
        <p:spPr>
          <a:xfrm>
            <a:off x="771428" y="857390"/>
            <a:ext cx="5694687" cy="22506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ja-JP" sz="1100" b="1" dirty="0"/>
              <a:t>＜</a:t>
            </a:r>
            <a:r>
              <a:rPr lang="ja" altLang="en-US" sz="1100" b="1" dirty="0"/>
              <a:t>名寄せコード一覧</a:t>
            </a:r>
            <a:r>
              <a:rPr lang="ja" altLang="en-US" sz="1100" b="1" i="0" dirty="0">
                <a:solidFill>
                  <a:srgbClr val="000000"/>
                </a:solidFill>
                <a:effectLst/>
                <a:latin typeface="noto"/>
              </a:rPr>
              <a:t>例</a:t>
            </a:r>
            <a:r>
              <a:rPr lang="ja" altLang="ko-KR" sz="1100" b="1" i="0" dirty="0">
                <a:solidFill>
                  <a:srgbClr val="000000"/>
                </a:solidFill>
                <a:effectLst/>
                <a:latin typeface="noto"/>
              </a:rPr>
              <a:t>＞</a:t>
            </a:r>
            <a:r>
              <a:rPr lang="ja" altLang="en-US" sz="1100" b="1" dirty="0"/>
              <a:t> </a:t>
            </a:r>
            <a:endParaRPr lang="en-US" altLang="ko-KR" sz="1100" b="1" spc="-5" dirty="0">
              <a:latin typeface="游ゴシック"/>
              <a:cs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4710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F478C-9FC1-78C0-26F3-73B24EAE6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9B8FDE3D-F15B-6202-2478-E9DE1BEAC23B}"/>
              </a:ext>
            </a:extLst>
          </p:cNvPr>
          <p:cNvCxnSpPr>
            <a:cxnSpLocks/>
          </p:cNvCxnSpPr>
          <p:nvPr/>
        </p:nvCxnSpPr>
        <p:spPr>
          <a:xfrm>
            <a:off x="391886" y="9032232"/>
            <a:ext cx="6074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754E4A2B-45CD-2A3B-B84C-A40CE69C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A5A1-38AB-4AA0-89CC-DE1004BC27E5}" type="slidenum">
              <a:rPr kumimoji="1" lang="ja-JP" altLang="en-US" smtClean="0"/>
              <a:t>9</a:t>
            </a:fld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84E9B795-335A-E9D6-511E-4888C60840FD}"/>
              </a:ext>
            </a:extLst>
          </p:cNvPr>
          <p:cNvGrpSpPr/>
          <p:nvPr/>
        </p:nvGrpSpPr>
        <p:grpSpPr>
          <a:xfrm>
            <a:off x="391886" y="9185307"/>
            <a:ext cx="1859355" cy="533566"/>
            <a:chOff x="391886" y="9185307"/>
            <a:chExt cx="1859355" cy="533566"/>
          </a:xfrm>
        </p:grpSpPr>
        <p:pic>
          <p:nvPicPr>
            <p:cNvPr id="21" name="図 20" descr="図形&#10;&#10;低い精度で自動的に生成された説明">
              <a:extLst>
                <a:ext uri="{FF2B5EF4-FFF2-40B4-BE49-F238E27FC236}">
                  <a16:creationId xmlns:a16="http://schemas.microsoft.com/office/drawing/2014/main" id="{967CEE2D-ADD3-72F9-A406-B967DD8D5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6" y="9185307"/>
              <a:ext cx="1286634" cy="256567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556FA8CB-1E63-DBB2-80F8-07D6DE43939F}"/>
                </a:ext>
              </a:extLst>
            </p:cNvPr>
            <p:cNvSpPr txBox="1"/>
            <p:nvPr/>
          </p:nvSpPr>
          <p:spPr>
            <a:xfrm>
              <a:off x="391886" y="9441874"/>
              <a:ext cx="1859355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https://www.dx-care.com</a:t>
              </a:r>
              <a:endPara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2" name="그림 5">
            <a:extLst>
              <a:ext uri="{FF2B5EF4-FFF2-40B4-BE49-F238E27FC236}">
                <a16:creationId xmlns:a16="http://schemas.microsoft.com/office/drawing/2014/main" id="{DA4BBD97-52CB-834E-DBF5-FBB70B9EF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414" y="4607071"/>
            <a:ext cx="5081172" cy="3341045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05600D67-FCC8-ED39-2A34-91910D8B6D92}"/>
              </a:ext>
            </a:extLst>
          </p:cNvPr>
          <p:cNvSpPr txBox="1"/>
          <p:nvPr/>
        </p:nvSpPr>
        <p:spPr>
          <a:xfrm>
            <a:off x="678246" y="642045"/>
            <a:ext cx="5400040" cy="235321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968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55"/>
              </a:spcBef>
            </a:pPr>
            <a:r>
              <a:rPr lang="ja" altLang="en-US" sz="1400" b="1" dirty="0" err="1">
                <a:latin typeface="游ゴシック"/>
                <a:cs typeface="游ゴシック"/>
              </a:rPr>
              <a:t>施設基準コードチェック</a:t>
            </a:r>
            <a:endParaRPr sz="1400" b="1" dirty="0">
              <a:latin typeface="游ゴシック"/>
              <a:cs typeface="游ゴシック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8D217472-800A-C7C0-D5BC-00713E692EA8}"/>
              </a:ext>
            </a:extLst>
          </p:cNvPr>
          <p:cNvSpPr txBox="1"/>
          <p:nvPr/>
        </p:nvSpPr>
        <p:spPr>
          <a:xfrm>
            <a:off x="3055525" y="2087674"/>
            <a:ext cx="3269076" cy="83548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施設基準コードチェック</a:t>
            </a:r>
            <a:r>
              <a:rPr lang="ja" altLang="ko-KR" sz="1100" spc="-5" dirty="0">
                <a:latin typeface="游ゴシック"/>
                <a:cs typeface="游ゴシック"/>
              </a:rPr>
              <a:t>」の</a:t>
            </a:r>
            <a:r>
              <a:rPr lang="ja" altLang="en-US" sz="1100" spc="-5" dirty="0">
                <a:latin typeface="游ゴシック"/>
                <a:cs typeface="游ゴシック"/>
              </a:rPr>
              <a:t>設定</a:t>
            </a:r>
            <a:r>
              <a:rPr lang="ja" altLang="ko-KR" sz="1100" spc="-5" dirty="0">
                <a:latin typeface="游ゴシック"/>
                <a:cs typeface="游ゴシック"/>
              </a:rPr>
              <a:t>は、 </a:t>
            </a:r>
            <a:endParaRPr lang="en-US" altLang="ja" sz="1100" spc="-5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レセ画面チェック」だけでなく、</a:t>
            </a:r>
            <a:endParaRPr lang="en-US" altLang="ja" sz="1100" spc="-5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「システム管理</a:t>
            </a:r>
            <a:r>
              <a:rPr lang="ja" altLang="ko-KR" sz="1100" spc="-5" dirty="0">
                <a:latin typeface="游ゴシック"/>
                <a:cs typeface="游ゴシック"/>
              </a:rPr>
              <a:t>」 ＞「施設</a:t>
            </a:r>
            <a:r>
              <a:rPr lang="ja" altLang="en-US" sz="1100" spc="-5" dirty="0">
                <a:latin typeface="游ゴシック"/>
                <a:cs typeface="游ゴシック"/>
              </a:rPr>
              <a:t>基準コードチェック」</a:t>
            </a:r>
            <a:r>
              <a:rPr lang="ja" altLang="ko-KR" sz="1100" spc="-5" dirty="0">
                <a:latin typeface="游ゴシック"/>
                <a:cs typeface="游ゴシック"/>
              </a:rPr>
              <a:t>で</a:t>
            </a:r>
            <a:r>
              <a:rPr lang="ja" altLang="en-US" sz="1100" spc="-5" dirty="0">
                <a:latin typeface="游ゴシック"/>
                <a:cs typeface="游ゴシック"/>
              </a:rPr>
              <a:t>適用日情報を同一に登録管理することができます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endParaRPr lang="en-US" altLang="ja-JP" sz="1100" spc="-5" dirty="0">
              <a:latin typeface="游ゴシック"/>
              <a:cs typeface="游ゴシック"/>
            </a:endParaRPr>
          </a:p>
        </p:txBody>
      </p:sp>
      <p:grpSp>
        <p:nvGrpSpPr>
          <p:cNvPr id="7" name="그룹 21">
            <a:extLst>
              <a:ext uri="{FF2B5EF4-FFF2-40B4-BE49-F238E27FC236}">
                <a16:creationId xmlns:a16="http://schemas.microsoft.com/office/drawing/2014/main" id="{687BC891-7284-D2E3-79C2-96638D0C5400}"/>
              </a:ext>
            </a:extLst>
          </p:cNvPr>
          <p:cNvGrpSpPr/>
          <p:nvPr/>
        </p:nvGrpSpPr>
        <p:grpSpPr>
          <a:xfrm>
            <a:off x="769697" y="1112735"/>
            <a:ext cx="2191056" cy="2819794"/>
            <a:chOff x="1054367" y="973423"/>
            <a:chExt cx="2191056" cy="2819794"/>
          </a:xfrm>
        </p:grpSpPr>
        <p:pic>
          <p:nvPicPr>
            <p:cNvPr id="8" name="그림 20">
              <a:extLst>
                <a:ext uri="{FF2B5EF4-FFF2-40B4-BE49-F238E27FC236}">
                  <a16:creationId xmlns:a16="http://schemas.microsoft.com/office/drawing/2014/main" id="{EACD3216-2A70-9165-BCA4-827400FC9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4367" y="973423"/>
              <a:ext cx="2191056" cy="2819794"/>
            </a:xfrm>
            <a:prstGeom prst="rect">
              <a:avLst/>
            </a:prstGeom>
          </p:spPr>
        </p:pic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9F26FDBD-5D33-E0A8-D266-4089C9651DAA}"/>
                </a:ext>
              </a:extLst>
            </p:cNvPr>
            <p:cNvSpPr/>
            <p:nvPr/>
          </p:nvSpPr>
          <p:spPr>
            <a:xfrm>
              <a:off x="1374061" y="3075451"/>
              <a:ext cx="1647825" cy="251460"/>
            </a:xfrm>
            <a:custGeom>
              <a:avLst/>
              <a:gdLst/>
              <a:ahLst/>
              <a:cxnLst/>
              <a:rect l="l" t="t" r="r" b="b"/>
              <a:pathLst>
                <a:path w="1647825" h="251460">
                  <a:moveTo>
                    <a:pt x="0" y="0"/>
                  </a:moveTo>
                  <a:lnTo>
                    <a:pt x="1647444" y="0"/>
                  </a:lnTo>
                  <a:lnTo>
                    <a:pt x="1647444" y="251459"/>
                  </a:lnTo>
                  <a:lnTo>
                    <a:pt x="0" y="251459"/>
                  </a:lnTo>
                  <a:lnTo>
                    <a:pt x="0" y="0"/>
                  </a:lnTo>
                  <a:close/>
                </a:path>
              </a:pathLst>
            </a:custGeom>
            <a:ln w="182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2">
            <a:extLst>
              <a:ext uri="{FF2B5EF4-FFF2-40B4-BE49-F238E27FC236}">
                <a16:creationId xmlns:a16="http://schemas.microsoft.com/office/drawing/2014/main" id="{EDCB41E1-2081-9BFC-3583-F4ED4A12BACB}"/>
              </a:ext>
            </a:extLst>
          </p:cNvPr>
          <p:cNvSpPr txBox="1"/>
          <p:nvPr/>
        </p:nvSpPr>
        <p:spPr>
          <a:xfrm>
            <a:off x="769697" y="4342170"/>
            <a:ext cx="3626409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" altLang="en-US" sz="1100" spc="-5" dirty="0">
                <a:latin typeface="游ゴシック"/>
                <a:cs typeface="游ゴシック"/>
              </a:rPr>
              <a:t>初期</a:t>
            </a:r>
            <a:r>
              <a:rPr lang="ja-JP" altLang="en-US" sz="1100" spc="-5" dirty="0">
                <a:latin typeface="游ゴシック"/>
                <a:cs typeface="游ゴシック"/>
              </a:rPr>
              <a:t>設定</a:t>
            </a:r>
            <a:r>
              <a:rPr lang="ja" altLang="en-US" sz="1100" spc="-5" dirty="0">
                <a:latin typeface="游ゴシック"/>
                <a:cs typeface="游ゴシック"/>
              </a:rPr>
              <a:t>の</a:t>
            </a:r>
            <a:r>
              <a:rPr lang="ja" altLang="ko-KR" sz="1100" spc="-5" dirty="0">
                <a:latin typeface="游ゴシック"/>
                <a:cs typeface="游ゴシック"/>
              </a:rPr>
              <a:t>「</a:t>
            </a:r>
            <a:r>
              <a:rPr lang="ja" altLang="en-US" sz="1100" spc="-5" dirty="0">
                <a:latin typeface="游ゴシック"/>
                <a:cs typeface="游ゴシック"/>
              </a:rPr>
              <a:t>施設基準コード</a:t>
            </a:r>
            <a:r>
              <a:rPr lang="ja" altLang="ko-KR" sz="1100" spc="-5" dirty="0">
                <a:latin typeface="游ゴシック"/>
                <a:cs typeface="游ゴシック"/>
              </a:rPr>
              <a:t>」</a:t>
            </a:r>
            <a:r>
              <a:rPr lang="ja" altLang="en-US" sz="1100" spc="-5" dirty="0">
                <a:latin typeface="游ゴシック"/>
                <a:cs typeface="游ゴシック"/>
              </a:rPr>
              <a:t>項目が表示されます</a:t>
            </a:r>
            <a:r>
              <a:rPr lang="ja" altLang="ko-KR" sz="1100" spc="-5" dirty="0">
                <a:latin typeface="游ゴシック"/>
                <a:cs typeface="游ゴシック"/>
              </a:rPr>
              <a:t>。</a:t>
            </a:r>
            <a:endParaRPr sz="1100" dirty="0">
              <a:latin typeface="游ゴシック"/>
              <a:cs typeface="游ゴシック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933D2066-ED57-0AE5-5DDF-28912DD89369}"/>
              </a:ext>
            </a:extLst>
          </p:cNvPr>
          <p:cNvSpPr txBox="1"/>
          <p:nvPr/>
        </p:nvSpPr>
        <p:spPr>
          <a:xfrm>
            <a:off x="829399" y="8091227"/>
            <a:ext cx="5320894" cy="813171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292735" algn="l"/>
              </a:tabLst>
            </a:pPr>
            <a:r>
              <a:rPr lang="ja-JP" altLang="en-US" sz="1100" spc="-50" dirty="0">
                <a:solidFill>
                  <a:srgbClr val="FF0000"/>
                </a:solidFill>
                <a:latin typeface="游ゴシック"/>
                <a:cs typeface="游ゴシック"/>
              </a:rPr>
              <a:t>①</a:t>
            </a:r>
            <a:r>
              <a:rPr lang="ja-JP" altLang="en-US" sz="1100" spc="-5" dirty="0">
                <a:latin typeface="游ゴシック"/>
                <a:cs typeface="游ゴシック"/>
              </a:rPr>
              <a:t>「検索結果」のタブをクリックし、「検索」をクリックすると、「項目」と</a:t>
            </a:r>
            <a:endParaRPr lang="ja-JP" altLang="en-US" sz="1100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　「チェックポイントの記載事項」が表示されます。</a:t>
            </a:r>
            <a:endParaRPr lang="ja-JP" altLang="en-US" sz="1100" dirty="0">
              <a:latin typeface="游ゴシック"/>
              <a:cs typeface="游ゴシック"/>
            </a:endParaRPr>
          </a:p>
          <a:p>
            <a:pPr marL="12700" marR="5080" indent="-635">
              <a:lnSpc>
                <a:spcPct val="117500"/>
              </a:lnSpc>
              <a:spcBef>
                <a:spcPts val="35"/>
              </a:spcBef>
              <a:tabLst>
                <a:tab pos="292735" algn="l"/>
              </a:tabLst>
            </a:pPr>
            <a:r>
              <a:rPr lang="ja-JP" altLang="en-US" sz="1100" spc="-50" dirty="0">
                <a:solidFill>
                  <a:srgbClr val="FF0000"/>
                </a:solidFill>
                <a:latin typeface="游ゴシック"/>
                <a:cs typeface="游ゴシック"/>
              </a:rPr>
              <a:t>②</a:t>
            </a:r>
            <a:r>
              <a:rPr lang="ja-JP" altLang="en-US" sz="1100" spc="-10" dirty="0">
                <a:latin typeface="游ゴシック"/>
                <a:cs typeface="游ゴシック"/>
              </a:rPr>
              <a:t>「レセプト点検のチェックポイント</a:t>
            </a:r>
            <a:r>
              <a:rPr lang="en-US" altLang="ja-JP" sz="1100" spc="-10" dirty="0">
                <a:latin typeface="游ゴシック"/>
                <a:cs typeface="游ゴシック"/>
              </a:rPr>
              <a:t>(</a:t>
            </a:r>
            <a:r>
              <a:rPr lang="ja-JP" altLang="en-US" sz="1100" spc="-10" dirty="0">
                <a:latin typeface="游ゴシック"/>
                <a:cs typeface="游ゴシック"/>
              </a:rPr>
              <a:t>基本</a:t>
            </a:r>
            <a:r>
              <a:rPr lang="en-US" altLang="ja-JP" sz="1100" spc="-10" dirty="0">
                <a:latin typeface="游ゴシック"/>
                <a:cs typeface="游ゴシック"/>
              </a:rPr>
              <a:t>)</a:t>
            </a:r>
            <a:r>
              <a:rPr lang="ja-JP" altLang="en-US" sz="1100" spc="-10" dirty="0">
                <a:latin typeface="游ゴシック"/>
                <a:cs typeface="游ゴシック"/>
              </a:rPr>
              <a:t>」 のタブをクリックすると「チェックポ</a:t>
            </a:r>
          </a:p>
          <a:p>
            <a:pPr marL="12700" marR="5080" indent="-635">
              <a:lnSpc>
                <a:spcPct val="117500"/>
              </a:lnSpc>
              <a:spcBef>
                <a:spcPts val="35"/>
              </a:spcBef>
              <a:tabLst>
                <a:tab pos="292735" algn="l"/>
              </a:tabLst>
            </a:pPr>
            <a:r>
              <a:rPr lang="ja-JP" altLang="en-US" sz="1100" spc="-10" dirty="0">
                <a:latin typeface="游ゴシック"/>
                <a:cs typeface="游ゴシック"/>
              </a:rPr>
              <a:t>　　イント」の全体</a:t>
            </a:r>
            <a:r>
              <a:rPr lang="ja-JP" altLang="en-US" sz="1100" spc="-5" dirty="0">
                <a:latin typeface="游ゴシック"/>
                <a:cs typeface="游ゴシック"/>
              </a:rPr>
              <a:t>内容が表示され、確認することができます。</a:t>
            </a:r>
            <a:endParaRPr lang="ja-JP" altLang="en-US" sz="1100" dirty="0">
              <a:latin typeface="游ゴシック"/>
              <a:cs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357552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20598</TotalTime>
  <Words>1880</Words>
  <Application>Microsoft Office PowerPoint</Application>
  <PresentationFormat>A4 210 x 297 mm</PresentationFormat>
  <Paragraphs>160</Paragraphs>
  <Slides>11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1" baseType="lpstr">
      <vt:lpstr>Batang</vt:lpstr>
      <vt:lpstr>맑은 고딕</vt:lpstr>
      <vt:lpstr>noto</vt:lpstr>
      <vt:lpstr>游ゴシック</vt:lpstr>
      <vt:lpstr>游ゴシック</vt:lpstr>
      <vt:lpstr>Aptos</vt:lpstr>
      <vt:lpstr>Aptos Display</vt:lpstr>
      <vt:lpstr>Arial</vt:lpstr>
      <vt:lpstr>Century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安田 菜月</dc:creator>
  <cp:lastModifiedBy>安田 菜月</cp:lastModifiedBy>
  <cp:revision>150</cp:revision>
  <cp:lastPrinted>2024-08-01T05:11:40Z</cp:lastPrinted>
  <dcterms:created xsi:type="dcterms:W3CDTF">2024-07-04T01:23:06Z</dcterms:created>
  <dcterms:modified xsi:type="dcterms:W3CDTF">2024-11-05T00:49:54Z</dcterms:modified>
</cp:coreProperties>
</file>